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  <p:sldMasterId id="2147483739" r:id="rId3"/>
    <p:sldMasterId id="2147483764" r:id="rId4"/>
    <p:sldMasterId id="2147483799" r:id="rId5"/>
    <p:sldMasterId id="2147483840" r:id="rId6"/>
    <p:sldMasterId id="2147483852" r:id="rId7"/>
    <p:sldMasterId id="2147483866" r:id="rId8"/>
    <p:sldMasterId id="2147483904" r:id="rId9"/>
    <p:sldMasterId id="2147483928" r:id="rId10"/>
    <p:sldMasterId id="2147483943" r:id="rId11"/>
    <p:sldMasterId id="2147483976" r:id="rId12"/>
  </p:sldMasterIdLst>
  <p:notesMasterIdLst>
    <p:notesMasterId r:id="rId89"/>
  </p:notesMasterIdLst>
  <p:sldIdLst>
    <p:sldId id="257" r:id="rId13"/>
    <p:sldId id="386" r:id="rId14"/>
    <p:sldId id="387" r:id="rId15"/>
    <p:sldId id="388" r:id="rId16"/>
    <p:sldId id="389" r:id="rId17"/>
    <p:sldId id="390" r:id="rId18"/>
    <p:sldId id="457" r:id="rId19"/>
    <p:sldId id="391" r:id="rId20"/>
    <p:sldId id="458" r:id="rId21"/>
    <p:sldId id="472" r:id="rId22"/>
    <p:sldId id="459" r:id="rId23"/>
    <p:sldId id="393" r:id="rId24"/>
    <p:sldId id="470" r:id="rId25"/>
    <p:sldId id="394" r:id="rId26"/>
    <p:sldId id="461" r:id="rId27"/>
    <p:sldId id="395" r:id="rId28"/>
    <p:sldId id="406" r:id="rId29"/>
    <p:sldId id="396" r:id="rId30"/>
    <p:sldId id="397" r:id="rId31"/>
    <p:sldId id="398" r:id="rId32"/>
    <p:sldId id="402" r:id="rId33"/>
    <p:sldId id="403" r:id="rId34"/>
    <p:sldId id="404" r:id="rId35"/>
    <p:sldId id="405" r:id="rId36"/>
    <p:sldId id="399" r:id="rId37"/>
    <p:sldId id="473" r:id="rId38"/>
    <p:sldId id="463" r:id="rId39"/>
    <p:sldId id="464" r:id="rId40"/>
    <p:sldId id="465" r:id="rId41"/>
    <p:sldId id="467" r:id="rId42"/>
    <p:sldId id="466" r:id="rId43"/>
    <p:sldId id="468" r:id="rId44"/>
    <p:sldId id="469" r:id="rId45"/>
    <p:sldId id="407" r:id="rId46"/>
    <p:sldId id="408" r:id="rId47"/>
    <p:sldId id="409" r:id="rId48"/>
    <p:sldId id="410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1" r:id="rId76"/>
    <p:sldId id="442" r:id="rId77"/>
    <p:sldId id="443" r:id="rId78"/>
    <p:sldId id="444" r:id="rId79"/>
    <p:sldId id="445" r:id="rId80"/>
    <p:sldId id="446" r:id="rId81"/>
    <p:sldId id="450" r:id="rId82"/>
    <p:sldId id="460" r:id="rId83"/>
    <p:sldId id="462" r:id="rId84"/>
    <p:sldId id="382" r:id="rId85"/>
    <p:sldId id="451" r:id="rId86"/>
    <p:sldId id="452" r:id="rId87"/>
    <p:sldId id="453" r:id="rId88"/>
  </p:sldIdLst>
  <p:sldSz cx="9144000" cy="6858000" type="screen4x3"/>
  <p:notesSz cx="6858000" cy="9144000"/>
  <p:defaultTextStyle>
    <a:defPPr>
      <a:defRPr lang="sv-SE"/>
    </a:defPPr>
    <a:lvl1pPr marL="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9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2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6CCFF"/>
    <a:srgbClr val="99FF66"/>
    <a:srgbClr val="000099"/>
    <a:srgbClr val="FF0000"/>
    <a:srgbClr val="FF00FF"/>
    <a:srgbClr val="969696"/>
    <a:srgbClr val="FFFF99"/>
    <a:srgbClr val="99FF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8507" autoAdjust="0"/>
  </p:normalViewPr>
  <p:slideViewPr>
    <p:cSldViewPr>
      <p:cViewPr varScale="1">
        <p:scale>
          <a:sx n="91" d="100"/>
          <a:sy n="91" d="100"/>
        </p:scale>
        <p:origin x="73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231A-3D2F-4AB9-952F-5D6B0B4B0189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A9F5B-5C70-4A3D-B615-8EB7208B64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7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9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174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RFPK NIH/NCRR Site Visit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March 04, 2002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D.2.2. Lipid Metabolism: Hugh Barrett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7749E0-2C19-4144-AC6C-9D7FE12AD9B1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1901" y="5110623"/>
            <a:ext cx="5372051" cy="48400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sv-SE" smtClean="0"/>
          </a:p>
        </p:txBody>
      </p:sp>
    </p:spTree>
    <p:extLst>
      <p:ext uri="{BB962C8B-B14F-4D97-AF65-F5344CB8AC3E}">
        <p14:creationId xmlns:p14="http://schemas.microsoft.com/office/powerpoint/2010/main" val="264410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sv-SE" smtClean="0"/>
          </a:p>
        </p:txBody>
      </p:sp>
      <p:sp>
        <p:nvSpPr>
          <p:cNvPr id="204804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1F9C52-481F-492F-B4BD-5AC6FA89EF1D}" type="slidenum">
              <a:rPr kumimoji="0" lang="sv-SE" alt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alt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5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Accordingly,</a:t>
            </a:r>
            <a:r>
              <a:rPr lang="en-US" baseline="0" dirty="0" smtClean="0"/>
              <a:t> gut microbiota mostly </a:t>
            </a:r>
            <a:r>
              <a:rPr lang="en-US" baseline="0" dirty="0" err="1" smtClean="0"/>
              <a:t>Firmicutes</a:t>
            </a:r>
            <a:r>
              <a:rPr lang="en-US" baseline="0" dirty="0" smtClean="0"/>
              <a:t> changed within one day;  only streptococcus, </a:t>
            </a:r>
            <a:r>
              <a:rPr lang="en-US" baseline="0" dirty="0" err="1" smtClean="0"/>
              <a:t>lactococcus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Eggerthella</a:t>
            </a:r>
            <a:r>
              <a:rPr lang="en-US" baseline="0" dirty="0" smtClean="0"/>
              <a:t> were increased among top 10 genus that are significantly altered upon diet.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A9F5B-5C70-4A3D-B615-8EB7208B64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67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1DF2D-51FA-4880-85F7-236D279316E1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86239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41559-3E90-4826-9093-0D1AED24F9F3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1387544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200402"/>
            <a:ext cx="6096000" cy="9051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4200" y="3200402"/>
            <a:ext cx="6096000" cy="9051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110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282" indent="0">
              <a:buNone/>
              <a:defRPr sz="1800" b="1"/>
            </a:lvl2pPr>
            <a:lvl3pPr marL="872566" indent="0">
              <a:buNone/>
              <a:defRPr sz="1700" b="1"/>
            </a:lvl3pPr>
            <a:lvl4pPr marL="1308849" indent="0">
              <a:buNone/>
              <a:defRPr sz="1500" b="1"/>
            </a:lvl4pPr>
            <a:lvl5pPr marL="1745131" indent="0">
              <a:buNone/>
              <a:defRPr sz="1500" b="1"/>
            </a:lvl5pPr>
            <a:lvl6pPr marL="2181416" indent="0">
              <a:buNone/>
              <a:defRPr sz="1500" b="1"/>
            </a:lvl6pPr>
            <a:lvl7pPr marL="2617698" indent="0">
              <a:buNone/>
              <a:defRPr sz="1500" b="1"/>
            </a:lvl7pPr>
            <a:lvl8pPr marL="3053981" indent="0">
              <a:buNone/>
              <a:defRPr sz="1500" b="1"/>
            </a:lvl8pPr>
            <a:lvl9pPr marL="3490264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6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6282" indent="0">
              <a:buNone/>
              <a:defRPr sz="1800" b="1"/>
            </a:lvl2pPr>
            <a:lvl3pPr marL="872566" indent="0">
              <a:buNone/>
              <a:defRPr sz="1700" b="1"/>
            </a:lvl3pPr>
            <a:lvl4pPr marL="1308849" indent="0">
              <a:buNone/>
              <a:defRPr sz="1500" b="1"/>
            </a:lvl4pPr>
            <a:lvl5pPr marL="1745131" indent="0">
              <a:buNone/>
              <a:defRPr sz="1500" b="1"/>
            </a:lvl5pPr>
            <a:lvl6pPr marL="2181416" indent="0">
              <a:buNone/>
              <a:defRPr sz="1500" b="1"/>
            </a:lvl6pPr>
            <a:lvl7pPr marL="2617698" indent="0">
              <a:buNone/>
              <a:defRPr sz="1500" b="1"/>
            </a:lvl7pPr>
            <a:lvl8pPr marL="3053981" indent="0">
              <a:buNone/>
              <a:defRPr sz="1500" b="1"/>
            </a:lvl8pPr>
            <a:lvl9pPr marL="3490264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6" cy="3951288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089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280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785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36282" indent="0">
              <a:buNone/>
              <a:defRPr sz="1200"/>
            </a:lvl2pPr>
            <a:lvl3pPr marL="872566" indent="0">
              <a:buNone/>
              <a:defRPr sz="1000"/>
            </a:lvl3pPr>
            <a:lvl4pPr marL="1308849" indent="0">
              <a:buNone/>
              <a:defRPr sz="800"/>
            </a:lvl4pPr>
            <a:lvl5pPr marL="1745131" indent="0">
              <a:buNone/>
              <a:defRPr sz="800"/>
            </a:lvl5pPr>
            <a:lvl6pPr marL="2181416" indent="0">
              <a:buNone/>
              <a:defRPr sz="800"/>
            </a:lvl6pPr>
            <a:lvl7pPr marL="2617698" indent="0">
              <a:buNone/>
              <a:defRPr sz="800"/>
            </a:lvl7pPr>
            <a:lvl8pPr marL="3053981" indent="0">
              <a:buNone/>
              <a:defRPr sz="800"/>
            </a:lvl8pPr>
            <a:lvl9pPr marL="349026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6612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36282" indent="0">
              <a:buNone/>
              <a:defRPr sz="2700"/>
            </a:lvl2pPr>
            <a:lvl3pPr marL="872566" indent="0">
              <a:buNone/>
              <a:defRPr sz="2300"/>
            </a:lvl3pPr>
            <a:lvl4pPr marL="1308849" indent="0">
              <a:buNone/>
              <a:defRPr sz="1800"/>
            </a:lvl4pPr>
            <a:lvl5pPr marL="1745131" indent="0">
              <a:buNone/>
              <a:defRPr sz="1800"/>
            </a:lvl5pPr>
            <a:lvl6pPr marL="2181416" indent="0">
              <a:buNone/>
              <a:defRPr sz="1800"/>
            </a:lvl6pPr>
            <a:lvl7pPr marL="2617698" indent="0">
              <a:buNone/>
              <a:defRPr sz="1800"/>
            </a:lvl7pPr>
            <a:lvl8pPr marL="3053981" indent="0">
              <a:buNone/>
              <a:defRPr sz="1800"/>
            </a:lvl8pPr>
            <a:lvl9pPr marL="3490264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36282" indent="0">
              <a:buNone/>
              <a:defRPr sz="1200"/>
            </a:lvl2pPr>
            <a:lvl3pPr marL="872566" indent="0">
              <a:buNone/>
              <a:defRPr sz="1000"/>
            </a:lvl3pPr>
            <a:lvl4pPr marL="1308849" indent="0">
              <a:buNone/>
              <a:defRPr sz="800"/>
            </a:lvl4pPr>
            <a:lvl5pPr marL="1745131" indent="0">
              <a:buNone/>
              <a:defRPr sz="800"/>
            </a:lvl5pPr>
            <a:lvl6pPr marL="2181416" indent="0">
              <a:buNone/>
              <a:defRPr sz="800"/>
            </a:lvl6pPr>
            <a:lvl7pPr marL="2617698" indent="0">
              <a:buNone/>
              <a:defRPr sz="800"/>
            </a:lvl7pPr>
            <a:lvl8pPr marL="3053981" indent="0">
              <a:buNone/>
              <a:defRPr sz="800"/>
            </a:lvl8pPr>
            <a:lvl9pPr marL="349026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698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612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549277"/>
            <a:ext cx="3086100" cy="11703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49277"/>
            <a:ext cx="9105900" cy="11703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233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BC8020-800C-4DCE-A879-93740F89C991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0483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85516-23C7-46FD-8FBB-E95540595847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58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FFE3A-7419-48C5-A563-189378E38BE7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260345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5C1FB-39E1-4904-B436-1686919F7F40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64054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74CB1-FCB0-4BA1-83A7-F45580B4D544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6387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79F0B-2235-4EBA-B6C6-6E6719F73108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85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0AF8D1-F99F-49A4-84FF-3AEECDFDBECF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1202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C422CE-D09F-42F1-9B0A-88DBF75E29EA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199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41570-7A62-4F7F-B2F2-F7DF1E80E2B8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424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E0EEE2-740F-448F-87AD-E66DBF88BA1E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3856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736C1-019C-4E76-BF57-FAE278DE8F1C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640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5FCD9-AE15-4EAA-821E-1CB3FEF1A423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24594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E0F99-FBD4-4F2F-9FE8-330899B283C2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6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B5699-D77E-4EDF-9873-805D93602779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06287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F84CC-4159-40DF-A9C8-F9796A698239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8134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CCFF1-3955-4B20-BEAC-2E6671229B42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0618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B7098-89BB-4DFE-999F-526CF60DAEC6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429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8ED878-B07D-4241-8CC5-CEACD22E31F4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40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8A3BAE-53AA-4585-9CEF-4B5047EE01A4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12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78E85-D1FF-44B2-B4F9-5F6658303852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795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B81AEB-7FE6-4150-AFF8-9ECE8B94E6C5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928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05E4B-25F7-4C57-A468-0688F7223D39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989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4C2A1-0035-4C65-B187-20936B23B2B6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659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A0DF50-F0E7-47BC-B6A4-CB0C568434EB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68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C4B63-4CB3-4D7F-9B07-1C39D938BD43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063493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fi-FI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A81E9-F647-42D8-A6F7-F067705E29B3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6333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42B70-E3DD-4C9E-9E63-0438212CABFA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676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AA201-2CB0-4B3B-A949-30BAB6BF5665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167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i-FI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D322E7-7875-43BD-9F30-54A889EF2EE7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0056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9FAD54-898F-4474-B8B3-17EBFD26965B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5393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96FF5-5F8E-4E33-9FEF-7283012C37C7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0917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CFEF94-1EBD-4CD5-AA1C-B8DFEA0695DA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5036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94C11D-6009-44E8-9635-D48A180F1171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3514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CC4245-1864-4FC7-B96E-176748020E44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25439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A54DFE-AEE0-4736-B0FF-C3B5033B7593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981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65593-555D-40F8-879F-09985A3B1D73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1534377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5DE7F3-B9F2-49D7-881A-814A96DBCFFB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091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2E86B9-44E6-4F40-AE62-5D5A8AA3D676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185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6BEFDD-4DC0-4E33-86DD-DBEB8EF098C1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9547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7830A2-9F67-41BB-A1D5-A43B7F26E7C7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71043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910347-59CD-41F7-A745-6EADD2866D4A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806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E0D2A-59DD-420E-B76D-383707301906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259508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04B83-6174-4A57-BDFE-96DFA6A266B2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03898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2DF03-BC19-4801-80B0-4E83BDF16353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067887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39FFF-B714-477A-BC2F-C1732405A1B7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979219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FB5E6-DCD0-48D1-8D99-BFFA4B50ED7E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02871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5617A-8DFA-4ED3-A29A-9526CD9733F0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177100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B609D-FAA4-4E0F-B330-76FADC64A08B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152810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D785D-66FB-4F59-99BB-96F13B87BB43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773416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B3A98-F6A1-4D7D-8EE0-5D240844BFC7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505838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sv-SE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2715D-17DE-45F7-8E28-9002F36BDCEE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401496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71EBB-BEC2-401D-8676-7B14CF083839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4910249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D31ED-44FA-4690-8974-A8F4D0A9AF6E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076491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70474-A999-40A1-B75D-FED5FBB4ACB3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280681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A8085C-A917-4B7C-8D2F-C94FCFE95379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231613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CD9B0A-0DC3-4367-8679-3486BAB06FDC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429605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55D0F5-92A3-4A4F-A145-93E0FD8BBE06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75319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3C0B-1B09-4867-B55E-DA3AF25696F6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4251973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5288DE-9BA0-49DF-BCEB-E24CC396EDDF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756231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598BFD-94AA-4FE2-9922-B7D15C49EAE8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682792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B5419A-3927-454B-9482-07CA427D026D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415468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61F844-BA01-45DC-A463-ABD1A6519B7A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586555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fi-FI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1F2B63-927B-45C6-9A50-34A9C278293A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131869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1E7585-79A9-433B-B758-E60A46911A46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522330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2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74D085-A8E4-4E79-BD0D-95EF708FE78F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654809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fi-FI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5BCC20-3D6B-42D9-8B67-EEAC2BD4BEF6}" type="slidenum">
              <a:rPr lang="en-GB" altLang="sv-SE"/>
              <a:pPr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409983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D5B24C0E-B7D5-4525-936D-392AA43080EB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469E3BA6-68A6-4350-86F4-A35E584EEA0D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547759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35EAA7E-1875-4D40-8691-49D40ADD90A4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2E9D48C7-3A2D-4252-98F1-0701DA425648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4083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E58F8-65B1-4A99-B206-0DC40470BFD2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1806852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6520D055-A1EB-4D8A-B41B-639A68193EF7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EB318E53-F40A-4292-B063-442B9EB2B1C3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549691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98D46D8-02B2-47CF-BEED-80E0AD0456FB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108FC7FA-4310-402B-9A20-B1592C320649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441396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8BBDE3D-7E7A-4B79-BF36-696F7DAC7AAC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3DFD8141-B218-4945-BCF0-9A81B679DB1C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451107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00883F5-7C15-4F2A-9978-7A23A69C5DD2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99F0B424-2DDA-49D9-859E-3B44D70098AD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85075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F49597A-3341-41ED-8770-20ED42EB117E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C042E1BA-D525-4625-A654-9DF92807AED1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125932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6CF92F3-2CF0-4A1B-9FB0-C9ED3C243869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3CAF5E5F-38F8-48E4-A9F6-FD06C48F83AC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1826634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B3969D1-D2E7-4BB7-8CED-D5A817F24033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E8599190-D6D1-4128-953F-EBE7EEE2961F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45255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C7052E3-66A1-4ED5-9D8F-65786429EFCE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EF4160CF-DE17-40AE-BA8F-51706F1CB0C4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41033871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3F90D24-51C9-4971-A0FD-646C7A50E049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</a:defRPr>
            </a:lvl1pPr>
          </a:lstStyle>
          <a:p>
            <a:pPr>
              <a:defRPr/>
            </a:pPr>
            <a:fld id="{5ECD06F9-4502-4EBA-81FA-1351234379D8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576157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B06A7A2-6944-497B-9447-3AF9FA30EB5B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12009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40842-E633-4C73-AC44-69302509F9CA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6875450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6208940-89BE-4D0B-AE3E-08345A48D813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6679121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3509C22-F8B4-4373-ABAF-14CF147CAEEF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242442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9A0919A-C41C-47F7-8A00-AE191BC90906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8291902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7A908DD-8D33-4276-8A84-8EE9CC24845B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9447514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5F3846B-A9B7-4A7A-A6E4-120DE43D82E0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443480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73B23DA-27FD-4322-B080-5DA2D8BA1E33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4130416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13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F45D613-0596-489E-A748-B47D2579A240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6415615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sv-SE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C30AEDA-BEB9-4A21-BB88-12F15FFE64C0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610196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9B4E14A-DCCA-4134-829B-D1A271D68EE4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3105020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322B9F2-0A64-4364-960A-EC03EAD1AA18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59593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F4A3D-62F3-4AD2-8915-D9F17C8EA8BD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2564876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4294C74-7E4C-4231-B1B4-882AA025F67D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3596536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725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62B066A-C22F-4ED1-B84E-BB6C79A52823}" type="slidenum">
              <a:rPr lang="en-US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7486438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9606005-0FF0-4DDB-B8A1-2D31C678B5FB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BA7ED06-D657-4005-A305-D254EE53730B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139234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1C7EA93-13AB-4362-A364-6C4F7194A9C6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F5C4CE6-C012-416D-A181-51E8398A5B45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524850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A7CEF88-C595-456D-B138-708232499D08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3A33E10-4400-4632-A5A3-6F249126150D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42361211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2739801-1A12-4EE5-AC87-D50D9417E0D7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DEF7E26-6880-4096-8551-326F3573495E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40906146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06C8DC0-FCE4-42D6-B604-8B2289612526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A555AB1-FEE6-4F4A-90C7-B4D3CDA56B1D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12512182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BB312AE-7C54-43EE-B894-EDA02882CC5B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20D22751-1863-49CE-BB05-07748E587929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4501447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D6B977D-588C-42A7-8EA7-4C2BD6733A48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D4D7538-CE91-4C04-AE68-11B533C55826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1252747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FDFDAA-E24F-4C34-8B6B-B47077514BE1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29D0D19-8C3A-4AF6-BFB6-D8E458A81814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11093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80936-32AE-4EFA-B32F-E5C6D07C54C7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4966323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5CDDD56-D935-4E98-8A95-F6AE4F8971EB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F351C93-8399-43DD-BBE7-41E21F022E66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3170487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C4FC0D5-DFA4-4A1B-A72B-DB98F08D6CC1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2CBD2C8-2038-4F6A-AB15-869B33335504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25545389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615842B-6FC4-44C4-BA68-CEC6686006CF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FBAEF73-D2FC-437B-A2FE-26875BB24C51}" type="slidenum">
              <a:rPr lang="en-US" altLang="sv-SE"/>
              <a:pPr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36246344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BB0BE-B3E4-4E37-B033-8D67BB270AE7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344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DA35F-BE35-49D4-814D-30C08568182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07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DCB3C-FAE4-42CF-B252-E1BDED5821A7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2986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20CED-AD8E-4FB3-9EFF-09D56E1B2A8C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916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41C19-4848-42F6-BA05-D3854FE85121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81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2C66A-9172-4174-B6C0-9B2FEA60BD6D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3492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3E597-9F13-4BC8-863F-03B382898450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4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BE1BE-BBC0-44E1-8206-8A4632E0E024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4815753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5DEF5-8059-45AB-BCB7-8C695C751A82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971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fi-FI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76262-4CDF-47A4-B24A-2D6AAE9C14C2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000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4EEE8-F5A4-4EA4-BFAC-CCA872FF63CD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037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2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4C0AC-62D9-419C-8B60-513383BBC78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14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i-FI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FE893-C0A0-4471-AC27-56798025B0A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071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Otsikko ja taulu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Muokkaa perustyyl. napsautt.</a:t>
            </a:r>
            <a:endParaRPr lang="fi-FI"/>
          </a:p>
        </p:txBody>
      </p:sp>
      <p:sp>
        <p:nvSpPr>
          <p:cNvPr id="3" name="Taulukon paikkamerkki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i-FI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816C1-18BE-40A9-B997-60FEEE15C358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5204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53" indent="0" algn="ctr">
              <a:buNone/>
              <a:defRPr/>
            </a:lvl2pPr>
            <a:lvl3pPr marL="914306" indent="0" algn="ctr">
              <a:buNone/>
              <a:defRPr/>
            </a:lvl3pPr>
            <a:lvl4pPr marL="1371459" indent="0" algn="ctr">
              <a:buNone/>
              <a:defRPr/>
            </a:lvl4pPr>
            <a:lvl5pPr marL="1828612" indent="0" algn="ctr">
              <a:buNone/>
              <a:defRPr/>
            </a:lvl5pPr>
            <a:lvl6pPr marL="2285766" indent="0" algn="ctr">
              <a:buNone/>
              <a:defRPr/>
            </a:lvl6pPr>
            <a:lvl7pPr marL="2742919" indent="0" algn="ctr">
              <a:buNone/>
              <a:defRPr/>
            </a:lvl7pPr>
            <a:lvl8pPr marL="3200072" indent="0" algn="ctr">
              <a:buNone/>
              <a:defRPr/>
            </a:lvl8pPr>
            <a:lvl9pPr marL="36572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EAE9FDC-E80B-4F58-8CEA-433592671150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4C093-4FA3-4CBC-8D76-593FB6A9D24B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9565189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247E6FB-7BE3-430E-8726-553FA6CEA96F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B9095-8846-4BCE-B20D-06E66DFB8231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5843253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2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32EB4E6D-D3AB-4C90-B668-D863868639D3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9C0AAB-B873-48CE-9BA2-2549F19B584A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795818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3C495D7C-F00A-4196-A0C6-CD9E69FBD289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2675CA-C0C0-4061-8C4E-6AB443347DAF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19126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sv-SE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62633-C458-4EF0-9CA9-22B7E82B3F93}" type="slidenum">
              <a:rPr lang="sv-SE" altLang="sv-SE"/>
              <a:pPr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31674178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DA8F1049-140E-4CEB-A6F8-F0FF869AD0D3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49EE7D-823B-44C2-A131-81216301B2F5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5663212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B5606B8-D0D1-4055-9086-964CA81434C6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29BD7-2006-436A-881B-BE7641B849BB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9255271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B9BD97E-36DF-4443-B9E8-A24F9817B099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5D6AA-648A-4CAF-8D38-441EFCEC60AC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5683294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439DDF7-1444-47B5-95AA-10588993E08F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3641F-F34C-47A9-9A69-124CA0513511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2654673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sv-SE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4478A4E-FB0C-46CA-8BB1-51DB01F85FBC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D55603-1C1F-4041-80E9-1F29C9C38DD7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5217183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44A655B-80A9-42CC-9A00-06512B99CB68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D6A9DE-111B-4FD9-AF2E-A8497569941A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2515675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8DD2A42-46CA-4495-B7FD-AE66B2238DDD}" type="datetimeFigureOut">
              <a:rPr lang="en-GB"/>
              <a:pPr>
                <a:defRPr/>
              </a:pPr>
              <a:t>02/10/2018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010B3D-BB9E-4FB2-9FF9-24D11343A387}" type="slidenum">
              <a:rPr lang="en-GB" altLang="sv-SE"/>
              <a:pPr/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837848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6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4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7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3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0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71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583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362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2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8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45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814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176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539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4902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7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bakgrundstexten</a:t>
            </a:r>
          </a:p>
          <a:p>
            <a:pPr lvl="1"/>
            <a:r>
              <a:rPr lang="sv-SE" altLang="en-US" smtClean="0"/>
              <a:t>Nivå två</a:t>
            </a:r>
          </a:p>
          <a:p>
            <a:pPr lvl="2"/>
            <a:r>
              <a:rPr lang="sv-SE" altLang="en-US" smtClean="0"/>
              <a:t>Nivå tre</a:t>
            </a:r>
          </a:p>
          <a:p>
            <a:pPr lvl="3"/>
            <a:r>
              <a:rPr lang="sv-SE" altLang="en-US" smtClean="0"/>
              <a:t>Nivå fyra</a:t>
            </a:r>
          </a:p>
          <a:p>
            <a:pPr lvl="4"/>
            <a:r>
              <a:rPr lang="sv-SE" altLang="en-US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v-S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v-S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9DACFB-4A95-4FF5-AE26-DF297B4566A7}" type="slidenum">
              <a:rPr lang="sv-SE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09359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 smtClean="0"/>
              <a:t>Klicka här för att ändra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 smtClean="0"/>
              <a:t>Klicka här för att ändra format på bakgrundstexten</a:t>
            </a:r>
          </a:p>
          <a:p>
            <a:pPr lvl="1"/>
            <a:r>
              <a:rPr lang="sv-SE" altLang="sv-SE" smtClean="0"/>
              <a:t>Nivå två</a:t>
            </a:r>
          </a:p>
          <a:p>
            <a:pPr lvl="2"/>
            <a:r>
              <a:rPr lang="sv-SE" altLang="sv-SE" smtClean="0"/>
              <a:t>Nivå tre</a:t>
            </a:r>
          </a:p>
          <a:p>
            <a:pPr lvl="3"/>
            <a:r>
              <a:rPr lang="sv-SE" altLang="sv-SE" smtClean="0"/>
              <a:t>Nivå fyra</a:t>
            </a:r>
          </a:p>
          <a:p>
            <a:pPr lvl="4"/>
            <a:r>
              <a:rPr lang="sv-SE" altLang="sv-SE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C4EE2-9EC5-434F-9315-0950C1F34F76}" type="slidenum"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81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8DFFE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text styles</a:t>
            </a:r>
          </a:p>
          <a:p>
            <a:pPr lvl="1"/>
            <a:r>
              <a:rPr lang="en-GB" altLang="sv-SE" smtClean="0"/>
              <a:t>Second level</a:t>
            </a:r>
          </a:p>
          <a:p>
            <a:pPr lvl="2"/>
            <a:r>
              <a:rPr lang="en-GB" altLang="sv-SE" smtClean="0"/>
              <a:t>Third level</a:t>
            </a:r>
          </a:p>
          <a:p>
            <a:pPr lvl="3"/>
            <a:r>
              <a:rPr lang="en-GB" altLang="sv-SE" smtClean="0"/>
              <a:t>Fourth level</a:t>
            </a:r>
          </a:p>
          <a:p>
            <a:pPr lvl="4"/>
            <a:r>
              <a:rPr lang="en-GB" altLang="sv-S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CF8B36-F9DF-4AB8-BC18-FCE71B96AE3A}" type="slidenum">
              <a:rPr kumimoji="0" lang="en-GB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sv-SE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7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i-FI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 smtClean="0"/>
              <a:t>Klicka här för att ändra format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 smtClean="0"/>
              <a:t>Klicka här för att ändra format på bakgrundstexten</a:t>
            </a:r>
          </a:p>
          <a:p>
            <a:pPr lvl="1"/>
            <a:r>
              <a:rPr lang="en-US" altLang="sv-SE" smtClean="0"/>
              <a:t>Nivå två</a:t>
            </a:r>
          </a:p>
          <a:p>
            <a:pPr lvl="2"/>
            <a:r>
              <a:rPr lang="en-US" altLang="sv-SE" smtClean="0"/>
              <a:t>Nivå tre</a:t>
            </a:r>
          </a:p>
          <a:p>
            <a:pPr lvl="3"/>
            <a:r>
              <a:rPr lang="en-US" altLang="sv-SE" smtClean="0"/>
              <a:t>Nivå fyra</a:t>
            </a:r>
          </a:p>
          <a:p>
            <a:pPr lvl="4"/>
            <a:r>
              <a:rPr lang="en-US" altLang="sv-SE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69516A-FB93-447F-A02F-A43D3855EAF3}" type="slidenum">
              <a:rPr kumimoji="0" lang="en-US" altLang="sv-S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sv-S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4582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8DFFE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789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789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789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4D5AC6-9E37-4FDF-9FA3-DE19B499AFAE}" type="slidenum">
              <a:rPr lang="en-GB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6103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8DFFE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text styles</a:t>
            </a:r>
          </a:p>
          <a:p>
            <a:pPr lvl="1"/>
            <a:r>
              <a:rPr lang="en-GB" altLang="sv-SE" smtClean="0"/>
              <a:t>Second level</a:t>
            </a:r>
          </a:p>
          <a:p>
            <a:pPr lvl="2"/>
            <a:r>
              <a:rPr lang="en-GB" altLang="sv-SE" smtClean="0"/>
              <a:t>Third level</a:t>
            </a:r>
          </a:p>
          <a:p>
            <a:pPr lvl="3"/>
            <a:r>
              <a:rPr lang="en-GB" altLang="sv-SE" smtClean="0"/>
              <a:t>Fourth level</a:t>
            </a:r>
          </a:p>
          <a:p>
            <a:pPr lvl="4"/>
            <a:r>
              <a:rPr lang="en-GB" altLang="sv-S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AE25CE-5095-467F-9441-AB47307F6CAA}" type="slidenum">
              <a:rPr lang="en-GB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73130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i-FI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 smtClean="0"/>
              <a:t>Klicka här för att ändra format</a:t>
            </a:r>
            <a:endParaRPr lang="en-US" altLang="sv-SE" smtClean="0"/>
          </a:p>
        </p:txBody>
      </p:sp>
      <p:sp>
        <p:nvSpPr>
          <p:cNvPr id="5123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 smtClean="0"/>
              <a:t>Klicka här för att ändra format på bakgrundstexten</a:t>
            </a:r>
          </a:p>
          <a:p>
            <a:pPr lvl="1"/>
            <a:r>
              <a:rPr lang="sv-SE" altLang="sv-SE" smtClean="0"/>
              <a:t>Nivå två</a:t>
            </a:r>
          </a:p>
          <a:p>
            <a:pPr lvl="2"/>
            <a:r>
              <a:rPr lang="sv-SE" altLang="sv-SE" smtClean="0"/>
              <a:t>Nivå tre</a:t>
            </a:r>
          </a:p>
          <a:p>
            <a:pPr lvl="3"/>
            <a:r>
              <a:rPr lang="sv-SE" altLang="sv-SE" smtClean="0"/>
              <a:t>Nivå fyra</a:t>
            </a:r>
          </a:p>
          <a:p>
            <a:pPr lvl="4"/>
            <a:r>
              <a:rPr lang="sv-SE" altLang="sv-SE" smtClean="0"/>
              <a:t>Nivå fem</a:t>
            </a:r>
            <a:endParaRPr lang="en-US" altLang="sv-SE" smtClean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Arial" charset="0"/>
              </a:defRPr>
            </a:lvl1pPr>
          </a:lstStyle>
          <a:p>
            <a:pPr>
              <a:defRPr/>
            </a:pPr>
            <a:fld id="{29027793-47D3-4319-9BD2-B2A4584A2287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EEF936-326C-496F-A6F1-DC8422AB0781}" type="slidenum">
              <a:rPr lang="en-US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74131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2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5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8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1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 smtClean="0"/>
              <a:t>Click to edit Master text styles</a:t>
            </a:r>
          </a:p>
          <a:p>
            <a:pPr lvl="1"/>
            <a:r>
              <a:rPr lang="en-US" altLang="sv-SE" smtClean="0"/>
              <a:t>Second level</a:t>
            </a:r>
          </a:p>
          <a:p>
            <a:pPr lvl="2"/>
            <a:r>
              <a:rPr lang="en-US" altLang="sv-SE" smtClean="0"/>
              <a:t>Third level</a:t>
            </a:r>
          </a:p>
          <a:p>
            <a:pPr lvl="3"/>
            <a:r>
              <a:rPr lang="en-US" altLang="sv-SE" smtClean="0"/>
              <a:t>Fourth level</a:t>
            </a:r>
          </a:p>
          <a:p>
            <a:pPr lvl="4"/>
            <a:r>
              <a:rPr lang="en-US" altLang="sv-S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B9F760-9CCF-4B32-839E-DC196EEF0740}" type="slidenum">
              <a:rPr lang="en-US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41184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</a:t>
            </a:r>
            <a:endParaRPr lang="en-US" altLang="en-US" smtClean="0"/>
          </a:p>
        </p:txBody>
      </p:sp>
      <p:sp>
        <p:nvSpPr>
          <p:cNvPr id="12291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bakgrundstexten</a:t>
            </a:r>
          </a:p>
          <a:p>
            <a:pPr lvl="1"/>
            <a:r>
              <a:rPr lang="sv-SE" altLang="en-US" smtClean="0"/>
              <a:t>Nivå två</a:t>
            </a:r>
          </a:p>
          <a:p>
            <a:pPr lvl="2"/>
            <a:r>
              <a:rPr lang="sv-SE" altLang="en-US" smtClean="0"/>
              <a:t>Nivå tre</a:t>
            </a:r>
          </a:p>
          <a:p>
            <a:pPr lvl="3"/>
            <a:r>
              <a:rPr lang="sv-SE" altLang="en-US" smtClean="0"/>
              <a:t>Nivå fyra</a:t>
            </a:r>
          </a:p>
          <a:p>
            <a:pPr lvl="4"/>
            <a:r>
              <a:rPr lang="sv-SE" altLang="en-US" smtClean="0"/>
              <a:t>Nivå fem</a:t>
            </a:r>
            <a:endParaRPr lang="en-US" altLang="en-US" smtClean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1F323DEE-FA62-45F1-B92C-CB90135A209F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378CD7-10D2-4204-927E-B0ECCA97AE53}" type="slidenum">
              <a:rPr lang="en-US" altLang="sv-SE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sv-SE" dirty="0"/>
          </a:p>
        </p:txBody>
      </p:sp>
    </p:spTree>
    <p:extLst>
      <p:ext uri="{BB962C8B-B14F-4D97-AF65-F5344CB8AC3E}">
        <p14:creationId xmlns:p14="http://schemas.microsoft.com/office/powerpoint/2010/main" val="55606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2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5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8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1" indent="-228576" algn="l" defTabSz="91430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69000">
              <a:srgbClr val="F9FAFF"/>
            </a:gs>
            <a:gs pos="0">
              <a:srgbClr val="D8DFFE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2E75D4-7052-494A-A768-3D6319513053}" type="slidenum">
              <a:rPr lang="en-GB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i-FI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sv-SE" smtClean="0"/>
              <a:t>Click to edit Master text styles</a:t>
            </a:r>
          </a:p>
          <a:p>
            <a:pPr lvl="1"/>
            <a:r>
              <a:rPr lang="en-GB" altLang="sv-SE" smtClean="0"/>
              <a:t>Second level</a:t>
            </a:r>
          </a:p>
          <a:p>
            <a:pPr lvl="2"/>
            <a:r>
              <a:rPr lang="en-GB" altLang="sv-SE" smtClean="0"/>
              <a:t>Third level</a:t>
            </a:r>
          </a:p>
          <a:p>
            <a:pPr lvl="3"/>
            <a:r>
              <a:rPr lang="en-GB" altLang="sv-SE" smtClean="0"/>
              <a:t>Fourth level</a:t>
            </a:r>
          </a:p>
          <a:p>
            <a:pPr lvl="4"/>
            <a:r>
              <a:rPr lang="en-GB" altLang="sv-SE" smtClean="0"/>
              <a:t>Fifth level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C4E3BC-A378-48C2-8F67-3655A3E98A75}" type="datetimeFigureOut">
              <a:rPr lang="en-GB"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02/10/2018</a:t>
            </a:fld>
            <a:endParaRPr lang="en-GB" dirty="0">
              <a:ea typeface="ＭＳ Ｐゴシック" panose="020B0600070205080204" pitchFamily="34" charset="-128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ea typeface="ＭＳ Ｐゴシック" panose="020B0600070205080204" pitchFamily="34" charset="-128"/>
            </a:endParaRP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347A01F-F4FE-4507-AC0D-877EE05858B6}" type="slidenum">
              <a:rPr lang="en-GB" altLang="sv-SE" smtClean="0">
                <a:ea typeface="ＭＳ Ｐゴシック" panose="020B0600070205080204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sv-SE" dirty="0" smtClean="0">
              <a:ea typeface="ＭＳ Ｐゴシック" panose="020B060007020508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7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6pPr>
      <a:lvl7pPr marL="91430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7pPr>
      <a:lvl8pPr marL="1371459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8pPr>
      <a:lvl9pPr marL="182861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omic Sans MS" pitchFamily="66" charset="0"/>
        </a:defRPr>
      </a:lvl9pPr>
    </p:titleStyle>
    <p:bodyStyle>
      <a:lvl1pPr marL="342865" indent="-34286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82" indent="-22857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35" indent="-22857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89" indent="-22857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2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5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8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801" indent="-22857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87256" tIns="43628" rIns="87256" bIns="4362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87256" tIns="43628" rIns="87256" bIns="436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87256" tIns="43628" rIns="87256" bIns="4362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566"/>
            <a:fld id="{046410FA-17BB-4B41-A5BF-2D145C2576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2566"/>
              <a:t>10/2/2018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87256" tIns="43628" rIns="87256" bIns="4362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566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87256" tIns="43628" rIns="87256" bIns="4362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566"/>
            <a:fld id="{95A7E136-2D0A-42C9-BBA4-601B5E794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2566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4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ctr" defTabSz="872566" rtl="0" eaLnBrk="1" latinLnBrk="0" hangingPunct="1">
        <a:spcBef>
          <a:spcPct val="0"/>
        </a:spcBef>
        <a:buNone/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212" indent="-32721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08960" indent="-272677" algn="l" defTabSz="872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0707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991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63274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99556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35840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123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08405" indent="-218142" algn="l" defTabSz="872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282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566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849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131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416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698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981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264" algn="l" defTabSz="87256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Box 11"/>
          <p:cNvSpPr txBox="1">
            <a:spLocks noChangeArrowheads="1"/>
          </p:cNvSpPr>
          <p:nvPr/>
        </p:nvSpPr>
        <p:spPr bwMode="auto">
          <a:xfrm>
            <a:off x="5222" y="1626143"/>
            <a:ext cx="9144000" cy="120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Aft>
                <a:spcPct val="0"/>
              </a:spcAft>
              <a:buFontTx/>
              <a:buNone/>
            </a:pPr>
            <a:r>
              <a:rPr lang="en-US" altLang="sv-SE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GB" altLang="sv-SE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 and Consequences of Fatty Liver Disease</a:t>
            </a:r>
            <a:r>
              <a:rPr lang="en-US" altLang="sv-SE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en-US" sz="36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0" y="4008439"/>
            <a:ext cx="9144000" cy="1637363"/>
          </a:xfrm>
          <a:prstGeom prst="rect">
            <a:avLst/>
          </a:prstGeom>
          <a:effectLst>
            <a:outerShdw blurRad="50800" dist="38100" dir="2700000" sx="1000" sy="1000" algn="tl" rotWithShape="0">
              <a:prstClr val="black">
                <a:alpha val="40000"/>
              </a:prstClr>
            </a:outerShdw>
          </a:effectLst>
        </p:spPr>
        <p:txBody>
          <a:bodyPr lIns="91430" tIns="45716" rIns="91430" bIns="45716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GB" sz="2800" dirty="0">
                <a:solidFill>
                  <a:srgbClr val="FFFFFF"/>
                </a:solidFill>
                <a:cs typeface="Arial" charset="0"/>
              </a:rPr>
              <a:t>Jan Borén, MD, PhD</a:t>
            </a:r>
            <a:endParaRPr lang="en-GB" sz="2000" dirty="0">
              <a:solidFill>
                <a:srgbClr val="FFFFFF"/>
              </a:solidFill>
              <a:latin typeface="Gill Sans MT" pitchFamily="34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 smtClean="0">
                <a:solidFill>
                  <a:srgbClr val="FFFFFF"/>
                </a:solidFill>
                <a:cs typeface="Arial" charset="0"/>
              </a:rPr>
              <a:t>Department </a:t>
            </a:r>
            <a:r>
              <a:rPr lang="en-GB" sz="1700" dirty="0">
                <a:solidFill>
                  <a:srgbClr val="FFFFFF"/>
                </a:solidFill>
                <a:cs typeface="Arial" charset="0"/>
              </a:rPr>
              <a:t>of Molecular and Clinical Medicine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>
                <a:solidFill>
                  <a:srgbClr val="FFFFFF"/>
                </a:solidFill>
                <a:cs typeface="Arial" charset="0"/>
              </a:rPr>
              <a:t>Wallenberg Laboratory for cardiovascular and Metabolic Research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>
                <a:solidFill>
                  <a:srgbClr val="FFFFFF"/>
                </a:solidFill>
                <a:cs typeface="Arial" charset="0"/>
              </a:rPr>
              <a:t>Sahlgrenska University Hospital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>
                <a:solidFill>
                  <a:srgbClr val="FFFFFF"/>
                </a:solidFill>
                <a:cs typeface="Arial" charset="0"/>
              </a:rPr>
              <a:t>University of Gothenburg, Sweden</a:t>
            </a:r>
          </a:p>
        </p:txBody>
      </p:sp>
      <p:sp>
        <p:nvSpPr>
          <p:cNvPr id="174084" name="textruta 6"/>
          <p:cNvSpPr txBox="1">
            <a:spLocks noChangeArrowheads="1"/>
          </p:cNvSpPr>
          <p:nvPr/>
        </p:nvSpPr>
        <p:spPr bwMode="auto">
          <a:xfrm>
            <a:off x="900113" y="333376"/>
            <a:ext cx="7343775" cy="52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Aft>
                <a:spcPct val="0"/>
              </a:spcAft>
              <a:buFontTx/>
              <a:buNone/>
            </a:pPr>
            <a:r>
              <a:rPr lang="en-GB" altLang="en-US" sz="1400" i="1" dirty="0">
                <a:solidFill>
                  <a:srgbClr val="FFFFFF"/>
                </a:solidFill>
                <a:cs typeface="Arial" charset="0"/>
              </a:rPr>
              <a:t>Systems Biology of Human Metabolism and Gut Microbiome </a:t>
            </a:r>
            <a:r>
              <a:rPr lang="en-US" altLang="en-US" sz="1400" i="1" dirty="0" smtClean="0">
                <a:solidFill>
                  <a:srgbClr val="FFFFFF"/>
                </a:solidFill>
                <a:cs typeface="Arial" charset="0"/>
              </a:rPr>
              <a:t> </a:t>
            </a:r>
          </a:p>
          <a:p>
            <a:pPr algn="ctr" eaLnBrk="0" fontAlgn="base" hangingPunct="0"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cs typeface="Arial" charset="0"/>
              </a:rPr>
              <a:t>2 Oct, 2018 </a:t>
            </a:r>
            <a:r>
              <a:rPr lang="en-US" altLang="en-US" sz="1200" dirty="0">
                <a:solidFill>
                  <a:srgbClr val="FFFFFF"/>
                </a:solidFill>
                <a:cs typeface="Arial" charset="0"/>
              </a:rPr>
              <a:t>at </a:t>
            </a:r>
            <a:r>
              <a:rPr lang="en-US" altLang="en-US" sz="1200" dirty="0" err="1">
                <a:solidFill>
                  <a:srgbClr val="FFFFFF"/>
                </a:solidFill>
                <a:cs typeface="Arial" charset="0"/>
              </a:rPr>
              <a:t>Albanova</a:t>
            </a:r>
            <a:r>
              <a:rPr lang="en-US" altLang="en-US" sz="1200" dirty="0">
                <a:solidFill>
                  <a:srgbClr val="FFFFFF"/>
                </a:solidFill>
                <a:cs typeface="Arial" charset="0"/>
              </a:rPr>
              <a:t> University Center</a:t>
            </a:r>
          </a:p>
        </p:txBody>
      </p:sp>
    </p:spTree>
    <p:extLst>
      <p:ext uri="{BB962C8B-B14F-4D97-AF65-F5344CB8AC3E}">
        <p14:creationId xmlns:p14="http://schemas.microsoft.com/office/powerpoint/2010/main" val="20250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312738"/>
            <a:ext cx="8856663" cy="1171575"/>
          </a:xfrm>
        </p:spPr>
        <p:txBody>
          <a:bodyPr lIns="82453" tIns="41227" rIns="82453" bIns="41227"/>
          <a:lstStyle/>
          <a:p>
            <a:pPr eaLnBrk="1" hangingPunct="1"/>
            <a:r>
              <a:rPr lang="sv-SE" altLang="en-US" sz="3600" b="1" dirty="0" err="1" smtClean="0">
                <a:solidFill>
                  <a:srgbClr val="FFCC00"/>
                </a:solidFill>
              </a:rPr>
              <a:t>Mechanistic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understanding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opens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up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the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possibility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of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personalized</a:t>
            </a:r>
            <a:r>
              <a:rPr lang="sv-SE" altLang="en-US" sz="3600" b="1" dirty="0" smtClean="0">
                <a:solidFill>
                  <a:srgbClr val="FFCC00"/>
                </a:solidFill>
              </a:rPr>
              <a:t> medicine in the </a:t>
            </a:r>
            <a:r>
              <a:rPr lang="sv-SE" altLang="en-US" sz="3600" b="1" dirty="0" err="1" smtClean="0">
                <a:solidFill>
                  <a:srgbClr val="FFCC00"/>
                </a:solidFill>
              </a:rPr>
              <a:t>future</a:t>
            </a:r>
            <a:endParaRPr lang="sv-SE" altLang="en-US" sz="3600" b="1" dirty="0" smtClean="0">
              <a:solidFill>
                <a:srgbClr val="FFCC00"/>
              </a:solidFill>
            </a:endParaRPr>
          </a:p>
        </p:txBody>
      </p:sp>
      <p:pic>
        <p:nvPicPr>
          <p:cNvPr id="201731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7"/>
          <a:stretch>
            <a:fillRect/>
          </a:stretch>
        </p:blipFill>
        <p:spPr bwMode="auto">
          <a:xfrm>
            <a:off x="1763713" y="1916113"/>
            <a:ext cx="5545137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ktangel 1"/>
          <p:cNvSpPr/>
          <p:nvPr/>
        </p:nvSpPr>
        <p:spPr>
          <a:xfrm>
            <a:off x="251520" y="5765800"/>
            <a:ext cx="86409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</a:rPr>
              <a:t>optimal treatment </a:t>
            </a:r>
            <a:r>
              <a:rPr kumimoji="0" lang="en-US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</a:rPr>
              <a:t>to prevent the development of </a:t>
            </a:r>
            <a:r>
              <a:rPr lang="en-US" sz="2600" spc="-10" dirty="0" smtClean="0">
                <a:solidFill>
                  <a:srgbClr val="FFFFFF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morbidity and mortality</a:t>
            </a:r>
            <a:endParaRPr kumimoji="0" lang="sv-SE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36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3813"/>
            <a:ext cx="9144000" cy="931863"/>
          </a:xfrm>
        </p:spPr>
        <p:txBody>
          <a:bodyPr/>
          <a:lstStyle/>
          <a:p>
            <a:r>
              <a:rPr lang="en-AU" altLang="sv-SE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Steps in Kinetic Studies </a:t>
            </a:r>
          </a:p>
        </p:txBody>
      </p:sp>
      <p:sp>
        <p:nvSpPr>
          <p:cNvPr id="131076" name="AutoShape 4"/>
          <p:cNvSpPr>
            <a:spLocks noChangeAspect="1" noChangeArrowheads="1"/>
          </p:cNvSpPr>
          <p:nvPr/>
        </p:nvSpPr>
        <p:spPr bwMode="auto">
          <a:xfrm>
            <a:off x="2911475" y="1830388"/>
            <a:ext cx="1155700" cy="360362"/>
          </a:xfrm>
          <a:prstGeom prst="rightArrow">
            <a:avLst>
              <a:gd name="adj1" fmla="val 50000"/>
              <a:gd name="adj2" fmla="val 50220"/>
            </a:avLst>
          </a:prstGeom>
          <a:solidFill>
            <a:srgbClr val="66CCFF"/>
          </a:solidFill>
          <a:ln>
            <a:solidFill>
              <a:srgbClr val="00B0F0"/>
            </a:solidFill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8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5" descr="blood_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1374775"/>
            <a:ext cx="830262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AutoShape 6"/>
          <p:cNvSpPr>
            <a:spLocks noChangeAspect="1" noChangeArrowheads="1"/>
          </p:cNvSpPr>
          <p:nvPr/>
        </p:nvSpPr>
        <p:spPr bwMode="auto">
          <a:xfrm>
            <a:off x="5143500" y="1809750"/>
            <a:ext cx="723900" cy="360363"/>
          </a:xfrm>
          <a:prstGeom prst="rightArrow">
            <a:avLst>
              <a:gd name="adj1" fmla="val 50000"/>
              <a:gd name="adj2" fmla="val 50220"/>
            </a:avLst>
          </a:prstGeom>
          <a:solidFill>
            <a:srgbClr val="66CC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8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3201988" y="2744788"/>
            <a:ext cx="27717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Fasting bloods collection, </a:t>
            </a:r>
            <a:b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96 hours</a:t>
            </a: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-47625" y="2841625"/>
            <a:ext cx="30956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Injection of stable isotopes</a:t>
            </a:r>
          </a:p>
        </p:txBody>
      </p:sp>
      <p:sp>
        <p:nvSpPr>
          <p:cNvPr id="131082" name="Text Box 10"/>
          <p:cNvSpPr txBox="1">
            <a:spLocks noChangeArrowheads="1"/>
          </p:cNvSpPr>
          <p:nvPr/>
        </p:nvSpPr>
        <p:spPr bwMode="auto">
          <a:xfrm>
            <a:off x="6157913" y="5281613"/>
            <a:ext cx="30956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chromatography-mass spectrometry</a:t>
            </a:r>
          </a:p>
        </p:txBody>
      </p:sp>
      <p:sp>
        <p:nvSpPr>
          <p:cNvPr id="131083" name="AutoShape 11"/>
          <p:cNvSpPr>
            <a:spLocks noChangeAspect="1" noChangeArrowheads="1"/>
          </p:cNvSpPr>
          <p:nvPr/>
        </p:nvSpPr>
        <p:spPr bwMode="auto">
          <a:xfrm rot="5400000">
            <a:off x="6836569" y="3018632"/>
            <a:ext cx="628650" cy="360362"/>
          </a:xfrm>
          <a:prstGeom prst="rightArrow">
            <a:avLst>
              <a:gd name="adj1" fmla="val 50000"/>
              <a:gd name="adj2" fmla="val 50220"/>
            </a:avLst>
          </a:prstGeom>
          <a:solidFill>
            <a:srgbClr val="66CC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8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87" name="AutoShape 15"/>
          <p:cNvSpPr>
            <a:spLocks noChangeAspect="1" noChangeArrowheads="1"/>
          </p:cNvSpPr>
          <p:nvPr/>
        </p:nvSpPr>
        <p:spPr bwMode="auto">
          <a:xfrm rot="10800000">
            <a:off x="2805113" y="6188075"/>
            <a:ext cx="723900" cy="360363"/>
          </a:xfrm>
          <a:prstGeom prst="rightArrow">
            <a:avLst>
              <a:gd name="adj1" fmla="val 50000"/>
              <a:gd name="adj2" fmla="val 50220"/>
            </a:avLst>
          </a:prstGeom>
          <a:solidFill>
            <a:srgbClr val="66CC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8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88" name="Rectangle 16"/>
          <p:cNvSpPr>
            <a:spLocks noChangeArrowheads="1"/>
          </p:cNvSpPr>
          <p:nvPr/>
        </p:nvSpPr>
        <p:spPr bwMode="auto">
          <a:xfrm>
            <a:off x="-180529" y="3341688"/>
            <a:ext cx="6427341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kumimoji="1" lang="en-US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to e</a:t>
            </a:r>
            <a:r>
              <a:rPr 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stimate 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kinetic parameters </a:t>
            </a:r>
            <a:r>
              <a:rPr 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</a:t>
            </a:r>
            <a:endParaRPr kumimoji="1" lang="en-US" altLang="sv-SE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  <a:defRPr/>
            </a:pPr>
            <a:r>
              <a:rPr kumimoji="1" lang="en-US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Secretion (production rate); rate at which protein moves through a pool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  <a:defRPr/>
            </a:pPr>
            <a:r>
              <a:rPr kumimoji="1" lang="en-US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Turn-over (fractional catabolic rate); fraction of the protein lost from a pool per unit time</a:t>
            </a:r>
            <a:endParaRPr kumimoji="1" lang="en-AU" altLang="sv-SE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509" name="Group 22"/>
          <p:cNvGrpSpPr>
            <a:grpSpLocks/>
          </p:cNvGrpSpPr>
          <p:nvPr/>
        </p:nvGrpSpPr>
        <p:grpSpPr bwMode="auto">
          <a:xfrm>
            <a:off x="7331074" y="2911480"/>
            <a:ext cx="1705422" cy="382588"/>
            <a:chOff x="4120" y="2614"/>
            <a:chExt cx="680" cy="241"/>
          </a:xfrm>
        </p:grpSpPr>
        <p:sp>
          <p:nvSpPr>
            <p:cNvPr id="131103" name="Text Box 23"/>
            <p:cNvSpPr txBox="1">
              <a:spLocks noChangeAspect="1" noChangeArrowheads="1"/>
            </p:cNvSpPr>
            <p:nvPr/>
          </p:nvSpPr>
          <p:spPr bwMode="auto">
            <a:xfrm>
              <a:off x="4120" y="2614"/>
              <a:ext cx="68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sv-SE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VLDL</a:t>
              </a:r>
              <a:r>
                <a:rPr lang="en-US" altLang="sv-SE" sz="1600" baseline="-25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sv-SE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VLDL</a:t>
              </a:r>
              <a:r>
                <a:rPr lang="en-US" altLang="sv-SE" sz="1600" baseline="-25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sv-SE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LDL</a:t>
              </a:r>
            </a:p>
          </p:txBody>
        </p:sp>
        <p:sp>
          <p:nvSpPr>
            <p:cNvPr id="131105" name="Text Box 25"/>
            <p:cNvSpPr txBox="1">
              <a:spLocks noChangeAspect="1" noChangeArrowheads="1"/>
            </p:cNvSpPr>
            <p:nvPr/>
          </p:nvSpPr>
          <p:spPr bwMode="auto">
            <a:xfrm>
              <a:off x="4120" y="2739"/>
              <a:ext cx="61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099" name="AutoShape 28"/>
          <p:cNvSpPr>
            <a:spLocks noChangeAspect="1"/>
          </p:cNvSpPr>
          <p:nvPr/>
        </p:nvSpPr>
        <p:spPr bwMode="auto">
          <a:xfrm flipH="1">
            <a:off x="8075613" y="1671638"/>
            <a:ext cx="104775" cy="312737"/>
          </a:xfrm>
          <a:prstGeom prst="rightBrace">
            <a:avLst>
              <a:gd name="adj1" fmla="val 25256"/>
              <a:gd name="adj2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2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91" name="Text Box 31"/>
          <p:cNvSpPr txBox="1">
            <a:spLocks noChangeArrowheads="1"/>
          </p:cNvSpPr>
          <p:nvPr/>
        </p:nvSpPr>
        <p:spPr bwMode="auto">
          <a:xfrm>
            <a:off x="8002588" y="1814513"/>
            <a:ext cx="1177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sv-S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DGU</a:t>
            </a:r>
          </a:p>
        </p:txBody>
      </p:sp>
      <p:sp>
        <p:nvSpPr>
          <p:cNvPr id="131092" name="Text Box 32"/>
          <p:cNvSpPr txBox="1">
            <a:spLocks noChangeArrowheads="1"/>
          </p:cNvSpPr>
          <p:nvPr/>
        </p:nvSpPr>
        <p:spPr bwMode="auto">
          <a:xfrm>
            <a:off x="3419475" y="6536746"/>
            <a:ext cx="30956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sv-S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tracer data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350" y="971550"/>
            <a:ext cx="2447925" cy="180181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6" name="Kuva 35" descr="gradientti 3 TÄMÄ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63" y="1246188"/>
            <a:ext cx="2036762" cy="1527175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37" name="Picture 3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07175" y="3570288"/>
            <a:ext cx="2286000" cy="171132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0" name="Picture 5" descr="C:\Users\ZORRO\Documents\Lauran jutut\Lauran työjutut\Apo enrichm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4730750"/>
            <a:ext cx="2611437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orakulmio 2"/>
          <p:cNvSpPr/>
          <p:nvPr/>
        </p:nvSpPr>
        <p:spPr>
          <a:xfrm>
            <a:off x="3670300" y="4797425"/>
            <a:ext cx="2627313" cy="176371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utoShape 15"/>
          <p:cNvSpPr>
            <a:spLocks noChangeAspect="1" noChangeArrowheads="1"/>
          </p:cNvSpPr>
          <p:nvPr/>
        </p:nvSpPr>
        <p:spPr bwMode="auto">
          <a:xfrm rot="10800000">
            <a:off x="6372225" y="6164263"/>
            <a:ext cx="1270000" cy="360362"/>
          </a:xfrm>
          <a:prstGeom prst="rightArrow">
            <a:avLst>
              <a:gd name="adj1" fmla="val 50000"/>
              <a:gd name="adj2" fmla="val 50220"/>
            </a:avLst>
          </a:prstGeom>
          <a:solidFill>
            <a:srgbClr val="66CC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sv-SE" altLang="sv-SE" sz="18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orakulmio 5"/>
          <p:cNvSpPr/>
          <p:nvPr/>
        </p:nvSpPr>
        <p:spPr bwMode="auto">
          <a:xfrm>
            <a:off x="7570788" y="5897563"/>
            <a:ext cx="179387" cy="53657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87875" y="5084763"/>
            <a:ext cx="674688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VLDL1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75250" y="5562600"/>
            <a:ext cx="661988" cy="155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VLDL2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63" y="4797425"/>
            <a:ext cx="2522537" cy="189388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25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8" name="Picture 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7683500"/>
            <a:ext cx="5008562" cy="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1" name="Text Box 101"/>
          <p:cNvSpPr txBox="1">
            <a:spLocks noChangeArrowheads="1"/>
          </p:cNvSpPr>
          <p:nvPr/>
        </p:nvSpPr>
        <p:spPr bwMode="auto">
          <a:xfrm>
            <a:off x="5564035" y="6584952"/>
            <a:ext cx="3554158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/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Adiels M et al. Frontiers in Physiology 2015;6:342</a:t>
            </a:r>
          </a:p>
        </p:txBody>
      </p:sp>
      <p:pic>
        <p:nvPicPr>
          <p:cNvPr id="79" name="Picture 5" descr="C:\Users\ZORRO\Documents\Lauran jutut\Lauran työjutut\Apo enrichment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0" y="1772816"/>
            <a:ext cx="3600000" cy="26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ruta 8"/>
          <p:cNvSpPr txBox="1"/>
          <p:nvPr/>
        </p:nvSpPr>
        <p:spPr>
          <a:xfrm>
            <a:off x="395536" y="4587065"/>
            <a:ext cx="352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-18000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Enrichment of stable isotopes in VLDL-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apoB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VLDL-TG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" name="textruta 85"/>
          <p:cNvSpPr txBox="1"/>
          <p:nvPr/>
        </p:nvSpPr>
        <p:spPr>
          <a:xfrm>
            <a:off x="4860032" y="4587065"/>
            <a:ext cx="352799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-18000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Combined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multicompartmental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 for apoB100 and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TG metabolism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VLDL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subspecies</a:t>
            </a:r>
          </a:p>
          <a:p>
            <a:pPr marL="180000" marR="0" lvl="0" indent="-18000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Estimate kinetic parameters for secretion and turn-over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Rectangle 7"/>
          <p:cNvSpPr txBox="1">
            <a:spLocks noChangeArrowheads="1"/>
          </p:cNvSpPr>
          <p:nvPr/>
        </p:nvSpPr>
        <p:spPr bwMode="auto">
          <a:xfrm>
            <a:off x="34926" y="76200"/>
            <a:ext cx="9109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5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5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12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5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Kinetic studies of lipoprotein metabolism</a:t>
            </a:r>
            <a:r>
              <a:rPr kumimoji="0" lang="en-US" alt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/>
            </a:r>
            <a:br>
              <a:rPr kumimoji="0" lang="en-US" alt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altLang="sv-SE" sz="25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multicompartmental</a:t>
            </a:r>
            <a:r>
              <a:rPr kumimoji="0" lang="en-US" altLang="sv-SE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modeling using isotopic enrichment data </a:t>
            </a:r>
            <a:endParaRPr kumimoji="0" lang="en-US" altLang="en-US" sz="2500" b="1" i="1" u="none" strike="noStrike" kern="0" cap="none" spc="0" normalizeH="0" baseline="0" noProof="0" dirty="0">
              <a:ln>
                <a:noFill/>
              </a:ln>
              <a:solidFill>
                <a:srgbClr val="F0E5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Rak pil 11"/>
          <p:cNvCxnSpPr/>
          <p:nvPr/>
        </p:nvCxnSpPr>
        <p:spPr>
          <a:xfrm>
            <a:off x="4108926" y="3068960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objek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10" y="1844823"/>
            <a:ext cx="4415170" cy="26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8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8" name="Picture 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7683500"/>
            <a:ext cx="5008562" cy="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Rectangle 7"/>
          <p:cNvSpPr txBox="1">
            <a:spLocks noChangeArrowheads="1"/>
          </p:cNvSpPr>
          <p:nvPr/>
        </p:nvSpPr>
        <p:spPr bwMode="auto">
          <a:xfrm>
            <a:off x="34926" y="76200"/>
            <a:ext cx="9109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5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5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612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5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Kinetic studies of lipoprotein metabolism</a:t>
            </a:r>
            <a:r>
              <a:rPr kumimoji="0" lang="en-US" alt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/>
            </a:r>
            <a:br>
              <a:rPr kumimoji="0" lang="en-US" alt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altLang="sv-SE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non-steady state modeling of postprandial lipid</a:t>
            </a:r>
            <a:r>
              <a:rPr kumimoji="0" lang="en-US" altLang="sv-SE" sz="2500" b="0" i="0" u="none" strike="noStrike" kern="0" cap="none" spc="0" normalizeH="0" noProof="0" dirty="0" smtClean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metabolism</a:t>
            </a:r>
            <a:r>
              <a:rPr kumimoji="0" lang="en-US" altLang="sv-SE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endParaRPr kumimoji="0" lang="en-US" altLang="en-US" sz="2500" b="1" i="1" u="none" strike="noStrike" kern="0" cap="none" spc="0" normalizeH="0" baseline="0" noProof="0" dirty="0">
              <a:ln>
                <a:noFill/>
              </a:ln>
              <a:solidFill>
                <a:srgbClr val="F0E5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08" y="1515421"/>
            <a:ext cx="6310510" cy="4595413"/>
          </a:xfrm>
          <a:prstGeom prst="rect">
            <a:avLst/>
          </a:prstGeom>
        </p:spPr>
      </p:pic>
      <p:sp>
        <p:nvSpPr>
          <p:cNvPr id="11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Björnson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/>
          <p:cNvSpPr txBox="1"/>
          <p:nvPr/>
        </p:nvSpPr>
        <p:spPr>
          <a:xfrm>
            <a:off x="395536" y="6224687"/>
            <a:ext cx="5446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SAAM; soft-ware 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for modeling, simulating, and </a:t>
            </a:r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kinetic data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57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4"/>
          <p:cNvSpPr txBox="1">
            <a:spLocks noChangeArrowheads="1"/>
          </p:cNvSpPr>
          <p:nvPr/>
        </p:nvSpPr>
        <p:spPr bwMode="auto">
          <a:xfrm>
            <a:off x="746125" y="1277938"/>
            <a:ext cx="187801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Variable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19" name="Text Box 5"/>
          <p:cNvSpPr txBox="1">
            <a:spLocks noChangeArrowheads="1"/>
          </p:cNvSpPr>
          <p:nvPr/>
        </p:nvSpPr>
        <p:spPr bwMode="auto">
          <a:xfrm>
            <a:off x="4051300" y="1285876"/>
            <a:ext cx="115411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Beta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0" name="Text Box 6"/>
          <p:cNvSpPr txBox="1">
            <a:spLocks noChangeArrowheads="1"/>
          </p:cNvSpPr>
          <p:nvPr/>
        </p:nvSpPr>
        <p:spPr bwMode="auto">
          <a:xfrm>
            <a:off x="5564188" y="1268413"/>
            <a:ext cx="78740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1" name="Text Box 7"/>
          <p:cNvSpPr txBox="1">
            <a:spLocks noChangeArrowheads="1"/>
          </p:cNvSpPr>
          <p:nvPr/>
        </p:nvSpPr>
        <p:spPr bwMode="auto">
          <a:xfrm>
            <a:off x="6642100" y="1277938"/>
            <a:ext cx="261620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Significance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2" name="Text Box 8"/>
          <p:cNvSpPr txBox="1">
            <a:spLocks noChangeArrowheads="1"/>
          </p:cNvSpPr>
          <p:nvPr/>
        </p:nvSpPr>
        <p:spPr bwMode="auto">
          <a:xfrm>
            <a:off x="784225" y="1871664"/>
            <a:ext cx="3213100" cy="334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Liver fat (NAFLD)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Plasma glucose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Insulin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Adiponectin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Total abdominal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Subcutaneous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Intra-abdominal fat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3" name="Text Box 9"/>
          <p:cNvSpPr txBox="1">
            <a:spLocks noChangeArrowheads="1"/>
          </p:cNvSpPr>
          <p:nvPr/>
        </p:nvSpPr>
        <p:spPr bwMode="auto">
          <a:xfrm>
            <a:off x="4070350" y="1938338"/>
            <a:ext cx="881063" cy="9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0.22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0.80</a:t>
            </a:r>
            <a:endParaRPr kumimoji="0" lang="en-US" altLang="sv-SE" sz="24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4" name="Text Box 10"/>
          <p:cNvSpPr txBox="1">
            <a:spLocks noChangeArrowheads="1"/>
          </p:cNvSpPr>
          <p:nvPr/>
        </p:nvSpPr>
        <p:spPr bwMode="auto">
          <a:xfrm>
            <a:off x="5367338" y="1912939"/>
            <a:ext cx="1068387" cy="9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0.092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0.38</a:t>
            </a:r>
            <a:endParaRPr kumimoji="0" lang="en-US" altLang="sv-SE" sz="24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5" name="Text Box 11"/>
          <p:cNvSpPr txBox="1">
            <a:spLocks noChangeArrowheads="1"/>
          </p:cNvSpPr>
          <p:nvPr/>
        </p:nvSpPr>
        <p:spPr bwMode="auto">
          <a:xfrm>
            <a:off x="7062788" y="1930401"/>
            <a:ext cx="1068387" cy="334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0.025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0.050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0.49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0.86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0.86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0.50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0.57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6" name="Rectangle 63"/>
          <p:cNvSpPr>
            <a:spLocks noChangeArrowheads="1"/>
          </p:cNvSpPr>
          <p:nvPr/>
        </p:nvSpPr>
        <p:spPr bwMode="auto">
          <a:xfrm>
            <a:off x="76052" y="5445126"/>
            <a:ext cx="8988425" cy="1023938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Hepatic overproduction of large VLDL  is driven by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hepatic TG accumulation and hyperglycemia </a:t>
            </a:r>
            <a:endParaRPr kumimoji="0" lang="en-US" altLang="sv-SE" sz="2800" b="1" i="1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7" name="Text Box 8"/>
          <p:cNvSpPr txBox="1">
            <a:spLocks noChangeArrowheads="1"/>
          </p:cNvSpPr>
          <p:nvPr/>
        </p:nvSpPr>
        <p:spPr bwMode="auto">
          <a:xfrm>
            <a:off x="6726295" y="6546851"/>
            <a:ext cx="2425644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Adiels M et al. </a:t>
            </a:r>
            <a:r>
              <a:rPr kumimoji="0" lang="en-US" altLang="sv-S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Diabetologia</a:t>
            </a: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2006</a:t>
            </a:r>
          </a:p>
        </p:txBody>
      </p:sp>
      <p:sp>
        <p:nvSpPr>
          <p:cNvPr id="188428" name="Rectangle 2"/>
          <p:cNvSpPr>
            <a:spLocks noChangeArrowheads="1"/>
          </p:cNvSpPr>
          <p:nvPr/>
        </p:nvSpPr>
        <p:spPr bwMode="auto">
          <a:xfrm>
            <a:off x="34926" y="68263"/>
            <a:ext cx="9217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Identification of predictors of VLDL</a:t>
            </a:r>
            <a:r>
              <a:rPr kumimoji="0" lang="en-US" altLang="sv-SE" sz="3400" b="1" i="0" u="none" strike="noStrike" kern="1200" cap="none" spc="0" normalizeH="0" baseline="-16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TG production in stable isotope kinetic studies</a:t>
            </a:r>
            <a:endParaRPr kumimoji="0" lang="en-US" altLang="sv-SE" sz="3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Text Box 3"/>
          <p:cNvSpPr txBox="1">
            <a:spLocks noChangeArrowheads="1"/>
          </p:cNvSpPr>
          <p:nvPr/>
        </p:nvSpPr>
        <p:spPr bwMode="auto">
          <a:xfrm>
            <a:off x="0" y="-23813"/>
            <a:ext cx="9144000" cy="107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Dysfunctional adipose tissue leads to ectopic fat accummulation and increased CVD risk </a:t>
            </a:r>
          </a:p>
        </p:txBody>
      </p:sp>
      <p:grpSp>
        <p:nvGrpSpPr>
          <p:cNvPr id="518147" name="Group 733"/>
          <p:cNvGrpSpPr>
            <a:grpSpLocks/>
          </p:cNvGrpSpPr>
          <p:nvPr/>
        </p:nvGrpSpPr>
        <p:grpSpPr bwMode="auto">
          <a:xfrm>
            <a:off x="3878263" y="4244975"/>
            <a:ext cx="1381125" cy="946150"/>
            <a:chOff x="4309" y="3472"/>
            <a:chExt cx="924" cy="662"/>
          </a:xfrm>
        </p:grpSpPr>
        <p:grpSp>
          <p:nvGrpSpPr>
            <p:cNvPr id="518869" name="Group 6"/>
            <p:cNvGrpSpPr>
              <a:grpSpLocks/>
            </p:cNvGrpSpPr>
            <p:nvPr/>
          </p:nvGrpSpPr>
          <p:grpSpPr bwMode="auto">
            <a:xfrm>
              <a:off x="4727" y="3717"/>
              <a:ext cx="506" cy="412"/>
              <a:chOff x="1065" y="1828"/>
              <a:chExt cx="610" cy="626"/>
            </a:xfrm>
          </p:grpSpPr>
          <p:sp>
            <p:nvSpPr>
              <p:cNvPr id="518871" name="Oval 7"/>
              <p:cNvSpPr>
                <a:spLocks noChangeArrowheads="1"/>
              </p:cNvSpPr>
              <p:nvPr/>
            </p:nvSpPr>
            <p:spPr bwMode="auto">
              <a:xfrm>
                <a:off x="1065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2" name="Oval 8"/>
              <p:cNvSpPr>
                <a:spLocks noChangeArrowheads="1"/>
              </p:cNvSpPr>
              <p:nvPr/>
            </p:nvSpPr>
            <p:spPr bwMode="auto">
              <a:xfrm>
                <a:off x="1095" y="196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3" name="Oval 9"/>
              <p:cNvSpPr>
                <a:spLocks noChangeArrowheads="1"/>
              </p:cNvSpPr>
              <p:nvPr/>
            </p:nvSpPr>
            <p:spPr bwMode="auto">
              <a:xfrm>
                <a:off x="1305" y="21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4" name="Oval 10"/>
              <p:cNvSpPr>
                <a:spLocks noChangeArrowheads="1"/>
              </p:cNvSpPr>
              <p:nvPr/>
            </p:nvSpPr>
            <p:spPr bwMode="auto">
              <a:xfrm>
                <a:off x="1443" y="208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5" name="Oval 11"/>
              <p:cNvSpPr>
                <a:spLocks noChangeArrowheads="1"/>
              </p:cNvSpPr>
              <p:nvPr/>
            </p:nvSpPr>
            <p:spPr bwMode="auto">
              <a:xfrm>
                <a:off x="1371" y="223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6" name="Oval 12"/>
              <p:cNvSpPr>
                <a:spLocks noChangeArrowheads="1"/>
              </p:cNvSpPr>
              <p:nvPr/>
            </p:nvSpPr>
            <p:spPr bwMode="auto">
              <a:xfrm>
                <a:off x="1203" y="1828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7" name="Oval 13"/>
              <p:cNvSpPr>
                <a:spLocks noChangeArrowheads="1"/>
              </p:cNvSpPr>
              <p:nvPr/>
            </p:nvSpPr>
            <p:spPr bwMode="auto">
              <a:xfrm>
                <a:off x="1359" y="18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8" name="Oval 14"/>
              <p:cNvSpPr>
                <a:spLocks noChangeArrowheads="1"/>
              </p:cNvSpPr>
              <p:nvPr/>
            </p:nvSpPr>
            <p:spPr bwMode="auto">
              <a:xfrm>
                <a:off x="1461" y="198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79" name="Oval 15"/>
              <p:cNvSpPr>
                <a:spLocks noChangeArrowheads="1"/>
              </p:cNvSpPr>
              <p:nvPr/>
            </p:nvSpPr>
            <p:spPr bwMode="auto">
              <a:xfrm>
                <a:off x="1185" y="222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80" name="Oval 16"/>
              <p:cNvSpPr>
                <a:spLocks noChangeArrowheads="1"/>
              </p:cNvSpPr>
              <p:nvPr/>
            </p:nvSpPr>
            <p:spPr bwMode="auto">
              <a:xfrm>
                <a:off x="1131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81" name="Oval 17"/>
              <p:cNvSpPr>
                <a:spLocks noChangeArrowheads="1"/>
              </p:cNvSpPr>
              <p:nvPr/>
            </p:nvSpPr>
            <p:spPr bwMode="auto">
              <a:xfrm>
                <a:off x="1269" y="199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8870" name="Picture 5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" y="3472"/>
              <a:ext cx="670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8148" name="Group 731"/>
          <p:cNvGrpSpPr>
            <a:grpSpLocks/>
          </p:cNvGrpSpPr>
          <p:nvPr/>
        </p:nvGrpSpPr>
        <p:grpSpPr bwMode="auto">
          <a:xfrm>
            <a:off x="7359650" y="4357688"/>
            <a:ext cx="1490663" cy="776287"/>
            <a:chOff x="4378" y="2943"/>
            <a:chExt cx="801" cy="417"/>
          </a:xfrm>
        </p:grpSpPr>
        <p:grpSp>
          <p:nvGrpSpPr>
            <p:cNvPr id="518856" name="Group 30"/>
            <p:cNvGrpSpPr>
              <a:grpSpLocks/>
            </p:cNvGrpSpPr>
            <p:nvPr/>
          </p:nvGrpSpPr>
          <p:grpSpPr bwMode="auto">
            <a:xfrm>
              <a:off x="4550" y="2943"/>
              <a:ext cx="505" cy="412"/>
              <a:chOff x="1065" y="1828"/>
              <a:chExt cx="610" cy="626"/>
            </a:xfrm>
          </p:grpSpPr>
          <p:sp>
            <p:nvSpPr>
              <p:cNvPr id="518858" name="Oval 31"/>
              <p:cNvSpPr>
                <a:spLocks noChangeArrowheads="1"/>
              </p:cNvSpPr>
              <p:nvPr/>
            </p:nvSpPr>
            <p:spPr bwMode="auto">
              <a:xfrm>
                <a:off x="1065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9" name="Oval 32"/>
              <p:cNvSpPr>
                <a:spLocks noChangeArrowheads="1"/>
              </p:cNvSpPr>
              <p:nvPr/>
            </p:nvSpPr>
            <p:spPr bwMode="auto">
              <a:xfrm>
                <a:off x="1095" y="196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0" name="Oval 33"/>
              <p:cNvSpPr>
                <a:spLocks noChangeArrowheads="1"/>
              </p:cNvSpPr>
              <p:nvPr/>
            </p:nvSpPr>
            <p:spPr bwMode="auto">
              <a:xfrm>
                <a:off x="1305" y="21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1" name="Oval 34"/>
              <p:cNvSpPr>
                <a:spLocks noChangeArrowheads="1"/>
              </p:cNvSpPr>
              <p:nvPr/>
            </p:nvSpPr>
            <p:spPr bwMode="auto">
              <a:xfrm>
                <a:off x="1443" y="208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2" name="Oval 35"/>
              <p:cNvSpPr>
                <a:spLocks noChangeArrowheads="1"/>
              </p:cNvSpPr>
              <p:nvPr/>
            </p:nvSpPr>
            <p:spPr bwMode="auto">
              <a:xfrm>
                <a:off x="1371" y="223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3" name="Oval 36"/>
              <p:cNvSpPr>
                <a:spLocks noChangeArrowheads="1"/>
              </p:cNvSpPr>
              <p:nvPr/>
            </p:nvSpPr>
            <p:spPr bwMode="auto">
              <a:xfrm>
                <a:off x="1203" y="1828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4" name="Oval 37"/>
              <p:cNvSpPr>
                <a:spLocks noChangeArrowheads="1"/>
              </p:cNvSpPr>
              <p:nvPr/>
            </p:nvSpPr>
            <p:spPr bwMode="auto">
              <a:xfrm>
                <a:off x="1359" y="18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5" name="Oval 38"/>
              <p:cNvSpPr>
                <a:spLocks noChangeArrowheads="1"/>
              </p:cNvSpPr>
              <p:nvPr/>
            </p:nvSpPr>
            <p:spPr bwMode="auto">
              <a:xfrm>
                <a:off x="1461" y="198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6" name="Oval 39"/>
              <p:cNvSpPr>
                <a:spLocks noChangeArrowheads="1"/>
              </p:cNvSpPr>
              <p:nvPr/>
            </p:nvSpPr>
            <p:spPr bwMode="auto">
              <a:xfrm>
                <a:off x="1185" y="222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7" name="Oval 40"/>
              <p:cNvSpPr>
                <a:spLocks noChangeArrowheads="1"/>
              </p:cNvSpPr>
              <p:nvPr/>
            </p:nvSpPr>
            <p:spPr bwMode="auto">
              <a:xfrm>
                <a:off x="1131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68" name="Oval 41"/>
              <p:cNvSpPr>
                <a:spLocks noChangeArrowheads="1"/>
              </p:cNvSpPr>
              <p:nvPr/>
            </p:nvSpPr>
            <p:spPr bwMode="auto">
              <a:xfrm>
                <a:off x="1269" y="199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8857" name="Picture 5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" y="3042"/>
              <a:ext cx="8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8149" name="Group 732"/>
          <p:cNvGrpSpPr>
            <a:grpSpLocks/>
          </p:cNvGrpSpPr>
          <p:nvPr/>
        </p:nvGrpSpPr>
        <p:grpSpPr bwMode="auto">
          <a:xfrm>
            <a:off x="5656263" y="4384675"/>
            <a:ext cx="1511300" cy="844550"/>
            <a:chOff x="3347" y="3638"/>
            <a:chExt cx="790" cy="412"/>
          </a:xfrm>
        </p:grpSpPr>
        <p:grpSp>
          <p:nvGrpSpPr>
            <p:cNvPr id="518843" name="Group 18"/>
            <p:cNvGrpSpPr>
              <a:grpSpLocks/>
            </p:cNvGrpSpPr>
            <p:nvPr/>
          </p:nvGrpSpPr>
          <p:grpSpPr bwMode="auto">
            <a:xfrm>
              <a:off x="3497" y="3638"/>
              <a:ext cx="506" cy="412"/>
              <a:chOff x="1065" y="1828"/>
              <a:chExt cx="610" cy="626"/>
            </a:xfrm>
          </p:grpSpPr>
          <p:sp>
            <p:nvSpPr>
              <p:cNvPr id="518845" name="Oval 19"/>
              <p:cNvSpPr>
                <a:spLocks noChangeArrowheads="1"/>
              </p:cNvSpPr>
              <p:nvPr/>
            </p:nvSpPr>
            <p:spPr bwMode="auto">
              <a:xfrm>
                <a:off x="1065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6" name="Oval 20"/>
              <p:cNvSpPr>
                <a:spLocks noChangeArrowheads="1"/>
              </p:cNvSpPr>
              <p:nvPr/>
            </p:nvSpPr>
            <p:spPr bwMode="auto">
              <a:xfrm>
                <a:off x="1095" y="196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7" name="Oval 21"/>
              <p:cNvSpPr>
                <a:spLocks noChangeArrowheads="1"/>
              </p:cNvSpPr>
              <p:nvPr/>
            </p:nvSpPr>
            <p:spPr bwMode="auto">
              <a:xfrm>
                <a:off x="1305" y="21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8" name="Oval 22"/>
              <p:cNvSpPr>
                <a:spLocks noChangeArrowheads="1"/>
              </p:cNvSpPr>
              <p:nvPr/>
            </p:nvSpPr>
            <p:spPr bwMode="auto">
              <a:xfrm>
                <a:off x="1443" y="208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9" name="Oval 23"/>
              <p:cNvSpPr>
                <a:spLocks noChangeArrowheads="1"/>
              </p:cNvSpPr>
              <p:nvPr/>
            </p:nvSpPr>
            <p:spPr bwMode="auto">
              <a:xfrm>
                <a:off x="1371" y="223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0" name="Oval 24"/>
              <p:cNvSpPr>
                <a:spLocks noChangeArrowheads="1"/>
              </p:cNvSpPr>
              <p:nvPr/>
            </p:nvSpPr>
            <p:spPr bwMode="auto">
              <a:xfrm>
                <a:off x="1203" y="1828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1" name="Oval 25"/>
              <p:cNvSpPr>
                <a:spLocks noChangeArrowheads="1"/>
              </p:cNvSpPr>
              <p:nvPr/>
            </p:nvSpPr>
            <p:spPr bwMode="auto">
              <a:xfrm>
                <a:off x="1359" y="18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2" name="Oval 26"/>
              <p:cNvSpPr>
                <a:spLocks noChangeArrowheads="1"/>
              </p:cNvSpPr>
              <p:nvPr/>
            </p:nvSpPr>
            <p:spPr bwMode="auto">
              <a:xfrm>
                <a:off x="1461" y="198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3" name="Oval 27"/>
              <p:cNvSpPr>
                <a:spLocks noChangeArrowheads="1"/>
              </p:cNvSpPr>
              <p:nvPr/>
            </p:nvSpPr>
            <p:spPr bwMode="auto">
              <a:xfrm>
                <a:off x="1185" y="222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4" name="Oval 28"/>
              <p:cNvSpPr>
                <a:spLocks noChangeArrowheads="1"/>
              </p:cNvSpPr>
              <p:nvPr/>
            </p:nvSpPr>
            <p:spPr bwMode="auto">
              <a:xfrm>
                <a:off x="1131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55" name="Oval 29"/>
              <p:cNvSpPr>
                <a:spLocks noChangeArrowheads="1"/>
              </p:cNvSpPr>
              <p:nvPr/>
            </p:nvSpPr>
            <p:spPr bwMode="auto">
              <a:xfrm>
                <a:off x="1269" y="199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8844" name="Picture 5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" y="3671"/>
              <a:ext cx="790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8150" name="Group 730"/>
          <p:cNvGrpSpPr>
            <a:grpSpLocks/>
          </p:cNvGrpSpPr>
          <p:nvPr/>
        </p:nvGrpSpPr>
        <p:grpSpPr bwMode="auto">
          <a:xfrm>
            <a:off x="2020888" y="4289425"/>
            <a:ext cx="1462087" cy="882650"/>
            <a:chOff x="3355" y="3002"/>
            <a:chExt cx="801" cy="472"/>
          </a:xfrm>
        </p:grpSpPr>
        <p:grpSp>
          <p:nvGrpSpPr>
            <p:cNvPr id="518244" name="Group 42"/>
            <p:cNvGrpSpPr>
              <a:grpSpLocks/>
            </p:cNvGrpSpPr>
            <p:nvPr/>
          </p:nvGrpSpPr>
          <p:grpSpPr bwMode="auto">
            <a:xfrm>
              <a:off x="3512" y="3062"/>
              <a:ext cx="506" cy="412"/>
              <a:chOff x="1065" y="1828"/>
              <a:chExt cx="610" cy="626"/>
            </a:xfrm>
          </p:grpSpPr>
          <p:sp>
            <p:nvSpPr>
              <p:cNvPr id="518832" name="Oval 43"/>
              <p:cNvSpPr>
                <a:spLocks noChangeArrowheads="1"/>
              </p:cNvSpPr>
              <p:nvPr/>
            </p:nvSpPr>
            <p:spPr bwMode="auto">
              <a:xfrm>
                <a:off x="1065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3" name="Oval 44"/>
              <p:cNvSpPr>
                <a:spLocks noChangeArrowheads="1"/>
              </p:cNvSpPr>
              <p:nvPr/>
            </p:nvSpPr>
            <p:spPr bwMode="auto">
              <a:xfrm>
                <a:off x="1095" y="196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4" name="Oval 45"/>
              <p:cNvSpPr>
                <a:spLocks noChangeArrowheads="1"/>
              </p:cNvSpPr>
              <p:nvPr/>
            </p:nvSpPr>
            <p:spPr bwMode="auto">
              <a:xfrm>
                <a:off x="1305" y="21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5" name="Oval 46"/>
              <p:cNvSpPr>
                <a:spLocks noChangeArrowheads="1"/>
              </p:cNvSpPr>
              <p:nvPr/>
            </p:nvSpPr>
            <p:spPr bwMode="auto">
              <a:xfrm>
                <a:off x="1443" y="208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6" name="Oval 47"/>
              <p:cNvSpPr>
                <a:spLocks noChangeArrowheads="1"/>
              </p:cNvSpPr>
              <p:nvPr/>
            </p:nvSpPr>
            <p:spPr bwMode="auto">
              <a:xfrm>
                <a:off x="1371" y="223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7" name="Oval 48"/>
              <p:cNvSpPr>
                <a:spLocks noChangeArrowheads="1"/>
              </p:cNvSpPr>
              <p:nvPr/>
            </p:nvSpPr>
            <p:spPr bwMode="auto">
              <a:xfrm>
                <a:off x="1203" y="1828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8" name="Oval 49"/>
              <p:cNvSpPr>
                <a:spLocks noChangeArrowheads="1"/>
              </p:cNvSpPr>
              <p:nvPr/>
            </p:nvSpPr>
            <p:spPr bwMode="auto">
              <a:xfrm>
                <a:off x="1359" y="1870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39" name="Oval 50"/>
              <p:cNvSpPr>
                <a:spLocks noChangeArrowheads="1"/>
              </p:cNvSpPr>
              <p:nvPr/>
            </p:nvSpPr>
            <p:spPr bwMode="auto">
              <a:xfrm>
                <a:off x="1461" y="198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0" name="Oval 51"/>
              <p:cNvSpPr>
                <a:spLocks noChangeArrowheads="1"/>
              </p:cNvSpPr>
              <p:nvPr/>
            </p:nvSpPr>
            <p:spPr bwMode="auto">
              <a:xfrm>
                <a:off x="1185" y="222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1" name="Oval 52"/>
              <p:cNvSpPr>
                <a:spLocks noChangeArrowheads="1"/>
              </p:cNvSpPr>
              <p:nvPr/>
            </p:nvSpPr>
            <p:spPr bwMode="auto">
              <a:xfrm>
                <a:off x="1131" y="2104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8842" name="Oval 53"/>
              <p:cNvSpPr>
                <a:spLocks noChangeArrowheads="1"/>
              </p:cNvSpPr>
              <p:nvPr/>
            </p:nvSpPr>
            <p:spPr bwMode="auto">
              <a:xfrm>
                <a:off x="1269" y="1996"/>
                <a:ext cx="214" cy="218"/>
              </a:xfrm>
              <a:prstGeom prst="ellipse">
                <a:avLst/>
              </a:prstGeom>
              <a:gradFill rotWithShape="0">
                <a:gsLst>
                  <a:gs pos="0">
                    <a:srgbClr val="FFFF66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8245" name="Group 57"/>
            <p:cNvGrpSpPr>
              <a:grpSpLocks/>
            </p:cNvGrpSpPr>
            <p:nvPr/>
          </p:nvGrpSpPr>
          <p:grpSpPr bwMode="auto">
            <a:xfrm>
              <a:off x="3355" y="3002"/>
              <a:ext cx="801" cy="440"/>
              <a:chOff x="1356" y="2854"/>
              <a:chExt cx="1313" cy="964"/>
            </a:xfrm>
          </p:grpSpPr>
          <p:sp>
            <p:nvSpPr>
              <p:cNvPr id="518246" name="Freeform 58"/>
              <p:cNvSpPr>
                <a:spLocks/>
              </p:cNvSpPr>
              <p:nvPr/>
            </p:nvSpPr>
            <p:spPr bwMode="auto">
              <a:xfrm>
                <a:off x="1356" y="2897"/>
                <a:ext cx="1248" cy="921"/>
              </a:xfrm>
              <a:custGeom>
                <a:avLst/>
                <a:gdLst>
                  <a:gd name="T0" fmla="*/ 49 w 1248"/>
                  <a:gd name="T1" fmla="*/ 186 h 921"/>
                  <a:gd name="T2" fmla="*/ 25 w 1248"/>
                  <a:gd name="T3" fmla="*/ 249 h 921"/>
                  <a:gd name="T4" fmla="*/ 9 w 1248"/>
                  <a:gd name="T5" fmla="*/ 310 h 921"/>
                  <a:gd name="T6" fmla="*/ 0 w 1248"/>
                  <a:gd name="T7" fmla="*/ 413 h 921"/>
                  <a:gd name="T8" fmla="*/ 10 w 1248"/>
                  <a:gd name="T9" fmla="*/ 537 h 921"/>
                  <a:gd name="T10" fmla="*/ 40 w 1248"/>
                  <a:gd name="T11" fmla="*/ 658 h 921"/>
                  <a:gd name="T12" fmla="*/ 102 w 1248"/>
                  <a:gd name="T13" fmla="*/ 832 h 921"/>
                  <a:gd name="T14" fmla="*/ 145 w 1248"/>
                  <a:gd name="T15" fmla="*/ 890 h 921"/>
                  <a:gd name="T16" fmla="*/ 183 w 1248"/>
                  <a:gd name="T17" fmla="*/ 920 h 921"/>
                  <a:gd name="T18" fmla="*/ 202 w 1248"/>
                  <a:gd name="T19" fmla="*/ 920 h 921"/>
                  <a:gd name="T20" fmla="*/ 210 w 1248"/>
                  <a:gd name="T21" fmla="*/ 903 h 921"/>
                  <a:gd name="T22" fmla="*/ 246 w 1248"/>
                  <a:gd name="T23" fmla="*/ 862 h 921"/>
                  <a:gd name="T24" fmla="*/ 306 w 1248"/>
                  <a:gd name="T25" fmla="*/ 815 h 921"/>
                  <a:gd name="T26" fmla="*/ 334 w 1248"/>
                  <a:gd name="T27" fmla="*/ 784 h 921"/>
                  <a:gd name="T28" fmla="*/ 373 w 1248"/>
                  <a:gd name="T29" fmla="*/ 752 h 921"/>
                  <a:gd name="T30" fmla="*/ 432 w 1248"/>
                  <a:gd name="T31" fmla="*/ 726 h 921"/>
                  <a:gd name="T32" fmla="*/ 489 w 1248"/>
                  <a:gd name="T33" fmla="*/ 703 h 921"/>
                  <a:gd name="T34" fmla="*/ 549 w 1248"/>
                  <a:gd name="T35" fmla="*/ 670 h 921"/>
                  <a:gd name="T36" fmla="*/ 617 w 1248"/>
                  <a:gd name="T37" fmla="*/ 625 h 921"/>
                  <a:gd name="T38" fmla="*/ 662 w 1248"/>
                  <a:gd name="T39" fmla="*/ 585 h 921"/>
                  <a:gd name="T40" fmla="*/ 685 w 1248"/>
                  <a:gd name="T41" fmla="*/ 554 h 921"/>
                  <a:gd name="T42" fmla="*/ 690 w 1248"/>
                  <a:gd name="T43" fmla="*/ 517 h 921"/>
                  <a:gd name="T44" fmla="*/ 695 w 1248"/>
                  <a:gd name="T45" fmla="*/ 537 h 921"/>
                  <a:gd name="T46" fmla="*/ 710 w 1248"/>
                  <a:gd name="T47" fmla="*/ 547 h 921"/>
                  <a:gd name="T48" fmla="*/ 743 w 1248"/>
                  <a:gd name="T49" fmla="*/ 547 h 921"/>
                  <a:gd name="T50" fmla="*/ 818 w 1248"/>
                  <a:gd name="T51" fmla="*/ 522 h 921"/>
                  <a:gd name="T52" fmla="*/ 999 w 1248"/>
                  <a:gd name="T53" fmla="*/ 431 h 921"/>
                  <a:gd name="T54" fmla="*/ 1105 w 1248"/>
                  <a:gd name="T55" fmla="*/ 366 h 921"/>
                  <a:gd name="T56" fmla="*/ 1170 w 1248"/>
                  <a:gd name="T57" fmla="*/ 297 h 921"/>
                  <a:gd name="T58" fmla="*/ 1217 w 1248"/>
                  <a:gd name="T59" fmla="*/ 220 h 921"/>
                  <a:gd name="T60" fmla="*/ 1245 w 1248"/>
                  <a:gd name="T61" fmla="*/ 148 h 921"/>
                  <a:gd name="T62" fmla="*/ 1247 w 1248"/>
                  <a:gd name="T63" fmla="*/ 94 h 921"/>
                  <a:gd name="T64" fmla="*/ 1237 w 1248"/>
                  <a:gd name="T65" fmla="*/ 78 h 921"/>
                  <a:gd name="T66" fmla="*/ 1172 w 1248"/>
                  <a:gd name="T67" fmla="*/ 66 h 921"/>
                  <a:gd name="T68" fmla="*/ 1082 w 1248"/>
                  <a:gd name="T69" fmla="*/ 63 h 921"/>
                  <a:gd name="T70" fmla="*/ 971 w 1248"/>
                  <a:gd name="T71" fmla="*/ 78 h 921"/>
                  <a:gd name="T72" fmla="*/ 846 w 1248"/>
                  <a:gd name="T73" fmla="*/ 85 h 921"/>
                  <a:gd name="T74" fmla="*/ 758 w 1248"/>
                  <a:gd name="T75" fmla="*/ 76 h 921"/>
                  <a:gd name="T76" fmla="*/ 700 w 1248"/>
                  <a:gd name="T77" fmla="*/ 78 h 921"/>
                  <a:gd name="T78" fmla="*/ 682 w 1248"/>
                  <a:gd name="T79" fmla="*/ 91 h 921"/>
                  <a:gd name="T80" fmla="*/ 678 w 1248"/>
                  <a:gd name="T81" fmla="*/ 98 h 921"/>
                  <a:gd name="T82" fmla="*/ 670 w 1248"/>
                  <a:gd name="T83" fmla="*/ 76 h 921"/>
                  <a:gd name="T84" fmla="*/ 652 w 1248"/>
                  <a:gd name="T85" fmla="*/ 61 h 921"/>
                  <a:gd name="T86" fmla="*/ 617 w 1248"/>
                  <a:gd name="T87" fmla="*/ 45 h 921"/>
                  <a:gd name="T88" fmla="*/ 574 w 1248"/>
                  <a:gd name="T89" fmla="*/ 28 h 921"/>
                  <a:gd name="T90" fmla="*/ 535 w 1248"/>
                  <a:gd name="T91" fmla="*/ 17 h 921"/>
                  <a:gd name="T92" fmla="*/ 454 w 1248"/>
                  <a:gd name="T93" fmla="*/ 3 h 921"/>
                  <a:gd name="T94" fmla="*/ 369 w 1248"/>
                  <a:gd name="T95" fmla="*/ 2 h 921"/>
                  <a:gd name="T96" fmla="*/ 286 w 1248"/>
                  <a:gd name="T97" fmla="*/ 13 h 921"/>
                  <a:gd name="T98" fmla="*/ 205 w 1248"/>
                  <a:gd name="T99" fmla="*/ 41 h 921"/>
                  <a:gd name="T100" fmla="*/ 125 w 1248"/>
                  <a:gd name="T101" fmla="*/ 88 h 92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48"/>
                  <a:gd name="T154" fmla="*/ 0 h 921"/>
                  <a:gd name="T155" fmla="*/ 1248 w 1248"/>
                  <a:gd name="T156" fmla="*/ 921 h 92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48" h="921">
                    <a:moveTo>
                      <a:pt x="72" y="148"/>
                    </a:moveTo>
                    <a:lnTo>
                      <a:pt x="59" y="166"/>
                    </a:lnTo>
                    <a:lnTo>
                      <a:pt x="49" y="186"/>
                    </a:lnTo>
                    <a:lnTo>
                      <a:pt x="40" y="207"/>
                    </a:lnTo>
                    <a:lnTo>
                      <a:pt x="32" y="227"/>
                    </a:lnTo>
                    <a:lnTo>
                      <a:pt x="25" y="249"/>
                    </a:lnTo>
                    <a:lnTo>
                      <a:pt x="19" y="269"/>
                    </a:lnTo>
                    <a:lnTo>
                      <a:pt x="14" y="288"/>
                    </a:lnTo>
                    <a:lnTo>
                      <a:pt x="9" y="310"/>
                    </a:lnTo>
                    <a:lnTo>
                      <a:pt x="5" y="330"/>
                    </a:lnTo>
                    <a:lnTo>
                      <a:pt x="2" y="371"/>
                    </a:lnTo>
                    <a:lnTo>
                      <a:pt x="0" y="413"/>
                    </a:lnTo>
                    <a:lnTo>
                      <a:pt x="2" y="454"/>
                    </a:lnTo>
                    <a:lnTo>
                      <a:pt x="5" y="496"/>
                    </a:lnTo>
                    <a:lnTo>
                      <a:pt x="10" y="537"/>
                    </a:lnTo>
                    <a:lnTo>
                      <a:pt x="19" y="577"/>
                    </a:lnTo>
                    <a:lnTo>
                      <a:pt x="29" y="618"/>
                    </a:lnTo>
                    <a:lnTo>
                      <a:pt x="40" y="658"/>
                    </a:lnTo>
                    <a:lnTo>
                      <a:pt x="65" y="738"/>
                    </a:lnTo>
                    <a:lnTo>
                      <a:pt x="94" y="814"/>
                    </a:lnTo>
                    <a:lnTo>
                      <a:pt x="102" y="832"/>
                    </a:lnTo>
                    <a:lnTo>
                      <a:pt x="115" y="852"/>
                    </a:lnTo>
                    <a:lnTo>
                      <a:pt x="128" y="872"/>
                    </a:lnTo>
                    <a:lnTo>
                      <a:pt x="145" y="890"/>
                    </a:lnTo>
                    <a:lnTo>
                      <a:pt x="162" y="905"/>
                    </a:lnTo>
                    <a:lnTo>
                      <a:pt x="177" y="916"/>
                    </a:lnTo>
                    <a:lnTo>
                      <a:pt x="183" y="920"/>
                    </a:lnTo>
                    <a:lnTo>
                      <a:pt x="190" y="921"/>
                    </a:lnTo>
                    <a:lnTo>
                      <a:pt x="197" y="921"/>
                    </a:lnTo>
                    <a:lnTo>
                      <a:pt x="202" y="920"/>
                    </a:lnTo>
                    <a:lnTo>
                      <a:pt x="203" y="916"/>
                    </a:lnTo>
                    <a:lnTo>
                      <a:pt x="205" y="912"/>
                    </a:lnTo>
                    <a:lnTo>
                      <a:pt x="210" y="903"/>
                    </a:lnTo>
                    <a:lnTo>
                      <a:pt x="218" y="892"/>
                    </a:lnTo>
                    <a:lnTo>
                      <a:pt x="230" y="878"/>
                    </a:lnTo>
                    <a:lnTo>
                      <a:pt x="246" y="862"/>
                    </a:lnTo>
                    <a:lnTo>
                      <a:pt x="268" y="842"/>
                    </a:lnTo>
                    <a:lnTo>
                      <a:pt x="298" y="822"/>
                    </a:lnTo>
                    <a:lnTo>
                      <a:pt x="306" y="815"/>
                    </a:lnTo>
                    <a:lnTo>
                      <a:pt x="314" y="805"/>
                    </a:lnTo>
                    <a:lnTo>
                      <a:pt x="323" y="796"/>
                    </a:lnTo>
                    <a:lnTo>
                      <a:pt x="334" y="784"/>
                    </a:lnTo>
                    <a:lnTo>
                      <a:pt x="344" y="774"/>
                    </a:lnTo>
                    <a:lnTo>
                      <a:pt x="358" y="762"/>
                    </a:lnTo>
                    <a:lnTo>
                      <a:pt x="373" y="752"/>
                    </a:lnTo>
                    <a:lnTo>
                      <a:pt x="389" y="742"/>
                    </a:lnTo>
                    <a:lnTo>
                      <a:pt x="411" y="734"/>
                    </a:lnTo>
                    <a:lnTo>
                      <a:pt x="432" y="726"/>
                    </a:lnTo>
                    <a:lnTo>
                      <a:pt x="451" y="719"/>
                    </a:lnTo>
                    <a:lnTo>
                      <a:pt x="471" y="711"/>
                    </a:lnTo>
                    <a:lnTo>
                      <a:pt x="489" y="703"/>
                    </a:lnTo>
                    <a:lnTo>
                      <a:pt x="507" y="693"/>
                    </a:lnTo>
                    <a:lnTo>
                      <a:pt x="527" y="683"/>
                    </a:lnTo>
                    <a:lnTo>
                      <a:pt x="549" y="670"/>
                    </a:lnTo>
                    <a:lnTo>
                      <a:pt x="569" y="656"/>
                    </a:lnTo>
                    <a:lnTo>
                      <a:pt x="592" y="641"/>
                    </a:lnTo>
                    <a:lnTo>
                      <a:pt x="617" y="625"/>
                    </a:lnTo>
                    <a:lnTo>
                      <a:pt x="642" y="605"/>
                    </a:lnTo>
                    <a:lnTo>
                      <a:pt x="652" y="597"/>
                    </a:lnTo>
                    <a:lnTo>
                      <a:pt x="662" y="585"/>
                    </a:lnTo>
                    <a:lnTo>
                      <a:pt x="672" y="575"/>
                    </a:lnTo>
                    <a:lnTo>
                      <a:pt x="678" y="563"/>
                    </a:lnTo>
                    <a:lnTo>
                      <a:pt x="685" y="554"/>
                    </a:lnTo>
                    <a:lnTo>
                      <a:pt x="688" y="542"/>
                    </a:lnTo>
                    <a:lnTo>
                      <a:pt x="690" y="530"/>
                    </a:lnTo>
                    <a:lnTo>
                      <a:pt x="690" y="517"/>
                    </a:lnTo>
                    <a:lnTo>
                      <a:pt x="690" y="525"/>
                    </a:lnTo>
                    <a:lnTo>
                      <a:pt x="692" y="532"/>
                    </a:lnTo>
                    <a:lnTo>
                      <a:pt x="695" y="537"/>
                    </a:lnTo>
                    <a:lnTo>
                      <a:pt x="698" y="542"/>
                    </a:lnTo>
                    <a:lnTo>
                      <a:pt x="703" y="545"/>
                    </a:lnTo>
                    <a:lnTo>
                      <a:pt x="710" y="547"/>
                    </a:lnTo>
                    <a:lnTo>
                      <a:pt x="717" y="549"/>
                    </a:lnTo>
                    <a:lnTo>
                      <a:pt x="725" y="549"/>
                    </a:lnTo>
                    <a:lnTo>
                      <a:pt x="743" y="547"/>
                    </a:lnTo>
                    <a:lnTo>
                      <a:pt x="766" y="540"/>
                    </a:lnTo>
                    <a:lnTo>
                      <a:pt x="790" y="532"/>
                    </a:lnTo>
                    <a:lnTo>
                      <a:pt x="818" y="522"/>
                    </a:lnTo>
                    <a:lnTo>
                      <a:pt x="876" y="496"/>
                    </a:lnTo>
                    <a:lnTo>
                      <a:pt x="938" y="464"/>
                    </a:lnTo>
                    <a:lnTo>
                      <a:pt x="999" y="431"/>
                    </a:lnTo>
                    <a:lnTo>
                      <a:pt x="1056" y="399"/>
                    </a:lnTo>
                    <a:lnTo>
                      <a:pt x="1082" y="385"/>
                    </a:lnTo>
                    <a:lnTo>
                      <a:pt x="1105" y="366"/>
                    </a:lnTo>
                    <a:lnTo>
                      <a:pt x="1129" y="345"/>
                    </a:lnTo>
                    <a:lnTo>
                      <a:pt x="1150" y="322"/>
                    </a:lnTo>
                    <a:lnTo>
                      <a:pt x="1170" y="297"/>
                    </a:lnTo>
                    <a:lnTo>
                      <a:pt x="1187" y="272"/>
                    </a:lnTo>
                    <a:lnTo>
                      <a:pt x="1203" y="245"/>
                    </a:lnTo>
                    <a:lnTo>
                      <a:pt x="1217" y="220"/>
                    </a:lnTo>
                    <a:lnTo>
                      <a:pt x="1228" y="194"/>
                    </a:lnTo>
                    <a:lnTo>
                      <a:pt x="1238" y="171"/>
                    </a:lnTo>
                    <a:lnTo>
                      <a:pt x="1245" y="148"/>
                    </a:lnTo>
                    <a:lnTo>
                      <a:pt x="1248" y="128"/>
                    </a:lnTo>
                    <a:lnTo>
                      <a:pt x="1248" y="109"/>
                    </a:lnTo>
                    <a:lnTo>
                      <a:pt x="1247" y="94"/>
                    </a:lnTo>
                    <a:lnTo>
                      <a:pt x="1245" y="88"/>
                    </a:lnTo>
                    <a:lnTo>
                      <a:pt x="1242" y="83"/>
                    </a:lnTo>
                    <a:lnTo>
                      <a:pt x="1237" y="78"/>
                    </a:lnTo>
                    <a:lnTo>
                      <a:pt x="1233" y="75"/>
                    </a:lnTo>
                    <a:lnTo>
                      <a:pt x="1200" y="70"/>
                    </a:lnTo>
                    <a:lnTo>
                      <a:pt x="1172" y="66"/>
                    </a:lnTo>
                    <a:lnTo>
                      <a:pt x="1147" y="63"/>
                    </a:lnTo>
                    <a:lnTo>
                      <a:pt x="1124" y="61"/>
                    </a:lnTo>
                    <a:lnTo>
                      <a:pt x="1082" y="63"/>
                    </a:lnTo>
                    <a:lnTo>
                      <a:pt x="1046" y="66"/>
                    </a:lnTo>
                    <a:lnTo>
                      <a:pt x="1009" y="71"/>
                    </a:lnTo>
                    <a:lnTo>
                      <a:pt x="971" y="78"/>
                    </a:lnTo>
                    <a:lnTo>
                      <a:pt x="926" y="83"/>
                    </a:lnTo>
                    <a:lnTo>
                      <a:pt x="873" y="86"/>
                    </a:lnTo>
                    <a:lnTo>
                      <a:pt x="846" y="85"/>
                    </a:lnTo>
                    <a:lnTo>
                      <a:pt x="816" y="83"/>
                    </a:lnTo>
                    <a:lnTo>
                      <a:pt x="788" y="80"/>
                    </a:lnTo>
                    <a:lnTo>
                      <a:pt x="758" y="76"/>
                    </a:lnTo>
                    <a:lnTo>
                      <a:pt x="732" y="75"/>
                    </a:lnTo>
                    <a:lnTo>
                      <a:pt x="710" y="75"/>
                    </a:lnTo>
                    <a:lnTo>
                      <a:pt x="700" y="78"/>
                    </a:lnTo>
                    <a:lnTo>
                      <a:pt x="692" y="81"/>
                    </a:lnTo>
                    <a:lnTo>
                      <a:pt x="687" y="85"/>
                    </a:lnTo>
                    <a:lnTo>
                      <a:pt x="682" y="91"/>
                    </a:lnTo>
                    <a:lnTo>
                      <a:pt x="678" y="98"/>
                    </a:lnTo>
                    <a:lnTo>
                      <a:pt x="678" y="99"/>
                    </a:lnTo>
                    <a:lnTo>
                      <a:pt x="678" y="98"/>
                    </a:lnTo>
                    <a:lnTo>
                      <a:pt x="677" y="93"/>
                    </a:lnTo>
                    <a:lnTo>
                      <a:pt x="675" y="85"/>
                    </a:lnTo>
                    <a:lnTo>
                      <a:pt x="670" y="76"/>
                    </a:lnTo>
                    <a:lnTo>
                      <a:pt x="665" y="71"/>
                    </a:lnTo>
                    <a:lnTo>
                      <a:pt x="660" y="66"/>
                    </a:lnTo>
                    <a:lnTo>
                      <a:pt x="652" y="61"/>
                    </a:lnTo>
                    <a:lnTo>
                      <a:pt x="643" y="58"/>
                    </a:lnTo>
                    <a:lnTo>
                      <a:pt x="630" y="51"/>
                    </a:lnTo>
                    <a:lnTo>
                      <a:pt x="617" y="45"/>
                    </a:lnTo>
                    <a:lnTo>
                      <a:pt x="602" y="40"/>
                    </a:lnTo>
                    <a:lnTo>
                      <a:pt x="589" y="33"/>
                    </a:lnTo>
                    <a:lnTo>
                      <a:pt x="574" y="28"/>
                    </a:lnTo>
                    <a:lnTo>
                      <a:pt x="560" y="23"/>
                    </a:lnTo>
                    <a:lnTo>
                      <a:pt x="547" y="18"/>
                    </a:lnTo>
                    <a:lnTo>
                      <a:pt x="535" y="17"/>
                    </a:lnTo>
                    <a:lnTo>
                      <a:pt x="509" y="10"/>
                    </a:lnTo>
                    <a:lnTo>
                      <a:pt x="481" y="7"/>
                    </a:lnTo>
                    <a:lnTo>
                      <a:pt x="454" y="3"/>
                    </a:lnTo>
                    <a:lnTo>
                      <a:pt x="426" y="2"/>
                    </a:lnTo>
                    <a:lnTo>
                      <a:pt x="398" y="0"/>
                    </a:lnTo>
                    <a:lnTo>
                      <a:pt x="369" y="2"/>
                    </a:lnTo>
                    <a:lnTo>
                      <a:pt x="343" y="3"/>
                    </a:lnTo>
                    <a:lnTo>
                      <a:pt x="314" y="7"/>
                    </a:lnTo>
                    <a:lnTo>
                      <a:pt x="286" y="13"/>
                    </a:lnTo>
                    <a:lnTo>
                      <a:pt x="260" y="20"/>
                    </a:lnTo>
                    <a:lnTo>
                      <a:pt x="231" y="30"/>
                    </a:lnTo>
                    <a:lnTo>
                      <a:pt x="205" y="41"/>
                    </a:lnTo>
                    <a:lnTo>
                      <a:pt x="178" y="55"/>
                    </a:lnTo>
                    <a:lnTo>
                      <a:pt x="152" y="70"/>
                    </a:lnTo>
                    <a:lnTo>
                      <a:pt x="125" y="88"/>
                    </a:lnTo>
                    <a:lnTo>
                      <a:pt x="100" y="108"/>
                    </a:lnTo>
                    <a:lnTo>
                      <a:pt x="72" y="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47" name="Freeform 59"/>
              <p:cNvSpPr>
                <a:spLocks/>
              </p:cNvSpPr>
              <p:nvPr/>
            </p:nvSpPr>
            <p:spPr bwMode="auto">
              <a:xfrm>
                <a:off x="1356" y="2897"/>
                <a:ext cx="1248" cy="921"/>
              </a:xfrm>
              <a:custGeom>
                <a:avLst/>
                <a:gdLst>
                  <a:gd name="T0" fmla="*/ 49 w 1248"/>
                  <a:gd name="T1" fmla="*/ 186 h 921"/>
                  <a:gd name="T2" fmla="*/ 25 w 1248"/>
                  <a:gd name="T3" fmla="*/ 249 h 921"/>
                  <a:gd name="T4" fmla="*/ 9 w 1248"/>
                  <a:gd name="T5" fmla="*/ 310 h 921"/>
                  <a:gd name="T6" fmla="*/ 0 w 1248"/>
                  <a:gd name="T7" fmla="*/ 413 h 921"/>
                  <a:gd name="T8" fmla="*/ 10 w 1248"/>
                  <a:gd name="T9" fmla="*/ 537 h 921"/>
                  <a:gd name="T10" fmla="*/ 40 w 1248"/>
                  <a:gd name="T11" fmla="*/ 658 h 921"/>
                  <a:gd name="T12" fmla="*/ 102 w 1248"/>
                  <a:gd name="T13" fmla="*/ 832 h 921"/>
                  <a:gd name="T14" fmla="*/ 145 w 1248"/>
                  <a:gd name="T15" fmla="*/ 890 h 921"/>
                  <a:gd name="T16" fmla="*/ 183 w 1248"/>
                  <a:gd name="T17" fmla="*/ 920 h 921"/>
                  <a:gd name="T18" fmla="*/ 202 w 1248"/>
                  <a:gd name="T19" fmla="*/ 920 h 921"/>
                  <a:gd name="T20" fmla="*/ 210 w 1248"/>
                  <a:gd name="T21" fmla="*/ 903 h 921"/>
                  <a:gd name="T22" fmla="*/ 246 w 1248"/>
                  <a:gd name="T23" fmla="*/ 862 h 921"/>
                  <a:gd name="T24" fmla="*/ 306 w 1248"/>
                  <a:gd name="T25" fmla="*/ 815 h 921"/>
                  <a:gd name="T26" fmla="*/ 334 w 1248"/>
                  <a:gd name="T27" fmla="*/ 784 h 921"/>
                  <a:gd name="T28" fmla="*/ 373 w 1248"/>
                  <a:gd name="T29" fmla="*/ 752 h 921"/>
                  <a:gd name="T30" fmla="*/ 432 w 1248"/>
                  <a:gd name="T31" fmla="*/ 726 h 921"/>
                  <a:gd name="T32" fmla="*/ 489 w 1248"/>
                  <a:gd name="T33" fmla="*/ 703 h 921"/>
                  <a:gd name="T34" fmla="*/ 549 w 1248"/>
                  <a:gd name="T35" fmla="*/ 670 h 921"/>
                  <a:gd name="T36" fmla="*/ 617 w 1248"/>
                  <a:gd name="T37" fmla="*/ 625 h 921"/>
                  <a:gd name="T38" fmla="*/ 662 w 1248"/>
                  <a:gd name="T39" fmla="*/ 585 h 921"/>
                  <a:gd name="T40" fmla="*/ 685 w 1248"/>
                  <a:gd name="T41" fmla="*/ 554 h 921"/>
                  <a:gd name="T42" fmla="*/ 690 w 1248"/>
                  <a:gd name="T43" fmla="*/ 517 h 921"/>
                  <a:gd name="T44" fmla="*/ 695 w 1248"/>
                  <a:gd name="T45" fmla="*/ 537 h 921"/>
                  <a:gd name="T46" fmla="*/ 710 w 1248"/>
                  <a:gd name="T47" fmla="*/ 547 h 921"/>
                  <a:gd name="T48" fmla="*/ 743 w 1248"/>
                  <a:gd name="T49" fmla="*/ 547 h 921"/>
                  <a:gd name="T50" fmla="*/ 818 w 1248"/>
                  <a:gd name="T51" fmla="*/ 522 h 921"/>
                  <a:gd name="T52" fmla="*/ 999 w 1248"/>
                  <a:gd name="T53" fmla="*/ 431 h 921"/>
                  <a:gd name="T54" fmla="*/ 1105 w 1248"/>
                  <a:gd name="T55" fmla="*/ 366 h 921"/>
                  <a:gd name="T56" fmla="*/ 1170 w 1248"/>
                  <a:gd name="T57" fmla="*/ 297 h 921"/>
                  <a:gd name="T58" fmla="*/ 1217 w 1248"/>
                  <a:gd name="T59" fmla="*/ 220 h 921"/>
                  <a:gd name="T60" fmla="*/ 1245 w 1248"/>
                  <a:gd name="T61" fmla="*/ 148 h 921"/>
                  <a:gd name="T62" fmla="*/ 1247 w 1248"/>
                  <a:gd name="T63" fmla="*/ 94 h 921"/>
                  <a:gd name="T64" fmla="*/ 1237 w 1248"/>
                  <a:gd name="T65" fmla="*/ 78 h 921"/>
                  <a:gd name="T66" fmla="*/ 1172 w 1248"/>
                  <a:gd name="T67" fmla="*/ 66 h 921"/>
                  <a:gd name="T68" fmla="*/ 1082 w 1248"/>
                  <a:gd name="T69" fmla="*/ 63 h 921"/>
                  <a:gd name="T70" fmla="*/ 971 w 1248"/>
                  <a:gd name="T71" fmla="*/ 78 h 921"/>
                  <a:gd name="T72" fmla="*/ 846 w 1248"/>
                  <a:gd name="T73" fmla="*/ 85 h 921"/>
                  <a:gd name="T74" fmla="*/ 758 w 1248"/>
                  <a:gd name="T75" fmla="*/ 76 h 921"/>
                  <a:gd name="T76" fmla="*/ 700 w 1248"/>
                  <a:gd name="T77" fmla="*/ 78 h 921"/>
                  <a:gd name="T78" fmla="*/ 682 w 1248"/>
                  <a:gd name="T79" fmla="*/ 91 h 921"/>
                  <a:gd name="T80" fmla="*/ 678 w 1248"/>
                  <a:gd name="T81" fmla="*/ 98 h 921"/>
                  <a:gd name="T82" fmla="*/ 670 w 1248"/>
                  <a:gd name="T83" fmla="*/ 76 h 921"/>
                  <a:gd name="T84" fmla="*/ 652 w 1248"/>
                  <a:gd name="T85" fmla="*/ 61 h 921"/>
                  <a:gd name="T86" fmla="*/ 617 w 1248"/>
                  <a:gd name="T87" fmla="*/ 45 h 921"/>
                  <a:gd name="T88" fmla="*/ 574 w 1248"/>
                  <a:gd name="T89" fmla="*/ 28 h 921"/>
                  <a:gd name="T90" fmla="*/ 535 w 1248"/>
                  <a:gd name="T91" fmla="*/ 17 h 921"/>
                  <a:gd name="T92" fmla="*/ 454 w 1248"/>
                  <a:gd name="T93" fmla="*/ 3 h 921"/>
                  <a:gd name="T94" fmla="*/ 369 w 1248"/>
                  <a:gd name="T95" fmla="*/ 2 h 921"/>
                  <a:gd name="T96" fmla="*/ 286 w 1248"/>
                  <a:gd name="T97" fmla="*/ 13 h 921"/>
                  <a:gd name="T98" fmla="*/ 205 w 1248"/>
                  <a:gd name="T99" fmla="*/ 41 h 921"/>
                  <a:gd name="T100" fmla="*/ 125 w 1248"/>
                  <a:gd name="T101" fmla="*/ 88 h 92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48"/>
                  <a:gd name="T154" fmla="*/ 0 h 921"/>
                  <a:gd name="T155" fmla="*/ 1248 w 1248"/>
                  <a:gd name="T156" fmla="*/ 921 h 92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48" h="921">
                    <a:moveTo>
                      <a:pt x="72" y="148"/>
                    </a:moveTo>
                    <a:lnTo>
                      <a:pt x="59" y="166"/>
                    </a:lnTo>
                    <a:lnTo>
                      <a:pt x="49" y="186"/>
                    </a:lnTo>
                    <a:lnTo>
                      <a:pt x="40" y="207"/>
                    </a:lnTo>
                    <a:lnTo>
                      <a:pt x="32" y="227"/>
                    </a:lnTo>
                    <a:lnTo>
                      <a:pt x="25" y="249"/>
                    </a:lnTo>
                    <a:lnTo>
                      <a:pt x="19" y="269"/>
                    </a:lnTo>
                    <a:lnTo>
                      <a:pt x="14" y="288"/>
                    </a:lnTo>
                    <a:lnTo>
                      <a:pt x="9" y="310"/>
                    </a:lnTo>
                    <a:lnTo>
                      <a:pt x="5" y="330"/>
                    </a:lnTo>
                    <a:lnTo>
                      <a:pt x="2" y="371"/>
                    </a:lnTo>
                    <a:lnTo>
                      <a:pt x="0" y="413"/>
                    </a:lnTo>
                    <a:lnTo>
                      <a:pt x="2" y="454"/>
                    </a:lnTo>
                    <a:lnTo>
                      <a:pt x="5" y="496"/>
                    </a:lnTo>
                    <a:lnTo>
                      <a:pt x="10" y="537"/>
                    </a:lnTo>
                    <a:lnTo>
                      <a:pt x="19" y="577"/>
                    </a:lnTo>
                    <a:lnTo>
                      <a:pt x="29" y="618"/>
                    </a:lnTo>
                    <a:lnTo>
                      <a:pt x="40" y="658"/>
                    </a:lnTo>
                    <a:lnTo>
                      <a:pt x="65" y="738"/>
                    </a:lnTo>
                    <a:lnTo>
                      <a:pt x="94" y="814"/>
                    </a:lnTo>
                    <a:lnTo>
                      <a:pt x="102" y="832"/>
                    </a:lnTo>
                    <a:lnTo>
                      <a:pt x="115" y="852"/>
                    </a:lnTo>
                    <a:lnTo>
                      <a:pt x="128" y="872"/>
                    </a:lnTo>
                    <a:lnTo>
                      <a:pt x="145" y="890"/>
                    </a:lnTo>
                    <a:lnTo>
                      <a:pt x="162" y="905"/>
                    </a:lnTo>
                    <a:lnTo>
                      <a:pt x="177" y="916"/>
                    </a:lnTo>
                    <a:lnTo>
                      <a:pt x="183" y="920"/>
                    </a:lnTo>
                    <a:lnTo>
                      <a:pt x="190" y="921"/>
                    </a:lnTo>
                    <a:lnTo>
                      <a:pt x="197" y="921"/>
                    </a:lnTo>
                    <a:lnTo>
                      <a:pt x="202" y="920"/>
                    </a:lnTo>
                    <a:lnTo>
                      <a:pt x="203" y="916"/>
                    </a:lnTo>
                    <a:lnTo>
                      <a:pt x="205" y="912"/>
                    </a:lnTo>
                    <a:lnTo>
                      <a:pt x="210" y="903"/>
                    </a:lnTo>
                    <a:lnTo>
                      <a:pt x="218" y="892"/>
                    </a:lnTo>
                    <a:lnTo>
                      <a:pt x="230" y="878"/>
                    </a:lnTo>
                    <a:lnTo>
                      <a:pt x="246" y="862"/>
                    </a:lnTo>
                    <a:lnTo>
                      <a:pt x="268" y="842"/>
                    </a:lnTo>
                    <a:lnTo>
                      <a:pt x="298" y="822"/>
                    </a:lnTo>
                    <a:lnTo>
                      <a:pt x="306" y="815"/>
                    </a:lnTo>
                    <a:lnTo>
                      <a:pt x="314" y="805"/>
                    </a:lnTo>
                    <a:lnTo>
                      <a:pt x="323" y="796"/>
                    </a:lnTo>
                    <a:lnTo>
                      <a:pt x="334" y="784"/>
                    </a:lnTo>
                    <a:lnTo>
                      <a:pt x="344" y="774"/>
                    </a:lnTo>
                    <a:lnTo>
                      <a:pt x="358" y="762"/>
                    </a:lnTo>
                    <a:lnTo>
                      <a:pt x="373" y="752"/>
                    </a:lnTo>
                    <a:lnTo>
                      <a:pt x="389" y="742"/>
                    </a:lnTo>
                    <a:lnTo>
                      <a:pt x="411" y="734"/>
                    </a:lnTo>
                    <a:lnTo>
                      <a:pt x="432" y="726"/>
                    </a:lnTo>
                    <a:lnTo>
                      <a:pt x="451" y="719"/>
                    </a:lnTo>
                    <a:lnTo>
                      <a:pt x="471" y="711"/>
                    </a:lnTo>
                    <a:lnTo>
                      <a:pt x="489" y="703"/>
                    </a:lnTo>
                    <a:lnTo>
                      <a:pt x="507" y="693"/>
                    </a:lnTo>
                    <a:lnTo>
                      <a:pt x="527" y="683"/>
                    </a:lnTo>
                    <a:lnTo>
                      <a:pt x="549" y="670"/>
                    </a:lnTo>
                    <a:lnTo>
                      <a:pt x="569" y="656"/>
                    </a:lnTo>
                    <a:lnTo>
                      <a:pt x="592" y="641"/>
                    </a:lnTo>
                    <a:lnTo>
                      <a:pt x="617" y="625"/>
                    </a:lnTo>
                    <a:lnTo>
                      <a:pt x="642" y="605"/>
                    </a:lnTo>
                    <a:lnTo>
                      <a:pt x="652" y="597"/>
                    </a:lnTo>
                    <a:lnTo>
                      <a:pt x="662" y="585"/>
                    </a:lnTo>
                    <a:lnTo>
                      <a:pt x="672" y="575"/>
                    </a:lnTo>
                    <a:lnTo>
                      <a:pt x="678" y="563"/>
                    </a:lnTo>
                    <a:lnTo>
                      <a:pt x="685" y="554"/>
                    </a:lnTo>
                    <a:lnTo>
                      <a:pt x="688" y="542"/>
                    </a:lnTo>
                    <a:lnTo>
                      <a:pt x="690" y="530"/>
                    </a:lnTo>
                    <a:lnTo>
                      <a:pt x="690" y="517"/>
                    </a:lnTo>
                    <a:lnTo>
                      <a:pt x="690" y="525"/>
                    </a:lnTo>
                    <a:lnTo>
                      <a:pt x="692" y="532"/>
                    </a:lnTo>
                    <a:lnTo>
                      <a:pt x="695" y="537"/>
                    </a:lnTo>
                    <a:lnTo>
                      <a:pt x="698" y="542"/>
                    </a:lnTo>
                    <a:lnTo>
                      <a:pt x="703" y="545"/>
                    </a:lnTo>
                    <a:lnTo>
                      <a:pt x="710" y="547"/>
                    </a:lnTo>
                    <a:lnTo>
                      <a:pt x="717" y="549"/>
                    </a:lnTo>
                    <a:lnTo>
                      <a:pt x="725" y="549"/>
                    </a:lnTo>
                    <a:lnTo>
                      <a:pt x="743" y="547"/>
                    </a:lnTo>
                    <a:lnTo>
                      <a:pt x="766" y="540"/>
                    </a:lnTo>
                    <a:lnTo>
                      <a:pt x="790" y="532"/>
                    </a:lnTo>
                    <a:lnTo>
                      <a:pt x="818" y="522"/>
                    </a:lnTo>
                    <a:lnTo>
                      <a:pt x="876" y="496"/>
                    </a:lnTo>
                    <a:lnTo>
                      <a:pt x="938" y="464"/>
                    </a:lnTo>
                    <a:lnTo>
                      <a:pt x="999" y="431"/>
                    </a:lnTo>
                    <a:lnTo>
                      <a:pt x="1056" y="399"/>
                    </a:lnTo>
                    <a:lnTo>
                      <a:pt x="1082" y="385"/>
                    </a:lnTo>
                    <a:lnTo>
                      <a:pt x="1105" y="366"/>
                    </a:lnTo>
                    <a:lnTo>
                      <a:pt x="1129" y="345"/>
                    </a:lnTo>
                    <a:lnTo>
                      <a:pt x="1150" y="322"/>
                    </a:lnTo>
                    <a:lnTo>
                      <a:pt x="1170" y="297"/>
                    </a:lnTo>
                    <a:lnTo>
                      <a:pt x="1187" y="272"/>
                    </a:lnTo>
                    <a:lnTo>
                      <a:pt x="1203" y="245"/>
                    </a:lnTo>
                    <a:lnTo>
                      <a:pt x="1217" y="220"/>
                    </a:lnTo>
                    <a:lnTo>
                      <a:pt x="1228" y="194"/>
                    </a:lnTo>
                    <a:lnTo>
                      <a:pt x="1238" y="171"/>
                    </a:lnTo>
                    <a:lnTo>
                      <a:pt x="1245" y="148"/>
                    </a:lnTo>
                    <a:lnTo>
                      <a:pt x="1248" y="128"/>
                    </a:lnTo>
                    <a:lnTo>
                      <a:pt x="1248" y="109"/>
                    </a:lnTo>
                    <a:lnTo>
                      <a:pt x="1247" y="94"/>
                    </a:lnTo>
                    <a:lnTo>
                      <a:pt x="1245" y="88"/>
                    </a:lnTo>
                    <a:lnTo>
                      <a:pt x="1242" y="83"/>
                    </a:lnTo>
                    <a:lnTo>
                      <a:pt x="1237" y="78"/>
                    </a:lnTo>
                    <a:lnTo>
                      <a:pt x="1233" y="75"/>
                    </a:lnTo>
                    <a:lnTo>
                      <a:pt x="1200" y="70"/>
                    </a:lnTo>
                    <a:lnTo>
                      <a:pt x="1172" y="66"/>
                    </a:lnTo>
                    <a:lnTo>
                      <a:pt x="1147" y="63"/>
                    </a:lnTo>
                    <a:lnTo>
                      <a:pt x="1124" y="61"/>
                    </a:lnTo>
                    <a:lnTo>
                      <a:pt x="1082" y="63"/>
                    </a:lnTo>
                    <a:lnTo>
                      <a:pt x="1046" y="66"/>
                    </a:lnTo>
                    <a:lnTo>
                      <a:pt x="1009" y="71"/>
                    </a:lnTo>
                    <a:lnTo>
                      <a:pt x="971" y="78"/>
                    </a:lnTo>
                    <a:lnTo>
                      <a:pt x="926" y="83"/>
                    </a:lnTo>
                    <a:lnTo>
                      <a:pt x="873" y="86"/>
                    </a:lnTo>
                    <a:lnTo>
                      <a:pt x="846" y="85"/>
                    </a:lnTo>
                    <a:lnTo>
                      <a:pt x="816" y="83"/>
                    </a:lnTo>
                    <a:lnTo>
                      <a:pt x="788" y="80"/>
                    </a:lnTo>
                    <a:lnTo>
                      <a:pt x="758" y="76"/>
                    </a:lnTo>
                    <a:lnTo>
                      <a:pt x="732" y="75"/>
                    </a:lnTo>
                    <a:lnTo>
                      <a:pt x="710" y="75"/>
                    </a:lnTo>
                    <a:lnTo>
                      <a:pt x="700" y="78"/>
                    </a:lnTo>
                    <a:lnTo>
                      <a:pt x="692" y="81"/>
                    </a:lnTo>
                    <a:lnTo>
                      <a:pt x="687" y="85"/>
                    </a:lnTo>
                    <a:lnTo>
                      <a:pt x="682" y="91"/>
                    </a:lnTo>
                    <a:lnTo>
                      <a:pt x="678" y="98"/>
                    </a:lnTo>
                    <a:lnTo>
                      <a:pt x="678" y="99"/>
                    </a:lnTo>
                    <a:lnTo>
                      <a:pt x="678" y="98"/>
                    </a:lnTo>
                    <a:lnTo>
                      <a:pt x="677" y="93"/>
                    </a:lnTo>
                    <a:lnTo>
                      <a:pt x="675" y="85"/>
                    </a:lnTo>
                    <a:lnTo>
                      <a:pt x="670" y="76"/>
                    </a:lnTo>
                    <a:lnTo>
                      <a:pt x="665" y="71"/>
                    </a:lnTo>
                    <a:lnTo>
                      <a:pt x="660" y="66"/>
                    </a:lnTo>
                    <a:lnTo>
                      <a:pt x="652" y="61"/>
                    </a:lnTo>
                    <a:lnTo>
                      <a:pt x="643" y="58"/>
                    </a:lnTo>
                    <a:lnTo>
                      <a:pt x="630" y="51"/>
                    </a:lnTo>
                    <a:lnTo>
                      <a:pt x="617" y="45"/>
                    </a:lnTo>
                    <a:lnTo>
                      <a:pt x="602" y="40"/>
                    </a:lnTo>
                    <a:lnTo>
                      <a:pt x="589" y="33"/>
                    </a:lnTo>
                    <a:lnTo>
                      <a:pt x="574" y="28"/>
                    </a:lnTo>
                    <a:lnTo>
                      <a:pt x="560" y="23"/>
                    </a:lnTo>
                    <a:lnTo>
                      <a:pt x="547" y="18"/>
                    </a:lnTo>
                    <a:lnTo>
                      <a:pt x="535" y="17"/>
                    </a:lnTo>
                    <a:lnTo>
                      <a:pt x="509" y="10"/>
                    </a:lnTo>
                    <a:lnTo>
                      <a:pt x="481" y="7"/>
                    </a:lnTo>
                    <a:lnTo>
                      <a:pt x="454" y="3"/>
                    </a:lnTo>
                    <a:lnTo>
                      <a:pt x="426" y="2"/>
                    </a:lnTo>
                    <a:lnTo>
                      <a:pt x="398" y="0"/>
                    </a:lnTo>
                    <a:lnTo>
                      <a:pt x="369" y="2"/>
                    </a:lnTo>
                    <a:lnTo>
                      <a:pt x="343" y="3"/>
                    </a:lnTo>
                    <a:lnTo>
                      <a:pt x="314" y="7"/>
                    </a:lnTo>
                    <a:lnTo>
                      <a:pt x="286" y="13"/>
                    </a:lnTo>
                    <a:lnTo>
                      <a:pt x="260" y="20"/>
                    </a:lnTo>
                    <a:lnTo>
                      <a:pt x="231" y="30"/>
                    </a:lnTo>
                    <a:lnTo>
                      <a:pt x="205" y="41"/>
                    </a:lnTo>
                    <a:lnTo>
                      <a:pt x="178" y="55"/>
                    </a:lnTo>
                    <a:lnTo>
                      <a:pt x="152" y="70"/>
                    </a:lnTo>
                    <a:lnTo>
                      <a:pt x="125" y="88"/>
                    </a:lnTo>
                    <a:lnTo>
                      <a:pt x="100" y="108"/>
                    </a:lnTo>
                    <a:lnTo>
                      <a:pt x="72" y="1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48" name="Freeform 60"/>
              <p:cNvSpPr>
                <a:spLocks/>
              </p:cNvSpPr>
              <p:nvPr/>
            </p:nvSpPr>
            <p:spPr bwMode="auto">
              <a:xfrm>
                <a:off x="1356" y="2897"/>
                <a:ext cx="1248" cy="921"/>
              </a:xfrm>
              <a:custGeom>
                <a:avLst/>
                <a:gdLst>
                  <a:gd name="T0" fmla="*/ 49 w 1248"/>
                  <a:gd name="T1" fmla="*/ 186 h 921"/>
                  <a:gd name="T2" fmla="*/ 25 w 1248"/>
                  <a:gd name="T3" fmla="*/ 249 h 921"/>
                  <a:gd name="T4" fmla="*/ 9 w 1248"/>
                  <a:gd name="T5" fmla="*/ 310 h 921"/>
                  <a:gd name="T6" fmla="*/ 0 w 1248"/>
                  <a:gd name="T7" fmla="*/ 413 h 921"/>
                  <a:gd name="T8" fmla="*/ 10 w 1248"/>
                  <a:gd name="T9" fmla="*/ 537 h 921"/>
                  <a:gd name="T10" fmla="*/ 40 w 1248"/>
                  <a:gd name="T11" fmla="*/ 658 h 921"/>
                  <a:gd name="T12" fmla="*/ 102 w 1248"/>
                  <a:gd name="T13" fmla="*/ 832 h 921"/>
                  <a:gd name="T14" fmla="*/ 145 w 1248"/>
                  <a:gd name="T15" fmla="*/ 890 h 921"/>
                  <a:gd name="T16" fmla="*/ 183 w 1248"/>
                  <a:gd name="T17" fmla="*/ 920 h 921"/>
                  <a:gd name="T18" fmla="*/ 202 w 1248"/>
                  <a:gd name="T19" fmla="*/ 920 h 921"/>
                  <a:gd name="T20" fmla="*/ 210 w 1248"/>
                  <a:gd name="T21" fmla="*/ 903 h 921"/>
                  <a:gd name="T22" fmla="*/ 246 w 1248"/>
                  <a:gd name="T23" fmla="*/ 862 h 921"/>
                  <a:gd name="T24" fmla="*/ 306 w 1248"/>
                  <a:gd name="T25" fmla="*/ 815 h 921"/>
                  <a:gd name="T26" fmla="*/ 334 w 1248"/>
                  <a:gd name="T27" fmla="*/ 784 h 921"/>
                  <a:gd name="T28" fmla="*/ 373 w 1248"/>
                  <a:gd name="T29" fmla="*/ 752 h 921"/>
                  <a:gd name="T30" fmla="*/ 432 w 1248"/>
                  <a:gd name="T31" fmla="*/ 726 h 921"/>
                  <a:gd name="T32" fmla="*/ 489 w 1248"/>
                  <a:gd name="T33" fmla="*/ 703 h 921"/>
                  <a:gd name="T34" fmla="*/ 549 w 1248"/>
                  <a:gd name="T35" fmla="*/ 670 h 921"/>
                  <a:gd name="T36" fmla="*/ 617 w 1248"/>
                  <a:gd name="T37" fmla="*/ 625 h 921"/>
                  <a:gd name="T38" fmla="*/ 662 w 1248"/>
                  <a:gd name="T39" fmla="*/ 585 h 921"/>
                  <a:gd name="T40" fmla="*/ 685 w 1248"/>
                  <a:gd name="T41" fmla="*/ 554 h 921"/>
                  <a:gd name="T42" fmla="*/ 690 w 1248"/>
                  <a:gd name="T43" fmla="*/ 517 h 921"/>
                  <a:gd name="T44" fmla="*/ 695 w 1248"/>
                  <a:gd name="T45" fmla="*/ 537 h 921"/>
                  <a:gd name="T46" fmla="*/ 710 w 1248"/>
                  <a:gd name="T47" fmla="*/ 547 h 921"/>
                  <a:gd name="T48" fmla="*/ 743 w 1248"/>
                  <a:gd name="T49" fmla="*/ 547 h 921"/>
                  <a:gd name="T50" fmla="*/ 818 w 1248"/>
                  <a:gd name="T51" fmla="*/ 522 h 921"/>
                  <a:gd name="T52" fmla="*/ 999 w 1248"/>
                  <a:gd name="T53" fmla="*/ 431 h 921"/>
                  <a:gd name="T54" fmla="*/ 1105 w 1248"/>
                  <a:gd name="T55" fmla="*/ 366 h 921"/>
                  <a:gd name="T56" fmla="*/ 1170 w 1248"/>
                  <a:gd name="T57" fmla="*/ 297 h 921"/>
                  <a:gd name="T58" fmla="*/ 1217 w 1248"/>
                  <a:gd name="T59" fmla="*/ 220 h 921"/>
                  <a:gd name="T60" fmla="*/ 1245 w 1248"/>
                  <a:gd name="T61" fmla="*/ 148 h 921"/>
                  <a:gd name="T62" fmla="*/ 1247 w 1248"/>
                  <a:gd name="T63" fmla="*/ 94 h 921"/>
                  <a:gd name="T64" fmla="*/ 1237 w 1248"/>
                  <a:gd name="T65" fmla="*/ 78 h 921"/>
                  <a:gd name="T66" fmla="*/ 1172 w 1248"/>
                  <a:gd name="T67" fmla="*/ 66 h 921"/>
                  <a:gd name="T68" fmla="*/ 1082 w 1248"/>
                  <a:gd name="T69" fmla="*/ 63 h 921"/>
                  <a:gd name="T70" fmla="*/ 971 w 1248"/>
                  <a:gd name="T71" fmla="*/ 78 h 921"/>
                  <a:gd name="T72" fmla="*/ 846 w 1248"/>
                  <a:gd name="T73" fmla="*/ 85 h 921"/>
                  <a:gd name="T74" fmla="*/ 758 w 1248"/>
                  <a:gd name="T75" fmla="*/ 76 h 921"/>
                  <a:gd name="T76" fmla="*/ 700 w 1248"/>
                  <a:gd name="T77" fmla="*/ 78 h 921"/>
                  <a:gd name="T78" fmla="*/ 682 w 1248"/>
                  <a:gd name="T79" fmla="*/ 91 h 921"/>
                  <a:gd name="T80" fmla="*/ 678 w 1248"/>
                  <a:gd name="T81" fmla="*/ 98 h 921"/>
                  <a:gd name="T82" fmla="*/ 670 w 1248"/>
                  <a:gd name="T83" fmla="*/ 76 h 921"/>
                  <a:gd name="T84" fmla="*/ 652 w 1248"/>
                  <a:gd name="T85" fmla="*/ 61 h 921"/>
                  <a:gd name="T86" fmla="*/ 617 w 1248"/>
                  <a:gd name="T87" fmla="*/ 45 h 921"/>
                  <a:gd name="T88" fmla="*/ 574 w 1248"/>
                  <a:gd name="T89" fmla="*/ 28 h 921"/>
                  <a:gd name="T90" fmla="*/ 535 w 1248"/>
                  <a:gd name="T91" fmla="*/ 17 h 921"/>
                  <a:gd name="T92" fmla="*/ 454 w 1248"/>
                  <a:gd name="T93" fmla="*/ 3 h 921"/>
                  <a:gd name="T94" fmla="*/ 369 w 1248"/>
                  <a:gd name="T95" fmla="*/ 2 h 921"/>
                  <a:gd name="T96" fmla="*/ 286 w 1248"/>
                  <a:gd name="T97" fmla="*/ 13 h 921"/>
                  <a:gd name="T98" fmla="*/ 205 w 1248"/>
                  <a:gd name="T99" fmla="*/ 41 h 921"/>
                  <a:gd name="T100" fmla="*/ 125 w 1248"/>
                  <a:gd name="T101" fmla="*/ 88 h 92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48"/>
                  <a:gd name="T154" fmla="*/ 0 h 921"/>
                  <a:gd name="T155" fmla="*/ 1248 w 1248"/>
                  <a:gd name="T156" fmla="*/ 921 h 92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48" h="921">
                    <a:moveTo>
                      <a:pt x="72" y="148"/>
                    </a:moveTo>
                    <a:lnTo>
                      <a:pt x="59" y="166"/>
                    </a:lnTo>
                    <a:lnTo>
                      <a:pt x="49" y="186"/>
                    </a:lnTo>
                    <a:lnTo>
                      <a:pt x="40" y="207"/>
                    </a:lnTo>
                    <a:lnTo>
                      <a:pt x="32" y="227"/>
                    </a:lnTo>
                    <a:lnTo>
                      <a:pt x="25" y="249"/>
                    </a:lnTo>
                    <a:lnTo>
                      <a:pt x="19" y="269"/>
                    </a:lnTo>
                    <a:lnTo>
                      <a:pt x="14" y="288"/>
                    </a:lnTo>
                    <a:lnTo>
                      <a:pt x="9" y="310"/>
                    </a:lnTo>
                    <a:lnTo>
                      <a:pt x="5" y="330"/>
                    </a:lnTo>
                    <a:lnTo>
                      <a:pt x="2" y="371"/>
                    </a:lnTo>
                    <a:lnTo>
                      <a:pt x="0" y="413"/>
                    </a:lnTo>
                    <a:lnTo>
                      <a:pt x="2" y="454"/>
                    </a:lnTo>
                    <a:lnTo>
                      <a:pt x="5" y="496"/>
                    </a:lnTo>
                    <a:lnTo>
                      <a:pt x="10" y="537"/>
                    </a:lnTo>
                    <a:lnTo>
                      <a:pt x="19" y="577"/>
                    </a:lnTo>
                    <a:lnTo>
                      <a:pt x="29" y="618"/>
                    </a:lnTo>
                    <a:lnTo>
                      <a:pt x="40" y="658"/>
                    </a:lnTo>
                    <a:lnTo>
                      <a:pt x="65" y="738"/>
                    </a:lnTo>
                    <a:lnTo>
                      <a:pt x="94" y="814"/>
                    </a:lnTo>
                    <a:lnTo>
                      <a:pt x="102" y="832"/>
                    </a:lnTo>
                    <a:lnTo>
                      <a:pt x="115" y="852"/>
                    </a:lnTo>
                    <a:lnTo>
                      <a:pt x="128" y="872"/>
                    </a:lnTo>
                    <a:lnTo>
                      <a:pt x="145" y="890"/>
                    </a:lnTo>
                    <a:lnTo>
                      <a:pt x="162" y="905"/>
                    </a:lnTo>
                    <a:lnTo>
                      <a:pt x="177" y="916"/>
                    </a:lnTo>
                    <a:lnTo>
                      <a:pt x="183" y="920"/>
                    </a:lnTo>
                    <a:lnTo>
                      <a:pt x="190" y="921"/>
                    </a:lnTo>
                    <a:lnTo>
                      <a:pt x="197" y="921"/>
                    </a:lnTo>
                    <a:lnTo>
                      <a:pt x="202" y="920"/>
                    </a:lnTo>
                    <a:lnTo>
                      <a:pt x="203" y="916"/>
                    </a:lnTo>
                    <a:lnTo>
                      <a:pt x="205" y="912"/>
                    </a:lnTo>
                    <a:lnTo>
                      <a:pt x="210" y="903"/>
                    </a:lnTo>
                    <a:lnTo>
                      <a:pt x="218" y="892"/>
                    </a:lnTo>
                    <a:lnTo>
                      <a:pt x="230" y="878"/>
                    </a:lnTo>
                    <a:lnTo>
                      <a:pt x="246" y="862"/>
                    </a:lnTo>
                    <a:lnTo>
                      <a:pt x="268" y="842"/>
                    </a:lnTo>
                    <a:lnTo>
                      <a:pt x="298" y="822"/>
                    </a:lnTo>
                    <a:lnTo>
                      <a:pt x="306" y="815"/>
                    </a:lnTo>
                    <a:lnTo>
                      <a:pt x="314" y="805"/>
                    </a:lnTo>
                    <a:lnTo>
                      <a:pt x="323" y="796"/>
                    </a:lnTo>
                    <a:lnTo>
                      <a:pt x="334" y="784"/>
                    </a:lnTo>
                    <a:lnTo>
                      <a:pt x="344" y="774"/>
                    </a:lnTo>
                    <a:lnTo>
                      <a:pt x="358" y="762"/>
                    </a:lnTo>
                    <a:lnTo>
                      <a:pt x="373" y="752"/>
                    </a:lnTo>
                    <a:lnTo>
                      <a:pt x="389" y="742"/>
                    </a:lnTo>
                    <a:lnTo>
                      <a:pt x="411" y="734"/>
                    </a:lnTo>
                    <a:lnTo>
                      <a:pt x="432" y="726"/>
                    </a:lnTo>
                    <a:lnTo>
                      <a:pt x="451" y="719"/>
                    </a:lnTo>
                    <a:lnTo>
                      <a:pt x="471" y="711"/>
                    </a:lnTo>
                    <a:lnTo>
                      <a:pt x="489" y="703"/>
                    </a:lnTo>
                    <a:lnTo>
                      <a:pt x="507" y="693"/>
                    </a:lnTo>
                    <a:lnTo>
                      <a:pt x="527" y="683"/>
                    </a:lnTo>
                    <a:lnTo>
                      <a:pt x="549" y="670"/>
                    </a:lnTo>
                    <a:lnTo>
                      <a:pt x="569" y="656"/>
                    </a:lnTo>
                    <a:lnTo>
                      <a:pt x="592" y="641"/>
                    </a:lnTo>
                    <a:lnTo>
                      <a:pt x="617" y="625"/>
                    </a:lnTo>
                    <a:lnTo>
                      <a:pt x="642" y="605"/>
                    </a:lnTo>
                    <a:lnTo>
                      <a:pt x="652" y="597"/>
                    </a:lnTo>
                    <a:lnTo>
                      <a:pt x="662" y="585"/>
                    </a:lnTo>
                    <a:lnTo>
                      <a:pt x="672" y="575"/>
                    </a:lnTo>
                    <a:lnTo>
                      <a:pt x="678" y="563"/>
                    </a:lnTo>
                    <a:lnTo>
                      <a:pt x="685" y="554"/>
                    </a:lnTo>
                    <a:lnTo>
                      <a:pt x="688" y="542"/>
                    </a:lnTo>
                    <a:lnTo>
                      <a:pt x="690" y="530"/>
                    </a:lnTo>
                    <a:lnTo>
                      <a:pt x="690" y="517"/>
                    </a:lnTo>
                    <a:lnTo>
                      <a:pt x="690" y="525"/>
                    </a:lnTo>
                    <a:lnTo>
                      <a:pt x="692" y="532"/>
                    </a:lnTo>
                    <a:lnTo>
                      <a:pt x="695" y="537"/>
                    </a:lnTo>
                    <a:lnTo>
                      <a:pt x="698" y="542"/>
                    </a:lnTo>
                    <a:lnTo>
                      <a:pt x="703" y="545"/>
                    </a:lnTo>
                    <a:lnTo>
                      <a:pt x="710" y="547"/>
                    </a:lnTo>
                    <a:lnTo>
                      <a:pt x="717" y="549"/>
                    </a:lnTo>
                    <a:lnTo>
                      <a:pt x="725" y="549"/>
                    </a:lnTo>
                    <a:lnTo>
                      <a:pt x="743" y="547"/>
                    </a:lnTo>
                    <a:lnTo>
                      <a:pt x="766" y="540"/>
                    </a:lnTo>
                    <a:lnTo>
                      <a:pt x="790" y="532"/>
                    </a:lnTo>
                    <a:lnTo>
                      <a:pt x="818" y="522"/>
                    </a:lnTo>
                    <a:lnTo>
                      <a:pt x="876" y="496"/>
                    </a:lnTo>
                    <a:lnTo>
                      <a:pt x="938" y="464"/>
                    </a:lnTo>
                    <a:lnTo>
                      <a:pt x="999" y="431"/>
                    </a:lnTo>
                    <a:lnTo>
                      <a:pt x="1056" y="399"/>
                    </a:lnTo>
                    <a:lnTo>
                      <a:pt x="1082" y="385"/>
                    </a:lnTo>
                    <a:lnTo>
                      <a:pt x="1105" y="366"/>
                    </a:lnTo>
                    <a:lnTo>
                      <a:pt x="1129" y="345"/>
                    </a:lnTo>
                    <a:lnTo>
                      <a:pt x="1150" y="322"/>
                    </a:lnTo>
                    <a:lnTo>
                      <a:pt x="1170" y="297"/>
                    </a:lnTo>
                    <a:lnTo>
                      <a:pt x="1187" y="272"/>
                    </a:lnTo>
                    <a:lnTo>
                      <a:pt x="1203" y="245"/>
                    </a:lnTo>
                    <a:lnTo>
                      <a:pt x="1217" y="220"/>
                    </a:lnTo>
                    <a:lnTo>
                      <a:pt x="1228" y="194"/>
                    </a:lnTo>
                    <a:lnTo>
                      <a:pt x="1238" y="171"/>
                    </a:lnTo>
                    <a:lnTo>
                      <a:pt x="1245" y="148"/>
                    </a:lnTo>
                    <a:lnTo>
                      <a:pt x="1248" y="128"/>
                    </a:lnTo>
                    <a:lnTo>
                      <a:pt x="1248" y="109"/>
                    </a:lnTo>
                    <a:lnTo>
                      <a:pt x="1247" y="94"/>
                    </a:lnTo>
                    <a:lnTo>
                      <a:pt x="1245" y="88"/>
                    </a:lnTo>
                    <a:lnTo>
                      <a:pt x="1242" y="83"/>
                    </a:lnTo>
                    <a:lnTo>
                      <a:pt x="1237" y="78"/>
                    </a:lnTo>
                    <a:lnTo>
                      <a:pt x="1233" y="75"/>
                    </a:lnTo>
                    <a:lnTo>
                      <a:pt x="1200" y="70"/>
                    </a:lnTo>
                    <a:lnTo>
                      <a:pt x="1172" y="66"/>
                    </a:lnTo>
                    <a:lnTo>
                      <a:pt x="1147" y="63"/>
                    </a:lnTo>
                    <a:lnTo>
                      <a:pt x="1124" y="61"/>
                    </a:lnTo>
                    <a:lnTo>
                      <a:pt x="1082" y="63"/>
                    </a:lnTo>
                    <a:lnTo>
                      <a:pt x="1046" y="66"/>
                    </a:lnTo>
                    <a:lnTo>
                      <a:pt x="1009" y="71"/>
                    </a:lnTo>
                    <a:lnTo>
                      <a:pt x="971" y="78"/>
                    </a:lnTo>
                    <a:lnTo>
                      <a:pt x="926" y="83"/>
                    </a:lnTo>
                    <a:lnTo>
                      <a:pt x="873" y="86"/>
                    </a:lnTo>
                    <a:lnTo>
                      <a:pt x="846" y="85"/>
                    </a:lnTo>
                    <a:lnTo>
                      <a:pt x="816" y="83"/>
                    </a:lnTo>
                    <a:lnTo>
                      <a:pt x="788" y="80"/>
                    </a:lnTo>
                    <a:lnTo>
                      <a:pt x="758" y="76"/>
                    </a:lnTo>
                    <a:lnTo>
                      <a:pt x="732" y="75"/>
                    </a:lnTo>
                    <a:lnTo>
                      <a:pt x="710" y="75"/>
                    </a:lnTo>
                    <a:lnTo>
                      <a:pt x="700" y="78"/>
                    </a:lnTo>
                    <a:lnTo>
                      <a:pt x="692" y="81"/>
                    </a:lnTo>
                    <a:lnTo>
                      <a:pt x="687" y="85"/>
                    </a:lnTo>
                    <a:lnTo>
                      <a:pt x="682" y="91"/>
                    </a:lnTo>
                    <a:lnTo>
                      <a:pt x="678" y="98"/>
                    </a:lnTo>
                    <a:lnTo>
                      <a:pt x="678" y="99"/>
                    </a:lnTo>
                    <a:lnTo>
                      <a:pt x="678" y="98"/>
                    </a:lnTo>
                    <a:lnTo>
                      <a:pt x="677" y="93"/>
                    </a:lnTo>
                    <a:lnTo>
                      <a:pt x="675" y="85"/>
                    </a:lnTo>
                    <a:lnTo>
                      <a:pt x="670" y="76"/>
                    </a:lnTo>
                    <a:lnTo>
                      <a:pt x="665" y="71"/>
                    </a:lnTo>
                    <a:lnTo>
                      <a:pt x="660" y="66"/>
                    </a:lnTo>
                    <a:lnTo>
                      <a:pt x="652" y="61"/>
                    </a:lnTo>
                    <a:lnTo>
                      <a:pt x="643" y="58"/>
                    </a:lnTo>
                    <a:lnTo>
                      <a:pt x="630" y="51"/>
                    </a:lnTo>
                    <a:lnTo>
                      <a:pt x="617" y="45"/>
                    </a:lnTo>
                    <a:lnTo>
                      <a:pt x="602" y="40"/>
                    </a:lnTo>
                    <a:lnTo>
                      <a:pt x="589" y="33"/>
                    </a:lnTo>
                    <a:lnTo>
                      <a:pt x="574" y="28"/>
                    </a:lnTo>
                    <a:lnTo>
                      <a:pt x="560" y="23"/>
                    </a:lnTo>
                    <a:lnTo>
                      <a:pt x="547" y="18"/>
                    </a:lnTo>
                    <a:lnTo>
                      <a:pt x="535" y="17"/>
                    </a:lnTo>
                    <a:lnTo>
                      <a:pt x="509" y="10"/>
                    </a:lnTo>
                    <a:lnTo>
                      <a:pt x="481" y="7"/>
                    </a:lnTo>
                    <a:lnTo>
                      <a:pt x="454" y="3"/>
                    </a:lnTo>
                    <a:lnTo>
                      <a:pt x="426" y="2"/>
                    </a:lnTo>
                    <a:lnTo>
                      <a:pt x="398" y="0"/>
                    </a:lnTo>
                    <a:lnTo>
                      <a:pt x="369" y="2"/>
                    </a:lnTo>
                    <a:lnTo>
                      <a:pt x="343" y="3"/>
                    </a:lnTo>
                    <a:lnTo>
                      <a:pt x="314" y="7"/>
                    </a:lnTo>
                    <a:lnTo>
                      <a:pt x="286" y="13"/>
                    </a:lnTo>
                    <a:lnTo>
                      <a:pt x="260" y="20"/>
                    </a:lnTo>
                    <a:lnTo>
                      <a:pt x="231" y="30"/>
                    </a:lnTo>
                    <a:lnTo>
                      <a:pt x="205" y="41"/>
                    </a:lnTo>
                    <a:lnTo>
                      <a:pt x="178" y="55"/>
                    </a:lnTo>
                    <a:lnTo>
                      <a:pt x="152" y="70"/>
                    </a:lnTo>
                    <a:lnTo>
                      <a:pt x="125" y="88"/>
                    </a:lnTo>
                    <a:lnTo>
                      <a:pt x="100" y="108"/>
                    </a:lnTo>
                    <a:lnTo>
                      <a:pt x="72" y="148"/>
                    </a:lnTo>
                  </a:path>
                </a:pathLst>
              </a:custGeom>
              <a:noFill/>
              <a:ln w="7938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49" name="Freeform 61"/>
              <p:cNvSpPr>
                <a:spLocks/>
              </p:cNvSpPr>
              <p:nvPr/>
            </p:nvSpPr>
            <p:spPr bwMode="auto">
              <a:xfrm>
                <a:off x="1398" y="301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2 w 3"/>
                  <a:gd name="T9" fmla="*/ 2 h 2"/>
                  <a:gd name="T10" fmla="*/ 2 w 3"/>
                  <a:gd name="T11" fmla="*/ 2 h 2"/>
                  <a:gd name="T12" fmla="*/ 2 w 3"/>
                  <a:gd name="T13" fmla="*/ 2 h 2"/>
                  <a:gd name="T14" fmla="*/ 2 w 3"/>
                  <a:gd name="T15" fmla="*/ 2 h 2"/>
                  <a:gd name="T16" fmla="*/ 2 w 3"/>
                  <a:gd name="T17" fmla="*/ 2 h 2"/>
                  <a:gd name="T18" fmla="*/ 0 w 3"/>
                  <a:gd name="T19" fmla="*/ 2 h 2"/>
                  <a:gd name="T20" fmla="*/ 2 w 3"/>
                  <a:gd name="T21" fmla="*/ 2 h 2"/>
                  <a:gd name="T22" fmla="*/ 2 w 3"/>
                  <a:gd name="T23" fmla="*/ 2 h 2"/>
                  <a:gd name="T24" fmla="*/ 2 w 3"/>
                  <a:gd name="T25" fmla="*/ 2 h 2"/>
                  <a:gd name="T26" fmla="*/ 2 w 3"/>
                  <a:gd name="T27" fmla="*/ 2 h 2"/>
                  <a:gd name="T28" fmla="*/ 2 w 3"/>
                  <a:gd name="T29" fmla="*/ 2 h 2"/>
                  <a:gd name="T30" fmla="*/ 3 w 3"/>
                  <a:gd name="T31" fmla="*/ 2 h 2"/>
                  <a:gd name="T32" fmla="*/ 3 w 3"/>
                  <a:gd name="T33" fmla="*/ 0 h 2"/>
                  <a:gd name="T34" fmla="*/ 3 w 3"/>
                  <a:gd name="T35" fmla="*/ 0 h 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2"/>
                  <a:gd name="T56" fmla="*/ 3 w 3"/>
                  <a:gd name="T57" fmla="*/ 2 h 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2">
                    <a:moveTo>
                      <a:pt x="3" y="0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0" name="Freeform 62"/>
              <p:cNvSpPr>
                <a:spLocks noEditPoints="1"/>
              </p:cNvSpPr>
              <p:nvPr/>
            </p:nvSpPr>
            <p:spPr bwMode="auto">
              <a:xfrm>
                <a:off x="1400" y="2943"/>
                <a:ext cx="1264" cy="70"/>
              </a:xfrm>
              <a:custGeom>
                <a:avLst/>
                <a:gdLst>
                  <a:gd name="T0" fmla="*/ 0 w 1264"/>
                  <a:gd name="T1" fmla="*/ 70 h 70"/>
                  <a:gd name="T2" fmla="*/ 0 w 1264"/>
                  <a:gd name="T3" fmla="*/ 70 h 70"/>
                  <a:gd name="T4" fmla="*/ 0 w 1264"/>
                  <a:gd name="T5" fmla="*/ 70 h 70"/>
                  <a:gd name="T6" fmla="*/ 0 w 1264"/>
                  <a:gd name="T7" fmla="*/ 70 h 70"/>
                  <a:gd name="T8" fmla="*/ 1 w 1264"/>
                  <a:gd name="T9" fmla="*/ 70 h 70"/>
                  <a:gd name="T10" fmla="*/ 1 w 1264"/>
                  <a:gd name="T11" fmla="*/ 70 h 70"/>
                  <a:gd name="T12" fmla="*/ 1 w 1264"/>
                  <a:gd name="T13" fmla="*/ 70 h 70"/>
                  <a:gd name="T14" fmla="*/ 3 w 1264"/>
                  <a:gd name="T15" fmla="*/ 68 h 70"/>
                  <a:gd name="T16" fmla="*/ 3 w 1264"/>
                  <a:gd name="T17" fmla="*/ 68 h 70"/>
                  <a:gd name="T18" fmla="*/ 3 w 1264"/>
                  <a:gd name="T19" fmla="*/ 68 h 70"/>
                  <a:gd name="T20" fmla="*/ 3 w 1264"/>
                  <a:gd name="T21" fmla="*/ 67 h 70"/>
                  <a:gd name="T22" fmla="*/ 3 w 1264"/>
                  <a:gd name="T23" fmla="*/ 68 h 70"/>
                  <a:gd name="T24" fmla="*/ 3 w 1264"/>
                  <a:gd name="T25" fmla="*/ 68 h 70"/>
                  <a:gd name="T26" fmla="*/ 1 w 1264"/>
                  <a:gd name="T27" fmla="*/ 68 h 70"/>
                  <a:gd name="T28" fmla="*/ 1 w 1264"/>
                  <a:gd name="T29" fmla="*/ 68 h 70"/>
                  <a:gd name="T30" fmla="*/ 1 w 1264"/>
                  <a:gd name="T31" fmla="*/ 70 h 70"/>
                  <a:gd name="T32" fmla="*/ 0 w 1264"/>
                  <a:gd name="T33" fmla="*/ 70 h 70"/>
                  <a:gd name="T34" fmla="*/ 0 w 1264"/>
                  <a:gd name="T35" fmla="*/ 70 h 70"/>
                  <a:gd name="T36" fmla="*/ 0 w 1264"/>
                  <a:gd name="T37" fmla="*/ 70 h 70"/>
                  <a:gd name="T38" fmla="*/ 1262 w 1264"/>
                  <a:gd name="T39" fmla="*/ 2 h 70"/>
                  <a:gd name="T40" fmla="*/ 1262 w 1264"/>
                  <a:gd name="T41" fmla="*/ 0 h 70"/>
                  <a:gd name="T42" fmla="*/ 1264 w 1264"/>
                  <a:gd name="T43" fmla="*/ 0 h 70"/>
                  <a:gd name="T44" fmla="*/ 1264 w 1264"/>
                  <a:gd name="T45" fmla="*/ 0 h 70"/>
                  <a:gd name="T46" fmla="*/ 1264 w 1264"/>
                  <a:gd name="T47" fmla="*/ 0 h 70"/>
                  <a:gd name="T48" fmla="*/ 1264 w 1264"/>
                  <a:gd name="T49" fmla="*/ 0 h 70"/>
                  <a:gd name="T50" fmla="*/ 1264 w 1264"/>
                  <a:gd name="T51" fmla="*/ 0 h 70"/>
                  <a:gd name="T52" fmla="*/ 1264 w 1264"/>
                  <a:gd name="T53" fmla="*/ 0 h 70"/>
                  <a:gd name="T54" fmla="*/ 1264 w 1264"/>
                  <a:gd name="T55" fmla="*/ 0 h 70"/>
                  <a:gd name="T56" fmla="*/ 1264 w 1264"/>
                  <a:gd name="T57" fmla="*/ 0 h 70"/>
                  <a:gd name="T58" fmla="*/ 1264 w 1264"/>
                  <a:gd name="T59" fmla="*/ 0 h 70"/>
                  <a:gd name="T60" fmla="*/ 1264 w 1264"/>
                  <a:gd name="T61" fmla="*/ 0 h 70"/>
                  <a:gd name="T62" fmla="*/ 1264 w 1264"/>
                  <a:gd name="T63" fmla="*/ 0 h 70"/>
                  <a:gd name="T64" fmla="*/ 1264 w 1264"/>
                  <a:gd name="T65" fmla="*/ 0 h 70"/>
                  <a:gd name="T66" fmla="*/ 1264 w 1264"/>
                  <a:gd name="T67" fmla="*/ 2 h 70"/>
                  <a:gd name="T68" fmla="*/ 1264 w 1264"/>
                  <a:gd name="T69" fmla="*/ 2 h 70"/>
                  <a:gd name="T70" fmla="*/ 1264 w 1264"/>
                  <a:gd name="T71" fmla="*/ 2 h 70"/>
                  <a:gd name="T72" fmla="*/ 1262 w 1264"/>
                  <a:gd name="T73" fmla="*/ 2 h 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64"/>
                  <a:gd name="T112" fmla="*/ 0 h 70"/>
                  <a:gd name="T113" fmla="*/ 1264 w 1264"/>
                  <a:gd name="T114" fmla="*/ 70 h 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64" h="70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3" y="68"/>
                    </a:lnTo>
                    <a:lnTo>
                      <a:pt x="3" y="67"/>
                    </a:lnTo>
                    <a:lnTo>
                      <a:pt x="3" y="68"/>
                    </a:lnTo>
                    <a:lnTo>
                      <a:pt x="1" y="68"/>
                    </a:lnTo>
                    <a:lnTo>
                      <a:pt x="1" y="70"/>
                    </a:lnTo>
                    <a:lnTo>
                      <a:pt x="0" y="70"/>
                    </a:lnTo>
                    <a:close/>
                    <a:moveTo>
                      <a:pt x="1262" y="2"/>
                    </a:moveTo>
                    <a:lnTo>
                      <a:pt x="1262" y="0"/>
                    </a:lnTo>
                    <a:lnTo>
                      <a:pt x="1264" y="0"/>
                    </a:lnTo>
                    <a:lnTo>
                      <a:pt x="1264" y="2"/>
                    </a:lnTo>
                    <a:lnTo>
                      <a:pt x="126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1" name="Freeform 63"/>
              <p:cNvSpPr>
                <a:spLocks noEditPoints="1"/>
              </p:cNvSpPr>
              <p:nvPr/>
            </p:nvSpPr>
            <p:spPr bwMode="auto">
              <a:xfrm>
                <a:off x="1401" y="2943"/>
                <a:ext cx="1263" cy="70"/>
              </a:xfrm>
              <a:custGeom>
                <a:avLst/>
                <a:gdLst>
                  <a:gd name="T0" fmla="*/ 0 w 1263"/>
                  <a:gd name="T1" fmla="*/ 68 h 70"/>
                  <a:gd name="T2" fmla="*/ 0 w 1263"/>
                  <a:gd name="T3" fmla="*/ 70 h 70"/>
                  <a:gd name="T4" fmla="*/ 0 w 1263"/>
                  <a:gd name="T5" fmla="*/ 70 h 70"/>
                  <a:gd name="T6" fmla="*/ 2 w 1263"/>
                  <a:gd name="T7" fmla="*/ 68 h 70"/>
                  <a:gd name="T8" fmla="*/ 2 w 1263"/>
                  <a:gd name="T9" fmla="*/ 68 h 70"/>
                  <a:gd name="T10" fmla="*/ 2 w 1263"/>
                  <a:gd name="T11" fmla="*/ 68 h 70"/>
                  <a:gd name="T12" fmla="*/ 4 w 1263"/>
                  <a:gd name="T13" fmla="*/ 68 h 70"/>
                  <a:gd name="T14" fmla="*/ 4 w 1263"/>
                  <a:gd name="T15" fmla="*/ 68 h 70"/>
                  <a:gd name="T16" fmla="*/ 5 w 1263"/>
                  <a:gd name="T17" fmla="*/ 68 h 70"/>
                  <a:gd name="T18" fmla="*/ 5 w 1263"/>
                  <a:gd name="T19" fmla="*/ 68 h 70"/>
                  <a:gd name="T20" fmla="*/ 5 w 1263"/>
                  <a:gd name="T21" fmla="*/ 67 h 70"/>
                  <a:gd name="T22" fmla="*/ 5 w 1263"/>
                  <a:gd name="T23" fmla="*/ 65 h 70"/>
                  <a:gd name="T24" fmla="*/ 4 w 1263"/>
                  <a:gd name="T25" fmla="*/ 67 h 70"/>
                  <a:gd name="T26" fmla="*/ 4 w 1263"/>
                  <a:gd name="T27" fmla="*/ 67 h 70"/>
                  <a:gd name="T28" fmla="*/ 4 w 1263"/>
                  <a:gd name="T29" fmla="*/ 67 h 70"/>
                  <a:gd name="T30" fmla="*/ 2 w 1263"/>
                  <a:gd name="T31" fmla="*/ 67 h 70"/>
                  <a:gd name="T32" fmla="*/ 2 w 1263"/>
                  <a:gd name="T33" fmla="*/ 68 h 70"/>
                  <a:gd name="T34" fmla="*/ 2 w 1263"/>
                  <a:gd name="T35" fmla="*/ 68 h 70"/>
                  <a:gd name="T36" fmla="*/ 0 w 1263"/>
                  <a:gd name="T37" fmla="*/ 68 h 70"/>
                  <a:gd name="T38" fmla="*/ 0 w 1263"/>
                  <a:gd name="T39" fmla="*/ 68 h 70"/>
                  <a:gd name="T40" fmla="*/ 1260 w 1263"/>
                  <a:gd name="T41" fmla="*/ 2 h 70"/>
                  <a:gd name="T42" fmla="*/ 1260 w 1263"/>
                  <a:gd name="T43" fmla="*/ 0 h 70"/>
                  <a:gd name="T44" fmla="*/ 1260 w 1263"/>
                  <a:gd name="T45" fmla="*/ 0 h 70"/>
                  <a:gd name="T46" fmla="*/ 1261 w 1263"/>
                  <a:gd name="T47" fmla="*/ 0 h 70"/>
                  <a:gd name="T48" fmla="*/ 1261 w 1263"/>
                  <a:gd name="T49" fmla="*/ 0 h 70"/>
                  <a:gd name="T50" fmla="*/ 1261 w 1263"/>
                  <a:gd name="T51" fmla="*/ 0 h 70"/>
                  <a:gd name="T52" fmla="*/ 1263 w 1263"/>
                  <a:gd name="T53" fmla="*/ 0 h 70"/>
                  <a:gd name="T54" fmla="*/ 1263 w 1263"/>
                  <a:gd name="T55" fmla="*/ 0 h 70"/>
                  <a:gd name="T56" fmla="*/ 1263 w 1263"/>
                  <a:gd name="T57" fmla="*/ 0 h 70"/>
                  <a:gd name="T58" fmla="*/ 1263 w 1263"/>
                  <a:gd name="T59" fmla="*/ 0 h 70"/>
                  <a:gd name="T60" fmla="*/ 1263 w 1263"/>
                  <a:gd name="T61" fmla="*/ 0 h 70"/>
                  <a:gd name="T62" fmla="*/ 1263 w 1263"/>
                  <a:gd name="T63" fmla="*/ 2 h 70"/>
                  <a:gd name="T64" fmla="*/ 1263 w 1263"/>
                  <a:gd name="T65" fmla="*/ 2 h 70"/>
                  <a:gd name="T66" fmla="*/ 1261 w 1263"/>
                  <a:gd name="T67" fmla="*/ 2 h 70"/>
                  <a:gd name="T68" fmla="*/ 1261 w 1263"/>
                  <a:gd name="T69" fmla="*/ 2 h 70"/>
                  <a:gd name="T70" fmla="*/ 1261 w 1263"/>
                  <a:gd name="T71" fmla="*/ 2 h 70"/>
                  <a:gd name="T72" fmla="*/ 1260 w 1263"/>
                  <a:gd name="T73" fmla="*/ 2 h 70"/>
                  <a:gd name="T74" fmla="*/ 1260 w 1263"/>
                  <a:gd name="T75" fmla="*/ 2 h 7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263"/>
                  <a:gd name="T115" fmla="*/ 0 h 70"/>
                  <a:gd name="T116" fmla="*/ 1263 w 1263"/>
                  <a:gd name="T117" fmla="*/ 70 h 7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263" h="70">
                    <a:moveTo>
                      <a:pt x="0" y="68"/>
                    </a:moveTo>
                    <a:lnTo>
                      <a:pt x="0" y="70"/>
                    </a:lnTo>
                    <a:lnTo>
                      <a:pt x="2" y="68"/>
                    </a:lnTo>
                    <a:lnTo>
                      <a:pt x="4" y="68"/>
                    </a:lnTo>
                    <a:lnTo>
                      <a:pt x="5" y="68"/>
                    </a:lnTo>
                    <a:lnTo>
                      <a:pt x="5" y="67"/>
                    </a:lnTo>
                    <a:lnTo>
                      <a:pt x="5" y="65"/>
                    </a:lnTo>
                    <a:lnTo>
                      <a:pt x="4" y="67"/>
                    </a:lnTo>
                    <a:lnTo>
                      <a:pt x="2" y="67"/>
                    </a:lnTo>
                    <a:lnTo>
                      <a:pt x="2" y="68"/>
                    </a:lnTo>
                    <a:lnTo>
                      <a:pt x="0" y="68"/>
                    </a:lnTo>
                    <a:close/>
                    <a:moveTo>
                      <a:pt x="1260" y="2"/>
                    </a:moveTo>
                    <a:lnTo>
                      <a:pt x="1260" y="0"/>
                    </a:lnTo>
                    <a:lnTo>
                      <a:pt x="1261" y="0"/>
                    </a:lnTo>
                    <a:lnTo>
                      <a:pt x="1263" y="0"/>
                    </a:lnTo>
                    <a:lnTo>
                      <a:pt x="1263" y="2"/>
                    </a:lnTo>
                    <a:lnTo>
                      <a:pt x="1261" y="2"/>
                    </a:lnTo>
                    <a:lnTo>
                      <a:pt x="1260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2" name="Freeform 64"/>
              <p:cNvSpPr>
                <a:spLocks noEditPoints="1"/>
              </p:cNvSpPr>
              <p:nvPr/>
            </p:nvSpPr>
            <p:spPr bwMode="auto">
              <a:xfrm>
                <a:off x="1403" y="2942"/>
                <a:ext cx="1259" cy="69"/>
              </a:xfrm>
              <a:custGeom>
                <a:avLst/>
                <a:gdLst>
                  <a:gd name="T0" fmla="*/ 1259 w 1259"/>
                  <a:gd name="T1" fmla="*/ 3 h 69"/>
                  <a:gd name="T2" fmla="*/ 1259 w 1259"/>
                  <a:gd name="T3" fmla="*/ 1 h 69"/>
                  <a:gd name="T4" fmla="*/ 1259 w 1259"/>
                  <a:gd name="T5" fmla="*/ 1 h 69"/>
                  <a:gd name="T6" fmla="*/ 1259 w 1259"/>
                  <a:gd name="T7" fmla="*/ 1 h 69"/>
                  <a:gd name="T8" fmla="*/ 1258 w 1259"/>
                  <a:gd name="T9" fmla="*/ 1 h 69"/>
                  <a:gd name="T10" fmla="*/ 1258 w 1259"/>
                  <a:gd name="T11" fmla="*/ 1 h 69"/>
                  <a:gd name="T12" fmla="*/ 1258 w 1259"/>
                  <a:gd name="T13" fmla="*/ 1 h 69"/>
                  <a:gd name="T14" fmla="*/ 1256 w 1259"/>
                  <a:gd name="T15" fmla="*/ 0 h 69"/>
                  <a:gd name="T16" fmla="*/ 1256 w 1259"/>
                  <a:gd name="T17" fmla="*/ 0 h 69"/>
                  <a:gd name="T18" fmla="*/ 1254 w 1259"/>
                  <a:gd name="T19" fmla="*/ 0 h 69"/>
                  <a:gd name="T20" fmla="*/ 1254 w 1259"/>
                  <a:gd name="T21" fmla="*/ 3 h 69"/>
                  <a:gd name="T22" fmla="*/ 1256 w 1259"/>
                  <a:gd name="T23" fmla="*/ 3 h 69"/>
                  <a:gd name="T24" fmla="*/ 1256 w 1259"/>
                  <a:gd name="T25" fmla="*/ 3 h 69"/>
                  <a:gd name="T26" fmla="*/ 1258 w 1259"/>
                  <a:gd name="T27" fmla="*/ 3 h 69"/>
                  <a:gd name="T28" fmla="*/ 1258 w 1259"/>
                  <a:gd name="T29" fmla="*/ 3 h 69"/>
                  <a:gd name="T30" fmla="*/ 1258 w 1259"/>
                  <a:gd name="T31" fmla="*/ 3 h 69"/>
                  <a:gd name="T32" fmla="*/ 1259 w 1259"/>
                  <a:gd name="T33" fmla="*/ 3 h 69"/>
                  <a:gd name="T34" fmla="*/ 1259 w 1259"/>
                  <a:gd name="T35" fmla="*/ 3 h 69"/>
                  <a:gd name="T36" fmla="*/ 1259 w 1259"/>
                  <a:gd name="T37" fmla="*/ 3 h 69"/>
                  <a:gd name="T38" fmla="*/ 0 w 1259"/>
                  <a:gd name="T39" fmla="*/ 68 h 69"/>
                  <a:gd name="T40" fmla="*/ 0 w 1259"/>
                  <a:gd name="T41" fmla="*/ 69 h 69"/>
                  <a:gd name="T42" fmla="*/ 2 w 1259"/>
                  <a:gd name="T43" fmla="*/ 69 h 69"/>
                  <a:gd name="T44" fmla="*/ 2 w 1259"/>
                  <a:gd name="T45" fmla="*/ 69 h 69"/>
                  <a:gd name="T46" fmla="*/ 3 w 1259"/>
                  <a:gd name="T47" fmla="*/ 69 h 69"/>
                  <a:gd name="T48" fmla="*/ 3 w 1259"/>
                  <a:gd name="T49" fmla="*/ 69 h 69"/>
                  <a:gd name="T50" fmla="*/ 3 w 1259"/>
                  <a:gd name="T51" fmla="*/ 69 h 69"/>
                  <a:gd name="T52" fmla="*/ 5 w 1259"/>
                  <a:gd name="T53" fmla="*/ 69 h 69"/>
                  <a:gd name="T54" fmla="*/ 5 w 1259"/>
                  <a:gd name="T55" fmla="*/ 69 h 69"/>
                  <a:gd name="T56" fmla="*/ 5 w 1259"/>
                  <a:gd name="T57" fmla="*/ 69 h 69"/>
                  <a:gd name="T58" fmla="*/ 5 w 1259"/>
                  <a:gd name="T59" fmla="*/ 68 h 69"/>
                  <a:gd name="T60" fmla="*/ 5 w 1259"/>
                  <a:gd name="T61" fmla="*/ 64 h 69"/>
                  <a:gd name="T62" fmla="*/ 5 w 1259"/>
                  <a:gd name="T63" fmla="*/ 66 h 69"/>
                  <a:gd name="T64" fmla="*/ 3 w 1259"/>
                  <a:gd name="T65" fmla="*/ 66 h 69"/>
                  <a:gd name="T66" fmla="*/ 3 w 1259"/>
                  <a:gd name="T67" fmla="*/ 66 h 69"/>
                  <a:gd name="T68" fmla="*/ 3 w 1259"/>
                  <a:gd name="T69" fmla="*/ 66 h 69"/>
                  <a:gd name="T70" fmla="*/ 2 w 1259"/>
                  <a:gd name="T71" fmla="*/ 68 h 69"/>
                  <a:gd name="T72" fmla="*/ 2 w 1259"/>
                  <a:gd name="T73" fmla="*/ 68 h 69"/>
                  <a:gd name="T74" fmla="*/ 2 w 1259"/>
                  <a:gd name="T75" fmla="*/ 68 h 69"/>
                  <a:gd name="T76" fmla="*/ 0 w 1259"/>
                  <a:gd name="T77" fmla="*/ 68 h 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59"/>
                  <a:gd name="T118" fmla="*/ 0 h 69"/>
                  <a:gd name="T119" fmla="*/ 1259 w 1259"/>
                  <a:gd name="T120" fmla="*/ 69 h 6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59" h="69">
                    <a:moveTo>
                      <a:pt x="1259" y="3"/>
                    </a:moveTo>
                    <a:lnTo>
                      <a:pt x="1259" y="1"/>
                    </a:lnTo>
                    <a:lnTo>
                      <a:pt x="1258" y="1"/>
                    </a:lnTo>
                    <a:lnTo>
                      <a:pt x="1256" y="0"/>
                    </a:lnTo>
                    <a:lnTo>
                      <a:pt x="1254" y="0"/>
                    </a:lnTo>
                    <a:lnTo>
                      <a:pt x="1254" y="3"/>
                    </a:lnTo>
                    <a:lnTo>
                      <a:pt x="1256" y="3"/>
                    </a:lnTo>
                    <a:lnTo>
                      <a:pt x="1258" y="3"/>
                    </a:lnTo>
                    <a:lnTo>
                      <a:pt x="1259" y="3"/>
                    </a:lnTo>
                    <a:close/>
                    <a:moveTo>
                      <a:pt x="0" y="68"/>
                    </a:moveTo>
                    <a:lnTo>
                      <a:pt x="0" y="69"/>
                    </a:lnTo>
                    <a:lnTo>
                      <a:pt x="2" y="69"/>
                    </a:lnTo>
                    <a:lnTo>
                      <a:pt x="3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4"/>
                    </a:lnTo>
                    <a:lnTo>
                      <a:pt x="5" y="66"/>
                    </a:lnTo>
                    <a:lnTo>
                      <a:pt x="3" y="66"/>
                    </a:lnTo>
                    <a:lnTo>
                      <a:pt x="2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3" name="Freeform 65"/>
              <p:cNvSpPr>
                <a:spLocks noEditPoints="1"/>
              </p:cNvSpPr>
              <p:nvPr/>
            </p:nvSpPr>
            <p:spPr bwMode="auto">
              <a:xfrm>
                <a:off x="1406" y="2942"/>
                <a:ext cx="1255" cy="69"/>
              </a:xfrm>
              <a:custGeom>
                <a:avLst/>
                <a:gdLst>
                  <a:gd name="T0" fmla="*/ 1255 w 1255"/>
                  <a:gd name="T1" fmla="*/ 3 h 69"/>
                  <a:gd name="T2" fmla="*/ 1255 w 1255"/>
                  <a:gd name="T3" fmla="*/ 1 h 69"/>
                  <a:gd name="T4" fmla="*/ 1255 w 1255"/>
                  <a:gd name="T5" fmla="*/ 1 h 69"/>
                  <a:gd name="T6" fmla="*/ 1253 w 1255"/>
                  <a:gd name="T7" fmla="*/ 0 h 69"/>
                  <a:gd name="T8" fmla="*/ 1253 w 1255"/>
                  <a:gd name="T9" fmla="*/ 0 h 69"/>
                  <a:gd name="T10" fmla="*/ 1251 w 1255"/>
                  <a:gd name="T11" fmla="*/ 0 h 69"/>
                  <a:gd name="T12" fmla="*/ 1251 w 1255"/>
                  <a:gd name="T13" fmla="*/ 0 h 69"/>
                  <a:gd name="T14" fmla="*/ 1251 w 1255"/>
                  <a:gd name="T15" fmla="*/ 0 h 69"/>
                  <a:gd name="T16" fmla="*/ 1250 w 1255"/>
                  <a:gd name="T17" fmla="*/ 0 h 69"/>
                  <a:gd name="T18" fmla="*/ 1250 w 1255"/>
                  <a:gd name="T19" fmla="*/ 0 h 69"/>
                  <a:gd name="T20" fmla="*/ 1250 w 1255"/>
                  <a:gd name="T21" fmla="*/ 3 h 69"/>
                  <a:gd name="T22" fmla="*/ 1251 w 1255"/>
                  <a:gd name="T23" fmla="*/ 3 h 69"/>
                  <a:gd name="T24" fmla="*/ 1251 w 1255"/>
                  <a:gd name="T25" fmla="*/ 3 h 69"/>
                  <a:gd name="T26" fmla="*/ 1251 w 1255"/>
                  <a:gd name="T27" fmla="*/ 5 h 69"/>
                  <a:gd name="T28" fmla="*/ 1251 w 1255"/>
                  <a:gd name="T29" fmla="*/ 5 h 69"/>
                  <a:gd name="T30" fmla="*/ 1251 w 1255"/>
                  <a:gd name="T31" fmla="*/ 5 h 69"/>
                  <a:gd name="T32" fmla="*/ 1250 w 1255"/>
                  <a:gd name="T33" fmla="*/ 5 h 69"/>
                  <a:gd name="T34" fmla="*/ 1250 w 1255"/>
                  <a:gd name="T35" fmla="*/ 5 h 69"/>
                  <a:gd name="T36" fmla="*/ 1250 w 1255"/>
                  <a:gd name="T37" fmla="*/ 5 h 69"/>
                  <a:gd name="T38" fmla="*/ 1250 w 1255"/>
                  <a:gd name="T39" fmla="*/ 5 h 69"/>
                  <a:gd name="T40" fmla="*/ 1250 w 1255"/>
                  <a:gd name="T41" fmla="*/ 3 h 69"/>
                  <a:gd name="T42" fmla="*/ 1251 w 1255"/>
                  <a:gd name="T43" fmla="*/ 3 h 69"/>
                  <a:gd name="T44" fmla="*/ 1251 w 1255"/>
                  <a:gd name="T45" fmla="*/ 3 h 69"/>
                  <a:gd name="T46" fmla="*/ 1253 w 1255"/>
                  <a:gd name="T47" fmla="*/ 3 h 69"/>
                  <a:gd name="T48" fmla="*/ 1253 w 1255"/>
                  <a:gd name="T49" fmla="*/ 3 h 69"/>
                  <a:gd name="T50" fmla="*/ 1253 w 1255"/>
                  <a:gd name="T51" fmla="*/ 3 h 69"/>
                  <a:gd name="T52" fmla="*/ 1253 w 1255"/>
                  <a:gd name="T53" fmla="*/ 3 h 69"/>
                  <a:gd name="T54" fmla="*/ 1255 w 1255"/>
                  <a:gd name="T55" fmla="*/ 3 h 69"/>
                  <a:gd name="T56" fmla="*/ 1255 w 1255"/>
                  <a:gd name="T57" fmla="*/ 3 h 69"/>
                  <a:gd name="T58" fmla="*/ 1255 w 1255"/>
                  <a:gd name="T59" fmla="*/ 3 h 69"/>
                  <a:gd name="T60" fmla="*/ 0 w 1255"/>
                  <a:gd name="T61" fmla="*/ 66 h 69"/>
                  <a:gd name="T62" fmla="*/ 0 w 1255"/>
                  <a:gd name="T63" fmla="*/ 68 h 69"/>
                  <a:gd name="T64" fmla="*/ 0 w 1255"/>
                  <a:gd name="T65" fmla="*/ 69 h 69"/>
                  <a:gd name="T66" fmla="*/ 0 w 1255"/>
                  <a:gd name="T67" fmla="*/ 69 h 69"/>
                  <a:gd name="T68" fmla="*/ 2 w 1255"/>
                  <a:gd name="T69" fmla="*/ 69 h 69"/>
                  <a:gd name="T70" fmla="*/ 2 w 1255"/>
                  <a:gd name="T71" fmla="*/ 69 h 69"/>
                  <a:gd name="T72" fmla="*/ 2 w 1255"/>
                  <a:gd name="T73" fmla="*/ 69 h 69"/>
                  <a:gd name="T74" fmla="*/ 4 w 1255"/>
                  <a:gd name="T75" fmla="*/ 69 h 69"/>
                  <a:gd name="T76" fmla="*/ 4 w 1255"/>
                  <a:gd name="T77" fmla="*/ 69 h 69"/>
                  <a:gd name="T78" fmla="*/ 5 w 1255"/>
                  <a:gd name="T79" fmla="*/ 68 h 69"/>
                  <a:gd name="T80" fmla="*/ 5 w 1255"/>
                  <a:gd name="T81" fmla="*/ 68 h 69"/>
                  <a:gd name="T82" fmla="*/ 5 w 1255"/>
                  <a:gd name="T83" fmla="*/ 68 h 69"/>
                  <a:gd name="T84" fmla="*/ 5 w 1255"/>
                  <a:gd name="T85" fmla="*/ 63 h 69"/>
                  <a:gd name="T86" fmla="*/ 4 w 1255"/>
                  <a:gd name="T87" fmla="*/ 64 h 69"/>
                  <a:gd name="T88" fmla="*/ 4 w 1255"/>
                  <a:gd name="T89" fmla="*/ 64 h 69"/>
                  <a:gd name="T90" fmla="*/ 4 w 1255"/>
                  <a:gd name="T91" fmla="*/ 64 h 69"/>
                  <a:gd name="T92" fmla="*/ 2 w 1255"/>
                  <a:gd name="T93" fmla="*/ 64 h 69"/>
                  <a:gd name="T94" fmla="*/ 2 w 1255"/>
                  <a:gd name="T95" fmla="*/ 66 h 69"/>
                  <a:gd name="T96" fmla="*/ 0 w 1255"/>
                  <a:gd name="T97" fmla="*/ 66 h 69"/>
                  <a:gd name="T98" fmla="*/ 0 w 1255"/>
                  <a:gd name="T99" fmla="*/ 66 h 69"/>
                  <a:gd name="T100" fmla="*/ 0 w 1255"/>
                  <a:gd name="T101" fmla="*/ 66 h 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55"/>
                  <a:gd name="T154" fmla="*/ 0 h 69"/>
                  <a:gd name="T155" fmla="*/ 1255 w 1255"/>
                  <a:gd name="T156" fmla="*/ 69 h 6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55" h="69">
                    <a:moveTo>
                      <a:pt x="1255" y="3"/>
                    </a:moveTo>
                    <a:lnTo>
                      <a:pt x="1255" y="1"/>
                    </a:lnTo>
                    <a:lnTo>
                      <a:pt x="1253" y="0"/>
                    </a:lnTo>
                    <a:lnTo>
                      <a:pt x="1251" y="0"/>
                    </a:lnTo>
                    <a:lnTo>
                      <a:pt x="1250" y="0"/>
                    </a:lnTo>
                    <a:lnTo>
                      <a:pt x="1250" y="3"/>
                    </a:lnTo>
                    <a:lnTo>
                      <a:pt x="1251" y="3"/>
                    </a:lnTo>
                    <a:lnTo>
                      <a:pt x="1251" y="5"/>
                    </a:lnTo>
                    <a:lnTo>
                      <a:pt x="1250" y="5"/>
                    </a:lnTo>
                    <a:lnTo>
                      <a:pt x="1250" y="3"/>
                    </a:lnTo>
                    <a:lnTo>
                      <a:pt x="1251" y="3"/>
                    </a:lnTo>
                    <a:lnTo>
                      <a:pt x="1253" y="3"/>
                    </a:lnTo>
                    <a:lnTo>
                      <a:pt x="1255" y="3"/>
                    </a:lnTo>
                    <a:close/>
                    <a:moveTo>
                      <a:pt x="0" y="66"/>
                    </a:moveTo>
                    <a:lnTo>
                      <a:pt x="0" y="68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4" y="69"/>
                    </a:lnTo>
                    <a:lnTo>
                      <a:pt x="5" y="68"/>
                    </a:lnTo>
                    <a:lnTo>
                      <a:pt x="5" y="63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2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4" name="Freeform 66"/>
              <p:cNvSpPr>
                <a:spLocks noEditPoints="1"/>
              </p:cNvSpPr>
              <p:nvPr/>
            </p:nvSpPr>
            <p:spPr bwMode="auto">
              <a:xfrm>
                <a:off x="1408" y="2940"/>
                <a:ext cx="1249" cy="71"/>
              </a:xfrm>
              <a:custGeom>
                <a:avLst/>
                <a:gdLst>
                  <a:gd name="T0" fmla="*/ 1249 w 1249"/>
                  <a:gd name="T1" fmla="*/ 5 h 71"/>
                  <a:gd name="T2" fmla="*/ 1249 w 1249"/>
                  <a:gd name="T3" fmla="*/ 2 h 71"/>
                  <a:gd name="T4" fmla="*/ 1249 w 1249"/>
                  <a:gd name="T5" fmla="*/ 2 h 71"/>
                  <a:gd name="T6" fmla="*/ 1249 w 1249"/>
                  <a:gd name="T7" fmla="*/ 2 h 71"/>
                  <a:gd name="T8" fmla="*/ 1248 w 1249"/>
                  <a:gd name="T9" fmla="*/ 2 h 71"/>
                  <a:gd name="T10" fmla="*/ 1248 w 1249"/>
                  <a:gd name="T11" fmla="*/ 2 h 71"/>
                  <a:gd name="T12" fmla="*/ 1248 w 1249"/>
                  <a:gd name="T13" fmla="*/ 2 h 71"/>
                  <a:gd name="T14" fmla="*/ 1246 w 1249"/>
                  <a:gd name="T15" fmla="*/ 0 h 71"/>
                  <a:gd name="T16" fmla="*/ 1246 w 1249"/>
                  <a:gd name="T17" fmla="*/ 0 h 71"/>
                  <a:gd name="T18" fmla="*/ 1244 w 1249"/>
                  <a:gd name="T19" fmla="*/ 0 h 71"/>
                  <a:gd name="T20" fmla="*/ 1244 w 1249"/>
                  <a:gd name="T21" fmla="*/ 5 h 71"/>
                  <a:gd name="T22" fmla="*/ 1249 w 1249"/>
                  <a:gd name="T23" fmla="*/ 5 h 71"/>
                  <a:gd name="T24" fmla="*/ 1249 w 1249"/>
                  <a:gd name="T25" fmla="*/ 7 h 71"/>
                  <a:gd name="T26" fmla="*/ 1249 w 1249"/>
                  <a:gd name="T27" fmla="*/ 7 h 71"/>
                  <a:gd name="T28" fmla="*/ 1248 w 1249"/>
                  <a:gd name="T29" fmla="*/ 7 h 71"/>
                  <a:gd name="T30" fmla="*/ 1248 w 1249"/>
                  <a:gd name="T31" fmla="*/ 7 h 71"/>
                  <a:gd name="T32" fmla="*/ 1248 w 1249"/>
                  <a:gd name="T33" fmla="*/ 7 h 71"/>
                  <a:gd name="T34" fmla="*/ 1246 w 1249"/>
                  <a:gd name="T35" fmla="*/ 7 h 71"/>
                  <a:gd name="T36" fmla="*/ 1246 w 1249"/>
                  <a:gd name="T37" fmla="*/ 7 h 71"/>
                  <a:gd name="T38" fmla="*/ 1244 w 1249"/>
                  <a:gd name="T39" fmla="*/ 7 h 71"/>
                  <a:gd name="T40" fmla="*/ 1244 w 1249"/>
                  <a:gd name="T41" fmla="*/ 5 h 71"/>
                  <a:gd name="T42" fmla="*/ 1249 w 1249"/>
                  <a:gd name="T43" fmla="*/ 5 h 71"/>
                  <a:gd name="T44" fmla="*/ 1249 w 1249"/>
                  <a:gd name="T45" fmla="*/ 5 h 71"/>
                  <a:gd name="T46" fmla="*/ 1249 w 1249"/>
                  <a:gd name="T47" fmla="*/ 5 h 71"/>
                  <a:gd name="T48" fmla="*/ 1249 w 1249"/>
                  <a:gd name="T49" fmla="*/ 5 h 71"/>
                  <a:gd name="T50" fmla="*/ 1249 w 1249"/>
                  <a:gd name="T51" fmla="*/ 5 h 71"/>
                  <a:gd name="T52" fmla="*/ 1249 w 1249"/>
                  <a:gd name="T53" fmla="*/ 5 h 71"/>
                  <a:gd name="T54" fmla="*/ 1249 w 1249"/>
                  <a:gd name="T55" fmla="*/ 5 h 71"/>
                  <a:gd name="T56" fmla="*/ 1249 w 1249"/>
                  <a:gd name="T57" fmla="*/ 5 h 71"/>
                  <a:gd name="T58" fmla="*/ 1249 w 1249"/>
                  <a:gd name="T59" fmla="*/ 5 h 71"/>
                  <a:gd name="T60" fmla="*/ 0 w 1249"/>
                  <a:gd name="T61" fmla="*/ 66 h 71"/>
                  <a:gd name="T62" fmla="*/ 0 w 1249"/>
                  <a:gd name="T63" fmla="*/ 70 h 71"/>
                  <a:gd name="T64" fmla="*/ 0 w 1249"/>
                  <a:gd name="T65" fmla="*/ 71 h 71"/>
                  <a:gd name="T66" fmla="*/ 2 w 1249"/>
                  <a:gd name="T67" fmla="*/ 71 h 71"/>
                  <a:gd name="T68" fmla="*/ 2 w 1249"/>
                  <a:gd name="T69" fmla="*/ 71 h 71"/>
                  <a:gd name="T70" fmla="*/ 3 w 1249"/>
                  <a:gd name="T71" fmla="*/ 70 h 71"/>
                  <a:gd name="T72" fmla="*/ 3 w 1249"/>
                  <a:gd name="T73" fmla="*/ 70 h 71"/>
                  <a:gd name="T74" fmla="*/ 3 w 1249"/>
                  <a:gd name="T75" fmla="*/ 70 h 71"/>
                  <a:gd name="T76" fmla="*/ 5 w 1249"/>
                  <a:gd name="T77" fmla="*/ 70 h 71"/>
                  <a:gd name="T78" fmla="*/ 5 w 1249"/>
                  <a:gd name="T79" fmla="*/ 70 h 71"/>
                  <a:gd name="T80" fmla="*/ 5 w 1249"/>
                  <a:gd name="T81" fmla="*/ 70 h 71"/>
                  <a:gd name="T82" fmla="*/ 5 w 1249"/>
                  <a:gd name="T83" fmla="*/ 70 h 71"/>
                  <a:gd name="T84" fmla="*/ 5 w 1249"/>
                  <a:gd name="T85" fmla="*/ 63 h 71"/>
                  <a:gd name="T86" fmla="*/ 5 w 1249"/>
                  <a:gd name="T87" fmla="*/ 65 h 71"/>
                  <a:gd name="T88" fmla="*/ 3 w 1249"/>
                  <a:gd name="T89" fmla="*/ 65 h 71"/>
                  <a:gd name="T90" fmla="*/ 3 w 1249"/>
                  <a:gd name="T91" fmla="*/ 65 h 71"/>
                  <a:gd name="T92" fmla="*/ 3 w 1249"/>
                  <a:gd name="T93" fmla="*/ 65 h 71"/>
                  <a:gd name="T94" fmla="*/ 2 w 1249"/>
                  <a:gd name="T95" fmla="*/ 66 h 71"/>
                  <a:gd name="T96" fmla="*/ 2 w 1249"/>
                  <a:gd name="T97" fmla="*/ 66 h 71"/>
                  <a:gd name="T98" fmla="*/ 2 w 1249"/>
                  <a:gd name="T99" fmla="*/ 66 h 71"/>
                  <a:gd name="T100" fmla="*/ 0 w 1249"/>
                  <a:gd name="T101" fmla="*/ 66 h 7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49"/>
                  <a:gd name="T154" fmla="*/ 0 h 71"/>
                  <a:gd name="T155" fmla="*/ 1249 w 1249"/>
                  <a:gd name="T156" fmla="*/ 71 h 7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49" h="71">
                    <a:moveTo>
                      <a:pt x="1249" y="5"/>
                    </a:moveTo>
                    <a:lnTo>
                      <a:pt x="1249" y="2"/>
                    </a:lnTo>
                    <a:lnTo>
                      <a:pt x="1248" y="2"/>
                    </a:lnTo>
                    <a:lnTo>
                      <a:pt x="1246" y="0"/>
                    </a:lnTo>
                    <a:lnTo>
                      <a:pt x="1244" y="0"/>
                    </a:lnTo>
                    <a:lnTo>
                      <a:pt x="1244" y="5"/>
                    </a:lnTo>
                    <a:lnTo>
                      <a:pt x="1249" y="5"/>
                    </a:lnTo>
                    <a:lnTo>
                      <a:pt x="1249" y="7"/>
                    </a:lnTo>
                    <a:lnTo>
                      <a:pt x="1248" y="7"/>
                    </a:lnTo>
                    <a:lnTo>
                      <a:pt x="1246" y="7"/>
                    </a:lnTo>
                    <a:lnTo>
                      <a:pt x="1244" y="7"/>
                    </a:lnTo>
                    <a:lnTo>
                      <a:pt x="1244" y="5"/>
                    </a:lnTo>
                    <a:lnTo>
                      <a:pt x="1249" y="5"/>
                    </a:lnTo>
                    <a:close/>
                    <a:moveTo>
                      <a:pt x="0" y="66"/>
                    </a:moveTo>
                    <a:lnTo>
                      <a:pt x="0" y="70"/>
                    </a:lnTo>
                    <a:lnTo>
                      <a:pt x="0" y="71"/>
                    </a:lnTo>
                    <a:lnTo>
                      <a:pt x="2" y="71"/>
                    </a:lnTo>
                    <a:lnTo>
                      <a:pt x="3" y="70"/>
                    </a:lnTo>
                    <a:lnTo>
                      <a:pt x="5" y="70"/>
                    </a:lnTo>
                    <a:lnTo>
                      <a:pt x="5" y="63"/>
                    </a:lnTo>
                    <a:lnTo>
                      <a:pt x="5" y="65"/>
                    </a:lnTo>
                    <a:lnTo>
                      <a:pt x="3" y="65"/>
                    </a:lnTo>
                    <a:lnTo>
                      <a:pt x="2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5" name="Freeform 67"/>
              <p:cNvSpPr>
                <a:spLocks noEditPoints="1"/>
              </p:cNvSpPr>
              <p:nvPr/>
            </p:nvSpPr>
            <p:spPr bwMode="auto">
              <a:xfrm>
                <a:off x="1411" y="2940"/>
                <a:ext cx="1245" cy="70"/>
              </a:xfrm>
              <a:custGeom>
                <a:avLst/>
                <a:gdLst>
                  <a:gd name="T0" fmla="*/ 1245 w 1245"/>
                  <a:gd name="T1" fmla="*/ 5 h 70"/>
                  <a:gd name="T2" fmla="*/ 1245 w 1245"/>
                  <a:gd name="T3" fmla="*/ 2 h 70"/>
                  <a:gd name="T4" fmla="*/ 1245 w 1245"/>
                  <a:gd name="T5" fmla="*/ 2 h 70"/>
                  <a:gd name="T6" fmla="*/ 1243 w 1245"/>
                  <a:gd name="T7" fmla="*/ 0 h 70"/>
                  <a:gd name="T8" fmla="*/ 1243 w 1245"/>
                  <a:gd name="T9" fmla="*/ 0 h 70"/>
                  <a:gd name="T10" fmla="*/ 1241 w 1245"/>
                  <a:gd name="T11" fmla="*/ 0 h 70"/>
                  <a:gd name="T12" fmla="*/ 1241 w 1245"/>
                  <a:gd name="T13" fmla="*/ 0 h 70"/>
                  <a:gd name="T14" fmla="*/ 1241 w 1245"/>
                  <a:gd name="T15" fmla="*/ 0 h 70"/>
                  <a:gd name="T16" fmla="*/ 1240 w 1245"/>
                  <a:gd name="T17" fmla="*/ 0 h 70"/>
                  <a:gd name="T18" fmla="*/ 1240 w 1245"/>
                  <a:gd name="T19" fmla="*/ 0 h 70"/>
                  <a:gd name="T20" fmla="*/ 1240 w 1245"/>
                  <a:gd name="T21" fmla="*/ 5 h 70"/>
                  <a:gd name="T22" fmla="*/ 1245 w 1245"/>
                  <a:gd name="T23" fmla="*/ 5 h 70"/>
                  <a:gd name="T24" fmla="*/ 1245 w 1245"/>
                  <a:gd name="T25" fmla="*/ 7 h 70"/>
                  <a:gd name="T26" fmla="*/ 1245 w 1245"/>
                  <a:gd name="T27" fmla="*/ 7 h 70"/>
                  <a:gd name="T28" fmla="*/ 1243 w 1245"/>
                  <a:gd name="T29" fmla="*/ 7 h 70"/>
                  <a:gd name="T30" fmla="*/ 1243 w 1245"/>
                  <a:gd name="T31" fmla="*/ 7 h 70"/>
                  <a:gd name="T32" fmla="*/ 1241 w 1245"/>
                  <a:gd name="T33" fmla="*/ 7 h 70"/>
                  <a:gd name="T34" fmla="*/ 1241 w 1245"/>
                  <a:gd name="T35" fmla="*/ 7 h 70"/>
                  <a:gd name="T36" fmla="*/ 1241 w 1245"/>
                  <a:gd name="T37" fmla="*/ 7 h 70"/>
                  <a:gd name="T38" fmla="*/ 1240 w 1245"/>
                  <a:gd name="T39" fmla="*/ 8 h 70"/>
                  <a:gd name="T40" fmla="*/ 1240 w 1245"/>
                  <a:gd name="T41" fmla="*/ 8 h 70"/>
                  <a:gd name="T42" fmla="*/ 1240 w 1245"/>
                  <a:gd name="T43" fmla="*/ 5 h 70"/>
                  <a:gd name="T44" fmla="*/ 1245 w 1245"/>
                  <a:gd name="T45" fmla="*/ 5 h 70"/>
                  <a:gd name="T46" fmla="*/ 0 w 1245"/>
                  <a:gd name="T47" fmla="*/ 65 h 70"/>
                  <a:gd name="T48" fmla="*/ 0 w 1245"/>
                  <a:gd name="T49" fmla="*/ 70 h 70"/>
                  <a:gd name="T50" fmla="*/ 0 w 1245"/>
                  <a:gd name="T51" fmla="*/ 70 h 70"/>
                  <a:gd name="T52" fmla="*/ 0 w 1245"/>
                  <a:gd name="T53" fmla="*/ 70 h 70"/>
                  <a:gd name="T54" fmla="*/ 2 w 1245"/>
                  <a:gd name="T55" fmla="*/ 70 h 70"/>
                  <a:gd name="T56" fmla="*/ 2 w 1245"/>
                  <a:gd name="T57" fmla="*/ 70 h 70"/>
                  <a:gd name="T58" fmla="*/ 2 w 1245"/>
                  <a:gd name="T59" fmla="*/ 70 h 70"/>
                  <a:gd name="T60" fmla="*/ 4 w 1245"/>
                  <a:gd name="T61" fmla="*/ 70 h 70"/>
                  <a:gd name="T62" fmla="*/ 4 w 1245"/>
                  <a:gd name="T63" fmla="*/ 70 h 70"/>
                  <a:gd name="T64" fmla="*/ 5 w 1245"/>
                  <a:gd name="T65" fmla="*/ 70 h 70"/>
                  <a:gd name="T66" fmla="*/ 5 w 1245"/>
                  <a:gd name="T67" fmla="*/ 70 h 70"/>
                  <a:gd name="T68" fmla="*/ 5 w 1245"/>
                  <a:gd name="T69" fmla="*/ 70 h 70"/>
                  <a:gd name="T70" fmla="*/ 4 w 1245"/>
                  <a:gd name="T71" fmla="*/ 61 h 70"/>
                  <a:gd name="T72" fmla="*/ 4 w 1245"/>
                  <a:gd name="T73" fmla="*/ 63 h 70"/>
                  <a:gd name="T74" fmla="*/ 4 w 1245"/>
                  <a:gd name="T75" fmla="*/ 63 h 70"/>
                  <a:gd name="T76" fmla="*/ 2 w 1245"/>
                  <a:gd name="T77" fmla="*/ 63 h 70"/>
                  <a:gd name="T78" fmla="*/ 2 w 1245"/>
                  <a:gd name="T79" fmla="*/ 63 h 70"/>
                  <a:gd name="T80" fmla="*/ 2 w 1245"/>
                  <a:gd name="T81" fmla="*/ 65 h 70"/>
                  <a:gd name="T82" fmla="*/ 0 w 1245"/>
                  <a:gd name="T83" fmla="*/ 65 h 70"/>
                  <a:gd name="T84" fmla="*/ 0 w 1245"/>
                  <a:gd name="T85" fmla="*/ 65 h 70"/>
                  <a:gd name="T86" fmla="*/ 0 w 1245"/>
                  <a:gd name="T87" fmla="*/ 65 h 7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45"/>
                  <a:gd name="T133" fmla="*/ 0 h 70"/>
                  <a:gd name="T134" fmla="*/ 1245 w 1245"/>
                  <a:gd name="T135" fmla="*/ 70 h 7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45" h="70">
                    <a:moveTo>
                      <a:pt x="1245" y="5"/>
                    </a:moveTo>
                    <a:lnTo>
                      <a:pt x="1245" y="2"/>
                    </a:lnTo>
                    <a:lnTo>
                      <a:pt x="1243" y="0"/>
                    </a:lnTo>
                    <a:lnTo>
                      <a:pt x="1241" y="0"/>
                    </a:lnTo>
                    <a:lnTo>
                      <a:pt x="1240" y="0"/>
                    </a:lnTo>
                    <a:lnTo>
                      <a:pt x="1240" y="5"/>
                    </a:lnTo>
                    <a:lnTo>
                      <a:pt x="1245" y="5"/>
                    </a:lnTo>
                    <a:lnTo>
                      <a:pt x="1245" y="7"/>
                    </a:lnTo>
                    <a:lnTo>
                      <a:pt x="1243" y="7"/>
                    </a:lnTo>
                    <a:lnTo>
                      <a:pt x="1241" y="7"/>
                    </a:lnTo>
                    <a:lnTo>
                      <a:pt x="1240" y="8"/>
                    </a:lnTo>
                    <a:lnTo>
                      <a:pt x="1240" y="5"/>
                    </a:lnTo>
                    <a:lnTo>
                      <a:pt x="1245" y="5"/>
                    </a:lnTo>
                    <a:close/>
                    <a:moveTo>
                      <a:pt x="0" y="65"/>
                    </a:moveTo>
                    <a:lnTo>
                      <a:pt x="0" y="70"/>
                    </a:lnTo>
                    <a:lnTo>
                      <a:pt x="2" y="70"/>
                    </a:lnTo>
                    <a:lnTo>
                      <a:pt x="4" y="70"/>
                    </a:lnTo>
                    <a:lnTo>
                      <a:pt x="5" y="70"/>
                    </a:lnTo>
                    <a:lnTo>
                      <a:pt x="4" y="61"/>
                    </a:lnTo>
                    <a:lnTo>
                      <a:pt x="4" y="63"/>
                    </a:lnTo>
                    <a:lnTo>
                      <a:pt x="2" y="63"/>
                    </a:lnTo>
                    <a:lnTo>
                      <a:pt x="2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6" name="Freeform 68"/>
              <p:cNvSpPr>
                <a:spLocks noEditPoints="1"/>
              </p:cNvSpPr>
              <p:nvPr/>
            </p:nvSpPr>
            <p:spPr bwMode="auto">
              <a:xfrm>
                <a:off x="1413" y="2938"/>
                <a:ext cx="1239" cy="73"/>
              </a:xfrm>
              <a:custGeom>
                <a:avLst/>
                <a:gdLst>
                  <a:gd name="T0" fmla="*/ 1239 w 1239"/>
                  <a:gd name="T1" fmla="*/ 7 h 73"/>
                  <a:gd name="T2" fmla="*/ 1239 w 1239"/>
                  <a:gd name="T3" fmla="*/ 2 h 73"/>
                  <a:gd name="T4" fmla="*/ 1239 w 1239"/>
                  <a:gd name="T5" fmla="*/ 2 h 73"/>
                  <a:gd name="T6" fmla="*/ 1239 w 1239"/>
                  <a:gd name="T7" fmla="*/ 2 h 73"/>
                  <a:gd name="T8" fmla="*/ 1238 w 1239"/>
                  <a:gd name="T9" fmla="*/ 2 h 73"/>
                  <a:gd name="T10" fmla="*/ 1238 w 1239"/>
                  <a:gd name="T11" fmla="*/ 2 h 73"/>
                  <a:gd name="T12" fmla="*/ 1238 w 1239"/>
                  <a:gd name="T13" fmla="*/ 2 h 73"/>
                  <a:gd name="T14" fmla="*/ 1236 w 1239"/>
                  <a:gd name="T15" fmla="*/ 0 h 73"/>
                  <a:gd name="T16" fmla="*/ 1236 w 1239"/>
                  <a:gd name="T17" fmla="*/ 0 h 73"/>
                  <a:gd name="T18" fmla="*/ 1234 w 1239"/>
                  <a:gd name="T19" fmla="*/ 0 h 73"/>
                  <a:gd name="T20" fmla="*/ 1234 w 1239"/>
                  <a:gd name="T21" fmla="*/ 7 h 73"/>
                  <a:gd name="T22" fmla="*/ 1239 w 1239"/>
                  <a:gd name="T23" fmla="*/ 7 h 73"/>
                  <a:gd name="T24" fmla="*/ 1239 w 1239"/>
                  <a:gd name="T25" fmla="*/ 9 h 73"/>
                  <a:gd name="T26" fmla="*/ 1239 w 1239"/>
                  <a:gd name="T27" fmla="*/ 9 h 73"/>
                  <a:gd name="T28" fmla="*/ 1239 w 1239"/>
                  <a:gd name="T29" fmla="*/ 9 h 73"/>
                  <a:gd name="T30" fmla="*/ 1238 w 1239"/>
                  <a:gd name="T31" fmla="*/ 10 h 73"/>
                  <a:gd name="T32" fmla="*/ 1238 w 1239"/>
                  <a:gd name="T33" fmla="*/ 10 h 73"/>
                  <a:gd name="T34" fmla="*/ 1238 w 1239"/>
                  <a:gd name="T35" fmla="*/ 10 h 73"/>
                  <a:gd name="T36" fmla="*/ 1236 w 1239"/>
                  <a:gd name="T37" fmla="*/ 10 h 73"/>
                  <a:gd name="T38" fmla="*/ 1236 w 1239"/>
                  <a:gd name="T39" fmla="*/ 10 h 73"/>
                  <a:gd name="T40" fmla="*/ 1234 w 1239"/>
                  <a:gd name="T41" fmla="*/ 10 h 73"/>
                  <a:gd name="T42" fmla="*/ 1234 w 1239"/>
                  <a:gd name="T43" fmla="*/ 7 h 73"/>
                  <a:gd name="T44" fmla="*/ 1239 w 1239"/>
                  <a:gd name="T45" fmla="*/ 7 h 73"/>
                  <a:gd name="T46" fmla="*/ 0 w 1239"/>
                  <a:gd name="T47" fmla="*/ 65 h 73"/>
                  <a:gd name="T48" fmla="*/ 0 w 1239"/>
                  <a:gd name="T49" fmla="*/ 72 h 73"/>
                  <a:gd name="T50" fmla="*/ 0 w 1239"/>
                  <a:gd name="T51" fmla="*/ 72 h 73"/>
                  <a:gd name="T52" fmla="*/ 2 w 1239"/>
                  <a:gd name="T53" fmla="*/ 72 h 73"/>
                  <a:gd name="T54" fmla="*/ 2 w 1239"/>
                  <a:gd name="T55" fmla="*/ 72 h 73"/>
                  <a:gd name="T56" fmla="*/ 3 w 1239"/>
                  <a:gd name="T57" fmla="*/ 72 h 73"/>
                  <a:gd name="T58" fmla="*/ 3 w 1239"/>
                  <a:gd name="T59" fmla="*/ 72 h 73"/>
                  <a:gd name="T60" fmla="*/ 3 w 1239"/>
                  <a:gd name="T61" fmla="*/ 72 h 73"/>
                  <a:gd name="T62" fmla="*/ 5 w 1239"/>
                  <a:gd name="T63" fmla="*/ 73 h 73"/>
                  <a:gd name="T64" fmla="*/ 5 w 1239"/>
                  <a:gd name="T65" fmla="*/ 73 h 73"/>
                  <a:gd name="T66" fmla="*/ 5 w 1239"/>
                  <a:gd name="T67" fmla="*/ 73 h 73"/>
                  <a:gd name="T68" fmla="*/ 5 w 1239"/>
                  <a:gd name="T69" fmla="*/ 70 h 73"/>
                  <a:gd name="T70" fmla="*/ 5 w 1239"/>
                  <a:gd name="T71" fmla="*/ 62 h 73"/>
                  <a:gd name="T72" fmla="*/ 5 w 1239"/>
                  <a:gd name="T73" fmla="*/ 63 h 73"/>
                  <a:gd name="T74" fmla="*/ 3 w 1239"/>
                  <a:gd name="T75" fmla="*/ 63 h 73"/>
                  <a:gd name="T76" fmla="*/ 3 w 1239"/>
                  <a:gd name="T77" fmla="*/ 63 h 73"/>
                  <a:gd name="T78" fmla="*/ 2 w 1239"/>
                  <a:gd name="T79" fmla="*/ 63 h 73"/>
                  <a:gd name="T80" fmla="*/ 2 w 1239"/>
                  <a:gd name="T81" fmla="*/ 65 h 73"/>
                  <a:gd name="T82" fmla="*/ 2 w 1239"/>
                  <a:gd name="T83" fmla="*/ 65 h 73"/>
                  <a:gd name="T84" fmla="*/ 0 w 1239"/>
                  <a:gd name="T85" fmla="*/ 65 h 73"/>
                  <a:gd name="T86" fmla="*/ 0 w 1239"/>
                  <a:gd name="T87" fmla="*/ 65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39"/>
                  <a:gd name="T133" fmla="*/ 0 h 73"/>
                  <a:gd name="T134" fmla="*/ 1239 w 1239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39" h="73">
                    <a:moveTo>
                      <a:pt x="1239" y="7"/>
                    </a:moveTo>
                    <a:lnTo>
                      <a:pt x="1239" y="2"/>
                    </a:lnTo>
                    <a:lnTo>
                      <a:pt x="1238" y="2"/>
                    </a:lnTo>
                    <a:lnTo>
                      <a:pt x="1236" y="0"/>
                    </a:lnTo>
                    <a:lnTo>
                      <a:pt x="1234" y="0"/>
                    </a:lnTo>
                    <a:lnTo>
                      <a:pt x="1234" y="7"/>
                    </a:lnTo>
                    <a:lnTo>
                      <a:pt x="1239" y="7"/>
                    </a:lnTo>
                    <a:lnTo>
                      <a:pt x="1239" y="9"/>
                    </a:lnTo>
                    <a:lnTo>
                      <a:pt x="1238" y="10"/>
                    </a:lnTo>
                    <a:lnTo>
                      <a:pt x="1236" y="10"/>
                    </a:lnTo>
                    <a:lnTo>
                      <a:pt x="1234" y="10"/>
                    </a:lnTo>
                    <a:lnTo>
                      <a:pt x="1234" y="7"/>
                    </a:lnTo>
                    <a:lnTo>
                      <a:pt x="1239" y="7"/>
                    </a:lnTo>
                    <a:close/>
                    <a:moveTo>
                      <a:pt x="0" y="65"/>
                    </a:moveTo>
                    <a:lnTo>
                      <a:pt x="0" y="72"/>
                    </a:lnTo>
                    <a:lnTo>
                      <a:pt x="2" y="72"/>
                    </a:lnTo>
                    <a:lnTo>
                      <a:pt x="3" y="72"/>
                    </a:lnTo>
                    <a:lnTo>
                      <a:pt x="5" y="73"/>
                    </a:lnTo>
                    <a:lnTo>
                      <a:pt x="5" y="70"/>
                    </a:lnTo>
                    <a:lnTo>
                      <a:pt x="5" y="62"/>
                    </a:lnTo>
                    <a:lnTo>
                      <a:pt x="5" y="63"/>
                    </a:lnTo>
                    <a:lnTo>
                      <a:pt x="3" y="63"/>
                    </a:lnTo>
                    <a:lnTo>
                      <a:pt x="2" y="63"/>
                    </a:lnTo>
                    <a:lnTo>
                      <a:pt x="2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7" name="Freeform 69"/>
              <p:cNvSpPr>
                <a:spLocks noEditPoints="1"/>
              </p:cNvSpPr>
              <p:nvPr/>
            </p:nvSpPr>
            <p:spPr bwMode="auto">
              <a:xfrm>
                <a:off x="1415" y="2938"/>
                <a:ext cx="1236" cy="73"/>
              </a:xfrm>
              <a:custGeom>
                <a:avLst/>
                <a:gdLst>
                  <a:gd name="T0" fmla="*/ 1236 w 1236"/>
                  <a:gd name="T1" fmla="*/ 7 h 73"/>
                  <a:gd name="T2" fmla="*/ 1236 w 1236"/>
                  <a:gd name="T3" fmla="*/ 2 h 73"/>
                  <a:gd name="T4" fmla="*/ 1236 w 1236"/>
                  <a:gd name="T5" fmla="*/ 2 h 73"/>
                  <a:gd name="T6" fmla="*/ 1234 w 1236"/>
                  <a:gd name="T7" fmla="*/ 0 h 73"/>
                  <a:gd name="T8" fmla="*/ 1234 w 1236"/>
                  <a:gd name="T9" fmla="*/ 0 h 73"/>
                  <a:gd name="T10" fmla="*/ 1232 w 1236"/>
                  <a:gd name="T11" fmla="*/ 0 h 73"/>
                  <a:gd name="T12" fmla="*/ 1232 w 1236"/>
                  <a:gd name="T13" fmla="*/ 0 h 73"/>
                  <a:gd name="T14" fmla="*/ 1232 w 1236"/>
                  <a:gd name="T15" fmla="*/ 0 h 73"/>
                  <a:gd name="T16" fmla="*/ 1231 w 1236"/>
                  <a:gd name="T17" fmla="*/ 0 h 73"/>
                  <a:gd name="T18" fmla="*/ 1231 w 1236"/>
                  <a:gd name="T19" fmla="*/ 0 h 73"/>
                  <a:gd name="T20" fmla="*/ 1231 w 1236"/>
                  <a:gd name="T21" fmla="*/ 7 h 73"/>
                  <a:gd name="T22" fmla="*/ 1236 w 1236"/>
                  <a:gd name="T23" fmla="*/ 7 h 73"/>
                  <a:gd name="T24" fmla="*/ 1236 w 1236"/>
                  <a:gd name="T25" fmla="*/ 10 h 73"/>
                  <a:gd name="T26" fmla="*/ 1236 w 1236"/>
                  <a:gd name="T27" fmla="*/ 10 h 73"/>
                  <a:gd name="T28" fmla="*/ 1234 w 1236"/>
                  <a:gd name="T29" fmla="*/ 10 h 73"/>
                  <a:gd name="T30" fmla="*/ 1234 w 1236"/>
                  <a:gd name="T31" fmla="*/ 10 h 73"/>
                  <a:gd name="T32" fmla="*/ 1232 w 1236"/>
                  <a:gd name="T33" fmla="*/ 10 h 73"/>
                  <a:gd name="T34" fmla="*/ 1232 w 1236"/>
                  <a:gd name="T35" fmla="*/ 10 h 73"/>
                  <a:gd name="T36" fmla="*/ 1232 w 1236"/>
                  <a:gd name="T37" fmla="*/ 10 h 73"/>
                  <a:gd name="T38" fmla="*/ 1231 w 1236"/>
                  <a:gd name="T39" fmla="*/ 10 h 73"/>
                  <a:gd name="T40" fmla="*/ 1231 w 1236"/>
                  <a:gd name="T41" fmla="*/ 12 h 73"/>
                  <a:gd name="T42" fmla="*/ 1231 w 1236"/>
                  <a:gd name="T43" fmla="*/ 7 h 73"/>
                  <a:gd name="T44" fmla="*/ 1236 w 1236"/>
                  <a:gd name="T45" fmla="*/ 7 h 73"/>
                  <a:gd name="T46" fmla="*/ 0 w 1236"/>
                  <a:gd name="T47" fmla="*/ 63 h 73"/>
                  <a:gd name="T48" fmla="*/ 1 w 1236"/>
                  <a:gd name="T49" fmla="*/ 72 h 73"/>
                  <a:gd name="T50" fmla="*/ 1 w 1236"/>
                  <a:gd name="T51" fmla="*/ 72 h 73"/>
                  <a:gd name="T52" fmla="*/ 1 w 1236"/>
                  <a:gd name="T53" fmla="*/ 72 h 73"/>
                  <a:gd name="T54" fmla="*/ 3 w 1236"/>
                  <a:gd name="T55" fmla="*/ 73 h 73"/>
                  <a:gd name="T56" fmla="*/ 3 w 1236"/>
                  <a:gd name="T57" fmla="*/ 73 h 73"/>
                  <a:gd name="T58" fmla="*/ 3 w 1236"/>
                  <a:gd name="T59" fmla="*/ 73 h 73"/>
                  <a:gd name="T60" fmla="*/ 5 w 1236"/>
                  <a:gd name="T61" fmla="*/ 73 h 73"/>
                  <a:gd name="T62" fmla="*/ 5 w 1236"/>
                  <a:gd name="T63" fmla="*/ 73 h 73"/>
                  <a:gd name="T64" fmla="*/ 6 w 1236"/>
                  <a:gd name="T65" fmla="*/ 73 h 73"/>
                  <a:gd name="T66" fmla="*/ 6 w 1236"/>
                  <a:gd name="T67" fmla="*/ 73 h 73"/>
                  <a:gd name="T68" fmla="*/ 6 w 1236"/>
                  <a:gd name="T69" fmla="*/ 70 h 73"/>
                  <a:gd name="T70" fmla="*/ 5 w 1236"/>
                  <a:gd name="T71" fmla="*/ 62 h 73"/>
                  <a:gd name="T72" fmla="*/ 5 w 1236"/>
                  <a:gd name="T73" fmla="*/ 62 h 73"/>
                  <a:gd name="T74" fmla="*/ 5 w 1236"/>
                  <a:gd name="T75" fmla="*/ 62 h 73"/>
                  <a:gd name="T76" fmla="*/ 3 w 1236"/>
                  <a:gd name="T77" fmla="*/ 62 h 73"/>
                  <a:gd name="T78" fmla="*/ 3 w 1236"/>
                  <a:gd name="T79" fmla="*/ 62 h 73"/>
                  <a:gd name="T80" fmla="*/ 3 w 1236"/>
                  <a:gd name="T81" fmla="*/ 63 h 73"/>
                  <a:gd name="T82" fmla="*/ 1 w 1236"/>
                  <a:gd name="T83" fmla="*/ 63 h 73"/>
                  <a:gd name="T84" fmla="*/ 1 w 1236"/>
                  <a:gd name="T85" fmla="*/ 63 h 73"/>
                  <a:gd name="T86" fmla="*/ 0 w 1236"/>
                  <a:gd name="T87" fmla="*/ 63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36"/>
                  <a:gd name="T133" fmla="*/ 0 h 73"/>
                  <a:gd name="T134" fmla="*/ 1236 w 1236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36" h="73">
                    <a:moveTo>
                      <a:pt x="1236" y="7"/>
                    </a:moveTo>
                    <a:lnTo>
                      <a:pt x="1236" y="2"/>
                    </a:lnTo>
                    <a:lnTo>
                      <a:pt x="1234" y="0"/>
                    </a:lnTo>
                    <a:lnTo>
                      <a:pt x="1232" y="0"/>
                    </a:lnTo>
                    <a:lnTo>
                      <a:pt x="1231" y="0"/>
                    </a:lnTo>
                    <a:lnTo>
                      <a:pt x="1231" y="7"/>
                    </a:lnTo>
                    <a:lnTo>
                      <a:pt x="1236" y="7"/>
                    </a:lnTo>
                    <a:lnTo>
                      <a:pt x="1236" y="10"/>
                    </a:lnTo>
                    <a:lnTo>
                      <a:pt x="1234" y="10"/>
                    </a:lnTo>
                    <a:lnTo>
                      <a:pt x="1232" y="10"/>
                    </a:lnTo>
                    <a:lnTo>
                      <a:pt x="1231" y="10"/>
                    </a:lnTo>
                    <a:lnTo>
                      <a:pt x="1231" y="12"/>
                    </a:lnTo>
                    <a:lnTo>
                      <a:pt x="1231" y="7"/>
                    </a:lnTo>
                    <a:lnTo>
                      <a:pt x="1236" y="7"/>
                    </a:lnTo>
                    <a:close/>
                    <a:moveTo>
                      <a:pt x="0" y="63"/>
                    </a:moveTo>
                    <a:lnTo>
                      <a:pt x="1" y="72"/>
                    </a:lnTo>
                    <a:lnTo>
                      <a:pt x="3" y="73"/>
                    </a:lnTo>
                    <a:lnTo>
                      <a:pt x="5" y="73"/>
                    </a:lnTo>
                    <a:lnTo>
                      <a:pt x="6" y="73"/>
                    </a:lnTo>
                    <a:lnTo>
                      <a:pt x="6" y="70"/>
                    </a:lnTo>
                    <a:lnTo>
                      <a:pt x="5" y="62"/>
                    </a:lnTo>
                    <a:lnTo>
                      <a:pt x="3" y="62"/>
                    </a:lnTo>
                    <a:lnTo>
                      <a:pt x="3" y="63"/>
                    </a:lnTo>
                    <a:lnTo>
                      <a:pt x="1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8" name="Freeform 70"/>
              <p:cNvSpPr>
                <a:spLocks noEditPoints="1"/>
              </p:cNvSpPr>
              <p:nvPr/>
            </p:nvSpPr>
            <p:spPr bwMode="auto">
              <a:xfrm>
                <a:off x="1418" y="2937"/>
                <a:ext cx="1229" cy="74"/>
              </a:xfrm>
              <a:custGeom>
                <a:avLst/>
                <a:gdLst>
                  <a:gd name="T0" fmla="*/ 1229 w 1229"/>
                  <a:gd name="T1" fmla="*/ 8 h 74"/>
                  <a:gd name="T2" fmla="*/ 1229 w 1229"/>
                  <a:gd name="T3" fmla="*/ 1 h 74"/>
                  <a:gd name="T4" fmla="*/ 1229 w 1229"/>
                  <a:gd name="T5" fmla="*/ 1 h 74"/>
                  <a:gd name="T6" fmla="*/ 1229 w 1229"/>
                  <a:gd name="T7" fmla="*/ 1 h 74"/>
                  <a:gd name="T8" fmla="*/ 1228 w 1229"/>
                  <a:gd name="T9" fmla="*/ 1 h 74"/>
                  <a:gd name="T10" fmla="*/ 1228 w 1229"/>
                  <a:gd name="T11" fmla="*/ 1 h 74"/>
                  <a:gd name="T12" fmla="*/ 1226 w 1229"/>
                  <a:gd name="T13" fmla="*/ 1 h 74"/>
                  <a:gd name="T14" fmla="*/ 1226 w 1229"/>
                  <a:gd name="T15" fmla="*/ 0 h 74"/>
                  <a:gd name="T16" fmla="*/ 1226 w 1229"/>
                  <a:gd name="T17" fmla="*/ 0 h 74"/>
                  <a:gd name="T18" fmla="*/ 1224 w 1229"/>
                  <a:gd name="T19" fmla="*/ 0 h 74"/>
                  <a:gd name="T20" fmla="*/ 1224 w 1229"/>
                  <a:gd name="T21" fmla="*/ 8 h 74"/>
                  <a:gd name="T22" fmla="*/ 1229 w 1229"/>
                  <a:gd name="T23" fmla="*/ 8 h 74"/>
                  <a:gd name="T24" fmla="*/ 1229 w 1229"/>
                  <a:gd name="T25" fmla="*/ 11 h 74"/>
                  <a:gd name="T26" fmla="*/ 1229 w 1229"/>
                  <a:gd name="T27" fmla="*/ 11 h 74"/>
                  <a:gd name="T28" fmla="*/ 1229 w 1229"/>
                  <a:gd name="T29" fmla="*/ 11 h 74"/>
                  <a:gd name="T30" fmla="*/ 1228 w 1229"/>
                  <a:gd name="T31" fmla="*/ 11 h 74"/>
                  <a:gd name="T32" fmla="*/ 1228 w 1229"/>
                  <a:gd name="T33" fmla="*/ 13 h 74"/>
                  <a:gd name="T34" fmla="*/ 1228 w 1229"/>
                  <a:gd name="T35" fmla="*/ 13 h 74"/>
                  <a:gd name="T36" fmla="*/ 1226 w 1229"/>
                  <a:gd name="T37" fmla="*/ 13 h 74"/>
                  <a:gd name="T38" fmla="*/ 1226 w 1229"/>
                  <a:gd name="T39" fmla="*/ 13 h 74"/>
                  <a:gd name="T40" fmla="*/ 1224 w 1229"/>
                  <a:gd name="T41" fmla="*/ 13 h 74"/>
                  <a:gd name="T42" fmla="*/ 1224 w 1229"/>
                  <a:gd name="T43" fmla="*/ 8 h 74"/>
                  <a:gd name="T44" fmla="*/ 1229 w 1229"/>
                  <a:gd name="T45" fmla="*/ 8 h 74"/>
                  <a:gd name="T46" fmla="*/ 0 w 1229"/>
                  <a:gd name="T47" fmla="*/ 63 h 74"/>
                  <a:gd name="T48" fmla="*/ 0 w 1229"/>
                  <a:gd name="T49" fmla="*/ 71 h 74"/>
                  <a:gd name="T50" fmla="*/ 0 w 1229"/>
                  <a:gd name="T51" fmla="*/ 74 h 74"/>
                  <a:gd name="T52" fmla="*/ 2 w 1229"/>
                  <a:gd name="T53" fmla="*/ 74 h 74"/>
                  <a:gd name="T54" fmla="*/ 2 w 1229"/>
                  <a:gd name="T55" fmla="*/ 74 h 74"/>
                  <a:gd name="T56" fmla="*/ 3 w 1229"/>
                  <a:gd name="T57" fmla="*/ 74 h 74"/>
                  <a:gd name="T58" fmla="*/ 3 w 1229"/>
                  <a:gd name="T59" fmla="*/ 74 h 74"/>
                  <a:gd name="T60" fmla="*/ 3 w 1229"/>
                  <a:gd name="T61" fmla="*/ 74 h 74"/>
                  <a:gd name="T62" fmla="*/ 5 w 1229"/>
                  <a:gd name="T63" fmla="*/ 74 h 74"/>
                  <a:gd name="T64" fmla="*/ 5 w 1229"/>
                  <a:gd name="T65" fmla="*/ 74 h 74"/>
                  <a:gd name="T66" fmla="*/ 7 w 1229"/>
                  <a:gd name="T67" fmla="*/ 74 h 74"/>
                  <a:gd name="T68" fmla="*/ 5 w 1229"/>
                  <a:gd name="T69" fmla="*/ 71 h 74"/>
                  <a:gd name="T70" fmla="*/ 5 w 1229"/>
                  <a:gd name="T71" fmla="*/ 61 h 74"/>
                  <a:gd name="T72" fmla="*/ 3 w 1229"/>
                  <a:gd name="T73" fmla="*/ 61 h 74"/>
                  <a:gd name="T74" fmla="*/ 3 w 1229"/>
                  <a:gd name="T75" fmla="*/ 61 h 74"/>
                  <a:gd name="T76" fmla="*/ 3 w 1229"/>
                  <a:gd name="T77" fmla="*/ 61 h 74"/>
                  <a:gd name="T78" fmla="*/ 2 w 1229"/>
                  <a:gd name="T79" fmla="*/ 63 h 74"/>
                  <a:gd name="T80" fmla="*/ 2 w 1229"/>
                  <a:gd name="T81" fmla="*/ 63 h 74"/>
                  <a:gd name="T82" fmla="*/ 2 w 1229"/>
                  <a:gd name="T83" fmla="*/ 63 h 74"/>
                  <a:gd name="T84" fmla="*/ 0 w 1229"/>
                  <a:gd name="T85" fmla="*/ 63 h 74"/>
                  <a:gd name="T86" fmla="*/ 0 w 1229"/>
                  <a:gd name="T87" fmla="*/ 63 h 7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29"/>
                  <a:gd name="T133" fmla="*/ 0 h 74"/>
                  <a:gd name="T134" fmla="*/ 1229 w 1229"/>
                  <a:gd name="T135" fmla="*/ 74 h 7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29" h="74">
                    <a:moveTo>
                      <a:pt x="1229" y="8"/>
                    </a:moveTo>
                    <a:lnTo>
                      <a:pt x="1229" y="1"/>
                    </a:lnTo>
                    <a:lnTo>
                      <a:pt x="1228" y="1"/>
                    </a:lnTo>
                    <a:lnTo>
                      <a:pt x="1226" y="1"/>
                    </a:lnTo>
                    <a:lnTo>
                      <a:pt x="1226" y="0"/>
                    </a:lnTo>
                    <a:lnTo>
                      <a:pt x="1224" y="0"/>
                    </a:lnTo>
                    <a:lnTo>
                      <a:pt x="1224" y="8"/>
                    </a:lnTo>
                    <a:lnTo>
                      <a:pt x="1229" y="8"/>
                    </a:lnTo>
                    <a:lnTo>
                      <a:pt x="1229" y="11"/>
                    </a:lnTo>
                    <a:lnTo>
                      <a:pt x="1228" y="11"/>
                    </a:lnTo>
                    <a:lnTo>
                      <a:pt x="1228" y="13"/>
                    </a:lnTo>
                    <a:lnTo>
                      <a:pt x="1226" y="13"/>
                    </a:lnTo>
                    <a:lnTo>
                      <a:pt x="1224" y="13"/>
                    </a:lnTo>
                    <a:lnTo>
                      <a:pt x="1224" y="8"/>
                    </a:lnTo>
                    <a:lnTo>
                      <a:pt x="1229" y="8"/>
                    </a:lnTo>
                    <a:close/>
                    <a:moveTo>
                      <a:pt x="0" y="63"/>
                    </a:moveTo>
                    <a:lnTo>
                      <a:pt x="0" y="71"/>
                    </a:lnTo>
                    <a:lnTo>
                      <a:pt x="0" y="74"/>
                    </a:lnTo>
                    <a:lnTo>
                      <a:pt x="2" y="74"/>
                    </a:lnTo>
                    <a:lnTo>
                      <a:pt x="3" y="74"/>
                    </a:lnTo>
                    <a:lnTo>
                      <a:pt x="5" y="74"/>
                    </a:lnTo>
                    <a:lnTo>
                      <a:pt x="7" y="74"/>
                    </a:lnTo>
                    <a:lnTo>
                      <a:pt x="5" y="71"/>
                    </a:lnTo>
                    <a:lnTo>
                      <a:pt x="5" y="61"/>
                    </a:lnTo>
                    <a:lnTo>
                      <a:pt x="3" y="61"/>
                    </a:lnTo>
                    <a:lnTo>
                      <a:pt x="2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59" name="Freeform 71"/>
              <p:cNvSpPr>
                <a:spLocks noEditPoints="1"/>
              </p:cNvSpPr>
              <p:nvPr/>
            </p:nvSpPr>
            <p:spPr bwMode="auto">
              <a:xfrm>
                <a:off x="1420" y="2937"/>
                <a:ext cx="1226" cy="76"/>
              </a:xfrm>
              <a:custGeom>
                <a:avLst/>
                <a:gdLst>
                  <a:gd name="T0" fmla="*/ 1226 w 1226"/>
                  <a:gd name="T1" fmla="*/ 8 h 76"/>
                  <a:gd name="T2" fmla="*/ 1226 w 1226"/>
                  <a:gd name="T3" fmla="*/ 1 h 76"/>
                  <a:gd name="T4" fmla="*/ 1224 w 1226"/>
                  <a:gd name="T5" fmla="*/ 1 h 76"/>
                  <a:gd name="T6" fmla="*/ 1224 w 1226"/>
                  <a:gd name="T7" fmla="*/ 0 h 76"/>
                  <a:gd name="T8" fmla="*/ 1224 w 1226"/>
                  <a:gd name="T9" fmla="*/ 0 h 76"/>
                  <a:gd name="T10" fmla="*/ 1222 w 1226"/>
                  <a:gd name="T11" fmla="*/ 0 h 76"/>
                  <a:gd name="T12" fmla="*/ 1222 w 1226"/>
                  <a:gd name="T13" fmla="*/ 0 h 76"/>
                  <a:gd name="T14" fmla="*/ 1222 w 1226"/>
                  <a:gd name="T15" fmla="*/ 0 h 76"/>
                  <a:gd name="T16" fmla="*/ 1221 w 1226"/>
                  <a:gd name="T17" fmla="*/ 0 h 76"/>
                  <a:gd name="T18" fmla="*/ 1221 w 1226"/>
                  <a:gd name="T19" fmla="*/ 0 h 76"/>
                  <a:gd name="T20" fmla="*/ 1221 w 1226"/>
                  <a:gd name="T21" fmla="*/ 8 h 76"/>
                  <a:gd name="T22" fmla="*/ 1226 w 1226"/>
                  <a:gd name="T23" fmla="*/ 8 h 76"/>
                  <a:gd name="T24" fmla="*/ 1226 w 1226"/>
                  <a:gd name="T25" fmla="*/ 13 h 76"/>
                  <a:gd name="T26" fmla="*/ 1226 w 1226"/>
                  <a:gd name="T27" fmla="*/ 13 h 76"/>
                  <a:gd name="T28" fmla="*/ 1224 w 1226"/>
                  <a:gd name="T29" fmla="*/ 13 h 76"/>
                  <a:gd name="T30" fmla="*/ 1224 w 1226"/>
                  <a:gd name="T31" fmla="*/ 13 h 76"/>
                  <a:gd name="T32" fmla="*/ 1222 w 1226"/>
                  <a:gd name="T33" fmla="*/ 13 h 76"/>
                  <a:gd name="T34" fmla="*/ 1222 w 1226"/>
                  <a:gd name="T35" fmla="*/ 13 h 76"/>
                  <a:gd name="T36" fmla="*/ 1222 w 1226"/>
                  <a:gd name="T37" fmla="*/ 13 h 76"/>
                  <a:gd name="T38" fmla="*/ 1221 w 1226"/>
                  <a:gd name="T39" fmla="*/ 13 h 76"/>
                  <a:gd name="T40" fmla="*/ 1221 w 1226"/>
                  <a:gd name="T41" fmla="*/ 15 h 76"/>
                  <a:gd name="T42" fmla="*/ 1221 w 1226"/>
                  <a:gd name="T43" fmla="*/ 8 h 76"/>
                  <a:gd name="T44" fmla="*/ 1226 w 1226"/>
                  <a:gd name="T45" fmla="*/ 8 h 76"/>
                  <a:gd name="T46" fmla="*/ 0 w 1226"/>
                  <a:gd name="T47" fmla="*/ 63 h 76"/>
                  <a:gd name="T48" fmla="*/ 1 w 1226"/>
                  <a:gd name="T49" fmla="*/ 71 h 76"/>
                  <a:gd name="T50" fmla="*/ 1 w 1226"/>
                  <a:gd name="T51" fmla="*/ 74 h 76"/>
                  <a:gd name="T52" fmla="*/ 1 w 1226"/>
                  <a:gd name="T53" fmla="*/ 74 h 76"/>
                  <a:gd name="T54" fmla="*/ 3 w 1226"/>
                  <a:gd name="T55" fmla="*/ 74 h 76"/>
                  <a:gd name="T56" fmla="*/ 3 w 1226"/>
                  <a:gd name="T57" fmla="*/ 74 h 76"/>
                  <a:gd name="T58" fmla="*/ 5 w 1226"/>
                  <a:gd name="T59" fmla="*/ 74 h 76"/>
                  <a:gd name="T60" fmla="*/ 5 w 1226"/>
                  <a:gd name="T61" fmla="*/ 74 h 76"/>
                  <a:gd name="T62" fmla="*/ 5 w 1226"/>
                  <a:gd name="T63" fmla="*/ 76 h 76"/>
                  <a:gd name="T64" fmla="*/ 6 w 1226"/>
                  <a:gd name="T65" fmla="*/ 76 h 76"/>
                  <a:gd name="T66" fmla="*/ 6 w 1226"/>
                  <a:gd name="T67" fmla="*/ 76 h 76"/>
                  <a:gd name="T68" fmla="*/ 6 w 1226"/>
                  <a:gd name="T69" fmla="*/ 71 h 76"/>
                  <a:gd name="T70" fmla="*/ 5 w 1226"/>
                  <a:gd name="T71" fmla="*/ 59 h 76"/>
                  <a:gd name="T72" fmla="*/ 5 w 1226"/>
                  <a:gd name="T73" fmla="*/ 59 h 76"/>
                  <a:gd name="T74" fmla="*/ 3 w 1226"/>
                  <a:gd name="T75" fmla="*/ 59 h 76"/>
                  <a:gd name="T76" fmla="*/ 3 w 1226"/>
                  <a:gd name="T77" fmla="*/ 59 h 76"/>
                  <a:gd name="T78" fmla="*/ 3 w 1226"/>
                  <a:gd name="T79" fmla="*/ 61 h 76"/>
                  <a:gd name="T80" fmla="*/ 1 w 1226"/>
                  <a:gd name="T81" fmla="*/ 61 h 76"/>
                  <a:gd name="T82" fmla="*/ 1 w 1226"/>
                  <a:gd name="T83" fmla="*/ 61 h 76"/>
                  <a:gd name="T84" fmla="*/ 1 w 1226"/>
                  <a:gd name="T85" fmla="*/ 61 h 76"/>
                  <a:gd name="T86" fmla="*/ 0 w 1226"/>
                  <a:gd name="T87" fmla="*/ 63 h 7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26"/>
                  <a:gd name="T133" fmla="*/ 0 h 76"/>
                  <a:gd name="T134" fmla="*/ 1226 w 1226"/>
                  <a:gd name="T135" fmla="*/ 76 h 7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26" h="76">
                    <a:moveTo>
                      <a:pt x="1226" y="8"/>
                    </a:moveTo>
                    <a:lnTo>
                      <a:pt x="1226" y="1"/>
                    </a:lnTo>
                    <a:lnTo>
                      <a:pt x="1224" y="1"/>
                    </a:lnTo>
                    <a:lnTo>
                      <a:pt x="1224" y="0"/>
                    </a:lnTo>
                    <a:lnTo>
                      <a:pt x="1222" y="0"/>
                    </a:lnTo>
                    <a:lnTo>
                      <a:pt x="1221" y="0"/>
                    </a:lnTo>
                    <a:lnTo>
                      <a:pt x="1221" y="8"/>
                    </a:lnTo>
                    <a:lnTo>
                      <a:pt x="1226" y="8"/>
                    </a:lnTo>
                    <a:lnTo>
                      <a:pt x="1226" y="13"/>
                    </a:lnTo>
                    <a:lnTo>
                      <a:pt x="1224" y="13"/>
                    </a:lnTo>
                    <a:lnTo>
                      <a:pt x="1222" y="13"/>
                    </a:lnTo>
                    <a:lnTo>
                      <a:pt x="1221" y="13"/>
                    </a:lnTo>
                    <a:lnTo>
                      <a:pt x="1221" y="15"/>
                    </a:lnTo>
                    <a:lnTo>
                      <a:pt x="1221" y="8"/>
                    </a:lnTo>
                    <a:lnTo>
                      <a:pt x="1226" y="8"/>
                    </a:lnTo>
                    <a:close/>
                    <a:moveTo>
                      <a:pt x="0" y="63"/>
                    </a:moveTo>
                    <a:lnTo>
                      <a:pt x="1" y="71"/>
                    </a:lnTo>
                    <a:lnTo>
                      <a:pt x="1" y="74"/>
                    </a:lnTo>
                    <a:lnTo>
                      <a:pt x="3" y="74"/>
                    </a:lnTo>
                    <a:lnTo>
                      <a:pt x="5" y="74"/>
                    </a:lnTo>
                    <a:lnTo>
                      <a:pt x="5" y="76"/>
                    </a:lnTo>
                    <a:lnTo>
                      <a:pt x="6" y="76"/>
                    </a:lnTo>
                    <a:lnTo>
                      <a:pt x="6" y="71"/>
                    </a:lnTo>
                    <a:lnTo>
                      <a:pt x="5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1" y="61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0" name="Freeform 72"/>
              <p:cNvSpPr>
                <a:spLocks noEditPoints="1"/>
              </p:cNvSpPr>
              <p:nvPr/>
            </p:nvSpPr>
            <p:spPr bwMode="auto">
              <a:xfrm>
                <a:off x="1423" y="2935"/>
                <a:ext cx="1219" cy="80"/>
              </a:xfrm>
              <a:custGeom>
                <a:avLst/>
                <a:gdLst>
                  <a:gd name="T0" fmla="*/ 1219 w 1219"/>
                  <a:gd name="T1" fmla="*/ 10 h 80"/>
                  <a:gd name="T2" fmla="*/ 1219 w 1219"/>
                  <a:gd name="T3" fmla="*/ 2 h 80"/>
                  <a:gd name="T4" fmla="*/ 1219 w 1219"/>
                  <a:gd name="T5" fmla="*/ 2 h 80"/>
                  <a:gd name="T6" fmla="*/ 1219 w 1219"/>
                  <a:gd name="T7" fmla="*/ 2 h 80"/>
                  <a:gd name="T8" fmla="*/ 1218 w 1219"/>
                  <a:gd name="T9" fmla="*/ 2 h 80"/>
                  <a:gd name="T10" fmla="*/ 1218 w 1219"/>
                  <a:gd name="T11" fmla="*/ 2 h 80"/>
                  <a:gd name="T12" fmla="*/ 1216 w 1219"/>
                  <a:gd name="T13" fmla="*/ 0 h 80"/>
                  <a:gd name="T14" fmla="*/ 1216 w 1219"/>
                  <a:gd name="T15" fmla="*/ 0 h 80"/>
                  <a:gd name="T16" fmla="*/ 1216 w 1219"/>
                  <a:gd name="T17" fmla="*/ 0 h 80"/>
                  <a:gd name="T18" fmla="*/ 1214 w 1219"/>
                  <a:gd name="T19" fmla="*/ 0 h 80"/>
                  <a:gd name="T20" fmla="*/ 1214 w 1219"/>
                  <a:gd name="T21" fmla="*/ 10 h 80"/>
                  <a:gd name="T22" fmla="*/ 1219 w 1219"/>
                  <a:gd name="T23" fmla="*/ 10 h 80"/>
                  <a:gd name="T24" fmla="*/ 1219 w 1219"/>
                  <a:gd name="T25" fmla="*/ 15 h 80"/>
                  <a:gd name="T26" fmla="*/ 1219 w 1219"/>
                  <a:gd name="T27" fmla="*/ 15 h 80"/>
                  <a:gd name="T28" fmla="*/ 1219 w 1219"/>
                  <a:gd name="T29" fmla="*/ 15 h 80"/>
                  <a:gd name="T30" fmla="*/ 1218 w 1219"/>
                  <a:gd name="T31" fmla="*/ 15 h 80"/>
                  <a:gd name="T32" fmla="*/ 1218 w 1219"/>
                  <a:gd name="T33" fmla="*/ 17 h 80"/>
                  <a:gd name="T34" fmla="*/ 1218 w 1219"/>
                  <a:gd name="T35" fmla="*/ 17 h 80"/>
                  <a:gd name="T36" fmla="*/ 1216 w 1219"/>
                  <a:gd name="T37" fmla="*/ 17 h 80"/>
                  <a:gd name="T38" fmla="*/ 1216 w 1219"/>
                  <a:gd name="T39" fmla="*/ 17 h 80"/>
                  <a:gd name="T40" fmla="*/ 1214 w 1219"/>
                  <a:gd name="T41" fmla="*/ 17 h 80"/>
                  <a:gd name="T42" fmla="*/ 1214 w 1219"/>
                  <a:gd name="T43" fmla="*/ 10 h 80"/>
                  <a:gd name="T44" fmla="*/ 1219 w 1219"/>
                  <a:gd name="T45" fmla="*/ 10 h 80"/>
                  <a:gd name="T46" fmla="*/ 0 w 1219"/>
                  <a:gd name="T47" fmla="*/ 63 h 80"/>
                  <a:gd name="T48" fmla="*/ 0 w 1219"/>
                  <a:gd name="T49" fmla="*/ 73 h 80"/>
                  <a:gd name="T50" fmla="*/ 2 w 1219"/>
                  <a:gd name="T51" fmla="*/ 76 h 80"/>
                  <a:gd name="T52" fmla="*/ 2 w 1219"/>
                  <a:gd name="T53" fmla="*/ 76 h 80"/>
                  <a:gd name="T54" fmla="*/ 2 w 1219"/>
                  <a:gd name="T55" fmla="*/ 78 h 80"/>
                  <a:gd name="T56" fmla="*/ 3 w 1219"/>
                  <a:gd name="T57" fmla="*/ 78 h 80"/>
                  <a:gd name="T58" fmla="*/ 3 w 1219"/>
                  <a:gd name="T59" fmla="*/ 78 h 80"/>
                  <a:gd name="T60" fmla="*/ 5 w 1219"/>
                  <a:gd name="T61" fmla="*/ 78 h 80"/>
                  <a:gd name="T62" fmla="*/ 5 w 1219"/>
                  <a:gd name="T63" fmla="*/ 78 h 80"/>
                  <a:gd name="T64" fmla="*/ 5 w 1219"/>
                  <a:gd name="T65" fmla="*/ 78 h 80"/>
                  <a:gd name="T66" fmla="*/ 7 w 1219"/>
                  <a:gd name="T67" fmla="*/ 80 h 80"/>
                  <a:gd name="T68" fmla="*/ 5 w 1219"/>
                  <a:gd name="T69" fmla="*/ 73 h 80"/>
                  <a:gd name="T70" fmla="*/ 5 w 1219"/>
                  <a:gd name="T71" fmla="*/ 60 h 80"/>
                  <a:gd name="T72" fmla="*/ 3 w 1219"/>
                  <a:gd name="T73" fmla="*/ 60 h 80"/>
                  <a:gd name="T74" fmla="*/ 3 w 1219"/>
                  <a:gd name="T75" fmla="*/ 60 h 80"/>
                  <a:gd name="T76" fmla="*/ 3 w 1219"/>
                  <a:gd name="T77" fmla="*/ 60 h 80"/>
                  <a:gd name="T78" fmla="*/ 2 w 1219"/>
                  <a:gd name="T79" fmla="*/ 61 h 80"/>
                  <a:gd name="T80" fmla="*/ 2 w 1219"/>
                  <a:gd name="T81" fmla="*/ 61 h 80"/>
                  <a:gd name="T82" fmla="*/ 0 w 1219"/>
                  <a:gd name="T83" fmla="*/ 61 h 80"/>
                  <a:gd name="T84" fmla="*/ 0 w 1219"/>
                  <a:gd name="T85" fmla="*/ 61 h 80"/>
                  <a:gd name="T86" fmla="*/ 0 w 1219"/>
                  <a:gd name="T87" fmla="*/ 63 h 8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19"/>
                  <a:gd name="T133" fmla="*/ 0 h 80"/>
                  <a:gd name="T134" fmla="*/ 1219 w 1219"/>
                  <a:gd name="T135" fmla="*/ 80 h 8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19" h="80">
                    <a:moveTo>
                      <a:pt x="1219" y="10"/>
                    </a:moveTo>
                    <a:lnTo>
                      <a:pt x="1219" y="2"/>
                    </a:lnTo>
                    <a:lnTo>
                      <a:pt x="1218" y="2"/>
                    </a:lnTo>
                    <a:lnTo>
                      <a:pt x="1216" y="0"/>
                    </a:lnTo>
                    <a:lnTo>
                      <a:pt x="1214" y="0"/>
                    </a:lnTo>
                    <a:lnTo>
                      <a:pt x="1214" y="10"/>
                    </a:lnTo>
                    <a:lnTo>
                      <a:pt x="1219" y="10"/>
                    </a:lnTo>
                    <a:lnTo>
                      <a:pt x="1219" y="15"/>
                    </a:lnTo>
                    <a:lnTo>
                      <a:pt x="1218" y="15"/>
                    </a:lnTo>
                    <a:lnTo>
                      <a:pt x="1218" y="17"/>
                    </a:lnTo>
                    <a:lnTo>
                      <a:pt x="1216" y="17"/>
                    </a:lnTo>
                    <a:lnTo>
                      <a:pt x="1214" y="17"/>
                    </a:lnTo>
                    <a:lnTo>
                      <a:pt x="1214" y="10"/>
                    </a:lnTo>
                    <a:lnTo>
                      <a:pt x="1219" y="10"/>
                    </a:lnTo>
                    <a:close/>
                    <a:moveTo>
                      <a:pt x="0" y="63"/>
                    </a:moveTo>
                    <a:lnTo>
                      <a:pt x="0" y="73"/>
                    </a:lnTo>
                    <a:lnTo>
                      <a:pt x="2" y="76"/>
                    </a:lnTo>
                    <a:lnTo>
                      <a:pt x="2" y="78"/>
                    </a:lnTo>
                    <a:lnTo>
                      <a:pt x="3" y="78"/>
                    </a:lnTo>
                    <a:lnTo>
                      <a:pt x="5" y="78"/>
                    </a:lnTo>
                    <a:lnTo>
                      <a:pt x="7" y="80"/>
                    </a:lnTo>
                    <a:lnTo>
                      <a:pt x="5" y="73"/>
                    </a:lnTo>
                    <a:lnTo>
                      <a:pt x="5" y="60"/>
                    </a:lnTo>
                    <a:lnTo>
                      <a:pt x="3" y="60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1" name="Freeform 73"/>
              <p:cNvSpPr>
                <a:spLocks noEditPoints="1"/>
              </p:cNvSpPr>
              <p:nvPr/>
            </p:nvSpPr>
            <p:spPr bwMode="auto">
              <a:xfrm>
                <a:off x="1425" y="2933"/>
                <a:ext cx="1216" cy="83"/>
              </a:xfrm>
              <a:custGeom>
                <a:avLst/>
                <a:gdLst>
                  <a:gd name="T0" fmla="*/ 1216 w 1216"/>
                  <a:gd name="T1" fmla="*/ 12 h 83"/>
                  <a:gd name="T2" fmla="*/ 1216 w 1216"/>
                  <a:gd name="T3" fmla="*/ 4 h 83"/>
                  <a:gd name="T4" fmla="*/ 1214 w 1216"/>
                  <a:gd name="T5" fmla="*/ 2 h 83"/>
                  <a:gd name="T6" fmla="*/ 1214 w 1216"/>
                  <a:gd name="T7" fmla="*/ 2 h 83"/>
                  <a:gd name="T8" fmla="*/ 1214 w 1216"/>
                  <a:gd name="T9" fmla="*/ 2 h 83"/>
                  <a:gd name="T10" fmla="*/ 1212 w 1216"/>
                  <a:gd name="T11" fmla="*/ 2 h 83"/>
                  <a:gd name="T12" fmla="*/ 1212 w 1216"/>
                  <a:gd name="T13" fmla="*/ 2 h 83"/>
                  <a:gd name="T14" fmla="*/ 1212 w 1216"/>
                  <a:gd name="T15" fmla="*/ 2 h 83"/>
                  <a:gd name="T16" fmla="*/ 1211 w 1216"/>
                  <a:gd name="T17" fmla="*/ 2 h 83"/>
                  <a:gd name="T18" fmla="*/ 1211 w 1216"/>
                  <a:gd name="T19" fmla="*/ 0 h 83"/>
                  <a:gd name="T20" fmla="*/ 1211 w 1216"/>
                  <a:gd name="T21" fmla="*/ 12 h 83"/>
                  <a:gd name="T22" fmla="*/ 1216 w 1216"/>
                  <a:gd name="T23" fmla="*/ 12 h 83"/>
                  <a:gd name="T24" fmla="*/ 1216 w 1216"/>
                  <a:gd name="T25" fmla="*/ 19 h 83"/>
                  <a:gd name="T26" fmla="*/ 1216 w 1216"/>
                  <a:gd name="T27" fmla="*/ 19 h 83"/>
                  <a:gd name="T28" fmla="*/ 1214 w 1216"/>
                  <a:gd name="T29" fmla="*/ 19 h 83"/>
                  <a:gd name="T30" fmla="*/ 1214 w 1216"/>
                  <a:gd name="T31" fmla="*/ 19 h 83"/>
                  <a:gd name="T32" fmla="*/ 1212 w 1216"/>
                  <a:gd name="T33" fmla="*/ 19 h 83"/>
                  <a:gd name="T34" fmla="*/ 1212 w 1216"/>
                  <a:gd name="T35" fmla="*/ 19 h 83"/>
                  <a:gd name="T36" fmla="*/ 1212 w 1216"/>
                  <a:gd name="T37" fmla="*/ 19 h 83"/>
                  <a:gd name="T38" fmla="*/ 1211 w 1216"/>
                  <a:gd name="T39" fmla="*/ 20 h 83"/>
                  <a:gd name="T40" fmla="*/ 1211 w 1216"/>
                  <a:gd name="T41" fmla="*/ 20 h 83"/>
                  <a:gd name="T42" fmla="*/ 1211 w 1216"/>
                  <a:gd name="T43" fmla="*/ 12 h 83"/>
                  <a:gd name="T44" fmla="*/ 1216 w 1216"/>
                  <a:gd name="T45" fmla="*/ 12 h 83"/>
                  <a:gd name="T46" fmla="*/ 0 w 1216"/>
                  <a:gd name="T47" fmla="*/ 63 h 83"/>
                  <a:gd name="T48" fmla="*/ 1 w 1216"/>
                  <a:gd name="T49" fmla="*/ 75 h 83"/>
                  <a:gd name="T50" fmla="*/ 1 w 1216"/>
                  <a:gd name="T51" fmla="*/ 80 h 83"/>
                  <a:gd name="T52" fmla="*/ 3 w 1216"/>
                  <a:gd name="T53" fmla="*/ 80 h 83"/>
                  <a:gd name="T54" fmla="*/ 3 w 1216"/>
                  <a:gd name="T55" fmla="*/ 80 h 83"/>
                  <a:gd name="T56" fmla="*/ 3 w 1216"/>
                  <a:gd name="T57" fmla="*/ 80 h 83"/>
                  <a:gd name="T58" fmla="*/ 5 w 1216"/>
                  <a:gd name="T59" fmla="*/ 82 h 83"/>
                  <a:gd name="T60" fmla="*/ 5 w 1216"/>
                  <a:gd name="T61" fmla="*/ 82 h 83"/>
                  <a:gd name="T62" fmla="*/ 6 w 1216"/>
                  <a:gd name="T63" fmla="*/ 82 h 83"/>
                  <a:gd name="T64" fmla="*/ 6 w 1216"/>
                  <a:gd name="T65" fmla="*/ 82 h 83"/>
                  <a:gd name="T66" fmla="*/ 6 w 1216"/>
                  <a:gd name="T67" fmla="*/ 83 h 83"/>
                  <a:gd name="T68" fmla="*/ 6 w 1216"/>
                  <a:gd name="T69" fmla="*/ 75 h 83"/>
                  <a:gd name="T70" fmla="*/ 5 w 1216"/>
                  <a:gd name="T71" fmla="*/ 60 h 83"/>
                  <a:gd name="T72" fmla="*/ 5 w 1216"/>
                  <a:gd name="T73" fmla="*/ 60 h 83"/>
                  <a:gd name="T74" fmla="*/ 3 w 1216"/>
                  <a:gd name="T75" fmla="*/ 60 h 83"/>
                  <a:gd name="T76" fmla="*/ 3 w 1216"/>
                  <a:gd name="T77" fmla="*/ 60 h 83"/>
                  <a:gd name="T78" fmla="*/ 3 w 1216"/>
                  <a:gd name="T79" fmla="*/ 62 h 83"/>
                  <a:gd name="T80" fmla="*/ 1 w 1216"/>
                  <a:gd name="T81" fmla="*/ 62 h 83"/>
                  <a:gd name="T82" fmla="*/ 1 w 1216"/>
                  <a:gd name="T83" fmla="*/ 62 h 83"/>
                  <a:gd name="T84" fmla="*/ 1 w 1216"/>
                  <a:gd name="T85" fmla="*/ 62 h 83"/>
                  <a:gd name="T86" fmla="*/ 0 w 1216"/>
                  <a:gd name="T87" fmla="*/ 63 h 8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16"/>
                  <a:gd name="T133" fmla="*/ 0 h 83"/>
                  <a:gd name="T134" fmla="*/ 1216 w 1216"/>
                  <a:gd name="T135" fmla="*/ 83 h 8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16" h="83">
                    <a:moveTo>
                      <a:pt x="1216" y="12"/>
                    </a:moveTo>
                    <a:lnTo>
                      <a:pt x="1216" y="4"/>
                    </a:lnTo>
                    <a:lnTo>
                      <a:pt x="1214" y="2"/>
                    </a:lnTo>
                    <a:lnTo>
                      <a:pt x="1212" y="2"/>
                    </a:lnTo>
                    <a:lnTo>
                      <a:pt x="1211" y="2"/>
                    </a:lnTo>
                    <a:lnTo>
                      <a:pt x="1211" y="0"/>
                    </a:lnTo>
                    <a:lnTo>
                      <a:pt x="1211" y="12"/>
                    </a:lnTo>
                    <a:lnTo>
                      <a:pt x="1216" y="12"/>
                    </a:lnTo>
                    <a:lnTo>
                      <a:pt x="1216" y="19"/>
                    </a:lnTo>
                    <a:lnTo>
                      <a:pt x="1214" y="19"/>
                    </a:lnTo>
                    <a:lnTo>
                      <a:pt x="1212" y="19"/>
                    </a:lnTo>
                    <a:lnTo>
                      <a:pt x="1211" y="20"/>
                    </a:lnTo>
                    <a:lnTo>
                      <a:pt x="1211" y="12"/>
                    </a:lnTo>
                    <a:lnTo>
                      <a:pt x="1216" y="12"/>
                    </a:lnTo>
                    <a:close/>
                    <a:moveTo>
                      <a:pt x="0" y="63"/>
                    </a:moveTo>
                    <a:lnTo>
                      <a:pt x="1" y="75"/>
                    </a:lnTo>
                    <a:lnTo>
                      <a:pt x="1" y="80"/>
                    </a:lnTo>
                    <a:lnTo>
                      <a:pt x="3" y="80"/>
                    </a:lnTo>
                    <a:lnTo>
                      <a:pt x="5" y="82"/>
                    </a:lnTo>
                    <a:lnTo>
                      <a:pt x="6" y="82"/>
                    </a:lnTo>
                    <a:lnTo>
                      <a:pt x="6" y="83"/>
                    </a:lnTo>
                    <a:lnTo>
                      <a:pt x="6" y="75"/>
                    </a:lnTo>
                    <a:lnTo>
                      <a:pt x="5" y="60"/>
                    </a:lnTo>
                    <a:lnTo>
                      <a:pt x="3" y="60"/>
                    </a:lnTo>
                    <a:lnTo>
                      <a:pt x="3" y="62"/>
                    </a:lnTo>
                    <a:lnTo>
                      <a:pt x="1" y="62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2" name="Freeform 74"/>
              <p:cNvSpPr>
                <a:spLocks noEditPoints="1"/>
              </p:cNvSpPr>
              <p:nvPr/>
            </p:nvSpPr>
            <p:spPr bwMode="auto">
              <a:xfrm>
                <a:off x="1428" y="2933"/>
                <a:ext cx="1209" cy="85"/>
              </a:xfrm>
              <a:custGeom>
                <a:avLst/>
                <a:gdLst>
                  <a:gd name="T0" fmla="*/ 1209 w 1209"/>
                  <a:gd name="T1" fmla="*/ 12 h 85"/>
                  <a:gd name="T2" fmla="*/ 1209 w 1209"/>
                  <a:gd name="T3" fmla="*/ 2 h 85"/>
                  <a:gd name="T4" fmla="*/ 1209 w 1209"/>
                  <a:gd name="T5" fmla="*/ 2 h 85"/>
                  <a:gd name="T6" fmla="*/ 1209 w 1209"/>
                  <a:gd name="T7" fmla="*/ 2 h 85"/>
                  <a:gd name="T8" fmla="*/ 1208 w 1209"/>
                  <a:gd name="T9" fmla="*/ 2 h 85"/>
                  <a:gd name="T10" fmla="*/ 1208 w 1209"/>
                  <a:gd name="T11" fmla="*/ 0 h 85"/>
                  <a:gd name="T12" fmla="*/ 1206 w 1209"/>
                  <a:gd name="T13" fmla="*/ 0 h 85"/>
                  <a:gd name="T14" fmla="*/ 1206 w 1209"/>
                  <a:gd name="T15" fmla="*/ 0 h 85"/>
                  <a:gd name="T16" fmla="*/ 1206 w 1209"/>
                  <a:gd name="T17" fmla="*/ 0 h 85"/>
                  <a:gd name="T18" fmla="*/ 1204 w 1209"/>
                  <a:gd name="T19" fmla="*/ 0 h 85"/>
                  <a:gd name="T20" fmla="*/ 1204 w 1209"/>
                  <a:gd name="T21" fmla="*/ 12 h 85"/>
                  <a:gd name="T22" fmla="*/ 1209 w 1209"/>
                  <a:gd name="T23" fmla="*/ 12 h 85"/>
                  <a:gd name="T24" fmla="*/ 1209 w 1209"/>
                  <a:gd name="T25" fmla="*/ 19 h 85"/>
                  <a:gd name="T26" fmla="*/ 1209 w 1209"/>
                  <a:gd name="T27" fmla="*/ 19 h 85"/>
                  <a:gd name="T28" fmla="*/ 1209 w 1209"/>
                  <a:gd name="T29" fmla="*/ 19 h 85"/>
                  <a:gd name="T30" fmla="*/ 1208 w 1209"/>
                  <a:gd name="T31" fmla="*/ 20 h 85"/>
                  <a:gd name="T32" fmla="*/ 1208 w 1209"/>
                  <a:gd name="T33" fmla="*/ 20 h 85"/>
                  <a:gd name="T34" fmla="*/ 1206 w 1209"/>
                  <a:gd name="T35" fmla="*/ 20 h 85"/>
                  <a:gd name="T36" fmla="*/ 1206 w 1209"/>
                  <a:gd name="T37" fmla="*/ 20 h 85"/>
                  <a:gd name="T38" fmla="*/ 1206 w 1209"/>
                  <a:gd name="T39" fmla="*/ 20 h 85"/>
                  <a:gd name="T40" fmla="*/ 1204 w 1209"/>
                  <a:gd name="T41" fmla="*/ 20 h 85"/>
                  <a:gd name="T42" fmla="*/ 1204 w 1209"/>
                  <a:gd name="T43" fmla="*/ 12 h 85"/>
                  <a:gd name="T44" fmla="*/ 1209 w 1209"/>
                  <a:gd name="T45" fmla="*/ 12 h 85"/>
                  <a:gd name="T46" fmla="*/ 0 w 1209"/>
                  <a:gd name="T47" fmla="*/ 62 h 85"/>
                  <a:gd name="T48" fmla="*/ 0 w 1209"/>
                  <a:gd name="T49" fmla="*/ 75 h 85"/>
                  <a:gd name="T50" fmla="*/ 2 w 1209"/>
                  <a:gd name="T51" fmla="*/ 82 h 85"/>
                  <a:gd name="T52" fmla="*/ 2 w 1209"/>
                  <a:gd name="T53" fmla="*/ 82 h 85"/>
                  <a:gd name="T54" fmla="*/ 3 w 1209"/>
                  <a:gd name="T55" fmla="*/ 82 h 85"/>
                  <a:gd name="T56" fmla="*/ 3 w 1209"/>
                  <a:gd name="T57" fmla="*/ 83 h 85"/>
                  <a:gd name="T58" fmla="*/ 5 w 1209"/>
                  <a:gd name="T59" fmla="*/ 83 h 85"/>
                  <a:gd name="T60" fmla="*/ 5 w 1209"/>
                  <a:gd name="T61" fmla="*/ 83 h 85"/>
                  <a:gd name="T62" fmla="*/ 5 w 1209"/>
                  <a:gd name="T63" fmla="*/ 85 h 85"/>
                  <a:gd name="T64" fmla="*/ 7 w 1209"/>
                  <a:gd name="T65" fmla="*/ 85 h 85"/>
                  <a:gd name="T66" fmla="*/ 7 w 1209"/>
                  <a:gd name="T67" fmla="*/ 85 h 85"/>
                  <a:gd name="T68" fmla="*/ 5 w 1209"/>
                  <a:gd name="T69" fmla="*/ 73 h 85"/>
                  <a:gd name="T70" fmla="*/ 3 w 1209"/>
                  <a:gd name="T71" fmla="*/ 58 h 85"/>
                  <a:gd name="T72" fmla="*/ 3 w 1209"/>
                  <a:gd name="T73" fmla="*/ 58 h 85"/>
                  <a:gd name="T74" fmla="*/ 3 w 1209"/>
                  <a:gd name="T75" fmla="*/ 58 h 85"/>
                  <a:gd name="T76" fmla="*/ 2 w 1209"/>
                  <a:gd name="T77" fmla="*/ 58 h 85"/>
                  <a:gd name="T78" fmla="*/ 2 w 1209"/>
                  <a:gd name="T79" fmla="*/ 60 h 85"/>
                  <a:gd name="T80" fmla="*/ 2 w 1209"/>
                  <a:gd name="T81" fmla="*/ 60 h 85"/>
                  <a:gd name="T82" fmla="*/ 0 w 1209"/>
                  <a:gd name="T83" fmla="*/ 60 h 85"/>
                  <a:gd name="T84" fmla="*/ 0 w 1209"/>
                  <a:gd name="T85" fmla="*/ 60 h 85"/>
                  <a:gd name="T86" fmla="*/ 0 w 1209"/>
                  <a:gd name="T87" fmla="*/ 62 h 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09"/>
                  <a:gd name="T133" fmla="*/ 0 h 85"/>
                  <a:gd name="T134" fmla="*/ 1209 w 1209"/>
                  <a:gd name="T135" fmla="*/ 85 h 8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09" h="85">
                    <a:moveTo>
                      <a:pt x="1209" y="12"/>
                    </a:moveTo>
                    <a:lnTo>
                      <a:pt x="1209" y="2"/>
                    </a:lnTo>
                    <a:lnTo>
                      <a:pt x="1208" y="2"/>
                    </a:lnTo>
                    <a:lnTo>
                      <a:pt x="1208" y="0"/>
                    </a:lnTo>
                    <a:lnTo>
                      <a:pt x="1206" y="0"/>
                    </a:lnTo>
                    <a:lnTo>
                      <a:pt x="1204" y="0"/>
                    </a:lnTo>
                    <a:lnTo>
                      <a:pt x="1204" y="12"/>
                    </a:lnTo>
                    <a:lnTo>
                      <a:pt x="1209" y="12"/>
                    </a:lnTo>
                    <a:lnTo>
                      <a:pt x="1209" y="19"/>
                    </a:lnTo>
                    <a:lnTo>
                      <a:pt x="1208" y="20"/>
                    </a:lnTo>
                    <a:lnTo>
                      <a:pt x="1206" y="20"/>
                    </a:lnTo>
                    <a:lnTo>
                      <a:pt x="1204" y="20"/>
                    </a:lnTo>
                    <a:lnTo>
                      <a:pt x="1204" y="12"/>
                    </a:lnTo>
                    <a:lnTo>
                      <a:pt x="1209" y="12"/>
                    </a:lnTo>
                    <a:close/>
                    <a:moveTo>
                      <a:pt x="0" y="62"/>
                    </a:moveTo>
                    <a:lnTo>
                      <a:pt x="0" y="75"/>
                    </a:lnTo>
                    <a:lnTo>
                      <a:pt x="2" y="82"/>
                    </a:lnTo>
                    <a:lnTo>
                      <a:pt x="3" y="82"/>
                    </a:lnTo>
                    <a:lnTo>
                      <a:pt x="3" y="83"/>
                    </a:lnTo>
                    <a:lnTo>
                      <a:pt x="5" y="83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5" y="73"/>
                    </a:lnTo>
                    <a:lnTo>
                      <a:pt x="3" y="58"/>
                    </a:lnTo>
                    <a:lnTo>
                      <a:pt x="2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3" name="Freeform 75"/>
              <p:cNvSpPr>
                <a:spLocks noEditPoints="1"/>
              </p:cNvSpPr>
              <p:nvPr/>
            </p:nvSpPr>
            <p:spPr bwMode="auto">
              <a:xfrm>
                <a:off x="1430" y="2932"/>
                <a:ext cx="1206" cy="99"/>
              </a:xfrm>
              <a:custGeom>
                <a:avLst/>
                <a:gdLst>
                  <a:gd name="T0" fmla="*/ 1206 w 1206"/>
                  <a:gd name="T1" fmla="*/ 13 h 99"/>
                  <a:gd name="T2" fmla="*/ 1206 w 1206"/>
                  <a:gd name="T3" fmla="*/ 1 h 99"/>
                  <a:gd name="T4" fmla="*/ 1204 w 1206"/>
                  <a:gd name="T5" fmla="*/ 1 h 99"/>
                  <a:gd name="T6" fmla="*/ 1204 w 1206"/>
                  <a:gd name="T7" fmla="*/ 1 h 99"/>
                  <a:gd name="T8" fmla="*/ 1204 w 1206"/>
                  <a:gd name="T9" fmla="*/ 1 h 99"/>
                  <a:gd name="T10" fmla="*/ 1202 w 1206"/>
                  <a:gd name="T11" fmla="*/ 1 h 99"/>
                  <a:gd name="T12" fmla="*/ 1202 w 1206"/>
                  <a:gd name="T13" fmla="*/ 1 h 99"/>
                  <a:gd name="T14" fmla="*/ 1202 w 1206"/>
                  <a:gd name="T15" fmla="*/ 1 h 99"/>
                  <a:gd name="T16" fmla="*/ 1201 w 1206"/>
                  <a:gd name="T17" fmla="*/ 0 h 99"/>
                  <a:gd name="T18" fmla="*/ 1201 w 1206"/>
                  <a:gd name="T19" fmla="*/ 0 h 99"/>
                  <a:gd name="T20" fmla="*/ 1201 w 1206"/>
                  <a:gd name="T21" fmla="*/ 13 h 99"/>
                  <a:gd name="T22" fmla="*/ 1206 w 1206"/>
                  <a:gd name="T23" fmla="*/ 13 h 99"/>
                  <a:gd name="T24" fmla="*/ 1206 w 1206"/>
                  <a:gd name="T25" fmla="*/ 21 h 99"/>
                  <a:gd name="T26" fmla="*/ 1204 w 1206"/>
                  <a:gd name="T27" fmla="*/ 21 h 99"/>
                  <a:gd name="T28" fmla="*/ 1204 w 1206"/>
                  <a:gd name="T29" fmla="*/ 21 h 99"/>
                  <a:gd name="T30" fmla="*/ 1204 w 1206"/>
                  <a:gd name="T31" fmla="*/ 21 h 99"/>
                  <a:gd name="T32" fmla="*/ 1202 w 1206"/>
                  <a:gd name="T33" fmla="*/ 21 h 99"/>
                  <a:gd name="T34" fmla="*/ 1202 w 1206"/>
                  <a:gd name="T35" fmla="*/ 23 h 99"/>
                  <a:gd name="T36" fmla="*/ 1202 w 1206"/>
                  <a:gd name="T37" fmla="*/ 23 h 99"/>
                  <a:gd name="T38" fmla="*/ 1201 w 1206"/>
                  <a:gd name="T39" fmla="*/ 23 h 99"/>
                  <a:gd name="T40" fmla="*/ 1201 w 1206"/>
                  <a:gd name="T41" fmla="*/ 23 h 99"/>
                  <a:gd name="T42" fmla="*/ 1201 w 1206"/>
                  <a:gd name="T43" fmla="*/ 13 h 99"/>
                  <a:gd name="T44" fmla="*/ 1206 w 1206"/>
                  <a:gd name="T45" fmla="*/ 13 h 99"/>
                  <a:gd name="T46" fmla="*/ 0 w 1206"/>
                  <a:gd name="T47" fmla="*/ 61 h 99"/>
                  <a:gd name="T48" fmla="*/ 1 w 1206"/>
                  <a:gd name="T49" fmla="*/ 76 h 99"/>
                  <a:gd name="T50" fmla="*/ 1 w 1206"/>
                  <a:gd name="T51" fmla="*/ 84 h 99"/>
                  <a:gd name="T52" fmla="*/ 3 w 1206"/>
                  <a:gd name="T53" fmla="*/ 84 h 99"/>
                  <a:gd name="T54" fmla="*/ 5 w 1206"/>
                  <a:gd name="T55" fmla="*/ 86 h 99"/>
                  <a:gd name="T56" fmla="*/ 5 w 1206"/>
                  <a:gd name="T57" fmla="*/ 86 h 99"/>
                  <a:gd name="T58" fmla="*/ 6 w 1206"/>
                  <a:gd name="T59" fmla="*/ 88 h 99"/>
                  <a:gd name="T60" fmla="*/ 6 w 1206"/>
                  <a:gd name="T61" fmla="*/ 89 h 99"/>
                  <a:gd name="T62" fmla="*/ 8 w 1206"/>
                  <a:gd name="T63" fmla="*/ 91 h 99"/>
                  <a:gd name="T64" fmla="*/ 8 w 1206"/>
                  <a:gd name="T65" fmla="*/ 91 h 99"/>
                  <a:gd name="T66" fmla="*/ 8 w 1206"/>
                  <a:gd name="T67" fmla="*/ 93 h 99"/>
                  <a:gd name="T68" fmla="*/ 6 w 1206"/>
                  <a:gd name="T69" fmla="*/ 74 h 99"/>
                  <a:gd name="T70" fmla="*/ 5 w 1206"/>
                  <a:gd name="T71" fmla="*/ 58 h 99"/>
                  <a:gd name="T72" fmla="*/ 5 w 1206"/>
                  <a:gd name="T73" fmla="*/ 58 h 99"/>
                  <a:gd name="T74" fmla="*/ 3 w 1206"/>
                  <a:gd name="T75" fmla="*/ 58 h 99"/>
                  <a:gd name="T76" fmla="*/ 3 w 1206"/>
                  <a:gd name="T77" fmla="*/ 58 h 99"/>
                  <a:gd name="T78" fmla="*/ 1 w 1206"/>
                  <a:gd name="T79" fmla="*/ 59 h 99"/>
                  <a:gd name="T80" fmla="*/ 1 w 1206"/>
                  <a:gd name="T81" fmla="*/ 59 h 99"/>
                  <a:gd name="T82" fmla="*/ 1 w 1206"/>
                  <a:gd name="T83" fmla="*/ 59 h 99"/>
                  <a:gd name="T84" fmla="*/ 0 w 1206"/>
                  <a:gd name="T85" fmla="*/ 59 h 99"/>
                  <a:gd name="T86" fmla="*/ 0 w 1206"/>
                  <a:gd name="T87" fmla="*/ 61 h 99"/>
                  <a:gd name="T88" fmla="*/ 8 w 1206"/>
                  <a:gd name="T89" fmla="*/ 98 h 99"/>
                  <a:gd name="T90" fmla="*/ 10 w 1206"/>
                  <a:gd name="T91" fmla="*/ 99 h 99"/>
                  <a:gd name="T92" fmla="*/ 8 w 1206"/>
                  <a:gd name="T93" fmla="*/ 99 h 99"/>
                  <a:gd name="T94" fmla="*/ 8 w 1206"/>
                  <a:gd name="T95" fmla="*/ 99 h 99"/>
                  <a:gd name="T96" fmla="*/ 8 w 1206"/>
                  <a:gd name="T97" fmla="*/ 99 h 99"/>
                  <a:gd name="T98" fmla="*/ 8 w 1206"/>
                  <a:gd name="T99" fmla="*/ 99 h 99"/>
                  <a:gd name="T100" fmla="*/ 8 w 1206"/>
                  <a:gd name="T101" fmla="*/ 99 h 99"/>
                  <a:gd name="T102" fmla="*/ 8 w 1206"/>
                  <a:gd name="T103" fmla="*/ 98 h 99"/>
                  <a:gd name="T104" fmla="*/ 8 w 1206"/>
                  <a:gd name="T105" fmla="*/ 98 h 99"/>
                  <a:gd name="T106" fmla="*/ 8 w 1206"/>
                  <a:gd name="T107" fmla="*/ 98 h 99"/>
                  <a:gd name="T108" fmla="*/ 8 w 1206"/>
                  <a:gd name="T109" fmla="*/ 98 h 9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206"/>
                  <a:gd name="T166" fmla="*/ 0 h 99"/>
                  <a:gd name="T167" fmla="*/ 1206 w 1206"/>
                  <a:gd name="T168" fmla="*/ 99 h 9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206" h="99">
                    <a:moveTo>
                      <a:pt x="1206" y="13"/>
                    </a:moveTo>
                    <a:lnTo>
                      <a:pt x="1206" y="1"/>
                    </a:lnTo>
                    <a:lnTo>
                      <a:pt x="1204" y="1"/>
                    </a:lnTo>
                    <a:lnTo>
                      <a:pt x="1202" y="1"/>
                    </a:lnTo>
                    <a:lnTo>
                      <a:pt x="1201" y="0"/>
                    </a:lnTo>
                    <a:lnTo>
                      <a:pt x="1201" y="13"/>
                    </a:lnTo>
                    <a:lnTo>
                      <a:pt x="1206" y="13"/>
                    </a:lnTo>
                    <a:lnTo>
                      <a:pt x="1206" y="21"/>
                    </a:lnTo>
                    <a:lnTo>
                      <a:pt x="1204" y="21"/>
                    </a:lnTo>
                    <a:lnTo>
                      <a:pt x="1202" y="21"/>
                    </a:lnTo>
                    <a:lnTo>
                      <a:pt x="1202" y="23"/>
                    </a:lnTo>
                    <a:lnTo>
                      <a:pt x="1201" y="23"/>
                    </a:lnTo>
                    <a:lnTo>
                      <a:pt x="1201" y="13"/>
                    </a:lnTo>
                    <a:lnTo>
                      <a:pt x="1206" y="13"/>
                    </a:lnTo>
                    <a:close/>
                    <a:moveTo>
                      <a:pt x="0" y="61"/>
                    </a:moveTo>
                    <a:lnTo>
                      <a:pt x="1" y="76"/>
                    </a:lnTo>
                    <a:lnTo>
                      <a:pt x="1" y="84"/>
                    </a:lnTo>
                    <a:lnTo>
                      <a:pt x="3" y="84"/>
                    </a:lnTo>
                    <a:lnTo>
                      <a:pt x="5" y="86"/>
                    </a:lnTo>
                    <a:lnTo>
                      <a:pt x="6" y="88"/>
                    </a:lnTo>
                    <a:lnTo>
                      <a:pt x="6" y="89"/>
                    </a:lnTo>
                    <a:lnTo>
                      <a:pt x="8" y="91"/>
                    </a:lnTo>
                    <a:lnTo>
                      <a:pt x="8" y="93"/>
                    </a:lnTo>
                    <a:lnTo>
                      <a:pt x="6" y="74"/>
                    </a:lnTo>
                    <a:lnTo>
                      <a:pt x="5" y="58"/>
                    </a:lnTo>
                    <a:lnTo>
                      <a:pt x="3" y="58"/>
                    </a:lnTo>
                    <a:lnTo>
                      <a:pt x="1" y="59"/>
                    </a:lnTo>
                    <a:lnTo>
                      <a:pt x="0" y="59"/>
                    </a:lnTo>
                    <a:lnTo>
                      <a:pt x="0" y="61"/>
                    </a:lnTo>
                    <a:close/>
                    <a:moveTo>
                      <a:pt x="8" y="98"/>
                    </a:moveTo>
                    <a:lnTo>
                      <a:pt x="10" y="99"/>
                    </a:lnTo>
                    <a:lnTo>
                      <a:pt x="8" y="99"/>
                    </a:lnTo>
                    <a:lnTo>
                      <a:pt x="8" y="98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4" name="Freeform 76"/>
              <p:cNvSpPr>
                <a:spLocks noEditPoints="1"/>
              </p:cNvSpPr>
              <p:nvPr/>
            </p:nvSpPr>
            <p:spPr bwMode="auto">
              <a:xfrm>
                <a:off x="1431" y="2932"/>
                <a:ext cx="1201" cy="99"/>
              </a:xfrm>
              <a:custGeom>
                <a:avLst/>
                <a:gdLst>
                  <a:gd name="T0" fmla="*/ 1201 w 1201"/>
                  <a:gd name="T1" fmla="*/ 13 h 99"/>
                  <a:gd name="T2" fmla="*/ 1201 w 1201"/>
                  <a:gd name="T3" fmla="*/ 1 h 99"/>
                  <a:gd name="T4" fmla="*/ 1201 w 1201"/>
                  <a:gd name="T5" fmla="*/ 1 h 99"/>
                  <a:gd name="T6" fmla="*/ 1201 w 1201"/>
                  <a:gd name="T7" fmla="*/ 1 h 99"/>
                  <a:gd name="T8" fmla="*/ 1200 w 1201"/>
                  <a:gd name="T9" fmla="*/ 0 h 99"/>
                  <a:gd name="T10" fmla="*/ 1200 w 1201"/>
                  <a:gd name="T11" fmla="*/ 0 h 99"/>
                  <a:gd name="T12" fmla="*/ 1198 w 1201"/>
                  <a:gd name="T13" fmla="*/ 0 h 99"/>
                  <a:gd name="T14" fmla="*/ 1198 w 1201"/>
                  <a:gd name="T15" fmla="*/ 0 h 99"/>
                  <a:gd name="T16" fmla="*/ 1198 w 1201"/>
                  <a:gd name="T17" fmla="*/ 0 h 99"/>
                  <a:gd name="T18" fmla="*/ 1196 w 1201"/>
                  <a:gd name="T19" fmla="*/ 0 h 99"/>
                  <a:gd name="T20" fmla="*/ 1196 w 1201"/>
                  <a:gd name="T21" fmla="*/ 13 h 99"/>
                  <a:gd name="T22" fmla="*/ 1201 w 1201"/>
                  <a:gd name="T23" fmla="*/ 13 h 99"/>
                  <a:gd name="T24" fmla="*/ 1201 w 1201"/>
                  <a:gd name="T25" fmla="*/ 21 h 99"/>
                  <a:gd name="T26" fmla="*/ 1201 w 1201"/>
                  <a:gd name="T27" fmla="*/ 23 h 99"/>
                  <a:gd name="T28" fmla="*/ 1201 w 1201"/>
                  <a:gd name="T29" fmla="*/ 23 h 99"/>
                  <a:gd name="T30" fmla="*/ 1200 w 1201"/>
                  <a:gd name="T31" fmla="*/ 23 h 99"/>
                  <a:gd name="T32" fmla="*/ 1200 w 1201"/>
                  <a:gd name="T33" fmla="*/ 23 h 99"/>
                  <a:gd name="T34" fmla="*/ 1198 w 1201"/>
                  <a:gd name="T35" fmla="*/ 23 h 99"/>
                  <a:gd name="T36" fmla="*/ 1198 w 1201"/>
                  <a:gd name="T37" fmla="*/ 23 h 99"/>
                  <a:gd name="T38" fmla="*/ 1198 w 1201"/>
                  <a:gd name="T39" fmla="*/ 25 h 99"/>
                  <a:gd name="T40" fmla="*/ 1196 w 1201"/>
                  <a:gd name="T41" fmla="*/ 25 h 99"/>
                  <a:gd name="T42" fmla="*/ 1196 w 1201"/>
                  <a:gd name="T43" fmla="*/ 13 h 99"/>
                  <a:gd name="T44" fmla="*/ 1201 w 1201"/>
                  <a:gd name="T45" fmla="*/ 13 h 99"/>
                  <a:gd name="T46" fmla="*/ 0 w 1201"/>
                  <a:gd name="T47" fmla="*/ 59 h 99"/>
                  <a:gd name="T48" fmla="*/ 2 w 1201"/>
                  <a:gd name="T49" fmla="*/ 74 h 99"/>
                  <a:gd name="T50" fmla="*/ 4 w 1201"/>
                  <a:gd name="T51" fmla="*/ 86 h 99"/>
                  <a:gd name="T52" fmla="*/ 5 w 1201"/>
                  <a:gd name="T53" fmla="*/ 88 h 99"/>
                  <a:gd name="T54" fmla="*/ 5 w 1201"/>
                  <a:gd name="T55" fmla="*/ 89 h 99"/>
                  <a:gd name="T56" fmla="*/ 7 w 1201"/>
                  <a:gd name="T57" fmla="*/ 91 h 99"/>
                  <a:gd name="T58" fmla="*/ 7 w 1201"/>
                  <a:gd name="T59" fmla="*/ 93 h 99"/>
                  <a:gd name="T60" fmla="*/ 7 w 1201"/>
                  <a:gd name="T61" fmla="*/ 94 h 99"/>
                  <a:gd name="T62" fmla="*/ 7 w 1201"/>
                  <a:gd name="T63" fmla="*/ 96 h 99"/>
                  <a:gd name="T64" fmla="*/ 7 w 1201"/>
                  <a:gd name="T65" fmla="*/ 98 h 99"/>
                  <a:gd name="T66" fmla="*/ 7 w 1201"/>
                  <a:gd name="T67" fmla="*/ 99 h 99"/>
                  <a:gd name="T68" fmla="*/ 10 w 1201"/>
                  <a:gd name="T69" fmla="*/ 99 h 99"/>
                  <a:gd name="T70" fmla="*/ 7 w 1201"/>
                  <a:gd name="T71" fmla="*/ 74 h 99"/>
                  <a:gd name="T72" fmla="*/ 5 w 1201"/>
                  <a:gd name="T73" fmla="*/ 56 h 99"/>
                  <a:gd name="T74" fmla="*/ 5 w 1201"/>
                  <a:gd name="T75" fmla="*/ 56 h 99"/>
                  <a:gd name="T76" fmla="*/ 5 w 1201"/>
                  <a:gd name="T77" fmla="*/ 56 h 99"/>
                  <a:gd name="T78" fmla="*/ 4 w 1201"/>
                  <a:gd name="T79" fmla="*/ 56 h 99"/>
                  <a:gd name="T80" fmla="*/ 4 w 1201"/>
                  <a:gd name="T81" fmla="*/ 58 h 99"/>
                  <a:gd name="T82" fmla="*/ 4 w 1201"/>
                  <a:gd name="T83" fmla="*/ 58 h 99"/>
                  <a:gd name="T84" fmla="*/ 2 w 1201"/>
                  <a:gd name="T85" fmla="*/ 58 h 99"/>
                  <a:gd name="T86" fmla="*/ 2 w 1201"/>
                  <a:gd name="T87" fmla="*/ 58 h 99"/>
                  <a:gd name="T88" fmla="*/ 0 w 1201"/>
                  <a:gd name="T89" fmla="*/ 59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01"/>
                  <a:gd name="T136" fmla="*/ 0 h 99"/>
                  <a:gd name="T137" fmla="*/ 1201 w 1201"/>
                  <a:gd name="T138" fmla="*/ 99 h 9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01" h="99">
                    <a:moveTo>
                      <a:pt x="1201" y="13"/>
                    </a:moveTo>
                    <a:lnTo>
                      <a:pt x="1201" y="1"/>
                    </a:lnTo>
                    <a:lnTo>
                      <a:pt x="1200" y="0"/>
                    </a:lnTo>
                    <a:lnTo>
                      <a:pt x="1198" y="0"/>
                    </a:lnTo>
                    <a:lnTo>
                      <a:pt x="1196" y="0"/>
                    </a:lnTo>
                    <a:lnTo>
                      <a:pt x="1196" y="13"/>
                    </a:lnTo>
                    <a:lnTo>
                      <a:pt x="1201" y="13"/>
                    </a:lnTo>
                    <a:lnTo>
                      <a:pt x="1201" y="21"/>
                    </a:lnTo>
                    <a:lnTo>
                      <a:pt x="1201" y="23"/>
                    </a:lnTo>
                    <a:lnTo>
                      <a:pt x="1200" y="23"/>
                    </a:lnTo>
                    <a:lnTo>
                      <a:pt x="1198" y="23"/>
                    </a:lnTo>
                    <a:lnTo>
                      <a:pt x="1198" y="25"/>
                    </a:lnTo>
                    <a:lnTo>
                      <a:pt x="1196" y="25"/>
                    </a:lnTo>
                    <a:lnTo>
                      <a:pt x="1196" y="13"/>
                    </a:lnTo>
                    <a:lnTo>
                      <a:pt x="1201" y="13"/>
                    </a:lnTo>
                    <a:close/>
                    <a:moveTo>
                      <a:pt x="0" y="59"/>
                    </a:moveTo>
                    <a:lnTo>
                      <a:pt x="2" y="74"/>
                    </a:lnTo>
                    <a:lnTo>
                      <a:pt x="4" y="86"/>
                    </a:lnTo>
                    <a:lnTo>
                      <a:pt x="5" y="88"/>
                    </a:lnTo>
                    <a:lnTo>
                      <a:pt x="5" y="89"/>
                    </a:lnTo>
                    <a:lnTo>
                      <a:pt x="7" y="91"/>
                    </a:lnTo>
                    <a:lnTo>
                      <a:pt x="7" y="93"/>
                    </a:lnTo>
                    <a:lnTo>
                      <a:pt x="7" y="94"/>
                    </a:lnTo>
                    <a:lnTo>
                      <a:pt x="7" y="96"/>
                    </a:lnTo>
                    <a:lnTo>
                      <a:pt x="7" y="98"/>
                    </a:lnTo>
                    <a:lnTo>
                      <a:pt x="7" y="99"/>
                    </a:lnTo>
                    <a:lnTo>
                      <a:pt x="10" y="99"/>
                    </a:lnTo>
                    <a:lnTo>
                      <a:pt x="7" y="74"/>
                    </a:lnTo>
                    <a:lnTo>
                      <a:pt x="5" y="56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5" name="Freeform 77"/>
              <p:cNvSpPr>
                <a:spLocks noEditPoints="1"/>
              </p:cNvSpPr>
              <p:nvPr/>
            </p:nvSpPr>
            <p:spPr bwMode="auto">
              <a:xfrm>
                <a:off x="1435" y="2930"/>
                <a:ext cx="1196" cy="101"/>
              </a:xfrm>
              <a:custGeom>
                <a:avLst/>
                <a:gdLst>
                  <a:gd name="T0" fmla="*/ 1196 w 1196"/>
                  <a:gd name="T1" fmla="*/ 15 h 101"/>
                  <a:gd name="T2" fmla="*/ 1196 w 1196"/>
                  <a:gd name="T3" fmla="*/ 2 h 101"/>
                  <a:gd name="T4" fmla="*/ 1194 w 1196"/>
                  <a:gd name="T5" fmla="*/ 2 h 101"/>
                  <a:gd name="T6" fmla="*/ 1194 w 1196"/>
                  <a:gd name="T7" fmla="*/ 2 h 101"/>
                  <a:gd name="T8" fmla="*/ 1194 w 1196"/>
                  <a:gd name="T9" fmla="*/ 2 h 101"/>
                  <a:gd name="T10" fmla="*/ 1192 w 1196"/>
                  <a:gd name="T11" fmla="*/ 2 h 101"/>
                  <a:gd name="T12" fmla="*/ 1192 w 1196"/>
                  <a:gd name="T13" fmla="*/ 2 h 101"/>
                  <a:gd name="T14" fmla="*/ 1191 w 1196"/>
                  <a:gd name="T15" fmla="*/ 2 h 101"/>
                  <a:gd name="T16" fmla="*/ 1191 w 1196"/>
                  <a:gd name="T17" fmla="*/ 0 h 101"/>
                  <a:gd name="T18" fmla="*/ 1191 w 1196"/>
                  <a:gd name="T19" fmla="*/ 0 h 101"/>
                  <a:gd name="T20" fmla="*/ 1191 w 1196"/>
                  <a:gd name="T21" fmla="*/ 15 h 101"/>
                  <a:gd name="T22" fmla="*/ 1196 w 1196"/>
                  <a:gd name="T23" fmla="*/ 15 h 101"/>
                  <a:gd name="T24" fmla="*/ 1196 w 1196"/>
                  <a:gd name="T25" fmla="*/ 25 h 101"/>
                  <a:gd name="T26" fmla="*/ 1194 w 1196"/>
                  <a:gd name="T27" fmla="*/ 25 h 101"/>
                  <a:gd name="T28" fmla="*/ 1194 w 1196"/>
                  <a:gd name="T29" fmla="*/ 25 h 101"/>
                  <a:gd name="T30" fmla="*/ 1194 w 1196"/>
                  <a:gd name="T31" fmla="*/ 27 h 101"/>
                  <a:gd name="T32" fmla="*/ 1192 w 1196"/>
                  <a:gd name="T33" fmla="*/ 27 h 101"/>
                  <a:gd name="T34" fmla="*/ 1192 w 1196"/>
                  <a:gd name="T35" fmla="*/ 27 h 101"/>
                  <a:gd name="T36" fmla="*/ 1192 w 1196"/>
                  <a:gd name="T37" fmla="*/ 27 h 101"/>
                  <a:gd name="T38" fmla="*/ 1191 w 1196"/>
                  <a:gd name="T39" fmla="*/ 27 h 101"/>
                  <a:gd name="T40" fmla="*/ 1191 w 1196"/>
                  <a:gd name="T41" fmla="*/ 28 h 101"/>
                  <a:gd name="T42" fmla="*/ 1191 w 1196"/>
                  <a:gd name="T43" fmla="*/ 15 h 101"/>
                  <a:gd name="T44" fmla="*/ 1196 w 1196"/>
                  <a:gd name="T45" fmla="*/ 15 h 101"/>
                  <a:gd name="T46" fmla="*/ 0 w 1196"/>
                  <a:gd name="T47" fmla="*/ 60 h 101"/>
                  <a:gd name="T48" fmla="*/ 1 w 1196"/>
                  <a:gd name="T49" fmla="*/ 76 h 101"/>
                  <a:gd name="T50" fmla="*/ 3 w 1196"/>
                  <a:gd name="T51" fmla="*/ 95 h 101"/>
                  <a:gd name="T52" fmla="*/ 3 w 1196"/>
                  <a:gd name="T53" fmla="*/ 95 h 101"/>
                  <a:gd name="T54" fmla="*/ 3 w 1196"/>
                  <a:gd name="T55" fmla="*/ 96 h 101"/>
                  <a:gd name="T56" fmla="*/ 3 w 1196"/>
                  <a:gd name="T57" fmla="*/ 96 h 101"/>
                  <a:gd name="T58" fmla="*/ 3 w 1196"/>
                  <a:gd name="T59" fmla="*/ 96 h 101"/>
                  <a:gd name="T60" fmla="*/ 3 w 1196"/>
                  <a:gd name="T61" fmla="*/ 98 h 101"/>
                  <a:gd name="T62" fmla="*/ 3 w 1196"/>
                  <a:gd name="T63" fmla="*/ 98 h 101"/>
                  <a:gd name="T64" fmla="*/ 3 w 1196"/>
                  <a:gd name="T65" fmla="*/ 100 h 101"/>
                  <a:gd name="T66" fmla="*/ 3 w 1196"/>
                  <a:gd name="T67" fmla="*/ 100 h 101"/>
                  <a:gd name="T68" fmla="*/ 5 w 1196"/>
                  <a:gd name="T69" fmla="*/ 101 h 101"/>
                  <a:gd name="T70" fmla="*/ 10 w 1196"/>
                  <a:gd name="T71" fmla="*/ 100 h 101"/>
                  <a:gd name="T72" fmla="*/ 6 w 1196"/>
                  <a:gd name="T73" fmla="*/ 76 h 101"/>
                  <a:gd name="T74" fmla="*/ 5 w 1196"/>
                  <a:gd name="T75" fmla="*/ 57 h 101"/>
                  <a:gd name="T76" fmla="*/ 3 w 1196"/>
                  <a:gd name="T77" fmla="*/ 57 h 101"/>
                  <a:gd name="T78" fmla="*/ 3 w 1196"/>
                  <a:gd name="T79" fmla="*/ 57 h 101"/>
                  <a:gd name="T80" fmla="*/ 3 w 1196"/>
                  <a:gd name="T81" fmla="*/ 57 h 101"/>
                  <a:gd name="T82" fmla="*/ 1 w 1196"/>
                  <a:gd name="T83" fmla="*/ 58 h 101"/>
                  <a:gd name="T84" fmla="*/ 1 w 1196"/>
                  <a:gd name="T85" fmla="*/ 58 h 101"/>
                  <a:gd name="T86" fmla="*/ 1 w 1196"/>
                  <a:gd name="T87" fmla="*/ 58 h 101"/>
                  <a:gd name="T88" fmla="*/ 0 w 1196"/>
                  <a:gd name="T89" fmla="*/ 58 h 101"/>
                  <a:gd name="T90" fmla="*/ 0 w 1196"/>
                  <a:gd name="T91" fmla="*/ 60 h 10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196"/>
                  <a:gd name="T139" fmla="*/ 0 h 101"/>
                  <a:gd name="T140" fmla="*/ 1196 w 1196"/>
                  <a:gd name="T141" fmla="*/ 101 h 10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196" h="101">
                    <a:moveTo>
                      <a:pt x="1196" y="15"/>
                    </a:moveTo>
                    <a:lnTo>
                      <a:pt x="1196" y="2"/>
                    </a:lnTo>
                    <a:lnTo>
                      <a:pt x="1194" y="2"/>
                    </a:lnTo>
                    <a:lnTo>
                      <a:pt x="1192" y="2"/>
                    </a:lnTo>
                    <a:lnTo>
                      <a:pt x="1191" y="2"/>
                    </a:lnTo>
                    <a:lnTo>
                      <a:pt x="1191" y="0"/>
                    </a:lnTo>
                    <a:lnTo>
                      <a:pt x="1191" y="15"/>
                    </a:lnTo>
                    <a:lnTo>
                      <a:pt x="1196" y="15"/>
                    </a:lnTo>
                    <a:lnTo>
                      <a:pt x="1196" y="25"/>
                    </a:lnTo>
                    <a:lnTo>
                      <a:pt x="1194" y="25"/>
                    </a:lnTo>
                    <a:lnTo>
                      <a:pt x="1194" y="27"/>
                    </a:lnTo>
                    <a:lnTo>
                      <a:pt x="1192" y="27"/>
                    </a:lnTo>
                    <a:lnTo>
                      <a:pt x="1191" y="27"/>
                    </a:lnTo>
                    <a:lnTo>
                      <a:pt x="1191" y="28"/>
                    </a:lnTo>
                    <a:lnTo>
                      <a:pt x="1191" y="15"/>
                    </a:lnTo>
                    <a:lnTo>
                      <a:pt x="1196" y="15"/>
                    </a:lnTo>
                    <a:close/>
                    <a:moveTo>
                      <a:pt x="0" y="60"/>
                    </a:moveTo>
                    <a:lnTo>
                      <a:pt x="1" y="76"/>
                    </a:lnTo>
                    <a:lnTo>
                      <a:pt x="3" y="95"/>
                    </a:lnTo>
                    <a:lnTo>
                      <a:pt x="3" y="96"/>
                    </a:lnTo>
                    <a:lnTo>
                      <a:pt x="3" y="98"/>
                    </a:lnTo>
                    <a:lnTo>
                      <a:pt x="3" y="100"/>
                    </a:lnTo>
                    <a:lnTo>
                      <a:pt x="5" y="101"/>
                    </a:lnTo>
                    <a:lnTo>
                      <a:pt x="10" y="100"/>
                    </a:lnTo>
                    <a:lnTo>
                      <a:pt x="6" y="76"/>
                    </a:lnTo>
                    <a:lnTo>
                      <a:pt x="5" y="57"/>
                    </a:lnTo>
                    <a:lnTo>
                      <a:pt x="3" y="57"/>
                    </a:lnTo>
                    <a:lnTo>
                      <a:pt x="1" y="58"/>
                    </a:lnTo>
                    <a:lnTo>
                      <a:pt x="0" y="58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6" name="Freeform 78"/>
              <p:cNvSpPr>
                <a:spLocks noEditPoints="1"/>
              </p:cNvSpPr>
              <p:nvPr/>
            </p:nvSpPr>
            <p:spPr bwMode="auto">
              <a:xfrm>
                <a:off x="1436" y="2930"/>
                <a:ext cx="1191" cy="101"/>
              </a:xfrm>
              <a:custGeom>
                <a:avLst/>
                <a:gdLst>
                  <a:gd name="T0" fmla="*/ 1191 w 1191"/>
                  <a:gd name="T1" fmla="*/ 15 h 101"/>
                  <a:gd name="T2" fmla="*/ 1191 w 1191"/>
                  <a:gd name="T3" fmla="*/ 2 h 101"/>
                  <a:gd name="T4" fmla="*/ 1191 w 1191"/>
                  <a:gd name="T5" fmla="*/ 2 h 101"/>
                  <a:gd name="T6" fmla="*/ 1190 w 1191"/>
                  <a:gd name="T7" fmla="*/ 2 h 101"/>
                  <a:gd name="T8" fmla="*/ 1190 w 1191"/>
                  <a:gd name="T9" fmla="*/ 0 h 101"/>
                  <a:gd name="T10" fmla="*/ 1190 w 1191"/>
                  <a:gd name="T11" fmla="*/ 0 h 101"/>
                  <a:gd name="T12" fmla="*/ 1188 w 1191"/>
                  <a:gd name="T13" fmla="*/ 0 h 101"/>
                  <a:gd name="T14" fmla="*/ 1188 w 1191"/>
                  <a:gd name="T15" fmla="*/ 0 h 101"/>
                  <a:gd name="T16" fmla="*/ 1188 w 1191"/>
                  <a:gd name="T17" fmla="*/ 0 h 101"/>
                  <a:gd name="T18" fmla="*/ 1187 w 1191"/>
                  <a:gd name="T19" fmla="*/ 0 h 101"/>
                  <a:gd name="T20" fmla="*/ 1187 w 1191"/>
                  <a:gd name="T21" fmla="*/ 15 h 101"/>
                  <a:gd name="T22" fmla="*/ 1191 w 1191"/>
                  <a:gd name="T23" fmla="*/ 15 h 101"/>
                  <a:gd name="T24" fmla="*/ 1191 w 1191"/>
                  <a:gd name="T25" fmla="*/ 27 h 101"/>
                  <a:gd name="T26" fmla="*/ 1191 w 1191"/>
                  <a:gd name="T27" fmla="*/ 27 h 101"/>
                  <a:gd name="T28" fmla="*/ 1191 w 1191"/>
                  <a:gd name="T29" fmla="*/ 27 h 101"/>
                  <a:gd name="T30" fmla="*/ 1190 w 1191"/>
                  <a:gd name="T31" fmla="*/ 27 h 101"/>
                  <a:gd name="T32" fmla="*/ 1190 w 1191"/>
                  <a:gd name="T33" fmla="*/ 28 h 101"/>
                  <a:gd name="T34" fmla="*/ 1188 w 1191"/>
                  <a:gd name="T35" fmla="*/ 28 h 101"/>
                  <a:gd name="T36" fmla="*/ 1188 w 1191"/>
                  <a:gd name="T37" fmla="*/ 28 h 101"/>
                  <a:gd name="T38" fmla="*/ 1188 w 1191"/>
                  <a:gd name="T39" fmla="*/ 28 h 101"/>
                  <a:gd name="T40" fmla="*/ 1187 w 1191"/>
                  <a:gd name="T41" fmla="*/ 30 h 101"/>
                  <a:gd name="T42" fmla="*/ 1187 w 1191"/>
                  <a:gd name="T43" fmla="*/ 15 h 101"/>
                  <a:gd name="T44" fmla="*/ 1191 w 1191"/>
                  <a:gd name="T45" fmla="*/ 15 h 101"/>
                  <a:gd name="T46" fmla="*/ 0 w 1191"/>
                  <a:gd name="T47" fmla="*/ 58 h 101"/>
                  <a:gd name="T48" fmla="*/ 2 w 1191"/>
                  <a:gd name="T49" fmla="*/ 76 h 101"/>
                  <a:gd name="T50" fmla="*/ 5 w 1191"/>
                  <a:gd name="T51" fmla="*/ 101 h 101"/>
                  <a:gd name="T52" fmla="*/ 10 w 1191"/>
                  <a:gd name="T53" fmla="*/ 98 h 101"/>
                  <a:gd name="T54" fmla="*/ 7 w 1191"/>
                  <a:gd name="T55" fmla="*/ 76 h 101"/>
                  <a:gd name="T56" fmla="*/ 5 w 1191"/>
                  <a:gd name="T57" fmla="*/ 55 h 101"/>
                  <a:gd name="T58" fmla="*/ 5 w 1191"/>
                  <a:gd name="T59" fmla="*/ 55 h 101"/>
                  <a:gd name="T60" fmla="*/ 5 w 1191"/>
                  <a:gd name="T61" fmla="*/ 55 h 101"/>
                  <a:gd name="T62" fmla="*/ 4 w 1191"/>
                  <a:gd name="T63" fmla="*/ 55 h 101"/>
                  <a:gd name="T64" fmla="*/ 4 w 1191"/>
                  <a:gd name="T65" fmla="*/ 57 h 101"/>
                  <a:gd name="T66" fmla="*/ 2 w 1191"/>
                  <a:gd name="T67" fmla="*/ 57 h 101"/>
                  <a:gd name="T68" fmla="*/ 2 w 1191"/>
                  <a:gd name="T69" fmla="*/ 57 h 101"/>
                  <a:gd name="T70" fmla="*/ 2 w 1191"/>
                  <a:gd name="T71" fmla="*/ 57 h 101"/>
                  <a:gd name="T72" fmla="*/ 0 w 1191"/>
                  <a:gd name="T73" fmla="*/ 58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91"/>
                  <a:gd name="T112" fmla="*/ 0 h 101"/>
                  <a:gd name="T113" fmla="*/ 1191 w 1191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91" h="101">
                    <a:moveTo>
                      <a:pt x="1191" y="15"/>
                    </a:moveTo>
                    <a:lnTo>
                      <a:pt x="1191" y="2"/>
                    </a:lnTo>
                    <a:lnTo>
                      <a:pt x="1190" y="2"/>
                    </a:lnTo>
                    <a:lnTo>
                      <a:pt x="1190" y="0"/>
                    </a:lnTo>
                    <a:lnTo>
                      <a:pt x="1188" y="0"/>
                    </a:lnTo>
                    <a:lnTo>
                      <a:pt x="1187" y="0"/>
                    </a:lnTo>
                    <a:lnTo>
                      <a:pt x="1187" y="15"/>
                    </a:lnTo>
                    <a:lnTo>
                      <a:pt x="1191" y="15"/>
                    </a:lnTo>
                    <a:lnTo>
                      <a:pt x="1191" y="27"/>
                    </a:lnTo>
                    <a:lnTo>
                      <a:pt x="1190" y="27"/>
                    </a:lnTo>
                    <a:lnTo>
                      <a:pt x="1190" y="28"/>
                    </a:lnTo>
                    <a:lnTo>
                      <a:pt x="1188" y="28"/>
                    </a:lnTo>
                    <a:lnTo>
                      <a:pt x="1187" y="30"/>
                    </a:lnTo>
                    <a:lnTo>
                      <a:pt x="1187" y="15"/>
                    </a:lnTo>
                    <a:lnTo>
                      <a:pt x="1191" y="15"/>
                    </a:lnTo>
                    <a:close/>
                    <a:moveTo>
                      <a:pt x="0" y="58"/>
                    </a:moveTo>
                    <a:lnTo>
                      <a:pt x="2" y="76"/>
                    </a:lnTo>
                    <a:lnTo>
                      <a:pt x="5" y="101"/>
                    </a:lnTo>
                    <a:lnTo>
                      <a:pt x="10" y="98"/>
                    </a:lnTo>
                    <a:lnTo>
                      <a:pt x="7" y="76"/>
                    </a:lnTo>
                    <a:lnTo>
                      <a:pt x="5" y="55"/>
                    </a:lnTo>
                    <a:lnTo>
                      <a:pt x="4" y="55"/>
                    </a:lnTo>
                    <a:lnTo>
                      <a:pt x="4" y="57"/>
                    </a:lnTo>
                    <a:lnTo>
                      <a:pt x="2" y="57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7" name="Freeform 79"/>
              <p:cNvSpPr>
                <a:spLocks noEditPoints="1"/>
              </p:cNvSpPr>
              <p:nvPr/>
            </p:nvSpPr>
            <p:spPr bwMode="auto">
              <a:xfrm>
                <a:off x="1440" y="2929"/>
                <a:ext cx="1186" cy="101"/>
              </a:xfrm>
              <a:custGeom>
                <a:avLst/>
                <a:gdLst>
                  <a:gd name="T0" fmla="*/ 1186 w 1186"/>
                  <a:gd name="T1" fmla="*/ 16 h 101"/>
                  <a:gd name="T2" fmla="*/ 1186 w 1186"/>
                  <a:gd name="T3" fmla="*/ 1 h 101"/>
                  <a:gd name="T4" fmla="*/ 1184 w 1186"/>
                  <a:gd name="T5" fmla="*/ 1 h 101"/>
                  <a:gd name="T6" fmla="*/ 1184 w 1186"/>
                  <a:gd name="T7" fmla="*/ 1 h 101"/>
                  <a:gd name="T8" fmla="*/ 1184 w 1186"/>
                  <a:gd name="T9" fmla="*/ 1 h 101"/>
                  <a:gd name="T10" fmla="*/ 1183 w 1186"/>
                  <a:gd name="T11" fmla="*/ 1 h 101"/>
                  <a:gd name="T12" fmla="*/ 1183 w 1186"/>
                  <a:gd name="T13" fmla="*/ 1 h 101"/>
                  <a:gd name="T14" fmla="*/ 1181 w 1186"/>
                  <a:gd name="T15" fmla="*/ 0 h 101"/>
                  <a:gd name="T16" fmla="*/ 1181 w 1186"/>
                  <a:gd name="T17" fmla="*/ 0 h 101"/>
                  <a:gd name="T18" fmla="*/ 1181 w 1186"/>
                  <a:gd name="T19" fmla="*/ 0 h 101"/>
                  <a:gd name="T20" fmla="*/ 1181 w 1186"/>
                  <a:gd name="T21" fmla="*/ 16 h 101"/>
                  <a:gd name="T22" fmla="*/ 1186 w 1186"/>
                  <a:gd name="T23" fmla="*/ 16 h 101"/>
                  <a:gd name="T24" fmla="*/ 1186 w 1186"/>
                  <a:gd name="T25" fmla="*/ 29 h 101"/>
                  <a:gd name="T26" fmla="*/ 1184 w 1186"/>
                  <a:gd name="T27" fmla="*/ 29 h 101"/>
                  <a:gd name="T28" fmla="*/ 1184 w 1186"/>
                  <a:gd name="T29" fmla="*/ 29 h 101"/>
                  <a:gd name="T30" fmla="*/ 1184 w 1186"/>
                  <a:gd name="T31" fmla="*/ 29 h 101"/>
                  <a:gd name="T32" fmla="*/ 1183 w 1186"/>
                  <a:gd name="T33" fmla="*/ 31 h 101"/>
                  <a:gd name="T34" fmla="*/ 1183 w 1186"/>
                  <a:gd name="T35" fmla="*/ 31 h 101"/>
                  <a:gd name="T36" fmla="*/ 1181 w 1186"/>
                  <a:gd name="T37" fmla="*/ 31 h 101"/>
                  <a:gd name="T38" fmla="*/ 1181 w 1186"/>
                  <a:gd name="T39" fmla="*/ 31 h 101"/>
                  <a:gd name="T40" fmla="*/ 1181 w 1186"/>
                  <a:gd name="T41" fmla="*/ 33 h 101"/>
                  <a:gd name="T42" fmla="*/ 1181 w 1186"/>
                  <a:gd name="T43" fmla="*/ 16 h 101"/>
                  <a:gd name="T44" fmla="*/ 1186 w 1186"/>
                  <a:gd name="T45" fmla="*/ 16 h 101"/>
                  <a:gd name="T46" fmla="*/ 0 w 1186"/>
                  <a:gd name="T47" fmla="*/ 58 h 101"/>
                  <a:gd name="T48" fmla="*/ 1 w 1186"/>
                  <a:gd name="T49" fmla="*/ 77 h 101"/>
                  <a:gd name="T50" fmla="*/ 5 w 1186"/>
                  <a:gd name="T51" fmla="*/ 101 h 101"/>
                  <a:gd name="T52" fmla="*/ 8 w 1186"/>
                  <a:gd name="T53" fmla="*/ 99 h 101"/>
                  <a:gd name="T54" fmla="*/ 6 w 1186"/>
                  <a:gd name="T55" fmla="*/ 77 h 101"/>
                  <a:gd name="T56" fmla="*/ 5 w 1186"/>
                  <a:gd name="T57" fmla="*/ 54 h 101"/>
                  <a:gd name="T58" fmla="*/ 3 w 1186"/>
                  <a:gd name="T59" fmla="*/ 54 h 101"/>
                  <a:gd name="T60" fmla="*/ 3 w 1186"/>
                  <a:gd name="T61" fmla="*/ 54 h 101"/>
                  <a:gd name="T62" fmla="*/ 3 w 1186"/>
                  <a:gd name="T63" fmla="*/ 54 h 101"/>
                  <a:gd name="T64" fmla="*/ 1 w 1186"/>
                  <a:gd name="T65" fmla="*/ 56 h 101"/>
                  <a:gd name="T66" fmla="*/ 1 w 1186"/>
                  <a:gd name="T67" fmla="*/ 56 h 101"/>
                  <a:gd name="T68" fmla="*/ 1 w 1186"/>
                  <a:gd name="T69" fmla="*/ 56 h 101"/>
                  <a:gd name="T70" fmla="*/ 0 w 1186"/>
                  <a:gd name="T71" fmla="*/ 56 h 101"/>
                  <a:gd name="T72" fmla="*/ 0 w 1186"/>
                  <a:gd name="T73" fmla="*/ 58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86"/>
                  <a:gd name="T112" fmla="*/ 0 h 101"/>
                  <a:gd name="T113" fmla="*/ 1186 w 118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86" h="101">
                    <a:moveTo>
                      <a:pt x="1186" y="16"/>
                    </a:moveTo>
                    <a:lnTo>
                      <a:pt x="1186" y="1"/>
                    </a:lnTo>
                    <a:lnTo>
                      <a:pt x="1184" y="1"/>
                    </a:lnTo>
                    <a:lnTo>
                      <a:pt x="1183" y="1"/>
                    </a:lnTo>
                    <a:lnTo>
                      <a:pt x="1181" y="0"/>
                    </a:lnTo>
                    <a:lnTo>
                      <a:pt x="1181" y="16"/>
                    </a:lnTo>
                    <a:lnTo>
                      <a:pt x="1186" y="16"/>
                    </a:lnTo>
                    <a:lnTo>
                      <a:pt x="1186" y="29"/>
                    </a:lnTo>
                    <a:lnTo>
                      <a:pt x="1184" y="29"/>
                    </a:lnTo>
                    <a:lnTo>
                      <a:pt x="1183" y="31"/>
                    </a:lnTo>
                    <a:lnTo>
                      <a:pt x="1181" y="31"/>
                    </a:lnTo>
                    <a:lnTo>
                      <a:pt x="1181" y="33"/>
                    </a:lnTo>
                    <a:lnTo>
                      <a:pt x="1181" y="16"/>
                    </a:lnTo>
                    <a:lnTo>
                      <a:pt x="1186" y="16"/>
                    </a:lnTo>
                    <a:close/>
                    <a:moveTo>
                      <a:pt x="0" y="58"/>
                    </a:moveTo>
                    <a:lnTo>
                      <a:pt x="1" y="77"/>
                    </a:lnTo>
                    <a:lnTo>
                      <a:pt x="5" y="101"/>
                    </a:lnTo>
                    <a:lnTo>
                      <a:pt x="8" y="99"/>
                    </a:lnTo>
                    <a:lnTo>
                      <a:pt x="6" y="77"/>
                    </a:lnTo>
                    <a:lnTo>
                      <a:pt x="5" y="54"/>
                    </a:lnTo>
                    <a:lnTo>
                      <a:pt x="3" y="54"/>
                    </a:lnTo>
                    <a:lnTo>
                      <a:pt x="1" y="56"/>
                    </a:lnTo>
                    <a:lnTo>
                      <a:pt x="0" y="56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8" name="Freeform 80"/>
              <p:cNvSpPr>
                <a:spLocks noEditPoints="1"/>
              </p:cNvSpPr>
              <p:nvPr/>
            </p:nvSpPr>
            <p:spPr bwMode="auto">
              <a:xfrm>
                <a:off x="1441" y="2929"/>
                <a:ext cx="1182" cy="99"/>
              </a:xfrm>
              <a:custGeom>
                <a:avLst/>
                <a:gdLst>
                  <a:gd name="T0" fmla="*/ 1182 w 1182"/>
                  <a:gd name="T1" fmla="*/ 16 h 99"/>
                  <a:gd name="T2" fmla="*/ 1182 w 1182"/>
                  <a:gd name="T3" fmla="*/ 1 h 99"/>
                  <a:gd name="T4" fmla="*/ 1182 w 1182"/>
                  <a:gd name="T5" fmla="*/ 1 h 99"/>
                  <a:gd name="T6" fmla="*/ 1180 w 1182"/>
                  <a:gd name="T7" fmla="*/ 0 h 99"/>
                  <a:gd name="T8" fmla="*/ 1180 w 1182"/>
                  <a:gd name="T9" fmla="*/ 0 h 99"/>
                  <a:gd name="T10" fmla="*/ 1180 w 1182"/>
                  <a:gd name="T11" fmla="*/ 0 h 99"/>
                  <a:gd name="T12" fmla="*/ 1178 w 1182"/>
                  <a:gd name="T13" fmla="*/ 0 h 99"/>
                  <a:gd name="T14" fmla="*/ 1178 w 1182"/>
                  <a:gd name="T15" fmla="*/ 0 h 99"/>
                  <a:gd name="T16" fmla="*/ 1178 w 1182"/>
                  <a:gd name="T17" fmla="*/ 0 h 99"/>
                  <a:gd name="T18" fmla="*/ 1177 w 1182"/>
                  <a:gd name="T19" fmla="*/ 0 h 99"/>
                  <a:gd name="T20" fmla="*/ 1177 w 1182"/>
                  <a:gd name="T21" fmla="*/ 16 h 99"/>
                  <a:gd name="T22" fmla="*/ 1182 w 1182"/>
                  <a:gd name="T23" fmla="*/ 16 h 99"/>
                  <a:gd name="T24" fmla="*/ 1182 w 1182"/>
                  <a:gd name="T25" fmla="*/ 31 h 99"/>
                  <a:gd name="T26" fmla="*/ 1182 w 1182"/>
                  <a:gd name="T27" fmla="*/ 31 h 99"/>
                  <a:gd name="T28" fmla="*/ 1180 w 1182"/>
                  <a:gd name="T29" fmla="*/ 31 h 99"/>
                  <a:gd name="T30" fmla="*/ 1180 w 1182"/>
                  <a:gd name="T31" fmla="*/ 31 h 99"/>
                  <a:gd name="T32" fmla="*/ 1180 w 1182"/>
                  <a:gd name="T33" fmla="*/ 33 h 99"/>
                  <a:gd name="T34" fmla="*/ 1178 w 1182"/>
                  <a:gd name="T35" fmla="*/ 33 h 99"/>
                  <a:gd name="T36" fmla="*/ 1178 w 1182"/>
                  <a:gd name="T37" fmla="*/ 33 h 99"/>
                  <a:gd name="T38" fmla="*/ 1178 w 1182"/>
                  <a:gd name="T39" fmla="*/ 33 h 99"/>
                  <a:gd name="T40" fmla="*/ 1177 w 1182"/>
                  <a:gd name="T41" fmla="*/ 34 h 99"/>
                  <a:gd name="T42" fmla="*/ 1177 w 1182"/>
                  <a:gd name="T43" fmla="*/ 16 h 99"/>
                  <a:gd name="T44" fmla="*/ 1182 w 1182"/>
                  <a:gd name="T45" fmla="*/ 16 h 99"/>
                  <a:gd name="T46" fmla="*/ 0 w 1182"/>
                  <a:gd name="T47" fmla="*/ 56 h 99"/>
                  <a:gd name="T48" fmla="*/ 2 w 1182"/>
                  <a:gd name="T49" fmla="*/ 77 h 99"/>
                  <a:gd name="T50" fmla="*/ 5 w 1182"/>
                  <a:gd name="T51" fmla="*/ 99 h 99"/>
                  <a:gd name="T52" fmla="*/ 10 w 1182"/>
                  <a:gd name="T53" fmla="*/ 97 h 99"/>
                  <a:gd name="T54" fmla="*/ 7 w 1182"/>
                  <a:gd name="T55" fmla="*/ 77 h 99"/>
                  <a:gd name="T56" fmla="*/ 5 w 1182"/>
                  <a:gd name="T57" fmla="*/ 53 h 99"/>
                  <a:gd name="T58" fmla="*/ 5 w 1182"/>
                  <a:gd name="T59" fmla="*/ 53 h 99"/>
                  <a:gd name="T60" fmla="*/ 4 w 1182"/>
                  <a:gd name="T61" fmla="*/ 53 h 99"/>
                  <a:gd name="T62" fmla="*/ 4 w 1182"/>
                  <a:gd name="T63" fmla="*/ 53 h 99"/>
                  <a:gd name="T64" fmla="*/ 4 w 1182"/>
                  <a:gd name="T65" fmla="*/ 54 h 99"/>
                  <a:gd name="T66" fmla="*/ 2 w 1182"/>
                  <a:gd name="T67" fmla="*/ 54 h 99"/>
                  <a:gd name="T68" fmla="*/ 2 w 1182"/>
                  <a:gd name="T69" fmla="*/ 54 h 99"/>
                  <a:gd name="T70" fmla="*/ 2 w 1182"/>
                  <a:gd name="T71" fmla="*/ 54 h 99"/>
                  <a:gd name="T72" fmla="*/ 0 w 1182"/>
                  <a:gd name="T73" fmla="*/ 56 h 9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82"/>
                  <a:gd name="T112" fmla="*/ 0 h 99"/>
                  <a:gd name="T113" fmla="*/ 1182 w 1182"/>
                  <a:gd name="T114" fmla="*/ 99 h 9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82" h="99">
                    <a:moveTo>
                      <a:pt x="1182" y="16"/>
                    </a:moveTo>
                    <a:lnTo>
                      <a:pt x="1182" y="1"/>
                    </a:lnTo>
                    <a:lnTo>
                      <a:pt x="1180" y="0"/>
                    </a:lnTo>
                    <a:lnTo>
                      <a:pt x="1178" y="0"/>
                    </a:lnTo>
                    <a:lnTo>
                      <a:pt x="1177" y="0"/>
                    </a:lnTo>
                    <a:lnTo>
                      <a:pt x="1177" y="16"/>
                    </a:lnTo>
                    <a:lnTo>
                      <a:pt x="1182" y="16"/>
                    </a:lnTo>
                    <a:lnTo>
                      <a:pt x="1182" y="31"/>
                    </a:lnTo>
                    <a:lnTo>
                      <a:pt x="1180" y="31"/>
                    </a:lnTo>
                    <a:lnTo>
                      <a:pt x="1180" y="33"/>
                    </a:lnTo>
                    <a:lnTo>
                      <a:pt x="1178" y="33"/>
                    </a:lnTo>
                    <a:lnTo>
                      <a:pt x="1177" y="34"/>
                    </a:lnTo>
                    <a:lnTo>
                      <a:pt x="1177" y="16"/>
                    </a:lnTo>
                    <a:lnTo>
                      <a:pt x="1182" y="16"/>
                    </a:lnTo>
                    <a:close/>
                    <a:moveTo>
                      <a:pt x="0" y="56"/>
                    </a:moveTo>
                    <a:lnTo>
                      <a:pt x="2" y="77"/>
                    </a:lnTo>
                    <a:lnTo>
                      <a:pt x="5" y="99"/>
                    </a:lnTo>
                    <a:lnTo>
                      <a:pt x="10" y="97"/>
                    </a:lnTo>
                    <a:lnTo>
                      <a:pt x="7" y="77"/>
                    </a:lnTo>
                    <a:lnTo>
                      <a:pt x="5" y="53"/>
                    </a:lnTo>
                    <a:lnTo>
                      <a:pt x="4" y="53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69" name="Freeform 81"/>
              <p:cNvSpPr>
                <a:spLocks noEditPoints="1"/>
              </p:cNvSpPr>
              <p:nvPr/>
            </p:nvSpPr>
            <p:spPr bwMode="auto">
              <a:xfrm>
                <a:off x="1445" y="2927"/>
                <a:ext cx="1176" cy="101"/>
              </a:xfrm>
              <a:custGeom>
                <a:avLst/>
                <a:gdLst>
                  <a:gd name="T0" fmla="*/ 1176 w 1176"/>
                  <a:gd name="T1" fmla="*/ 18 h 101"/>
                  <a:gd name="T2" fmla="*/ 1176 w 1176"/>
                  <a:gd name="T3" fmla="*/ 2 h 101"/>
                  <a:gd name="T4" fmla="*/ 1174 w 1176"/>
                  <a:gd name="T5" fmla="*/ 2 h 101"/>
                  <a:gd name="T6" fmla="*/ 1174 w 1176"/>
                  <a:gd name="T7" fmla="*/ 2 h 101"/>
                  <a:gd name="T8" fmla="*/ 1174 w 1176"/>
                  <a:gd name="T9" fmla="*/ 2 h 101"/>
                  <a:gd name="T10" fmla="*/ 1173 w 1176"/>
                  <a:gd name="T11" fmla="*/ 2 h 101"/>
                  <a:gd name="T12" fmla="*/ 1173 w 1176"/>
                  <a:gd name="T13" fmla="*/ 0 h 101"/>
                  <a:gd name="T14" fmla="*/ 1171 w 1176"/>
                  <a:gd name="T15" fmla="*/ 0 h 101"/>
                  <a:gd name="T16" fmla="*/ 1171 w 1176"/>
                  <a:gd name="T17" fmla="*/ 0 h 101"/>
                  <a:gd name="T18" fmla="*/ 1171 w 1176"/>
                  <a:gd name="T19" fmla="*/ 0 h 101"/>
                  <a:gd name="T20" fmla="*/ 1171 w 1176"/>
                  <a:gd name="T21" fmla="*/ 18 h 101"/>
                  <a:gd name="T22" fmla="*/ 1176 w 1176"/>
                  <a:gd name="T23" fmla="*/ 18 h 101"/>
                  <a:gd name="T24" fmla="*/ 1176 w 1176"/>
                  <a:gd name="T25" fmla="*/ 35 h 101"/>
                  <a:gd name="T26" fmla="*/ 1174 w 1176"/>
                  <a:gd name="T27" fmla="*/ 35 h 101"/>
                  <a:gd name="T28" fmla="*/ 1174 w 1176"/>
                  <a:gd name="T29" fmla="*/ 35 h 101"/>
                  <a:gd name="T30" fmla="*/ 1174 w 1176"/>
                  <a:gd name="T31" fmla="*/ 35 h 101"/>
                  <a:gd name="T32" fmla="*/ 1173 w 1176"/>
                  <a:gd name="T33" fmla="*/ 36 h 101"/>
                  <a:gd name="T34" fmla="*/ 1173 w 1176"/>
                  <a:gd name="T35" fmla="*/ 36 h 101"/>
                  <a:gd name="T36" fmla="*/ 1171 w 1176"/>
                  <a:gd name="T37" fmla="*/ 36 h 101"/>
                  <a:gd name="T38" fmla="*/ 1171 w 1176"/>
                  <a:gd name="T39" fmla="*/ 36 h 101"/>
                  <a:gd name="T40" fmla="*/ 1171 w 1176"/>
                  <a:gd name="T41" fmla="*/ 38 h 101"/>
                  <a:gd name="T42" fmla="*/ 1171 w 1176"/>
                  <a:gd name="T43" fmla="*/ 18 h 101"/>
                  <a:gd name="T44" fmla="*/ 1176 w 1176"/>
                  <a:gd name="T45" fmla="*/ 18 h 101"/>
                  <a:gd name="T46" fmla="*/ 0 w 1176"/>
                  <a:gd name="T47" fmla="*/ 56 h 101"/>
                  <a:gd name="T48" fmla="*/ 1 w 1176"/>
                  <a:gd name="T49" fmla="*/ 79 h 101"/>
                  <a:gd name="T50" fmla="*/ 3 w 1176"/>
                  <a:gd name="T51" fmla="*/ 101 h 101"/>
                  <a:gd name="T52" fmla="*/ 8 w 1176"/>
                  <a:gd name="T53" fmla="*/ 99 h 101"/>
                  <a:gd name="T54" fmla="*/ 6 w 1176"/>
                  <a:gd name="T55" fmla="*/ 78 h 101"/>
                  <a:gd name="T56" fmla="*/ 5 w 1176"/>
                  <a:gd name="T57" fmla="*/ 53 h 101"/>
                  <a:gd name="T58" fmla="*/ 3 w 1176"/>
                  <a:gd name="T59" fmla="*/ 53 h 101"/>
                  <a:gd name="T60" fmla="*/ 3 w 1176"/>
                  <a:gd name="T61" fmla="*/ 53 h 101"/>
                  <a:gd name="T62" fmla="*/ 1 w 1176"/>
                  <a:gd name="T63" fmla="*/ 53 h 101"/>
                  <a:gd name="T64" fmla="*/ 1 w 1176"/>
                  <a:gd name="T65" fmla="*/ 55 h 101"/>
                  <a:gd name="T66" fmla="*/ 1 w 1176"/>
                  <a:gd name="T67" fmla="*/ 55 h 101"/>
                  <a:gd name="T68" fmla="*/ 0 w 1176"/>
                  <a:gd name="T69" fmla="*/ 55 h 101"/>
                  <a:gd name="T70" fmla="*/ 0 w 1176"/>
                  <a:gd name="T71" fmla="*/ 55 h 101"/>
                  <a:gd name="T72" fmla="*/ 0 w 1176"/>
                  <a:gd name="T73" fmla="*/ 56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76"/>
                  <a:gd name="T112" fmla="*/ 0 h 101"/>
                  <a:gd name="T113" fmla="*/ 1176 w 117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76" h="101">
                    <a:moveTo>
                      <a:pt x="1176" y="18"/>
                    </a:moveTo>
                    <a:lnTo>
                      <a:pt x="1176" y="2"/>
                    </a:lnTo>
                    <a:lnTo>
                      <a:pt x="1174" y="2"/>
                    </a:lnTo>
                    <a:lnTo>
                      <a:pt x="1173" y="2"/>
                    </a:lnTo>
                    <a:lnTo>
                      <a:pt x="1173" y="0"/>
                    </a:lnTo>
                    <a:lnTo>
                      <a:pt x="1171" y="0"/>
                    </a:lnTo>
                    <a:lnTo>
                      <a:pt x="1171" y="18"/>
                    </a:lnTo>
                    <a:lnTo>
                      <a:pt x="1176" y="18"/>
                    </a:lnTo>
                    <a:lnTo>
                      <a:pt x="1176" y="35"/>
                    </a:lnTo>
                    <a:lnTo>
                      <a:pt x="1174" y="35"/>
                    </a:lnTo>
                    <a:lnTo>
                      <a:pt x="1173" y="36"/>
                    </a:lnTo>
                    <a:lnTo>
                      <a:pt x="1171" y="36"/>
                    </a:lnTo>
                    <a:lnTo>
                      <a:pt x="1171" y="38"/>
                    </a:lnTo>
                    <a:lnTo>
                      <a:pt x="1171" y="18"/>
                    </a:lnTo>
                    <a:lnTo>
                      <a:pt x="1176" y="18"/>
                    </a:lnTo>
                    <a:close/>
                    <a:moveTo>
                      <a:pt x="0" y="56"/>
                    </a:moveTo>
                    <a:lnTo>
                      <a:pt x="1" y="79"/>
                    </a:lnTo>
                    <a:lnTo>
                      <a:pt x="3" y="101"/>
                    </a:lnTo>
                    <a:lnTo>
                      <a:pt x="8" y="99"/>
                    </a:lnTo>
                    <a:lnTo>
                      <a:pt x="6" y="78"/>
                    </a:lnTo>
                    <a:lnTo>
                      <a:pt x="5" y="53"/>
                    </a:lnTo>
                    <a:lnTo>
                      <a:pt x="3" y="53"/>
                    </a:lnTo>
                    <a:lnTo>
                      <a:pt x="1" y="53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0" name="Freeform 82"/>
              <p:cNvSpPr>
                <a:spLocks noEditPoints="1"/>
              </p:cNvSpPr>
              <p:nvPr/>
            </p:nvSpPr>
            <p:spPr bwMode="auto">
              <a:xfrm>
                <a:off x="1446" y="2925"/>
                <a:ext cx="1172" cy="101"/>
              </a:xfrm>
              <a:custGeom>
                <a:avLst/>
                <a:gdLst>
                  <a:gd name="T0" fmla="*/ 1172 w 1172"/>
                  <a:gd name="T1" fmla="*/ 20 h 101"/>
                  <a:gd name="T2" fmla="*/ 1172 w 1172"/>
                  <a:gd name="T3" fmla="*/ 4 h 101"/>
                  <a:gd name="T4" fmla="*/ 1172 w 1172"/>
                  <a:gd name="T5" fmla="*/ 2 h 101"/>
                  <a:gd name="T6" fmla="*/ 1170 w 1172"/>
                  <a:gd name="T7" fmla="*/ 2 h 101"/>
                  <a:gd name="T8" fmla="*/ 1170 w 1172"/>
                  <a:gd name="T9" fmla="*/ 2 h 101"/>
                  <a:gd name="T10" fmla="*/ 1170 w 1172"/>
                  <a:gd name="T11" fmla="*/ 2 h 101"/>
                  <a:gd name="T12" fmla="*/ 1168 w 1172"/>
                  <a:gd name="T13" fmla="*/ 2 h 101"/>
                  <a:gd name="T14" fmla="*/ 1168 w 1172"/>
                  <a:gd name="T15" fmla="*/ 2 h 101"/>
                  <a:gd name="T16" fmla="*/ 1168 w 1172"/>
                  <a:gd name="T17" fmla="*/ 2 h 101"/>
                  <a:gd name="T18" fmla="*/ 1167 w 1172"/>
                  <a:gd name="T19" fmla="*/ 0 h 101"/>
                  <a:gd name="T20" fmla="*/ 1167 w 1172"/>
                  <a:gd name="T21" fmla="*/ 20 h 101"/>
                  <a:gd name="T22" fmla="*/ 1172 w 1172"/>
                  <a:gd name="T23" fmla="*/ 20 h 101"/>
                  <a:gd name="T24" fmla="*/ 1172 w 1172"/>
                  <a:gd name="T25" fmla="*/ 38 h 101"/>
                  <a:gd name="T26" fmla="*/ 1172 w 1172"/>
                  <a:gd name="T27" fmla="*/ 38 h 101"/>
                  <a:gd name="T28" fmla="*/ 1170 w 1172"/>
                  <a:gd name="T29" fmla="*/ 38 h 101"/>
                  <a:gd name="T30" fmla="*/ 1170 w 1172"/>
                  <a:gd name="T31" fmla="*/ 38 h 101"/>
                  <a:gd name="T32" fmla="*/ 1170 w 1172"/>
                  <a:gd name="T33" fmla="*/ 40 h 101"/>
                  <a:gd name="T34" fmla="*/ 1168 w 1172"/>
                  <a:gd name="T35" fmla="*/ 40 h 101"/>
                  <a:gd name="T36" fmla="*/ 1168 w 1172"/>
                  <a:gd name="T37" fmla="*/ 40 h 101"/>
                  <a:gd name="T38" fmla="*/ 1167 w 1172"/>
                  <a:gd name="T39" fmla="*/ 42 h 101"/>
                  <a:gd name="T40" fmla="*/ 1167 w 1172"/>
                  <a:gd name="T41" fmla="*/ 42 h 101"/>
                  <a:gd name="T42" fmla="*/ 1167 w 1172"/>
                  <a:gd name="T43" fmla="*/ 20 h 101"/>
                  <a:gd name="T44" fmla="*/ 1172 w 1172"/>
                  <a:gd name="T45" fmla="*/ 20 h 101"/>
                  <a:gd name="T46" fmla="*/ 0 w 1172"/>
                  <a:gd name="T47" fmla="*/ 57 h 101"/>
                  <a:gd name="T48" fmla="*/ 2 w 1172"/>
                  <a:gd name="T49" fmla="*/ 81 h 101"/>
                  <a:gd name="T50" fmla="*/ 5 w 1172"/>
                  <a:gd name="T51" fmla="*/ 101 h 101"/>
                  <a:gd name="T52" fmla="*/ 10 w 1172"/>
                  <a:gd name="T53" fmla="*/ 100 h 101"/>
                  <a:gd name="T54" fmla="*/ 7 w 1172"/>
                  <a:gd name="T55" fmla="*/ 80 h 101"/>
                  <a:gd name="T56" fmla="*/ 5 w 1172"/>
                  <a:gd name="T57" fmla="*/ 53 h 101"/>
                  <a:gd name="T58" fmla="*/ 5 w 1172"/>
                  <a:gd name="T59" fmla="*/ 53 h 101"/>
                  <a:gd name="T60" fmla="*/ 4 w 1172"/>
                  <a:gd name="T61" fmla="*/ 53 h 101"/>
                  <a:gd name="T62" fmla="*/ 4 w 1172"/>
                  <a:gd name="T63" fmla="*/ 53 h 101"/>
                  <a:gd name="T64" fmla="*/ 4 w 1172"/>
                  <a:gd name="T65" fmla="*/ 55 h 101"/>
                  <a:gd name="T66" fmla="*/ 2 w 1172"/>
                  <a:gd name="T67" fmla="*/ 55 h 101"/>
                  <a:gd name="T68" fmla="*/ 2 w 1172"/>
                  <a:gd name="T69" fmla="*/ 55 h 101"/>
                  <a:gd name="T70" fmla="*/ 0 w 1172"/>
                  <a:gd name="T71" fmla="*/ 55 h 101"/>
                  <a:gd name="T72" fmla="*/ 0 w 1172"/>
                  <a:gd name="T73" fmla="*/ 57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72"/>
                  <a:gd name="T112" fmla="*/ 0 h 101"/>
                  <a:gd name="T113" fmla="*/ 1172 w 1172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72" h="101">
                    <a:moveTo>
                      <a:pt x="1172" y="20"/>
                    </a:moveTo>
                    <a:lnTo>
                      <a:pt x="1172" y="4"/>
                    </a:lnTo>
                    <a:lnTo>
                      <a:pt x="1172" y="2"/>
                    </a:lnTo>
                    <a:lnTo>
                      <a:pt x="1170" y="2"/>
                    </a:lnTo>
                    <a:lnTo>
                      <a:pt x="1168" y="2"/>
                    </a:lnTo>
                    <a:lnTo>
                      <a:pt x="1167" y="0"/>
                    </a:lnTo>
                    <a:lnTo>
                      <a:pt x="1167" y="20"/>
                    </a:lnTo>
                    <a:lnTo>
                      <a:pt x="1172" y="20"/>
                    </a:lnTo>
                    <a:lnTo>
                      <a:pt x="1172" y="38"/>
                    </a:lnTo>
                    <a:lnTo>
                      <a:pt x="1170" y="38"/>
                    </a:lnTo>
                    <a:lnTo>
                      <a:pt x="1170" y="40"/>
                    </a:lnTo>
                    <a:lnTo>
                      <a:pt x="1168" y="40"/>
                    </a:lnTo>
                    <a:lnTo>
                      <a:pt x="1167" y="42"/>
                    </a:lnTo>
                    <a:lnTo>
                      <a:pt x="1167" y="20"/>
                    </a:lnTo>
                    <a:lnTo>
                      <a:pt x="1172" y="20"/>
                    </a:lnTo>
                    <a:close/>
                    <a:moveTo>
                      <a:pt x="0" y="57"/>
                    </a:moveTo>
                    <a:lnTo>
                      <a:pt x="2" y="81"/>
                    </a:lnTo>
                    <a:lnTo>
                      <a:pt x="5" y="101"/>
                    </a:lnTo>
                    <a:lnTo>
                      <a:pt x="10" y="100"/>
                    </a:lnTo>
                    <a:lnTo>
                      <a:pt x="7" y="80"/>
                    </a:lnTo>
                    <a:lnTo>
                      <a:pt x="5" y="53"/>
                    </a:lnTo>
                    <a:lnTo>
                      <a:pt x="4" y="53"/>
                    </a:lnTo>
                    <a:lnTo>
                      <a:pt x="4" y="55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1" name="Freeform 83"/>
              <p:cNvSpPr>
                <a:spLocks noEditPoints="1"/>
              </p:cNvSpPr>
              <p:nvPr/>
            </p:nvSpPr>
            <p:spPr bwMode="auto">
              <a:xfrm>
                <a:off x="1450" y="2925"/>
                <a:ext cx="1166" cy="101"/>
              </a:xfrm>
              <a:custGeom>
                <a:avLst/>
                <a:gdLst>
                  <a:gd name="T0" fmla="*/ 1166 w 1166"/>
                  <a:gd name="T1" fmla="*/ 20 h 101"/>
                  <a:gd name="T2" fmla="*/ 1166 w 1166"/>
                  <a:gd name="T3" fmla="*/ 2 h 101"/>
                  <a:gd name="T4" fmla="*/ 1164 w 1166"/>
                  <a:gd name="T5" fmla="*/ 2 h 101"/>
                  <a:gd name="T6" fmla="*/ 1164 w 1166"/>
                  <a:gd name="T7" fmla="*/ 2 h 101"/>
                  <a:gd name="T8" fmla="*/ 1164 w 1166"/>
                  <a:gd name="T9" fmla="*/ 2 h 101"/>
                  <a:gd name="T10" fmla="*/ 1163 w 1166"/>
                  <a:gd name="T11" fmla="*/ 0 h 101"/>
                  <a:gd name="T12" fmla="*/ 1163 w 1166"/>
                  <a:gd name="T13" fmla="*/ 0 h 101"/>
                  <a:gd name="T14" fmla="*/ 1161 w 1166"/>
                  <a:gd name="T15" fmla="*/ 0 h 101"/>
                  <a:gd name="T16" fmla="*/ 1161 w 1166"/>
                  <a:gd name="T17" fmla="*/ 0 h 101"/>
                  <a:gd name="T18" fmla="*/ 1161 w 1166"/>
                  <a:gd name="T19" fmla="*/ 0 h 101"/>
                  <a:gd name="T20" fmla="*/ 1161 w 1166"/>
                  <a:gd name="T21" fmla="*/ 20 h 101"/>
                  <a:gd name="T22" fmla="*/ 1166 w 1166"/>
                  <a:gd name="T23" fmla="*/ 20 h 101"/>
                  <a:gd name="T24" fmla="*/ 1166 w 1166"/>
                  <a:gd name="T25" fmla="*/ 40 h 101"/>
                  <a:gd name="T26" fmla="*/ 1164 w 1166"/>
                  <a:gd name="T27" fmla="*/ 40 h 101"/>
                  <a:gd name="T28" fmla="*/ 1164 w 1166"/>
                  <a:gd name="T29" fmla="*/ 40 h 101"/>
                  <a:gd name="T30" fmla="*/ 1163 w 1166"/>
                  <a:gd name="T31" fmla="*/ 42 h 101"/>
                  <a:gd name="T32" fmla="*/ 1163 w 1166"/>
                  <a:gd name="T33" fmla="*/ 42 h 101"/>
                  <a:gd name="T34" fmla="*/ 1163 w 1166"/>
                  <a:gd name="T35" fmla="*/ 42 h 101"/>
                  <a:gd name="T36" fmla="*/ 1161 w 1166"/>
                  <a:gd name="T37" fmla="*/ 43 h 101"/>
                  <a:gd name="T38" fmla="*/ 1161 w 1166"/>
                  <a:gd name="T39" fmla="*/ 43 h 101"/>
                  <a:gd name="T40" fmla="*/ 1161 w 1166"/>
                  <a:gd name="T41" fmla="*/ 45 h 101"/>
                  <a:gd name="T42" fmla="*/ 1161 w 1166"/>
                  <a:gd name="T43" fmla="*/ 20 h 101"/>
                  <a:gd name="T44" fmla="*/ 1166 w 1166"/>
                  <a:gd name="T45" fmla="*/ 20 h 101"/>
                  <a:gd name="T46" fmla="*/ 0 w 1166"/>
                  <a:gd name="T47" fmla="*/ 55 h 101"/>
                  <a:gd name="T48" fmla="*/ 1 w 1166"/>
                  <a:gd name="T49" fmla="*/ 80 h 101"/>
                  <a:gd name="T50" fmla="*/ 3 w 1166"/>
                  <a:gd name="T51" fmla="*/ 101 h 101"/>
                  <a:gd name="T52" fmla="*/ 8 w 1166"/>
                  <a:gd name="T53" fmla="*/ 98 h 101"/>
                  <a:gd name="T54" fmla="*/ 6 w 1166"/>
                  <a:gd name="T55" fmla="*/ 80 h 101"/>
                  <a:gd name="T56" fmla="*/ 3 w 1166"/>
                  <a:gd name="T57" fmla="*/ 52 h 101"/>
                  <a:gd name="T58" fmla="*/ 3 w 1166"/>
                  <a:gd name="T59" fmla="*/ 52 h 101"/>
                  <a:gd name="T60" fmla="*/ 3 w 1166"/>
                  <a:gd name="T61" fmla="*/ 52 h 101"/>
                  <a:gd name="T62" fmla="*/ 1 w 1166"/>
                  <a:gd name="T63" fmla="*/ 52 h 101"/>
                  <a:gd name="T64" fmla="*/ 1 w 1166"/>
                  <a:gd name="T65" fmla="*/ 53 h 101"/>
                  <a:gd name="T66" fmla="*/ 1 w 1166"/>
                  <a:gd name="T67" fmla="*/ 53 h 101"/>
                  <a:gd name="T68" fmla="*/ 0 w 1166"/>
                  <a:gd name="T69" fmla="*/ 53 h 101"/>
                  <a:gd name="T70" fmla="*/ 0 w 1166"/>
                  <a:gd name="T71" fmla="*/ 53 h 101"/>
                  <a:gd name="T72" fmla="*/ 0 w 1166"/>
                  <a:gd name="T73" fmla="*/ 55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166"/>
                  <a:gd name="T112" fmla="*/ 0 h 101"/>
                  <a:gd name="T113" fmla="*/ 1166 w 116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166" h="101">
                    <a:moveTo>
                      <a:pt x="1166" y="20"/>
                    </a:moveTo>
                    <a:lnTo>
                      <a:pt x="1166" y="2"/>
                    </a:lnTo>
                    <a:lnTo>
                      <a:pt x="1164" y="2"/>
                    </a:lnTo>
                    <a:lnTo>
                      <a:pt x="1163" y="0"/>
                    </a:lnTo>
                    <a:lnTo>
                      <a:pt x="1161" y="0"/>
                    </a:lnTo>
                    <a:lnTo>
                      <a:pt x="1161" y="20"/>
                    </a:lnTo>
                    <a:lnTo>
                      <a:pt x="1166" y="20"/>
                    </a:lnTo>
                    <a:lnTo>
                      <a:pt x="1166" y="40"/>
                    </a:lnTo>
                    <a:lnTo>
                      <a:pt x="1164" y="40"/>
                    </a:lnTo>
                    <a:lnTo>
                      <a:pt x="1163" y="42"/>
                    </a:lnTo>
                    <a:lnTo>
                      <a:pt x="1161" y="43"/>
                    </a:lnTo>
                    <a:lnTo>
                      <a:pt x="1161" y="45"/>
                    </a:lnTo>
                    <a:lnTo>
                      <a:pt x="1161" y="20"/>
                    </a:lnTo>
                    <a:lnTo>
                      <a:pt x="1166" y="20"/>
                    </a:lnTo>
                    <a:close/>
                    <a:moveTo>
                      <a:pt x="0" y="55"/>
                    </a:moveTo>
                    <a:lnTo>
                      <a:pt x="1" y="80"/>
                    </a:lnTo>
                    <a:lnTo>
                      <a:pt x="3" y="101"/>
                    </a:lnTo>
                    <a:lnTo>
                      <a:pt x="8" y="98"/>
                    </a:lnTo>
                    <a:lnTo>
                      <a:pt x="6" y="80"/>
                    </a:lnTo>
                    <a:lnTo>
                      <a:pt x="3" y="52"/>
                    </a:lnTo>
                    <a:lnTo>
                      <a:pt x="1" y="52"/>
                    </a:lnTo>
                    <a:lnTo>
                      <a:pt x="1" y="53"/>
                    </a:lnTo>
                    <a:lnTo>
                      <a:pt x="0" y="53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2" name="Freeform 84"/>
              <p:cNvSpPr>
                <a:spLocks noEditPoints="1"/>
              </p:cNvSpPr>
              <p:nvPr/>
            </p:nvSpPr>
            <p:spPr bwMode="auto">
              <a:xfrm>
                <a:off x="1451" y="2924"/>
                <a:ext cx="1162" cy="101"/>
              </a:xfrm>
              <a:custGeom>
                <a:avLst/>
                <a:gdLst>
                  <a:gd name="T0" fmla="*/ 1162 w 1162"/>
                  <a:gd name="T1" fmla="*/ 21 h 101"/>
                  <a:gd name="T2" fmla="*/ 1162 w 1162"/>
                  <a:gd name="T3" fmla="*/ 1 h 101"/>
                  <a:gd name="T4" fmla="*/ 1162 w 1162"/>
                  <a:gd name="T5" fmla="*/ 1 h 101"/>
                  <a:gd name="T6" fmla="*/ 1160 w 1162"/>
                  <a:gd name="T7" fmla="*/ 1 h 101"/>
                  <a:gd name="T8" fmla="*/ 1160 w 1162"/>
                  <a:gd name="T9" fmla="*/ 1 h 101"/>
                  <a:gd name="T10" fmla="*/ 1160 w 1162"/>
                  <a:gd name="T11" fmla="*/ 1 h 101"/>
                  <a:gd name="T12" fmla="*/ 1158 w 1162"/>
                  <a:gd name="T13" fmla="*/ 1 h 101"/>
                  <a:gd name="T14" fmla="*/ 1158 w 1162"/>
                  <a:gd name="T15" fmla="*/ 1 h 101"/>
                  <a:gd name="T16" fmla="*/ 1157 w 1162"/>
                  <a:gd name="T17" fmla="*/ 0 h 101"/>
                  <a:gd name="T18" fmla="*/ 1157 w 1162"/>
                  <a:gd name="T19" fmla="*/ 0 h 101"/>
                  <a:gd name="T20" fmla="*/ 1157 w 1162"/>
                  <a:gd name="T21" fmla="*/ 21 h 101"/>
                  <a:gd name="T22" fmla="*/ 1162 w 1162"/>
                  <a:gd name="T23" fmla="*/ 21 h 101"/>
                  <a:gd name="T24" fmla="*/ 1162 w 1162"/>
                  <a:gd name="T25" fmla="*/ 43 h 101"/>
                  <a:gd name="T26" fmla="*/ 1162 w 1162"/>
                  <a:gd name="T27" fmla="*/ 43 h 101"/>
                  <a:gd name="T28" fmla="*/ 1160 w 1162"/>
                  <a:gd name="T29" fmla="*/ 44 h 101"/>
                  <a:gd name="T30" fmla="*/ 1160 w 1162"/>
                  <a:gd name="T31" fmla="*/ 44 h 101"/>
                  <a:gd name="T32" fmla="*/ 1160 w 1162"/>
                  <a:gd name="T33" fmla="*/ 46 h 101"/>
                  <a:gd name="T34" fmla="*/ 1158 w 1162"/>
                  <a:gd name="T35" fmla="*/ 46 h 101"/>
                  <a:gd name="T36" fmla="*/ 1158 w 1162"/>
                  <a:gd name="T37" fmla="*/ 46 h 101"/>
                  <a:gd name="T38" fmla="*/ 1157 w 1162"/>
                  <a:gd name="T39" fmla="*/ 48 h 101"/>
                  <a:gd name="T40" fmla="*/ 1157 w 1162"/>
                  <a:gd name="T41" fmla="*/ 48 h 101"/>
                  <a:gd name="T42" fmla="*/ 1157 w 1162"/>
                  <a:gd name="T43" fmla="*/ 21 h 101"/>
                  <a:gd name="T44" fmla="*/ 1162 w 1162"/>
                  <a:gd name="T45" fmla="*/ 21 h 101"/>
                  <a:gd name="T46" fmla="*/ 0 w 1162"/>
                  <a:gd name="T47" fmla="*/ 54 h 101"/>
                  <a:gd name="T48" fmla="*/ 2 w 1162"/>
                  <a:gd name="T49" fmla="*/ 81 h 101"/>
                  <a:gd name="T50" fmla="*/ 5 w 1162"/>
                  <a:gd name="T51" fmla="*/ 101 h 101"/>
                  <a:gd name="T52" fmla="*/ 10 w 1162"/>
                  <a:gd name="T53" fmla="*/ 99 h 101"/>
                  <a:gd name="T54" fmla="*/ 7 w 1162"/>
                  <a:gd name="T55" fmla="*/ 81 h 101"/>
                  <a:gd name="T56" fmla="*/ 5 w 1162"/>
                  <a:gd name="T57" fmla="*/ 51 h 101"/>
                  <a:gd name="T58" fmla="*/ 5 w 1162"/>
                  <a:gd name="T59" fmla="*/ 51 h 101"/>
                  <a:gd name="T60" fmla="*/ 4 w 1162"/>
                  <a:gd name="T61" fmla="*/ 51 h 101"/>
                  <a:gd name="T62" fmla="*/ 4 w 1162"/>
                  <a:gd name="T63" fmla="*/ 51 h 101"/>
                  <a:gd name="T64" fmla="*/ 4 w 1162"/>
                  <a:gd name="T65" fmla="*/ 51 h 101"/>
                  <a:gd name="T66" fmla="*/ 2 w 1162"/>
                  <a:gd name="T67" fmla="*/ 53 h 101"/>
                  <a:gd name="T68" fmla="*/ 2 w 1162"/>
                  <a:gd name="T69" fmla="*/ 53 h 101"/>
                  <a:gd name="T70" fmla="*/ 2 w 1162"/>
                  <a:gd name="T71" fmla="*/ 53 h 101"/>
                  <a:gd name="T72" fmla="*/ 0 w 1162"/>
                  <a:gd name="T73" fmla="*/ 53 h 101"/>
                  <a:gd name="T74" fmla="*/ 0 w 1162"/>
                  <a:gd name="T75" fmla="*/ 54 h 10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162"/>
                  <a:gd name="T115" fmla="*/ 0 h 101"/>
                  <a:gd name="T116" fmla="*/ 1162 w 1162"/>
                  <a:gd name="T117" fmla="*/ 101 h 101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162" h="101">
                    <a:moveTo>
                      <a:pt x="1162" y="21"/>
                    </a:moveTo>
                    <a:lnTo>
                      <a:pt x="1162" y="1"/>
                    </a:lnTo>
                    <a:lnTo>
                      <a:pt x="1160" y="1"/>
                    </a:lnTo>
                    <a:lnTo>
                      <a:pt x="1158" y="1"/>
                    </a:lnTo>
                    <a:lnTo>
                      <a:pt x="1157" y="0"/>
                    </a:lnTo>
                    <a:lnTo>
                      <a:pt x="1157" y="21"/>
                    </a:lnTo>
                    <a:lnTo>
                      <a:pt x="1162" y="21"/>
                    </a:lnTo>
                    <a:lnTo>
                      <a:pt x="1162" y="43"/>
                    </a:lnTo>
                    <a:lnTo>
                      <a:pt x="1160" y="44"/>
                    </a:lnTo>
                    <a:lnTo>
                      <a:pt x="1160" y="46"/>
                    </a:lnTo>
                    <a:lnTo>
                      <a:pt x="1158" y="46"/>
                    </a:lnTo>
                    <a:lnTo>
                      <a:pt x="1157" y="48"/>
                    </a:lnTo>
                    <a:lnTo>
                      <a:pt x="1157" y="21"/>
                    </a:lnTo>
                    <a:lnTo>
                      <a:pt x="1162" y="21"/>
                    </a:lnTo>
                    <a:close/>
                    <a:moveTo>
                      <a:pt x="0" y="54"/>
                    </a:moveTo>
                    <a:lnTo>
                      <a:pt x="2" y="81"/>
                    </a:lnTo>
                    <a:lnTo>
                      <a:pt x="5" y="101"/>
                    </a:lnTo>
                    <a:lnTo>
                      <a:pt x="10" y="99"/>
                    </a:lnTo>
                    <a:lnTo>
                      <a:pt x="7" y="81"/>
                    </a:lnTo>
                    <a:lnTo>
                      <a:pt x="5" y="51"/>
                    </a:lnTo>
                    <a:lnTo>
                      <a:pt x="4" y="51"/>
                    </a:lnTo>
                    <a:lnTo>
                      <a:pt x="2" y="53"/>
                    </a:lnTo>
                    <a:lnTo>
                      <a:pt x="0" y="53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3" name="Freeform 85"/>
              <p:cNvSpPr>
                <a:spLocks noEditPoints="1"/>
              </p:cNvSpPr>
              <p:nvPr/>
            </p:nvSpPr>
            <p:spPr bwMode="auto">
              <a:xfrm>
                <a:off x="1453" y="2924"/>
                <a:ext cx="1158" cy="99"/>
              </a:xfrm>
              <a:custGeom>
                <a:avLst/>
                <a:gdLst>
                  <a:gd name="T0" fmla="*/ 1158 w 1158"/>
                  <a:gd name="T1" fmla="*/ 21 h 99"/>
                  <a:gd name="T2" fmla="*/ 1158 w 1158"/>
                  <a:gd name="T3" fmla="*/ 1 h 99"/>
                  <a:gd name="T4" fmla="*/ 1156 w 1158"/>
                  <a:gd name="T5" fmla="*/ 1 h 99"/>
                  <a:gd name="T6" fmla="*/ 1156 w 1158"/>
                  <a:gd name="T7" fmla="*/ 1 h 99"/>
                  <a:gd name="T8" fmla="*/ 1155 w 1158"/>
                  <a:gd name="T9" fmla="*/ 0 h 99"/>
                  <a:gd name="T10" fmla="*/ 1155 w 1158"/>
                  <a:gd name="T11" fmla="*/ 0 h 99"/>
                  <a:gd name="T12" fmla="*/ 1155 w 1158"/>
                  <a:gd name="T13" fmla="*/ 0 h 99"/>
                  <a:gd name="T14" fmla="*/ 1153 w 1158"/>
                  <a:gd name="T15" fmla="*/ 0 h 99"/>
                  <a:gd name="T16" fmla="*/ 1153 w 1158"/>
                  <a:gd name="T17" fmla="*/ 0 h 99"/>
                  <a:gd name="T18" fmla="*/ 1153 w 1158"/>
                  <a:gd name="T19" fmla="*/ 0 h 99"/>
                  <a:gd name="T20" fmla="*/ 1153 w 1158"/>
                  <a:gd name="T21" fmla="*/ 21 h 99"/>
                  <a:gd name="T22" fmla="*/ 1158 w 1158"/>
                  <a:gd name="T23" fmla="*/ 21 h 99"/>
                  <a:gd name="T24" fmla="*/ 1158 w 1158"/>
                  <a:gd name="T25" fmla="*/ 46 h 99"/>
                  <a:gd name="T26" fmla="*/ 1156 w 1158"/>
                  <a:gd name="T27" fmla="*/ 46 h 99"/>
                  <a:gd name="T28" fmla="*/ 1156 w 1158"/>
                  <a:gd name="T29" fmla="*/ 48 h 99"/>
                  <a:gd name="T30" fmla="*/ 1155 w 1158"/>
                  <a:gd name="T31" fmla="*/ 48 h 99"/>
                  <a:gd name="T32" fmla="*/ 1155 w 1158"/>
                  <a:gd name="T33" fmla="*/ 48 h 99"/>
                  <a:gd name="T34" fmla="*/ 1155 w 1158"/>
                  <a:gd name="T35" fmla="*/ 49 h 99"/>
                  <a:gd name="T36" fmla="*/ 1153 w 1158"/>
                  <a:gd name="T37" fmla="*/ 49 h 99"/>
                  <a:gd name="T38" fmla="*/ 1153 w 1158"/>
                  <a:gd name="T39" fmla="*/ 51 h 99"/>
                  <a:gd name="T40" fmla="*/ 1151 w 1158"/>
                  <a:gd name="T41" fmla="*/ 53 h 99"/>
                  <a:gd name="T42" fmla="*/ 1151 w 1158"/>
                  <a:gd name="T43" fmla="*/ 51 h 99"/>
                  <a:gd name="T44" fmla="*/ 1153 w 1158"/>
                  <a:gd name="T45" fmla="*/ 21 h 99"/>
                  <a:gd name="T46" fmla="*/ 1158 w 1158"/>
                  <a:gd name="T47" fmla="*/ 21 h 99"/>
                  <a:gd name="T48" fmla="*/ 0 w 1158"/>
                  <a:gd name="T49" fmla="*/ 53 h 99"/>
                  <a:gd name="T50" fmla="*/ 3 w 1158"/>
                  <a:gd name="T51" fmla="*/ 81 h 99"/>
                  <a:gd name="T52" fmla="*/ 5 w 1158"/>
                  <a:gd name="T53" fmla="*/ 99 h 99"/>
                  <a:gd name="T54" fmla="*/ 10 w 1158"/>
                  <a:gd name="T55" fmla="*/ 97 h 99"/>
                  <a:gd name="T56" fmla="*/ 8 w 1158"/>
                  <a:gd name="T57" fmla="*/ 81 h 99"/>
                  <a:gd name="T58" fmla="*/ 5 w 1158"/>
                  <a:gd name="T59" fmla="*/ 51 h 99"/>
                  <a:gd name="T60" fmla="*/ 5 w 1158"/>
                  <a:gd name="T61" fmla="*/ 49 h 99"/>
                  <a:gd name="T62" fmla="*/ 5 w 1158"/>
                  <a:gd name="T63" fmla="*/ 49 h 99"/>
                  <a:gd name="T64" fmla="*/ 5 w 1158"/>
                  <a:gd name="T65" fmla="*/ 49 h 99"/>
                  <a:gd name="T66" fmla="*/ 3 w 1158"/>
                  <a:gd name="T67" fmla="*/ 49 h 99"/>
                  <a:gd name="T68" fmla="*/ 3 w 1158"/>
                  <a:gd name="T69" fmla="*/ 51 h 99"/>
                  <a:gd name="T70" fmla="*/ 2 w 1158"/>
                  <a:gd name="T71" fmla="*/ 51 h 99"/>
                  <a:gd name="T72" fmla="*/ 2 w 1158"/>
                  <a:gd name="T73" fmla="*/ 51 h 99"/>
                  <a:gd name="T74" fmla="*/ 2 w 1158"/>
                  <a:gd name="T75" fmla="*/ 51 h 99"/>
                  <a:gd name="T76" fmla="*/ 0 w 1158"/>
                  <a:gd name="T77" fmla="*/ 53 h 9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8"/>
                  <a:gd name="T118" fmla="*/ 0 h 99"/>
                  <a:gd name="T119" fmla="*/ 1158 w 1158"/>
                  <a:gd name="T120" fmla="*/ 99 h 9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8" h="99">
                    <a:moveTo>
                      <a:pt x="1158" y="21"/>
                    </a:moveTo>
                    <a:lnTo>
                      <a:pt x="1158" y="1"/>
                    </a:lnTo>
                    <a:lnTo>
                      <a:pt x="1156" y="1"/>
                    </a:lnTo>
                    <a:lnTo>
                      <a:pt x="1155" y="0"/>
                    </a:lnTo>
                    <a:lnTo>
                      <a:pt x="1153" y="0"/>
                    </a:lnTo>
                    <a:lnTo>
                      <a:pt x="1153" y="21"/>
                    </a:lnTo>
                    <a:lnTo>
                      <a:pt x="1158" y="21"/>
                    </a:lnTo>
                    <a:lnTo>
                      <a:pt x="1158" y="46"/>
                    </a:lnTo>
                    <a:lnTo>
                      <a:pt x="1156" y="46"/>
                    </a:lnTo>
                    <a:lnTo>
                      <a:pt x="1156" y="48"/>
                    </a:lnTo>
                    <a:lnTo>
                      <a:pt x="1155" y="48"/>
                    </a:lnTo>
                    <a:lnTo>
                      <a:pt x="1155" y="49"/>
                    </a:lnTo>
                    <a:lnTo>
                      <a:pt x="1153" y="49"/>
                    </a:lnTo>
                    <a:lnTo>
                      <a:pt x="1153" y="51"/>
                    </a:lnTo>
                    <a:lnTo>
                      <a:pt x="1151" y="53"/>
                    </a:lnTo>
                    <a:lnTo>
                      <a:pt x="1151" y="51"/>
                    </a:lnTo>
                    <a:lnTo>
                      <a:pt x="1153" y="21"/>
                    </a:lnTo>
                    <a:lnTo>
                      <a:pt x="1158" y="21"/>
                    </a:lnTo>
                    <a:close/>
                    <a:moveTo>
                      <a:pt x="0" y="53"/>
                    </a:moveTo>
                    <a:lnTo>
                      <a:pt x="3" y="81"/>
                    </a:lnTo>
                    <a:lnTo>
                      <a:pt x="5" y="99"/>
                    </a:lnTo>
                    <a:lnTo>
                      <a:pt x="10" y="97"/>
                    </a:lnTo>
                    <a:lnTo>
                      <a:pt x="8" y="81"/>
                    </a:lnTo>
                    <a:lnTo>
                      <a:pt x="5" y="51"/>
                    </a:lnTo>
                    <a:lnTo>
                      <a:pt x="5" y="49"/>
                    </a:lnTo>
                    <a:lnTo>
                      <a:pt x="3" y="49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4" name="Freeform 86"/>
              <p:cNvSpPr>
                <a:spLocks noEditPoints="1"/>
              </p:cNvSpPr>
              <p:nvPr/>
            </p:nvSpPr>
            <p:spPr bwMode="auto">
              <a:xfrm>
                <a:off x="1456" y="2922"/>
                <a:ext cx="1152" cy="101"/>
              </a:xfrm>
              <a:custGeom>
                <a:avLst/>
                <a:gdLst>
                  <a:gd name="T0" fmla="*/ 1152 w 1152"/>
                  <a:gd name="T1" fmla="*/ 23 h 101"/>
                  <a:gd name="T2" fmla="*/ 1152 w 1152"/>
                  <a:gd name="T3" fmla="*/ 2 h 101"/>
                  <a:gd name="T4" fmla="*/ 1152 w 1152"/>
                  <a:gd name="T5" fmla="*/ 2 h 101"/>
                  <a:gd name="T6" fmla="*/ 1150 w 1152"/>
                  <a:gd name="T7" fmla="*/ 2 h 101"/>
                  <a:gd name="T8" fmla="*/ 1150 w 1152"/>
                  <a:gd name="T9" fmla="*/ 2 h 101"/>
                  <a:gd name="T10" fmla="*/ 1150 w 1152"/>
                  <a:gd name="T11" fmla="*/ 2 h 101"/>
                  <a:gd name="T12" fmla="*/ 1148 w 1152"/>
                  <a:gd name="T13" fmla="*/ 2 h 101"/>
                  <a:gd name="T14" fmla="*/ 1148 w 1152"/>
                  <a:gd name="T15" fmla="*/ 0 h 101"/>
                  <a:gd name="T16" fmla="*/ 1147 w 1152"/>
                  <a:gd name="T17" fmla="*/ 0 h 101"/>
                  <a:gd name="T18" fmla="*/ 1147 w 1152"/>
                  <a:gd name="T19" fmla="*/ 0 h 101"/>
                  <a:gd name="T20" fmla="*/ 1147 w 1152"/>
                  <a:gd name="T21" fmla="*/ 23 h 101"/>
                  <a:gd name="T22" fmla="*/ 1152 w 1152"/>
                  <a:gd name="T23" fmla="*/ 23 h 101"/>
                  <a:gd name="T24" fmla="*/ 1152 w 1152"/>
                  <a:gd name="T25" fmla="*/ 50 h 101"/>
                  <a:gd name="T26" fmla="*/ 1152 w 1152"/>
                  <a:gd name="T27" fmla="*/ 51 h 101"/>
                  <a:gd name="T28" fmla="*/ 1150 w 1152"/>
                  <a:gd name="T29" fmla="*/ 53 h 101"/>
                  <a:gd name="T30" fmla="*/ 1150 w 1152"/>
                  <a:gd name="T31" fmla="*/ 53 h 101"/>
                  <a:gd name="T32" fmla="*/ 1148 w 1152"/>
                  <a:gd name="T33" fmla="*/ 55 h 101"/>
                  <a:gd name="T34" fmla="*/ 1148 w 1152"/>
                  <a:gd name="T35" fmla="*/ 56 h 101"/>
                  <a:gd name="T36" fmla="*/ 1147 w 1152"/>
                  <a:gd name="T37" fmla="*/ 56 h 101"/>
                  <a:gd name="T38" fmla="*/ 1147 w 1152"/>
                  <a:gd name="T39" fmla="*/ 58 h 101"/>
                  <a:gd name="T40" fmla="*/ 1147 w 1152"/>
                  <a:gd name="T41" fmla="*/ 60 h 101"/>
                  <a:gd name="T42" fmla="*/ 1147 w 1152"/>
                  <a:gd name="T43" fmla="*/ 53 h 101"/>
                  <a:gd name="T44" fmla="*/ 1147 w 1152"/>
                  <a:gd name="T45" fmla="*/ 23 h 101"/>
                  <a:gd name="T46" fmla="*/ 1152 w 1152"/>
                  <a:gd name="T47" fmla="*/ 23 h 101"/>
                  <a:gd name="T48" fmla="*/ 0 w 1152"/>
                  <a:gd name="T49" fmla="*/ 53 h 101"/>
                  <a:gd name="T50" fmla="*/ 0 w 1152"/>
                  <a:gd name="T51" fmla="*/ 53 h 101"/>
                  <a:gd name="T52" fmla="*/ 2 w 1152"/>
                  <a:gd name="T53" fmla="*/ 83 h 101"/>
                  <a:gd name="T54" fmla="*/ 5 w 1152"/>
                  <a:gd name="T55" fmla="*/ 101 h 101"/>
                  <a:gd name="T56" fmla="*/ 8 w 1152"/>
                  <a:gd name="T57" fmla="*/ 98 h 101"/>
                  <a:gd name="T58" fmla="*/ 7 w 1152"/>
                  <a:gd name="T59" fmla="*/ 83 h 101"/>
                  <a:gd name="T60" fmla="*/ 5 w 1152"/>
                  <a:gd name="T61" fmla="*/ 53 h 101"/>
                  <a:gd name="T62" fmla="*/ 5 w 1152"/>
                  <a:gd name="T63" fmla="*/ 50 h 101"/>
                  <a:gd name="T64" fmla="*/ 3 w 1152"/>
                  <a:gd name="T65" fmla="*/ 50 h 101"/>
                  <a:gd name="T66" fmla="*/ 3 w 1152"/>
                  <a:gd name="T67" fmla="*/ 50 h 101"/>
                  <a:gd name="T68" fmla="*/ 3 w 1152"/>
                  <a:gd name="T69" fmla="*/ 50 h 101"/>
                  <a:gd name="T70" fmla="*/ 2 w 1152"/>
                  <a:gd name="T71" fmla="*/ 51 h 101"/>
                  <a:gd name="T72" fmla="*/ 2 w 1152"/>
                  <a:gd name="T73" fmla="*/ 51 h 101"/>
                  <a:gd name="T74" fmla="*/ 2 w 1152"/>
                  <a:gd name="T75" fmla="*/ 51 h 101"/>
                  <a:gd name="T76" fmla="*/ 0 w 1152"/>
                  <a:gd name="T77" fmla="*/ 51 h 101"/>
                  <a:gd name="T78" fmla="*/ 0 w 1152"/>
                  <a:gd name="T79" fmla="*/ 53 h 10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52"/>
                  <a:gd name="T121" fmla="*/ 0 h 101"/>
                  <a:gd name="T122" fmla="*/ 1152 w 1152"/>
                  <a:gd name="T123" fmla="*/ 101 h 10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52" h="101">
                    <a:moveTo>
                      <a:pt x="1152" y="23"/>
                    </a:moveTo>
                    <a:lnTo>
                      <a:pt x="1152" y="2"/>
                    </a:lnTo>
                    <a:lnTo>
                      <a:pt x="1150" y="2"/>
                    </a:lnTo>
                    <a:lnTo>
                      <a:pt x="1148" y="2"/>
                    </a:lnTo>
                    <a:lnTo>
                      <a:pt x="1148" y="0"/>
                    </a:lnTo>
                    <a:lnTo>
                      <a:pt x="1147" y="0"/>
                    </a:lnTo>
                    <a:lnTo>
                      <a:pt x="1147" y="23"/>
                    </a:lnTo>
                    <a:lnTo>
                      <a:pt x="1152" y="23"/>
                    </a:lnTo>
                    <a:lnTo>
                      <a:pt x="1152" y="50"/>
                    </a:lnTo>
                    <a:lnTo>
                      <a:pt x="1152" y="51"/>
                    </a:lnTo>
                    <a:lnTo>
                      <a:pt x="1150" y="53"/>
                    </a:lnTo>
                    <a:lnTo>
                      <a:pt x="1148" y="55"/>
                    </a:lnTo>
                    <a:lnTo>
                      <a:pt x="1148" y="56"/>
                    </a:lnTo>
                    <a:lnTo>
                      <a:pt x="1147" y="56"/>
                    </a:lnTo>
                    <a:lnTo>
                      <a:pt x="1147" y="58"/>
                    </a:lnTo>
                    <a:lnTo>
                      <a:pt x="1147" y="60"/>
                    </a:lnTo>
                    <a:lnTo>
                      <a:pt x="1147" y="53"/>
                    </a:lnTo>
                    <a:lnTo>
                      <a:pt x="1147" y="23"/>
                    </a:lnTo>
                    <a:lnTo>
                      <a:pt x="1152" y="23"/>
                    </a:lnTo>
                    <a:close/>
                    <a:moveTo>
                      <a:pt x="0" y="53"/>
                    </a:moveTo>
                    <a:lnTo>
                      <a:pt x="0" y="53"/>
                    </a:lnTo>
                    <a:lnTo>
                      <a:pt x="2" y="83"/>
                    </a:lnTo>
                    <a:lnTo>
                      <a:pt x="5" y="101"/>
                    </a:lnTo>
                    <a:lnTo>
                      <a:pt x="8" y="98"/>
                    </a:lnTo>
                    <a:lnTo>
                      <a:pt x="7" y="83"/>
                    </a:lnTo>
                    <a:lnTo>
                      <a:pt x="5" y="53"/>
                    </a:lnTo>
                    <a:lnTo>
                      <a:pt x="5" y="50"/>
                    </a:lnTo>
                    <a:lnTo>
                      <a:pt x="3" y="50"/>
                    </a:lnTo>
                    <a:lnTo>
                      <a:pt x="2" y="51"/>
                    </a:lnTo>
                    <a:lnTo>
                      <a:pt x="0" y="51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5" name="Freeform 87"/>
              <p:cNvSpPr>
                <a:spLocks noEditPoints="1"/>
              </p:cNvSpPr>
              <p:nvPr/>
            </p:nvSpPr>
            <p:spPr bwMode="auto">
              <a:xfrm>
                <a:off x="1458" y="2922"/>
                <a:ext cx="1148" cy="99"/>
              </a:xfrm>
              <a:custGeom>
                <a:avLst/>
                <a:gdLst>
                  <a:gd name="T0" fmla="*/ 1148 w 1148"/>
                  <a:gd name="T1" fmla="*/ 23 h 99"/>
                  <a:gd name="T2" fmla="*/ 1148 w 1148"/>
                  <a:gd name="T3" fmla="*/ 2 h 99"/>
                  <a:gd name="T4" fmla="*/ 1146 w 1148"/>
                  <a:gd name="T5" fmla="*/ 2 h 99"/>
                  <a:gd name="T6" fmla="*/ 1146 w 1148"/>
                  <a:gd name="T7" fmla="*/ 0 h 99"/>
                  <a:gd name="T8" fmla="*/ 1145 w 1148"/>
                  <a:gd name="T9" fmla="*/ 0 h 99"/>
                  <a:gd name="T10" fmla="*/ 1145 w 1148"/>
                  <a:gd name="T11" fmla="*/ 0 h 99"/>
                  <a:gd name="T12" fmla="*/ 1145 w 1148"/>
                  <a:gd name="T13" fmla="*/ 0 h 99"/>
                  <a:gd name="T14" fmla="*/ 1143 w 1148"/>
                  <a:gd name="T15" fmla="*/ 0 h 99"/>
                  <a:gd name="T16" fmla="*/ 1143 w 1148"/>
                  <a:gd name="T17" fmla="*/ 0 h 99"/>
                  <a:gd name="T18" fmla="*/ 1143 w 1148"/>
                  <a:gd name="T19" fmla="*/ 0 h 99"/>
                  <a:gd name="T20" fmla="*/ 1143 w 1148"/>
                  <a:gd name="T21" fmla="*/ 23 h 99"/>
                  <a:gd name="T22" fmla="*/ 1148 w 1148"/>
                  <a:gd name="T23" fmla="*/ 23 h 99"/>
                  <a:gd name="T24" fmla="*/ 1146 w 1148"/>
                  <a:gd name="T25" fmla="*/ 53 h 99"/>
                  <a:gd name="T26" fmla="*/ 1146 w 1148"/>
                  <a:gd name="T27" fmla="*/ 55 h 99"/>
                  <a:gd name="T28" fmla="*/ 1146 w 1148"/>
                  <a:gd name="T29" fmla="*/ 55 h 99"/>
                  <a:gd name="T30" fmla="*/ 1146 w 1148"/>
                  <a:gd name="T31" fmla="*/ 56 h 99"/>
                  <a:gd name="T32" fmla="*/ 1145 w 1148"/>
                  <a:gd name="T33" fmla="*/ 58 h 99"/>
                  <a:gd name="T34" fmla="*/ 1145 w 1148"/>
                  <a:gd name="T35" fmla="*/ 60 h 99"/>
                  <a:gd name="T36" fmla="*/ 1143 w 1148"/>
                  <a:gd name="T37" fmla="*/ 60 h 99"/>
                  <a:gd name="T38" fmla="*/ 1143 w 1148"/>
                  <a:gd name="T39" fmla="*/ 61 h 99"/>
                  <a:gd name="T40" fmla="*/ 1143 w 1148"/>
                  <a:gd name="T41" fmla="*/ 63 h 99"/>
                  <a:gd name="T42" fmla="*/ 1141 w 1148"/>
                  <a:gd name="T43" fmla="*/ 65 h 99"/>
                  <a:gd name="T44" fmla="*/ 1141 w 1148"/>
                  <a:gd name="T45" fmla="*/ 65 h 99"/>
                  <a:gd name="T46" fmla="*/ 1141 w 1148"/>
                  <a:gd name="T47" fmla="*/ 65 h 99"/>
                  <a:gd name="T48" fmla="*/ 1141 w 1148"/>
                  <a:gd name="T49" fmla="*/ 65 h 99"/>
                  <a:gd name="T50" fmla="*/ 1141 w 1148"/>
                  <a:gd name="T51" fmla="*/ 65 h 99"/>
                  <a:gd name="T52" fmla="*/ 1141 w 1148"/>
                  <a:gd name="T53" fmla="*/ 65 h 99"/>
                  <a:gd name="T54" fmla="*/ 1141 w 1148"/>
                  <a:gd name="T55" fmla="*/ 65 h 99"/>
                  <a:gd name="T56" fmla="*/ 1141 w 1148"/>
                  <a:gd name="T57" fmla="*/ 65 h 99"/>
                  <a:gd name="T58" fmla="*/ 1141 w 1148"/>
                  <a:gd name="T59" fmla="*/ 65 h 99"/>
                  <a:gd name="T60" fmla="*/ 1141 w 1148"/>
                  <a:gd name="T61" fmla="*/ 53 h 99"/>
                  <a:gd name="T62" fmla="*/ 1143 w 1148"/>
                  <a:gd name="T63" fmla="*/ 23 h 99"/>
                  <a:gd name="T64" fmla="*/ 1148 w 1148"/>
                  <a:gd name="T65" fmla="*/ 23 h 99"/>
                  <a:gd name="T66" fmla="*/ 0 w 1148"/>
                  <a:gd name="T67" fmla="*/ 51 h 99"/>
                  <a:gd name="T68" fmla="*/ 0 w 1148"/>
                  <a:gd name="T69" fmla="*/ 53 h 99"/>
                  <a:gd name="T70" fmla="*/ 3 w 1148"/>
                  <a:gd name="T71" fmla="*/ 83 h 99"/>
                  <a:gd name="T72" fmla="*/ 5 w 1148"/>
                  <a:gd name="T73" fmla="*/ 99 h 99"/>
                  <a:gd name="T74" fmla="*/ 10 w 1148"/>
                  <a:gd name="T75" fmla="*/ 98 h 99"/>
                  <a:gd name="T76" fmla="*/ 8 w 1148"/>
                  <a:gd name="T77" fmla="*/ 81 h 99"/>
                  <a:gd name="T78" fmla="*/ 5 w 1148"/>
                  <a:gd name="T79" fmla="*/ 53 h 99"/>
                  <a:gd name="T80" fmla="*/ 5 w 1148"/>
                  <a:gd name="T81" fmla="*/ 48 h 99"/>
                  <a:gd name="T82" fmla="*/ 5 w 1148"/>
                  <a:gd name="T83" fmla="*/ 48 h 99"/>
                  <a:gd name="T84" fmla="*/ 5 w 1148"/>
                  <a:gd name="T85" fmla="*/ 48 h 99"/>
                  <a:gd name="T86" fmla="*/ 3 w 1148"/>
                  <a:gd name="T87" fmla="*/ 48 h 99"/>
                  <a:gd name="T88" fmla="*/ 3 w 1148"/>
                  <a:gd name="T89" fmla="*/ 50 h 99"/>
                  <a:gd name="T90" fmla="*/ 1 w 1148"/>
                  <a:gd name="T91" fmla="*/ 50 h 99"/>
                  <a:gd name="T92" fmla="*/ 1 w 1148"/>
                  <a:gd name="T93" fmla="*/ 50 h 99"/>
                  <a:gd name="T94" fmla="*/ 1 w 1148"/>
                  <a:gd name="T95" fmla="*/ 50 h 99"/>
                  <a:gd name="T96" fmla="*/ 0 w 1148"/>
                  <a:gd name="T97" fmla="*/ 51 h 9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148"/>
                  <a:gd name="T148" fmla="*/ 0 h 99"/>
                  <a:gd name="T149" fmla="*/ 1148 w 1148"/>
                  <a:gd name="T150" fmla="*/ 99 h 9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148" h="99">
                    <a:moveTo>
                      <a:pt x="1148" y="23"/>
                    </a:moveTo>
                    <a:lnTo>
                      <a:pt x="1148" y="2"/>
                    </a:lnTo>
                    <a:lnTo>
                      <a:pt x="1146" y="2"/>
                    </a:lnTo>
                    <a:lnTo>
                      <a:pt x="1146" y="0"/>
                    </a:lnTo>
                    <a:lnTo>
                      <a:pt x="1145" y="0"/>
                    </a:lnTo>
                    <a:lnTo>
                      <a:pt x="1143" y="0"/>
                    </a:lnTo>
                    <a:lnTo>
                      <a:pt x="1143" y="23"/>
                    </a:lnTo>
                    <a:lnTo>
                      <a:pt x="1148" y="23"/>
                    </a:lnTo>
                    <a:lnTo>
                      <a:pt x="1146" y="53"/>
                    </a:lnTo>
                    <a:lnTo>
                      <a:pt x="1146" y="55"/>
                    </a:lnTo>
                    <a:lnTo>
                      <a:pt x="1146" y="56"/>
                    </a:lnTo>
                    <a:lnTo>
                      <a:pt x="1145" y="58"/>
                    </a:lnTo>
                    <a:lnTo>
                      <a:pt x="1145" y="60"/>
                    </a:lnTo>
                    <a:lnTo>
                      <a:pt x="1143" y="60"/>
                    </a:lnTo>
                    <a:lnTo>
                      <a:pt x="1143" y="61"/>
                    </a:lnTo>
                    <a:lnTo>
                      <a:pt x="1143" y="63"/>
                    </a:lnTo>
                    <a:lnTo>
                      <a:pt x="1141" y="65"/>
                    </a:lnTo>
                    <a:lnTo>
                      <a:pt x="1141" y="53"/>
                    </a:lnTo>
                    <a:lnTo>
                      <a:pt x="1143" y="23"/>
                    </a:lnTo>
                    <a:lnTo>
                      <a:pt x="1148" y="23"/>
                    </a:lnTo>
                    <a:close/>
                    <a:moveTo>
                      <a:pt x="0" y="51"/>
                    </a:moveTo>
                    <a:lnTo>
                      <a:pt x="0" y="53"/>
                    </a:lnTo>
                    <a:lnTo>
                      <a:pt x="3" y="83"/>
                    </a:lnTo>
                    <a:lnTo>
                      <a:pt x="5" y="99"/>
                    </a:lnTo>
                    <a:lnTo>
                      <a:pt x="10" y="98"/>
                    </a:lnTo>
                    <a:lnTo>
                      <a:pt x="8" y="81"/>
                    </a:lnTo>
                    <a:lnTo>
                      <a:pt x="5" y="53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3" y="50"/>
                    </a:lnTo>
                    <a:lnTo>
                      <a:pt x="1" y="5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6" name="Freeform 88"/>
              <p:cNvSpPr>
                <a:spLocks noEditPoints="1"/>
              </p:cNvSpPr>
              <p:nvPr/>
            </p:nvSpPr>
            <p:spPr bwMode="auto">
              <a:xfrm>
                <a:off x="1461" y="2920"/>
                <a:ext cx="1142" cy="100"/>
              </a:xfrm>
              <a:custGeom>
                <a:avLst/>
                <a:gdLst>
                  <a:gd name="T0" fmla="*/ 1142 w 1142"/>
                  <a:gd name="T1" fmla="*/ 25 h 100"/>
                  <a:gd name="T2" fmla="*/ 1142 w 1142"/>
                  <a:gd name="T3" fmla="*/ 2 h 100"/>
                  <a:gd name="T4" fmla="*/ 1142 w 1142"/>
                  <a:gd name="T5" fmla="*/ 2 h 100"/>
                  <a:gd name="T6" fmla="*/ 1140 w 1142"/>
                  <a:gd name="T7" fmla="*/ 2 h 100"/>
                  <a:gd name="T8" fmla="*/ 1140 w 1142"/>
                  <a:gd name="T9" fmla="*/ 2 h 100"/>
                  <a:gd name="T10" fmla="*/ 1140 w 1142"/>
                  <a:gd name="T11" fmla="*/ 2 h 100"/>
                  <a:gd name="T12" fmla="*/ 1138 w 1142"/>
                  <a:gd name="T13" fmla="*/ 0 h 100"/>
                  <a:gd name="T14" fmla="*/ 1138 w 1142"/>
                  <a:gd name="T15" fmla="*/ 0 h 100"/>
                  <a:gd name="T16" fmla="*/ 1137 w 1142"/>
                  <a:gd name="T17" fmla="*/ 0 h 100"/>
                  <a:gd name="T18" fmla="*/ 1137 w 1142"/>
                  <a:gd name="T19" fmla="*/ 0 h 100"/>
                  <a:gd name="T20" fmla="*/ 1137 w 1142"/>
                  <a:gd name="T21" fmla="*/ 25 h 100"/>
                  <a:gd name="T22" fmla="*/ 1142 w 1142"/>
                  <a:gd name="T23" fmla="*/ 25 h 100"/>
                  <a:gd name="T24" fmla="*/ 1142 w 1142"/>
                  <a:gd name="T25" fmla="*/ 55 h 100"/>
                  <a:gd name="T26" fmla="*/ 1142 w 1142"/>
                  <a:gd name="T27" fmla="*/ 62 h 100"/>
                  <a:gd name="T28" fmla="*/ 1142 w 1142"/>
                  <a:gd name="T29" fmla="*/ 62 h 100"/>
                  <a:gd name="T30" fmla="*/ 1140 w 1142"/>
                  <a:gd name="T31" fmla="*/ 62 h 100"/>
                  <a:gd name="T32" fmla="*/ 1140 w 1142"/>
                  <a:gd name="T33" fmla="*/ 63 h 100"/>
                  <a:gd name="T34" fmla="*/ 1140 w 1142"/>
                  <a:gd name="T35" fmla="*/ 63 h 100"/>
                  <a:gd name="T36" fmla="*/ 1140 w 1142"/>
                  <a:gd name="T37" fmla="*/ 65 h 100"/>
                  <a:gd name="T38" fmla="*/ 1140 w 1142"/>
                  <a:gd name="T39" fmla="*/ 65 h 100"/>
                  <a:gd name="T40" fmla="*/ 1140 w 1142"/>
                  <a:gd name="T41" fmla="*/ 65 h 100"/>
                  <a:gd name="T42" fmla="*/ 1138 w 1142"/>
                  <a:gd name="T43" fmla="*/ 67 h 100"/>
                  <a:gd name="T44" fmla="*/ 1138 w 1142"/>
                  <a:gd name="T45" fmla="*/ 67 h 100"/>
                  <a:gd name="T46" fmla="*/ 1138 w 1142"/>
                  <a:gd name="T47" fmla="*/ 67 h 100"/>
                  <a:gd name="T48" fmla="*/ 1138 w 1142"/>
                  <a:gd name="T49" fmla="*/ 67 h 100"/>
                  <a:gd name="T50" fmla="*/ 1138 w 1142"/>
                  <a:gd name="T51" fmla="*/ 67 h 100"/>
                  <a:gd name="T52" fmla="*/ 1137 w 1142"/>
                  <a:gd name="T53" fmla="*/ 65 h 100"/>
                  <a:gd name="T54" fmla="*/ 1137 w 1142"/>
                  <a:gd name="T55" fmla="*/ 65 h 100"/>
                  <a:gd name="T56" fmla="*/ 1137 w 1142"/>
                  <a:gd name="T57" fmla="*/ 65 h 100"/>
                  <a:gd name="T58" fmla="*/ 1137 w 1142"/>
                  <a:gd name="T59" fmla="*/ 65 h 100"/>
                  <a:gd name="T60" fmla="*/ 1137 w 1142"/>
                  <a:gd name="T61" fmla="*/ 55 h 100"/>
                  <a:gd name="T62" fmla="*/ 1137 w 1142"/>
                  <a:gd name="T63" fmla="*/ 25 h 100"/>
                  <a:gd name="T64" fmla="*/ 1142 w 1142"/>
                  <a:gd name="T65" fmla="*/ 25 h 100"/>
                  <a:gd name="T66" fmla="*/ 0 w 1142"/>
                  <a:gd name="T67" fmla="*/ 52 h 100"/>
                  <a:gd name="T68" fmla="*/ 0 w 1142"/>
                  <a:gd name="T69" fmla="*/ 55 h 100"/>
                  <a:gd name="T70" fmla="*/ 2 w 1142"/>
                  <a:gd name="T71" fmla="*/ 85 h 100"/>
                  <a:gd name="T72" fmla="*/ 3 w 1142"/>
                  <a:gd name="T73" fmla="*/ 100 h 100"/>
                  <a:gd name="T74" fmla="*/ 8 w 1142"/>
                  <a:gd name="T75" fmla="*/ 98 h 100"/>
                  <a:gd name="T76" fmla="*/ 7 w 1142"/>
                  <a:gd name="T77" fmla="*/ 83 h 100"/>
                  <a:gd name="T78" fmla="*/ 5 w 1142"/>
                  <a:gd name="T79" fmla="*/ 55 h 100"/>
                  <a:gd name="T80" fmla="*/ 5 w 1142"/>
                  <a:gd name="T81" fmla="*/ 48 h 100"/>
                  <a:gd name="T82" fmla="*/ 3 w 1142"/>
                  <a:gd name="T83" fmla="*/ 48 h 100"/>
                  <a:gd name="T84" fmla="*/ 3 w 1142"/>
                  <a:gd name="T85" fmla="*/ 48 h 100"/>
                  <a:gd name="T86" fmla="*/ 3 w 1142"/>
                  <a:gd name="T87" fmla="*/ 48 h 100"/>
                  <a:gd name="T88" fmla="*/ 2 w 1142"/>
                  <a:gd name="T89" fmla="*/ 50 h 100"/>
                  <a:gd name="T90" fmla="*/ 2 w 1142"/>
                  <a:gd name="T91" fmla="*/ 50 h 100"/>
                  <a:gd name="T92" fmla="*/ 2 w 1142"/>
                  <a:gd name="T93" fmla="*/ 50 h 100"/>
                  <a:gd name="T94" fmla="*/ 0 w 1142"/>
                  <a:gd name="T95" fmla="*/ 50 h 100"/>
                  <a:gd name="T96" fmla="*/ 0 w 1142"/>
                  <a:gd name="T97" fmla="*/ 52 h 10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142"/>
                  <a:gd name="T148" fmla="*/ 0 h 100"/>
                  <a:gd name="T149" fmla="*/ 1142 w 1142"/>
                  <a:gd name="T150" fmla="*/ 100 h 10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142" h="100">
                    <a:moveTo>
                      <a:pt x="1142" y="25"/>
                    </a:moveTo>
                    <a:lnTo>
                      <a:pt x="1142" y="2"/>
                    </a:lnTo>
                    <a:lnTo>
                      <a:pt x="1140" y="2"/>
                    </a:lnTo>
                    <a:lnTo>
                      <a:pt x="1138" y="0"/>
                    </a:lnTo>
                    <a:lnTo>
                      <a:pt x="1137" y="0"/>
                    </a:lnTo>
                    <a:lnTo>
                      <a:pt x="1137" y="25"/>
                    </a:lnTo>
                    <a:lnTo>
                      <a:pt x="1142" y="25"/>
                    </a:lnTo>
                    <a:lnTo>
                      <a:pt x="1142" y="55"/>
                    </a:lnTo>
                    <a:lnTo>
                      <a:pt x="1142" y="62"/>
                    </a:lnTo>
                    <a:lnTo>
                      <a:pt x="1140" y="62"/>
                    </a:lnTo>
                    <a:lnTo>
                      <a:pt x="1140" y="63"/>
                    </a:lnTo>
                    <a:lnTo>
                      <a:pt x="1140" y="65"/>
                    </a:lnTo>
                    <a:lnTo>
                      <a:pt x="1138" y="67"/>
                    </a:lnTo>
                    <a:lnTo>
                      <a:pt x="1137" y="65"/>
                    </a:lnTo>
                    <a:lnTo>
                      <a:pt x="1137" y="55"/>
                    </a:lnTo>
                    <a:lnTo>
                      <a:pt x="1137" y="25"/>
                    </a:lnTo>
                    <a:lnTo>
                      <a:pt x="1142" y="25"/>
                    </a:lnTo>
                    <a:close/>
                    <a:moveTo>
                      <a:pt x="0" y="52"/>
                    </a:moveTo>
                    <a:lnTo>
                      <a:pt x="0" y="55"/>
                    </a:lnTo>
                    <a:lnTo>
                      <a:pt x="2" y="85"/>
                    </a:lnTo>
                    <a:lnTo>
                      <a:pt x="3" y="100"/>
                    </a:lnTo>
                    <a:lnTo>
                      <a:pt x="8" y="98"/>
                    </a:lnTo>
                    <a:lnTo>
                      <a:pt x="7" y="83"/>
                    </a:lnTo>
                    <a:lnTo>
                      <a:pt x="5" y="55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2" y="50"/>
                    </a:lnTo>
                    <a:lnTo>
                      <a:pt x="0" y="5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7" name="Freeform 89"/>
              <p:cNvSpPr>
                <a:spLocks noEditPoints="1"/>
              </p:cNvSpPr>
              <p:nvPr/>
            </p:nvSpPr>
            <p:spPr bwMode="auto">
              <a:xfrm>
                <a:off x="1463" y="2919"/>
                <a:ext cx="1138" cy="101"/>
              </a:xfrm>
              <a:custGeom>
                <a:avLst/>
                <a:gdLst>
                  <a:gd name="T0" fmla="*/ 1138 w 1138"/>
                  <a:gd name="T1" fmla="*/ 26 h 101"/>
                  <a:gd name="T2" fmla="*/ 1138 w 1138"/>
                  <a:gd name="T3" fmla="*/ 3 h 101"/>
                  <a:gd name="T4" fmla="*/ 1136 w 1138"/>
                  <a:gd name="T5" fmla="*/ 1 h 101"/>
                  <a:gd name="T6" fmla="*/ 1136 w 1138"/>
                  <a:gd name="T7" fmla="*/ 1 h 101"/>
                  <a:gd name="T8" fmla="*/ 1135 w 1138"/>
                  <a:gd name="T9" fmla="*/ 1 h 101"/>
                  <a:gd name="T10" fmla="*/ 1135 w 1138"/>
                  <a:gd name="T11" fmla="*/ 1 h 101"/>
                  <a:gd name="T12" fmla="*/ 1135 w 1138"/>
                  <a:gd name="T13" fmla="*/ 1 h 101"/>
                  <a:gd name="T14" fmla="*/ 1133 w 1138"/>
                  <a:gd name="T15" fmla="*/ 1 h 101"/>
                  <a:gd name="T16" fmla="*/ 1133 w 1138"/>
                  <a:gd name="T17" fmla="*/ 1 h 101"/>
                  <a:gd name="T18" fmla="*/ 1133 w 1138"/>
                  <a:gd name="T19" fmla="*/ 0 h 101"/>
                  <a:gd name="T20" fmla="*/ 1133 w 1138"/>
                  <a:gd name="T21" fmla="*/ 26 h 101"/>
                  <a:gd name="T22" fmla="*/ 1138 w 1138"/>
                  <a:gd name="T23" fmla="*/ 26 h 101"/>
                  <a:gd name="T24" fmla="*/ 1136 w 1138"/>
                  <a:gd name="T25" fmla="*/ 56 h 101"/>
                  <a:gd name="T26" fmla="*/ 1136 w 1138"/>
                  <a:gd name="T27" fmla="*/ 68 h 101"/>
                  <a:gd name="T28" fmla="*/ 1136 w 1138"/>
                  <a:gd name="T29" fmla="*/ 68 h 101"/>
                  <a:gd name="T30" fmla="*/ 1135 w 1138"/>
                  <a:gd name="T31" fmla="*/ 66 h 101"/>
                  <a:gd name="T32" fmla="*/ 1135 w 1138"/>
                  <a:gd name="T33" fmla="*/ 66 h 101"/>
                  <a:gd name="T34" fmla="*/ 1135 w 1138"/>
                  <a:gd name="T35" fmla="*/ 66 h 101"/>
                  <a:gd name="T36" fmla="*/ 1133 w 1138"/>
                  <a:gd name="T37" fmla="*/ 66 h 101"/>
                  <a:gd name="T38" fmla="*/ 1133 w 1138"/>
                  <a:gd name="T39" fmla="*/ 66 h 101"/>
                  <a:gd name="T40" fmla="*/ 1131 w 1138"/>
                  <a:gd name="T41" fmla="*/ 66 h 101"/>
                  <a:gd name="T42" fmla="*/ 1131 w 1138"/>
                  <a:gd name="T43" fmla="*/ 66 h 101"/>
                  <a:gd name="T44" fmla="*/ 1131 w 1138"/>
                  <a:gd name="T45" fmla="*/ 56 h 101"/>
                  <a:gd name="T46" fmla="*/ 1133 w 1138"/>
                  <a:gd name="T47" fmla="*/ 26 h 101"/>
                  <a:gd name="T48" fmla="*/ 1138 w 1138"/>
                  <a:gd name="T49" fmla="*/ 26 h 101"/>
                  <a:gd name="T50" fmla="*/ 0 w 1138"/>
                  <a:gd name="T51" fmla="*/ 51 h 101"/>
                  <a:gd name="T52" fmla="*/ 0 w 1138"/>
                  <a:gd name="T53" fmla="*/ 56 h 101"/>
                  <a:gd name="T54" fmla="*/ 3 w 1138"/>
                  <a:gd name="T55" fmla="*/ 84 h 101"/>
                  <a:gd name="T56" fmla="*/ 5 w 1138"/>
                  <a:gd name="T57" fmla="*/ 101 h 101"/>
                  <a:gd name="T58" fmla="*/ 10 w 1138"/>
                  <a:gd name="T59" fmla="*/ 99 h 101"/>
                  <a:gd name="T60" fmla="*/ 8 w 1138"/>
                  <a:gd name="T61" fmla="*/ 84 h 101"/>
                  <a:gd name="T62" fmla="*/ 5 w 1138"/>
                  <a:gd name="T63" fmla="*/ 56 h 101"/>
                  <a:gd name="T64" fmla="*/ 5 w 1138"/>
                  <a:gd name="T65" fmla="*/ 48 h 101"/>
                  <a:gd name="T66" fmla="*/ 5 w 1138"/>
                  <a:gd name="T67" fmla="*/ 48 h 101"/>
                  <a:gd name="T68" fmla="*/ 3 w 1138"/>
                  <a:gd name="T69" fmla="*/ 48 h 101"/>
                  <a:gd name="T70" fmla="*/ 3 w 1138"/>
                  <a:gd name="T71" fmla="*/ 48 h 101"/>
                  <a:gd name="T72" fmla="*/ 3 w 1138"/>
                  <a:gd name="T73" fmla="*/ 49 h 101"/>
                  <a:gd name="T74" fmla="*/ 1 w 1138"/>
                  <a:gd name="T75" fmla="*/ 49 h 101"/>
                  <a:gd name="T76" fmla="*/ 1 w 1138"/>
                  <a:gd name="T77" fmla="*/ 49 h 101"/>
                  <a:gd name="T78" fmla="*/ 1 w 1138"/>
                  <a:gd name="T79" fmla="*/ 49 h 101"/>
                  <a:gd name="T80" fmla="*/ 0 w 1138"/>
                  <a:gd name="T81" fmla="*/ 51 h 1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38"/>
                  <a:gd name="T124" fmla="*/ 0 h 101"/>
                  <a:gd name="T125" fmla="*/ 1138 w 1138"/>
                  <a:gd name="T126" fmla="*/ 101 h 1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38" h="101">
                    <a:moveTo>
                      <a:pt x="1138" y="26"/>
                    </a:moveTo>
                    <a:lnTo>
                      <a:pt x="1138" y="3"/>
                    </a:lnTo>
                    <a:lnTo>
                      <a:pt x="1136" y="1"/>
                    </a:lnTo>
                    <a:lnTo>
                      <a:pt x="1135" y="1"/>
                    </a:lnTo>
                    <a:lnTo>
                      <a:pt x="1133" y="1"/>
                    </a:lnTo>
                    <a:lnTo>
                      <a:pt x="1133" y="0"/>
                    </a:lnTo>
                    <a:lnTo>
                      <a:pt x="1133" y="26"/>
                    </a:lnTo>
                    <a:lnTo>
                      <a:pt x="1138" y="26"/>
                    </a:lnTo>
                    <a:lnTo>
                      <a:pt x="1136" y="56"/>
                    </a:lnTo>
                    <a:lnTo>
                      <a:pt x="1136" y="68"/>
                    </a:lnTo>
                    <a:lnTo>
                      <a:pt x="1135" y="66"/>
                    </a:lnTo>
                    <a:lnTo>
                      <a:pt x="1133" y="66"/>
                    </a:lnTo>
                    <a:lnTo>
                      <a:pt x="1131" y="66"/>
                    </a:lnTo>
                    <a:lnTo>
                      <a:pt x="1131" y="56"/>
                    </a:lnTo>
                    <a:lnTo>
                      <a:pt x="1133" y="26"/>
                    </a:lnTo>
                    <a:lnTo>
                      <a:pt x="1138" y="26"/>
                    </a:lnTo>
                    <a:close/>
                    <a:moveTo>
                      <a:pt x="0" y="51"/>
                    </a:moveTo>
                    <a:lnTo>
                      <a:pt x="0" y="56"/>
                    </a:lnTo>
                    <a:lnTo>
                      <a:pt x="3" y="84"/>
                    </a:lnTo>
                    <a:lnTo>
                      <a:pt x="5" y="101"/>
                    </a:lnTo>
                    <a:lnTo>
                      <a:pt x="10" y="99"/>
                    </a:lnTo>
                    <a:lnTo>
                      <a:pt x="8" y="84"/>
                    </a:lnTo>
                    <a:lnTo>
                      <a:pt x="5" y="56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3" y="49"/>
                    </a:lnTo>
                    <a:lnTo>
                      <a:pt x="1" y="49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8" name="Freeform 90"/>
              <p:cNvSpPr>
                <a:spLocks noEditPoints="1"/>
              </p:cNvSpPr>
              <p:nvPr/>
            </p:nvSpPr>
            <p:spPr bwMode="auto">
              <a:xfrm>
                <a:off x="1466" y="2919"/>
                <a:ext cx="1132" cy="99"/>
              </a:xfrm>
              <a:custGeom>
                <a:avLst/>
                <a:gdLst>
                  <a:gd name="T0" fmla="*/ 1132 w 1132"/>
                  <a:gd name="T1" fmla="*/ 26 h 99"/>
                  <a:gd name="T2" fmla="*/ 1132 w 1132"/>
                  <a:gd name="T3" fmla="*/ 1 h 99"/>
                  <a:gd name="T4" fmla="*/ 1132 w 1132"/>
                  <a:gd name="T5" fmla="*/ 1 h 99"/>
                  <a:gd name="T6" fmla="*/ 1130 w 1132"/>
                  <a:gd name="T7" fmla="*/ 1 h 99"/>
                  <a:gd name="T8" fmla="*/ 1130 w 1132"/>
                  <a:gd name="T9" fmla="*/ 1 h 99"/>
                  <a:gd name="T10" fmla="*/ 1130 w 1132"/>
                  <a:gd name="T11" fmla="*/ 0 h 99"/>
                  <a:gd name="T12" fmla="*/ 1128 w 1132"/>
                  <a:gd name="T13" fmla="*/ 0 h 99"/>
                  <a:gd name="T14" fmla="*/ 1128 w 1132"/>
                  <a:gd name="T15" fmla="*/ 0 h 99"/>
                  <a:gd name="T16" fmla="*/ 1127 w 1132"/>
                  <a:gd name="T17" fmla="*/ 0 h 99"/>
                  <a:gd name="T18" fmla="*/ 1127 w 1132"/>
                  <a:gd name="T19" fmla="*/ 0 h 99"/>
                  <a:gd name="T20" fmla="*/ 1127 w 1132"/>
                  <a:gd name="T21" fmla="*/ 26 h 99"/>
                  <a:gd name="T22" fmla="*/ 1132 w 1132"/>
                  <a:gd name="T23" fmla="*/ 26 h 99"/>
                  <a:gd name="T24" fmla="*/ 1132 w 1132"/>
                  <a:gd name="T25" fmla="*/ 56 h 99"/>
                  <a:gd name="T26" fmla="*/ 1132 w 1132"/>
                  <a:gd name="T27" fmla="*/ 66 h 99"/>
                  <a:gd name="T28" fmla="*/ 1130 w 1132"/>
                  <a:gd name="T29" fmla="*/ 66 h 99"/>
                  <a:gd name="T30" fmla="*/ 1130 w 1132"/>
                  <a:gd name="T31" fmla="*/ 66 h 99"/>
                  <a:gd name="T32" fmla="*/ 1128 w 1132"/>
                  <a:gd name="T33" fmla="*/ 66 h 99"/>
                  <a:gd name="T34" fmla="*/ 1128 w 1132"/>
                  <a:gd name="T35" fmla="*/ 66 h 99"/>
                  <a:gd name="T36" fmla="*/ 1128 w 1132"/>
                  <a:gd name="T37" fmla="*/ 66 h 99"/>
                  <a:gd name="T38" fmla="*/ 1127 w 1132"/>
                  <a:gd name="T39" fmla="*/ 64 h 99"/>
                  <a:gd name="T40" fmla="*/ 1127 w 1132"/>
                  <a:gd name="T41" fmla="*/ 64 h 99"/>
                  <a:gd name="T42" fmla="*/ 1127 w 1132"/>
                  <a:gd name="T43" fmla="*/ 64 h 99"/>
                  <a:gd name="T44" fmla="*/ 1127 w 1132"/>
                  <a:gd name="T45" fmla="*/ 56 h 99"/>
                  <a:gd name="T46" fmla="*/ 1127 w 1132"/>
                  <a:gd name="T47" fmla="*/ 26 h 99"/>
                  <a:gd name="T48" fmla="*/ 1132 w 1132"/>
                  <a:gd name="T49" fmla="*/ 26 h 99"/>
                  <a:gd name="T50" fmla="*/ 0 w 1132"/>
                  <a:gd name="T51" fmla="*/ 49 h 99"/>
                  <a:gd name="T52" fmla="*/ 0 w 1132"/>
                  <a:gd name="T53" fmla="*/ 56 h 99"/>
                  <a:gd name="T54" fmla="*/ 2 w 1132"/>
                  <a:gd name="T55" fmla="*/ 84 h 99"/>
                  <a:gd name="T56" fmla="*/ 3 w 1132"/>
                  <a:gd name="T57" fmla="*/ 99 h 99"/>
                  <a:gd name="T58" fmla="*/ 8 w 1132"/>
                  <a:gd name="T59" fmla="*/ 97 h 99"/>
                  <a:gd name="T60" fmla="*/ 7 w 1132"/>
                  <a:gd name="T61" fmla="*/ 84 h 99"/>
                  <a:gd name="T62" fmla="*/ 5 w 1132"/>
                  <a:gd name="T63" fmla="*/ 56 h 99"/>
                  <a:gd name="T64" fmla="*/ 5 w 1132"/>
                  <a:gd name="T65" fmla="*/ 46 h 99"/>
                  <a:gd name="T66" fmla="*/ 3 w 1132"/>
                  <a:gd name="T67" fmla="*/ 46 h 99"/>
                  <a:gd name="T68" fmla="*/ 3 w 1132"/>
                  <a:gd name="T69" fmla="*/ 46 h 99"/>
                  <a:gd name="T70" fmla="*/ 3 w 1132"/>
                  <a:gd name="T71" fmla="*/ 46 h 99"/>
                  <a:gd name="T72" fmla="*/ 2 w 1132"/>
                  <a:gd name="T73" fmla="*/ 48 h 99"/>
                  <a:gd name="T74" fmla="*/ 2 w 1132"/>
                  <a:gd name="T75" fmla="*/ 48 h 99"/>
                  <a:gd name="T76" fmla="*/ 0 w 1132"/>
                  <a:gd name="T77" fmla="*/ 48 h 99"/>
                  <a:gd name="T78" fmla="*/ 0 w 1132"/>
                  <a:gd name="T79" fmla="*/ 48 h 99"/>
                  <a:gd name="T80" fmla="*/ 0 w 1132"/>
                  <a:gd name="T81" fmla="*/ 49 h 9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32"/>
                  <a:gd name="T124" fmla="*/ 0 h 99"/>
                  <a:gd name="T125" fmla="*/ 1132 w 1132"/>
                  <a:gd name="T126" fmla="*/ 99 h 9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32" h="99">
                    <a:moveTo>
                      <a:pt x="1132" y="26"/>
                    </a:moveTo>
                    <a:lnTo>
                      <a:pt x="1132" y="1"/>
                    </a:lnTo>
                    <a:lnTo>
                      <a:pt x="1130" y="1"/>
                    </a:lnTo>
                    <a:lnTo>
                      <a:pt x="1130" y="0"/>
                    </a:lnTo>
                    <a:lnTo>
                      <a:pt x="1128" y="0"/>
                    </a:lnTo>
                    <a:lnTo>
                      <a:pt x="1127" y="0"/>
                    </a:lnTo>
                    <a:lnTo>
                      <a:pt x="1127" y="26"/>
                    </a:lnTo>
                    <a:lnTo>
                      <a:pt x="1132" y="26"/>
                    </a:lnTo>
                    <a:lnTo>
                      <a:pt x="1132" y="56"/>
                    </a:lnTo>
                    <a:lnTo>
                      <a:pt x="1132" y="66"/>
                    </a:lnTo>
                    <a:lnTo>
                      <a:pt x="1130" y="66"/>
                    </a:lnTo>
                    <a:lnTo>
                      <a:pt x="1128" y="66"/>
                    </a:lnTo>
                    <a:lnTo>
                      <a:pt x="1127" y="64"/>
                    </a:lnTo>
                    <a:lnTo>
                      <a:pt x="1127" y="56"/>
                    </a:lnTo>
                    <a:lnTo>
                      <a:pt x="1127" y="26"/>
                    </a:lnTo>
                    <a:lnTo>
                      <a:pt x="1132" y="26"/>
                    </a:lnTo>
                    <a:close/>
                    <a:moveTo>
                      <a:pt x="0" y="49"/>
                    </a:moveTo>
                    <a:lnTo>
                      <a:pt x="0" y="56"/>
                    </a:lnTo>
                    <a:lnTo>
                      <a:pt x="2" y="84"/>
                    </a:lnTo>
                    <a:lnTo>
                      <a:pt x="3" y="99"/>
                    </a:lnTo>
                    <a:lnTo>
                      <a:pt x="8" y="97"/>
                    </a:lnTo>
                    <a:lnTo>
                      <a:pt x="7" y="84"/>
                    </a:lnTo>
                    <a:lnTo>
                      <a:pt x="5" y="56"/>
                    </a:lnTo>
                    <a:lnTo>
                      <a:pt x="5" y="46"/>
                    </a:lnTo>
                    <a:lnTo>
                      <a:pt x="3" y="46"/>
                    </a:lnTo>
                    <a:lnTo>
                      <a:pt x="2" y="48"/>
                    </a:lnTo>
                    <a:lnTo>
                      <a:pt x="0" y="48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79" name="Freeform 91"/>
              <p:cNvSpPr>
                <a:spLocks noEditPoints="1"/>
              </p:cNvSpPr>
              <p:nvPr/>
            </p:nvSpPr>
            <p:spPr bwMode="auto">
              <a:xfrm>
                <a:off x="1468" y="2917"/>
                <a:ext cx="1128" cy="101"/>
              </a:xfrm>
              <a:custGeom>
                <a:avLst/>
                <a:gdLst>
                  <a:gd name="T0" fmla="*/ 1128 w 1128"/>
                  <a:gd name="T1" fmla="*/ 28 h 101"/>
                  <a:gd name="T2" fmla="*/ 1128 w 1128"/>
                  <a:gd name="T3" fmla="*/ 2 h 101"/>
                  <a:gd name="T4" fmla="*/ 1126 w 1128"/>
                  <a:gd name="T5" fmla="*/ 2 h 101"/>
                  <a:gd name="T6" fmla="*/ 1126 w 1128"/>
                  <a:gd name="T7" fmla="*/ 2 h 101"/>
                  <a:gd name="T8" fmla="*/ 1125 w 1128"/>
                  <a:gd name="T9" fmla="*/ 2 h 101"/>
                  <a:gd name="T10" fmla="*/ 1125 w 1128"/>
                  <a:gd name="T11" fmla="*/ 2 h 101"/>
                  <a:gd name="T12" fmla="*/ 1125 w 1128"/>
                  <a:gd name="T13" fmla="*/ 2 h 101"/>
                  <a:gd name="T14" fmla="*/ 1123 w 1128"/>
                  <a:gd name="T15" fmla="*/ 2 h 101"/>
                  <a:gd name="T16" fmla="*/ 1123 w 1128"/>
                  <a:gd name="T17" fmla="*/ 2 h 101"/>
                  <a:gd name="T18" fmla="*/ 1123 w 1128"/>
                  <a:gd name="T19" fmla="*/ 0 h 101"/>
                  <a:gd name="T20" fmla="*/ 1123 w 1128"/>
                  <a:gd name="T21" fmla="*/ 28 h 101"/>
                  <a:gd name="T22" fmla="*/ 1128 w 1128"/>
                  <a:gd name="T23" fmla="*/ 28 h 101"/>
                  <a:gd name="T24" fmla="*/ 1126 w 1128"/>
                  <a:gd name="T25" fmla="*/ 58 h 101"/>
                  <a:gd name="T26" fmla="*/ 1126 w 1128"/>
                  <a:gd name="T27" fmla="*/ 68 h 101"/>
                  <a:gd name="T28" fmla="*/ 1126 w 1128"/>
                  <a:gd name="T29" fmla="*/ 68 h 101"/>
                  <a:gd name="T30" fmla="*/ 1125 w 1128"/>
                  <a:gd name="T31" fmla="*/ 66 h 101"/>
                  <a:gd name="T32" fmla="*/ 1125 w 1128"/>
                  <a:gd name="T33" fmla="*/ 66 h 101"/>
                  <a:gd name="T34" fmla="*/ 1125 w 1128"/>
                  <a:gd name="T35" fmla="*/ 66 h 101"/>
                  <a:gd name="T36" fmla="*/ 1123 w 1128"/>
                  <a:gd name="T37" fmla="*/ 66 h 101"/>
                  <a:gd name="T38" fmla="*/ 1123 w 1128"/>
                  <a:gd name="T39" fmla="*/ 66 h 101"/>
                  <a:gd name="T40" fmla="*/ 1121 w 1128"/>
                  <a:gd name="T41" fmla="*/ 66 h 101"/>
                  <a:gd name="T42" fmla="*/ 1121 w 1128"/>
                  <a:gd name="T43" fmla="*/ 66 h 101"/>
                  <a:gd name="T44" fmla="*/ 1121 w 1128"/>
                  <a:gd name="T45" fmla="*/ 58 h 101"/>
                  <a:gd name="T46" fmla="*/ 1123 w 1128"/>
                  <a:gd name="T47" fmla="*/ 28 h 101"/>
                  <a:gd name="T48" fmla="*/ 1128 w 1128"/>
                  <a:gd name="T49" fmla="*/ 28 h 101"/>
                  <a:gd name="T50" fmla="*/ 0 w 1128"/>
                  <a:gd name="T51" fmla="*/ 50 h 101"/>
                  <a:gd name="T52" fmla="*/ 0 w 1128"/>
                  <a:gd name="T53" fmla="*/ 58 h 101"/>
                  <a:gd name="T54" fmla="*/ 3 w 1128"/>
                  <a:gd name="T55" fmla="*/ 86 h 101"/>
                  <a:gd name="T56" fmla="*/ 5 w 1128"/>
                  <a:gd name="T57" fmla="*/ 101 h 101"/>
                  <a:gd name="T58" fmla="*/ 10 w 1128"/>
                  <a:gd name="T59" fmla="*/ 98 h 101"/>
                  <a:gd name="T60" fmla="*/ 8 w 1128"/>
                  <a:gd name="T61" fmla="*/ 86 h 101"/>
                  <a:gd name="T62" fmla="*/ 5 w 1128"/>
                  <a:gd name="T63" fmla="*/ 58 h 101"/>
                  <a:gd name="T64" fmla="*/ 5 w 1128"/>
                  <a:gd name="T65" fmla="*/ 46 h 101"/>
                  <a:gd name="T66" fmla="*/ 5 w 1128"/>
                  <a:gd name="T67" fmla="*/ 46 h 101"/>
                  <a:gd name="T68" fmla="*/ 3 w 1128"/>
                  <a:gd name="T69" fmla="*/ 46 h 101"/>
                  <a:gd name="T70" fmla="*/ 3 w 1128"/>
                  <a:gd name="T71" fmla="*/ 46 h 101"/>
                  <a:gd name="T72" fmla="*/ 3 w 1128"/>
                  <a:gd name="T73" fmla="*/ 48 h 101"/>
                  <a:gd name="T74" fmla="*/ 1 w 1128"/>
                  <a:gd name="T75" fmla="*/ 48 h 101"/>
                  <a:gd name="T76" fmla="*/ 1 w 1128"/>
                  <a:gd name="T77" fmla="*/ 48 h 101"/>
                  <a:gd name="T78" fmla="*/ 1 w 1128"/>
                  <a:gd name="T79" fmla="*/ 48 h 101"/>
                  <a:gd name="T80" fmla="*/ 0 w 1128"/>
                  <a:gd name="T81" fmla="*/ 50 h 1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28"/>
                  <a:gd name="T124" fmla="*/ 0 h 101"/>
                  <a:gd name="T125" fmla="*/ 1128 w 1128"/>
                  <a:gd name="T126" fmla="*/ 101 h 1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28" h="101">
                    <a:moveTo>
                      <a:pt x="1128" y="28"/>
                    </a:moveTo>
                    <a:lnTo>
                      <a:pt x="1128" y="2"/>
                    </a:lnTo>
                    <a:lnTo>
                      <a:pt x="1126" y="2"/>
                    </a:lnTo>
                    <a:lnTo>
                      <a:pt x="1125" y="2"/>
                    </a:lnTo>
                    <a:lnTo>
                      <a:pt x="1123" y="2"/>
                    </a:lnTo>
                    <a:lnTo>
                      <a:pt x="1123" y="0"/>
                    </a:lnTo>
                    <a:lnTo>
                      <a:pt x="1123" y="28"/>
                    </a:lnTo>
                    <a:lnTo>
                      <a:pt x="1128" y="28"/>
                    </a:lnTo>
                    <a:lnTo>
                      <a:pt x="1126" y="58"/>
                    </a:lnTo>
                    <a:lnTo>
                      <a:pt x="1126" y="68"/>
                    </a:lnTo>
                    <a:lnTo>
                      <a:pt x="1125" y="66"/>
                    </a:lnTo>
                    <a:lnTo>
                      <a:pt x="1123" y="66"/>
                    </a:lnTo>
                    <a:lnTo>
                      <a:pt x="1121" y="66"/>
                    </a:lnTo>
                    <a:lnTo>
                      <a:pt x="1121" y="58"/>
                    </a:lnTo>
                    <a:lnTo>
                      <a:pt x="1123" y="28"/>
                    </a:lnTo>
                    <a:lnTo>
                      <a:pt x="1128" y="28"/>
                    </a:lnTo>
                    <a:close/>
                    <a:moveTo>
                      <a:pt x="0" y="50"/>
                    </a:moveTo>
                    <a:lnTo>
                      <a:pt x="0" y="58"/>
                    </a:lnTo>
                    <a:lnTo>
                      <a:pt x="3" y="86"/>
                    </a:lnTo>
                    <a:lnTo>
                      <a:pt x="5" y="101"/>
                    </a:lnTo>
                    <a:lnTo>
                      <a:pt x="10" y="98"/>
                    </a:lnTo>
                    <a:lnTo>
                      <a:pt x="8" y="86"/>
                    </a:lnTo>
                    <a:lnTo>
                      <a:pt x="5" y="58"/>
                    </a:lnTo>
                    <a:lnTo>
                      <a:pt x="5" y="46"/>
                    </a:lnTo>
                    <a:lnTo>
                      <a:pt x="3" y="46"/>
                    </a:lnTo>
                    <a:lnTo>
                      <a:pt x="3" y="48"/>
                    </a:lnTo>
                    <a:lnTo>
                      <a:pt x="1" y="48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0" name="Freeform 92"/>
              <p:cNvSpPr>
                <a:spLocks noEditPoints="1"/>
              </p:cNvSpPr>
              <p:nvPr/>
            </p:nvSpPr>
            <p:spPr bwMode="auto">
              <a:xfrm>
                <a:off x="1471" y="2917"/>
                <a:ext cx="1122" cy="99"/>
              </a:xfrm>
              <a:custGeom>
                <a:avLst/>
                <a:gdLst>
                  <a:gd name="T0" fmla="*/ 1122 w 1122"/>
                  <a:gd name="T1" fmla="*/ 28 h 99"/>
                  <a:gd name="T2" fmla="*/ 1122 w 1122"/>
                  <a:gd name="T3" fmla="*/ 2 h 99"/>
                  <a:gd name="T4" fmla="*/ 1122 w 1122"/>
                  <a:gd name="T5" fmla="*/ 2 h 99"/>
                  <a:gd name="T6" fmla="*/ 1120 w 1122"/>
                  <a:gd name="T7" fmla="*/ 2 h 99"/>
                  <a:gd name="T8" fmla="*/ 1120 w 1122"/>
                  <a:gd name="T9" fmla="*/ 2 h 99"/>
                  <a:gd name="T10" fmla="*/ 1118 w 1122"/>
                  <a:gd name="T11" fmla="*/ 0 h 99"/>
                  <a:gd name="T12" fmla="*/ 1118 w 1122"/>
                  <a:gd name="T13" fmla="*/ 0 h 99"/>
                  <a:gd name="T14" fmla="*/ 1118 w 1122"/>
                  <a:gd name="T15" fmla="*/ 0 h 99"/>
                  <a:gd name="T16" fmla="*/ 1117 w 1122"/>
                  <a:gd name="T17" fmla="*/ 0 h 99"/>
                  <a:gd name="T18" fmla="*/ 1117 w 1122"/>
                  <a:gd name="T19" fmla="*/ 0 h 99"/>
                  <a:gd name="T20" fmla="*/ 1117 w 1122"/>
                  <a:gd name="T21" fmla="*/ 0 h 99"/>
                  <a:gd name="T22" fmla="*/ 1117 w 1122"/>
                  <a:gd name="T23" fmla="*/ 28 h 99"/>
                  <a:gd name="T24" fmla="*/ 1122 w 1122"/>
                  <a:gd name="T25" fmla="*/ 28 h 99"/>
                  <a:gd name="T26" fmla="*/ 1122 w 1122"/>
                  <a:gd name="T27" fmla="*/ 58 h 99"/>
                  <a:gd name="T28" fmla="*/ 1122 w 1122"/>
                  <a:gd name="T29" fmla="*/ 66 h 99"/>
                  <a:gd name="T30" fmla="*/ 1120 w 1122"/>
                  <a:gd name="T31" fmla="*/ 66 h 99"/>
                  <a:gd name="T32" fmla="*/ 1120 w 1122"/>
                  <a:gd name="T33" fmla="*/ 66 h 99"/>
                  <a:gd name="T34" fmla="*/ 1118 w 1122"/>
                  <a:gd name="T35" fmla="*/ 66 h 99"/>
                  <a:gd name="T36" fmla="*/ 1118 w 1122"/>
                  <a:gd name="T37" fmla="*/ 66 h 99"/>
                  <a:gd name="T38" fmla="*/ 1118 w 1122"/>
                  <a:gd name="T39" fmla="*/ 66 h 99"/>
                  <a:gd name="T40" fmla="*/ 1117 w 1122"/>
                  <a:gd name="T41" fmla="*/ 65 h 99"/>
                  <a:gd name="T42" fmla="*/ 1117 w 1122"/>
                  <a:gd name="T43" fmla="*/ 65 h 99"/>
                  <a:gd name="T44" fmla="*/ 1117 w 1122"/>
                  <a:gd name="T45" fmla="*/ 65 h 99"/>
                  <a:gd name="T46" fmla="*/ 1117 w 1122"/>
                  <a:gd name="T47" fmla="*/ 58 h 99"/>
                  <a:gd name="T48" fmla="*/ 1117 w 1122"/>
                  <a:gd name="T49" fmla="*/ 28 h 99"/>
                  <a:gd name="T50" fmla="*/ 1122 w 1122"/>
                  <a:gd name="T51" fmla="*/ 28 h 99"/>
                  <a:gd name="T52" fmla="*/ 0 w 1122"/>
                  <a:gd name="T53" fmla="*/ 48 h 99"/>
                  <a:gd name="T54" fmla="*/ 0 w 1122"/>
                  <a:gd name="T55" fmla="*/ 58 h 99"/>
                  <a:gd name="T56" fmla="*/ 2 w 1122"/>
                  <a:gd name="T57" fmla="*/ 86 h 99"/>
                  <a:gd name="T58" fmla="*/ 3 w 1122"/>
                  <a:gd name="T59" fmla="*/ 99 h 99"/>
                  <a:gd name="T60" fmla="*/ 8 w 1122"/>
                  <a:gd name="T61" fmla="*/ 98 h 99"/>
                  <a:gd name="T62" fmla="*/ 7 w 1122"/>
                  <a:gd name="T63" fmla="*/ 86 h 99"/>
                  <a:gd name="T64" fmla="*/ 5 w 1122"/>
                  <a:gd name="T65" fmla="*/ 58 h 99"/>
                  <a:gd name="T66" fmla="*/ 5 w 1122"/>
                  <a:gd name="T67" fmla="*/ 45 h 99"/>
                  <a:gd name="T68" fmla="*/ 3 w 1122"/>
                  <a:gd name="T69" fmla="*/ 45 h 99"/>
                  <a:gd name="T70" fmla="*/ 3 w 1122"/>
                  <a:gd name="T71" fmla="*/ 45 h 99"/>
                  <a:gd name="T72" fmla="*/ 3 w 1122"/>
                  <a:gd name="T73" fmla="*/ 45 h 99"/>
                  <a:gd name="T74" fmla="*/ 2 w 1122"/>
                  <a:gd name="T75" fmla="*/ 46 h 99"/>
                  <a:gd name="T76" fmla="*/ 2 w 1122"/>
                  <a:gd name="T77" fmla="*/ 46 h 99"/>
                  <a:gd name="T78" fmla="*/ 0 w 1122"/>
                  <a:gd name="T79" fmla="*/ 46 h 99"/>
                  <a:gd name="T80" fmla="*/ 0 w 1122"/>
                  <a:gd name="T81" fmla="*/ 46 h 99"/>
                  <a:gd name="T82" fmla="*/ 0 w 1122"/>
                  <a:gd name="T83" fmla="*/ 48 h 9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122"/>
                  <a:gd name="T127" fmla="*/ 0 h 99"/>
                  <a:gd name="T128" fmla="*/ 1122 w 1122"/>
                  <a:gd name="T129" fmla="*/ 99 h 9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122" h="99">
                    <a:moveTo>
                      <a:pt x="1122" y="28"/>
                    </a:moveTo>
                    <a:lnTo>
                      <a:pt x="1122" y="2"/>
                    </a:lnTo>
                    <a:lnTo>
                      <a:pt x="1120" y="2"/>
                    </a:lnTo>
                    <a:lnTo>
                      <a:pt x="1118" y="0"/>
                    </a:lnTo>
                    <a:lnTo>
                      <a:pt x="1117" y="0"/>
                    </a:lnTo>
                    <a:lnTo>
                      <a:pt x="1117" y="28"/>
                    </a:lnTo>
                    <a:lnTo>
                      <a:pt x="1122" y="28"/>
                    </a:lnTo>
                    <a:lnTo>
                      <a:pt x="1122" y="58"/>
                    </a:lnTo>
                    <a:lnTo>
                      <a:pt x="1122" y="66"/>
                    </a:lnTo>
                    <a:lnTo>
                      <a:pt x="1120" y="66"/>
                    </a:lnTo>
                    <a:lnTo>
                      <a:pt x="1118" y="66"/>
                    </a:lnTo>
                    <a:lnTo>
                      <a:pt x="1117" y="65"/>
                    </a:lnTo>
                    <a:lnTo>
                      <a:pt x="1117" y="58"/>
                    </a:lnTo>
                    <a:lnTo>
                      <a:pt x="1117" y="28"/>
                    </a:lnTo>
                    <a:lnTo>
                      <a:pt x="1122" y="28"/>
                    </a:lnTo>
                    <a:close/>
                    <a:moveTo>
                      <a:pt x="0" y="48"/>
                    </a:moveTo>
                    <a:lnTo>
                      <a:pt x="0" y="58"/>
                    </a:lnTo>
                    <a:lnTo>
                      <a:pt x="2" y="86"/>
                    </a:lnTo>
                    <a:lnTo>
                      <a:pt x="3" y="99"/>
                    </a:lnTo>
                    <a:lnTo>
                      <a:pt x="8" y="98"/>
                    </a:lnTo>
                    <a:lnTo>
                      <a:pt x="7" y="86"/>
                    </a:lnTo>
                    <a:lnTo>
                      <a:pt x="5" y="58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1" name="Freeform 93"/>
              <p:cNvSpPr>
                <a:spLocks noEditPoints="1"/>
              </p:cNvSpPr>
              <p:nvPr/>
            </p:nvSpPr>
            <p:spPr bwMode="auto">
              <a:xfrm>
                <a:off x="1473" y="2915"/>
                <a:ext cx="1118" cy="100"/>
              </a:xfrm>
              <a:custGeom>
                <a:avLst/>
                <a:gdLst>
                  <a:gd name="T0" fmla="*/ 1118 w 1118"/>
                  <a:gd name="T1" fmla="*/ 30 h 100"/>
                  <a:gd name="T2" fmla="*/ 1118 w 1118"/>
                  <a:gd name="T3" fmla="*/ 2 h 100"/>
                  <a:gd name="T4" fmla="*/ 1116 w 1118"/>
                  <a:gd name="T5" fmla="*/ 2 h 100"/>
                  <a:gd name="T6" fmla="*/ 1116 w 1118"/>
                  <a:gd name="T7" fmla="*/ 2 h 100"/>
                  <a:gd name="T8" fmla="*/ 1115 w 1118"/>
                  <a:gd name="T9" fmla="*/ 2 h 100"/>
                  <a:gd name="T10" fmla="*/ 1115 w 1118"/>
                  <a:gd name="T11" fmla="*/ 2 h 100"/>
                  <a:gd name="T12" fmla="*/ 1115 w 1118"/>
                  <a:gd name="T13" fmla="*/ 2 h 100"/>
                  <a:gd name="T14" fmla="*/ 1113 w 1118"/>
                  <a:gd name="T15" fmla="*/ 2 h 100"/>
                  <a:gd name="T16" fmla="*/ 1113 w 1118"/>
                  <a:gd name="T17" fmla="*/ 2 h 100"/>
                  <a:gd name="T18" fmla="*/ 1111 w 1118"/>
                  <a:gd name="T19" fmla="*/ 0 h 100"/>
                  <a:gd name="T20" fmla="*/ 1111 w 1118"/>
                  <a:gd name="T21" fmla="*/ 2 h 100"/>
                  <a:gd name="T22" fmla="*/ 1113 w 1118"/>
                  <a:gd name="T23" fmla="*/ 30 h 100"/>
                  <a:gd name="T24" fmla="*/ 1118 w 1118"/>
                  <a:gd name="T25" fmla="*/ 30 h 100"/>
                  <a:gd name="T26" fmla="*/ 1116 w 1118"/>
                  <a:gd name="T27" fmla="*/ 60 h 100"/>
                  <a:gd name="T28" fmla="*/ 1116 w 1118"/>
                  <a:gd name="T29" fmla="*/ 68 h 100"/>
                  <a:gd name="T30" fmla="*/ 1116 w 1118"/>
                  <a:gd name="T31" fmla="*/ 68 h 100"/>
                  <a:gd name="T32" fmla="*/ 1115 w 1118"/>
                  <a:gd name="T33" fmla="*/ 67 h 100"/>
                  <a:gd name="T34" fmla="*/ 1115 w 1118"/>
                  <a:gd name="T35" fmla="*/ 67 h 100"/>
                  <a:gd name="T36" fmla="*/ 1115 w 1118"/>
                  <a:gd name="T37" fmla="*/ 67 h 100"/>
                  <a:gd name="T38" fmla="*/ 1113 w 1118"/>
                  <a:gd name="T39" fmla="*/ 67 h 100"/>
                  <a:gd name="T40" fmla="*/ 1113 w 1118"/>
                  <a:gd name="T41" fmla="*/ 67 h 100"/>
                  <a:gd name="T42" fmla="*/ 1113 w 1118"/>
                  <a:gd name="T43" fmla="*/ 67 h 100"/>
                  <a:gd name="T44" fmla="*/ 1111 w 1118"/>
                  <a:gd name="T45" fmla="*/ 67 h 100"/>
                  <a:gd name="T46" fmla="*/ 1111 w 1118"/>
                  <a:gd name="T47" fmla="*/ 60 h 100"/>
                  <a:gd name="T48" fmla="*/ 1113 w 1118"/>
                  <a:gd name="T49" fmla="*/ 30 h 100"/>
                  <a:gd name="T50" fmla="*/ 1118 w 1118"/>
                  <a:gd name="T51" fmla="*/ 30 h 100"/>
                  <a:gd name="T52" fmla="*/ 0 w 1118"/>
                  <a:gd name="T53" fmla="*/ 48 h 100"/>
                  <a:gd name="T54" fmla="*/ 0 w 1118"/>
                  <a:gd name="T55" fmla="*/ 60 h 100"/>
                  <a:gd name="T56" fmla="*/ 3 w 1118"/>
                  <a:gd name="T57" fmla="*/ 88 h 100"/>
                  <a:gd name="T58" fmla="*/ 5 w 1118"/>
                  <a:gd name="T59" fmla="*/ 100 h 100"/>
                  <a:gd name="T60" fmla="*/ 8 w 1118"/>
                  <a:gd name="T61" fmla="*/ 98 h 100"/>
                  <a:gd name="T62" fmla="*/ 8 w 1118"/>
                  <a:gd name="T63" fmla="*/ 88 h 100"/>
                  <a:gd name="T64" fmla="*/ 5 w 1118"/>
                  <a:gd name="T65" fmla="*/ 60 h 100"/>
                  <a:gd name="T66" fmla="*/ 5 w 1118"/>
                  <a:gd name="T67" fmla="*/ 45 h 100"/>
                  <a:gd name="T68" fmla="*/ 5 w 1118"/>
                  <a:gd name="T69" fmla="*/ 45 h 100"/>
                  <a:gd name="T70" fmla="*/ 3 w 1118"/>
                  <a:gd name="T71" fmla="*/ 45 h 100"/>
                  <a:gd name="T72" fmla="*/ 3 w 1118"/>
                  <a:gd name="T73" fmla="*/ 45 h 100"/>
                  <a:gd name="T74" fmla="*/ 3 w 1118"/>
                  <a:gd name="T75" fmla="*/ 47 h 100"/>
                  <a:gd name="T76" fmla="*/ 1 w 1118"/>
                  <a:gd name="T77" fmla="*/ 47 h 100"/>
                  <a:gd name="T78" fmla="*/ 1 w 1118"/>
                  <a:gd name="T79" fmla="*/ 47 h 100"/>
                  <a:gd name="T80" fmla="*/ 1 w 1118"/>
                  <a:gd name="T81" fmla="*/ 47 h 100"/>
                  <a:gd name="T82" fmla="*/ 0 w 1118"/>
                  <a:gd name="T83" fmla="*/ 48 h 10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118"/>
                  <a:gd name="T127" fmla="*/ 0 h 100"/>
                  <a:gd name="T128" fmla="*/ 1118 w 1118"/>
                  <a:gd name="T129" fmla="*/ 100 h 10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118" h="100">
                    <a:moveTo>
                      <a:pt x="1118" y="30"/>
                    </a:moveTo>
                    <a:lnTo>
                      <a:pt x="1118" y="2"/>
                    </a:lnTo>
                    <a:lnTo>
                      <a:pt x="1116" y="2"/>
                    </a:lnTo>
                    <a:lnTo>
                      <a:pt x="1115" y="2"/>
                    </a:lnTo>
                    <a:lnTo>
                      <a:pt x="1113" y="2"/>
                    </a:lnTo>
                    <a:lnTo>
                      <a:pt x="1111" y="0"/>
                    </a:lnTo>
                    <a:lnTo>
                      <a:pt x="1111" y="2"/>
                    </a:lnTo>
                    <a:lnTo>
                      <a:pt x="1113" y="30"/>
                    </a:lnTo>
                    <a:lnTo>
                      <a:pt x="1118" y="30"/>
                    </a:lnTo>
                    <a:lnTo>
                      <a:pt x="1116" y="60"/>
                    </a:lnTo>
                    <a:lnTo>
                      <a:pt x="1116" y="68"/>
                    </a:lnTo>
                    <a:lnTo>
                      <a:pt x="1115" y="67"/>
                    </a:lnTo>
                    <a:lnTo>
                      <a:pt x="1113" y="67"/>
                    </a:lnTo>
                    <a:lnTo>
                      <a:pt x="1111" y="67"/>
                    </a:lnTo>
                    <a:lnTo>
                      <a:pt x="1111" y="60"/>
                    </a:lnTo>
                    <a:lnTo>
                      <a:pt x="1113" y="30"/>
                    </a:lnTo>
                    <a:lnTo>
                      <a:pt x="1118" y="30"/>
                    </a:lnTo>
                    <a:close/>
                    <a:moveTo>
                      <a:pt x="0" y="48"/>
                    </a:moveTo>
                    <a:lnTo>
                      <a:pt x="0" y="60"/>
                    </a:lnTo>
                    <a:lnTo>
                      <a:pt x="3" y="88"/>
                    </a:lnTo>
                    <a:lnTo>
                      <a:pt x="5" y="100"/>
                    </a:lnTo>
                    <a:lnTo>
                      <a:pt x="8" y="98"/>
                    </a:lnTo>
                    <a:lnTo>
                      <a:pt x="8" y="88"/>
                    </a:lnTo>
                    <a:lnTo>
                      <a:pt x="5" y="60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3" y="47"/>
                    </a:lnTo>
                    <a:lnTo>
                      <a:pt x="1" y="47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2" name="Freeform 94"/>
              <p:cNvSpPr>
                <a:spLocks noEditPoints="1"/>
              </p:cNvSpPr>
              <p:nvPr/>
            </p:nvSpPr>
            <p:spPr bwMode="auto">
              <a:xfrm>
                <a:off x="1476" y="2915"/>
                <a:ext cx="1112" cy="100"/>
              </a:xfrm>
              <a:custGeom>
                <a:avLst/>
                <a:gdLst>
                  <a:gd name="T0" fmla="*/ 1112 w 1112"/>
                  <a:gd name="T1" fmla="*/ 30 h 100"/>
                  <a:gd name="T2" fmla="*/ 1112 w 1112"/>
                  <a:gd name="T3" fmla="*/ 2 h 100"/>
                  <a:gd name="T4" fmla="*/ 1112 w 1112"/>
                  <a:gd name="T5" fmla="*/ 2 h 100"/>
                  <a:gd name="T6" fmla="*/ 1112 w 1112"/>
                  <a:gd name="T7" fmla="*/ 2 h 100"/>
                  <a:gd name="T8" fmla="*/ 1110 w 1112"/>
                  <a:gd name="T9" fmla="*/ 2 h 100"/>
                  <a:gd name="T10" fmla="*/ 1110 w 1112"/>
                  <a:gd name="T11" fmla="*/ 2 h 100"/>
                  <a:gd name="T12" fmla="*/ 1108 w 1112"/>
                  <a:gd name="T13" fmla="*/ 0 h 100"/>
                  <a:gd name="T14" fmla="*/ 1108 w 1112"/>
                  <a:gd name="T15" fmla="*/ 0 h 100"/>
                  <a:gd name="T16" fmla="*/ 1108 w 1112"/>
                  <a:gd name="T17" fmla="*/ 0 h 100"/>
                  <a:gd name="T18" fmla="*/ 1107 w 1112"/>
                  <a:gd name="T19" fmla="*/ 0 h 100"/>
                  <a:gd name="T20" fmla="*/ 1107 w 1112"/>
                  <a:gd name="T21" fmla="*/ 0 h 100"/>
                  <a:gd name="T22" fmla="*/ 1107 w 1112"/>
                  <a:gd name="T23" fmla="*/ 2 h 100"/>
                  <a:gd name="T24" fmla="*/ 1107 w 1112"/>
                  <a:gd name="T25" fmla="*/ 30 h 100"/>
                  <a:gd name="T26" fmla="*/ 1112 w 1112"/>
                  <a:gd name="T27" fmla="*/ 30 h 100"/>
                  <a:gd name="T28" fmla="*/ 1112 w 1112"/>
                  <a:gd name="T29" fmla="*/ 60 h 100"/>
                  <a:gd name="T30" fmla="*/ 1112 w 1112"/>
                  <a:gd name="T31" fmla="*/ 67 h 100"/>
                  <a:gd name="T32" fmla="*/ 1110 w 1112"/>
                  <a:gd name="T33" fmla="*/ 67 h 100"/>
                  <a:gd name="T34" fmla="*/ 1110 w 1112"/>
                  <a:gd name="T35" fmla="*/ 67 h 100"/>
                  <a:gd name="T36" fmla="*/ 1110 w 1112"/>
                  <a:gd name="T37" fmla="*/ 67 h 100"/>
                  <a:gd name="T38" fmla="*/ 1108 w 1112"/>
                  <a:gd name="T39" fmla="*/ 67 h 100"/>
                  <a:gd name="T40" fmla="*/ 1108 w 1112"/>
                  <a:gd name="T41" fmla="*/ 67 h 100"/>
                  <a:gd name="T42" fmla="*/ 1107 w 1112"/>
                  <a:gd name="T43" fmla="*/ 67 h 100"/>
                  <a:gd name="T44" fmla="*/ 1107 w 1112"/>
                  <a:gd name="T45" fmla="*/ 65 h 100"/>
                  <a:gd name="T46" fmla="*/ 1107 w 1112"/>
                  <a:gd name="T47" fmla="*/ 65 h 100"/>
                  <a:gd name="T48" fmla="*/ 1107 w 1112"/>
                  <a:gd name="T49" fmla="*/ 60 h 100"/>
                  <a:gd name="T50" fmla="*/ 1107 w 1112"/>
                  <a:gd name="T51" fmla="*/ 30 h 100"/>
                  <a:gd name="T52" fmla="*/ 1112 w 1112"/>
                  <a:gd name="T53" fmla="*/ 30 h 100"/>
                  <a:gd name="T54" fmla="*/ 0 w 1112"/>
                  <a:gd name="T55" fmla="*/ 47 h 100"/>
                  <a:gd name="T56" fmla="*/ 0 w 1112"/>
                  <a:gd name="T57" fmla="*/ 60 h 100"/>
                  <a:gd name="T58" fmla="*/ 2 w 1112"/>
                  <a:gd name="T59" fmla="*/ 88 h 100"/>
                  <a:gd name="T60" fmla="*/ 3 w 1112"/>
                  <a:gd name="T61" fmla="*/ 100 h 100"/>
                  <a:gd name="T62" fmla="*/ 8 w 1112"/>
                  <a:gd name="T63" fmla="*/ 98 h 100"/>
                  <a:gd name="T64" fmla="*/ 7 w 1112"/>
                  <a:gd name="T65" fmla="*/ 86 h 100"/>
                  <a:gd name="T66" fmla="*/ 5 w 1112"/>
                  <a:gd name="T67" fmla="*/ 60 h 100"/>
                  <a:gd name="T68" fmla="*/ 5 w 1112"/>
                  <a:gd name="T69" fmla="*/ 43 h 100"/>
                  <a:gd name="T70" fmla="*/ 3 w 1112"/>
                  <a:gd name="T71" fmla="*/ 43 h 100"/>
                  <a:gd name="T72" fmla="*/ 3 w 1112"/>
                  <a:gd name="T73" fmla="*/ 43 h 100"/>
                  <a:gd name="T74" fmla="*/ 3 w 1112"/>
                  <a:gd name="T75" fmla="*/ 45 h 100"/>
                  <a:gd name="T76" fmla="*/ 2 w 1112"/>
                  <a:gd name="T77" fmla="*/ 45 h 100"/>
                  <a:gd name="T78" fmla="*/ 2 w 1112"/>
                  <a:gd name="T79" fmla="*/ 45 h 100"/>
                  <a:gd name="T80" fmla="*/ 0 w 1112"/>
                  <a:gd name="T81" fmla="*/ 45 h 100"/>
                  <a:gd name="T82" fmla="*/ 0 w 1112"/>
                  <a:gd name="T83" fmla="*/ 45 h 100"/>
                  <a:gd name="T84" fmla="*/ 0 w 1112"/>
                  <a:gd name="T85" fmla="*/ 47 h 1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12"/>
                  <a:gd name="T130" fmla="*/ 0 h 100"/>
                  <a:gd name="T131" fmla="*/ 1112 w 1112"/>
                  <a:gd name="T132" fmla="*/ 100 h 10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12" h="100">
                    <a:moveTo>
                      <a:pt x="1112" y="30"/>
                    </a:moveTo>
                    <a:lnTo>
                      <a:pt x="1112" y="2"/>
                    </a:lnTo>
                    <a:lnTo>
                      <a:pt x="1110" y="2"/>
                    </a:lnTo>
                    <a:lnTo>
                      <a:pt x="1108" y="0"/>
                    </a:lnTo>
                    <a:lnTo>
                      <a:pt x="1107" y="0"/>
                    </a:lnTo>
                    <a:lnTo>
                      <a:pt x="1107" y="2"/>
                    </a:lnTo>
                    <a:lnTo>
                      <a:pt x="1107" y="30"/>
                    </a:lnTo>
                    <a:lnTo>
                      <a:pt x="1112" y="30"/>
                    </a:lnTo>
                    <a:lnTo>
                      <a:pt x="1112" y="60"/>
                    </a:lnTo>
                    <a:lnTo>
                      <a:pt x="1112" y="67"/>
                    </a:lnTo>
                    <a:lnTo>
                      <a:pt x="1110" y="67"/>
                    </a:lnTo>
                    <a:lnTo>
                      <a:pt x="1108" y="67"/>
                    </a:lnTo>
                    <a:lnTo>
                      <a:pt x="1107" y="67"/>
                    </a:lnTo>
                    <a:lnTo>
                      <a:pt x="1107" y="65"/>
                    </a:lnTo>
                    <a:lnTo>
                      <a:pt x="1107" y="60"/>
                    </a:lnTo>
                    <a:lnTo>
                      <a:pt x="1107" y="30"/>
                    </a:lnTo>
                    <a:lnTo>
                      <a:pt x="1112" y="30"/>
                    </a:lnTo>
                    <a:close/>
                    <a:moveTo>
                      <a:pt x="0" y="47"/>
                    </a:moveTo>
                    <a:lnTo>
                      <a:pt x="0" y="60"/>
                    </a:lnTo>
                    <a:lnTo>
                      <a:pt x="2" y="88"/>
                    </a:lnTo>
                    <a:lnTo>
                      <a:pt x="3" y="100"/>
                    </a:lnTo>
                    <a:lnTo>
                      <a:pt x="8" y="98"/>
                    </a:lnTo>
                    <a:lnTo>
                      <a:pt x="7" y="86"/>
                    </a:lnTo>
                    <a:lnTo>
                      <a:pt x="5" y="60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5"/>
                    </a:lnTo>
                    <a:lnTo>
                      <a:pt x="2" y="45"/>
                    </a:lnTo>
                    <a:lnTo>
                      <a:pt x="0" y="45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3" name="Freeform 95"/>
              <p:cNvSpPr>
                <a:spLocks noEditPoints="1"/>
              </p:cNvSpPr>
              <p:nvPr/>
            </p:nvSpPr>
            <p:spPr bwMode="auto">
              <a:xfrm>
                <a:off x="1478" y="2914"/>
                <a:ext cx="1108" cy="99"/>
              </a:xfrm>
              <a:custGeom>
                <a:avLst/>
                <a:gdLst>
                  <a:gd name="T0" fmla="*/ 1108 w 1108"/>
                  <a:gd name="T1" fmla="*/ 31 h 99"/>
                  <a:gd name="T2" fmla="*/ 1106 w 1108"/>
                  <a:gd name="T3" fmla="*/ 3 h 99"/>
                  <a:gd name="T4" fmla="*/ 1106 w 1108"/>
                  <a:gd name="T5" fmla="*/ 1 h 99"/>
                  <a:gd name="T6" fmla="*/ 1106 w 1108"/>
                  <a:gd name="T7" fmla="*/ 1 h 99"/>
                  <a:gd name="T8" fmla="*/ 1106 w 1108"/>
                  <a:gd name="T9" fmla="*/ 1 h 99"/>
                  <a:gd name="T10" fmla="*/ 1105 w 1108"/>
                  <a:gd name="T11" fmla="*/ 1 h 99"/>
                  <a:gd name="T12" fmla="*/ 1105 w 1108"/>
                  <a:gd name="T13" fmla="*/ 1 h 99"/>
                  <a:gd name="T14" fmla="*/ 1103 w 1108"/>
                  <a:gd name="T15" fmla="*/ 1 h 99"/>
                  <a:gd name="T16" fmla="*/ 1103 w 1108"/>
                  <a:gd name="T17" fmla="*/ 1 h 99"/>
                  <a:gd name="T18" fmla="*/ 1103 w 1108"/>
                  <a:gd name="T19" fmla="*/ 1 h 99"/>
                  <a:gd name="T20" fmla="*/ 1101 w 1108"/>
                  <a:gd name="T21" fmla="*/ 0 h 99"/>
                  <a:gd name="T22" fmla="*/ 1101 w 1108"/>
                  <a:gd name="T23" fmla="*/ 3 h 99"/>
                  <a:gd name="T24" fmla="*/ 1103 w 1108"/>
                  <a:gd name="T25" fmla="*/ 31 h 99"/>
                  <a:gd name="T26" fmla="*/ 1108 w 1108"/>
                  <a:gd name="T27" fmla="*/ 31 h 99"/>
                  <a:gd name="T28" fmla="*/ 1106 w 1108"/>
                  <a:gd name="T29" fmla="*/ 61 h 99"/>
                  <a:gd name="T30" fmla="*/ 1106 w 1108"/>
                  <a:gd name="T31" fmla="*/ 68 h 99"/>
                  <a:gd name="T32" fmla="*/ 1106 w 1108"/>
                  <a:gd name="T33" fmla="*/ 68 h 99"/>
                  <a:gd name="T34" fmla="*/ 1105 w 1108"/>
                  <a:gd name="T35" fmla="*/ 68 h 99"/>
                  <a:gd name="T36" fmla="*/ 1105 w 1108"/>
                  <a:gd name="T37" fmla="*/ 66 h 99"/>
                  <a:gd name="T38" fmla="*/ 1105 w 1108"/>
                  <a:gd name="T39" fmla="*/ 66 h 99"/>
                  <a:gd name="T40" fmla="*/ 1103 w 1108"/>
                  <a:gd name="T41" fmla="*/ 66 h 99"/>
                  <a:gd name="T42" fmla="*/ 1103 w 1108"/>
                  <a:gd name="T43" fmla="*/ 66 h 99"/>
                  <a:gd name="T44" fmla="*/ 1103 w 1108"/>
                  <a:gd name="T45" fmla="*/ 66 h 99"/>
                  <a:gd name="T46" fmla="*/ 1101 w 1108"/>
                  <a:gd name="T47" fmla="*/ 66 h 99"/>
                  <a:gd name="T48" fmla="*/ 1101 w 1108"/>
                  <a:gd name="T49" fmla="*/ 59 h 99"/>
                  <a:gd name="T50" fmla="*/ 1103 w 1108"/>
                  <a:gd name="T51" fmla="*/ 31 h 99"/>
                  <a:gd name="T52" fmla="*/ 1108 w 1108"/>
                  <a:gd name="T53" fmla="*/ 31 h 99"/>
                  <a:gd name="T54" fmla="*/ 0 w 1108"/>
                  <a:gd name="T55" fmla="*/ 46 h 99"/>
                  <a:gd name="T56" fmla="*/ 0 w 1108"/>
                  <a:gd name="T57" fmla="*/ 61 h 99"/>
                  <a:gd name="T58" fmla="*/ 3 w 1108"/>
                  <a:gd name="T59" fmla="*/ 89 h 99"/>
                  <a:gd name="T60" fmla="*/ 3 w 1108"/>
                  <a:gd name="T61" fmla="*/ 99 h 99"/>
                  <a:gd name="T62" fmla="*/ 8 w 1108"/>
                  <a:gd name="T63" fmla="*/ 97 h 99"/>
                  <a:gd name="T64" fmla="*/ 8 w 1108"/>
                  <a:gd name="T65" fmla="*/ 87 h 99"/>
                  <a:gd name="T66" fmla="*/ 5 w 1108"/>
                  <a:gd name="T67" fmla="*/ 59 h 99"/>
                  <a:gd name="T68" fmla="*/ 5 w 1108"/>
                  <a:gd name="T69" fmla="*/ 43 h 99"/>
                  <a:gd name="T70" fmla="*/ 5 w 1108"/>
                  <a:gd name="T71" fmla="*/ 43 h 99"/>
                  <a:gd name="T72" fmla="*/ 3 w 1108"/>
                  <a:gd name="T73" fmla="*/ 43 h 99"/>
                  <a:gd name="T74" fmla="*/ 3 w 1108"/>
                  <a:gd name="T75" fmla="*/ 44 h 99"/>
                  <a:gd name="T76" fmla="*/ 3 w 1108"/>
                  <a:gd name="T77" fmla="*/ 44 h 99"/>
                  <a:gd name="T78" fmla="*/ 1 w 1108"/>
                  <a:gd name="T79" fmla="*/ 44 h 99"/>
                  <a:gd name="T80" fmla="*/ 1 w 1108"/>
                  <a:gd name="T81" fmla="*/ 44 h 99"/>
                  <a:gd name="T82" fmla="*/ 1 w 1108"/>
                  <a:gd name="T83" fmla="*/ 46 h 99"/>
                  <a:gd name="T84" fmla="*/ 0 w 1108"/>
                  <a:gd name="T85" fmla="*/ 46 h 9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08"/>
                  <a:gd name="T130" fmla="*/ 0 h 99"/>
                  <a:gd name="T131" fmla="*/ 1108 w 1108"/>
                  <a:gd name="T132" fmla="*/ 99 h 9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08" h="99">
                    <a:moveTo>
                      <a:pt x="1108" y="31"/>
                    </a:moveTo>
                    <a:lnTo>
                      <a:pt x="1106" y="3"/>
                    </a:lnTo>
                    <a:lnTo>
                      <a:pt x="1106" y="1"/>
                    </a:lnTo>
                    <a:lnTo>
                      <a:pt x="1105" y="1"/>
                    </a:lnTo>
                    <a:lnTo>
                      <a:pt x="1103" y="1"/>
                    </a:lnTo>
                    <a:lnTo>
                      <a:pt x="1101" y="0"/>
                    </a:lnTo>
                    <a:lnTo>
                      <a:pt x="1101" y="3"/>
                    </a:lnTo>
                    <a:lnTo>
                      <a:pt x="1103" y="31"/>
                    </a:lnTo>
                    <a:lnTo>
                      <a:pt x="1108" y="31"/>
                    </a:lnTo>
                    <a:lnTo>
                      <a:pt x="1106" y="61"/>
                    </a:lnTo>
                    <a:lnTo>
                      <a:pt x="1106" y="68"/>
                    </a:lnTo>
                    <a:lnTo>
                      <a:pt x="1105" y="68"/>
                    </a:lnTo>
                    <a:lnTo>
                      <a:pt x="1105" y="66"/>
                    </a:lnTo>
                    <a:lnTo>
                      <a:pt x="1103" y="66"/>
                    </a:lnTo>
                    <a:lnTo>
                      <a:pt x="1101" y="66"/>
                    </a:lnTo>
                    <a:lnTo>
                      <a:pt x="1101" y="59"/>
                    </a:lnTo>
                    <a:lnTo>
                      <a:pt x="1103" y="31"/>
                    </a:lnTo>
                    <a:lnTo>
                      <a:pt x="1108" y="31"/>
                    </a:lnTo>
                    <a:close/>
                    <a:moveTo>
                      <a:pt x="0" y="46"/>
                    </a:moveTo>
                    <a:lnTo>
                      <a:pt x="0" y="61"/>
                    </a:lnTo>
                    <a:lnTo>
                      <a:pt x="3" y="89"/>
                    </a:lnTo>
                    <a:lnTo>
                      <a:pt x="3" y="99"/>
                    </a:lnTo>
                    <a:lnTo>
                      <a:pt x="8" y="97"/>
                    </a:lnTo>
                    <a:lnTo>
                      <a:pt x="8" y="87"/>
                    </a:lnTo>
                    <a:lnTo>
                      <a:pt x="5" y="59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1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4" name="Freeform 96"/>
              <p:cNvSpPr>
                <a:spLocks noEditPoints="1"/>
              </p:cNvSpPr>
              <p:nvPr/>
            </p:nvSpPr>
            <p:spPr bwMode="auto">
              <a:xfrm>
                <a:off x="1481" y="2914"/>
                <a:ext cx="1102" cy="99"/>
              </a:xfrm>
              <a:custGeom>
                <a:avLst/>
                <a:gdLst>
                  <a:gd name="T0" fmla="*/ 1102 w 1102"/>
                  <a:gd name="T1" fmla="*/ 31 h 99"/>
                  <a:gd name="T2" fmla="*/ 1102 w 1102"/>
                  <a:gd name="T3" fmla="*/ 3 h 99"/>
                  <a:gd name="T4" fmla="*/ 1102 w 1102"/>
                  <a:gd name="T5" fmla="*/ 1 h 99"/>
                  <a:gd name="T6" fmla="*/ 1100 w 1102"/>
                  <a:gd name="T7" fmla="*/ 1 h 99"/>
                  <a:gd name="T8" fmla="*/ 1100 w 1102"/>
                  <a:gd name="T9" fmla="*/ 1 h 99"/>
                  <a:gd name="T10" fmla="*/ 1100 w 1102"/>
                  <a:gd name="T11" fmla="*/ 1 h 99"/>
                  <a:gd name="T12" fmla="*/ 1098 w 1102"/>
                  <a:gd name="T13" fmla="*/ 0 h 99"/>
                  <a:gd name="T14" fmla="*/ 1098 w 1102"/>
                  <a:gd name="T15" fmla="*/ 0 h 99"/>
                  <a:gd name="T16" fmla="*/ 1098 w 1102"/>
                  <a:gd name="T17" fmla="*/ 0 h 99"/>
                  <a:gd name="T18" fmla="*/ 1097 w 1102"/>
                  <a:gd name="T19" fmla="*/ 0 h 99"/>
                  <a:gd name="T20" fmla="*/ 1097 w 1102"/>
                  <a:gd name="T21" fmla="*/ 0 h 99"/>
                  <a:gd name="T22" fmla="*/ 1097 w 1102"/>
                  <a:gd name="T23" fmla="*/ 5 h 99"/>
                  <a:gd name="T24" fmla="*/ 1097 w 1102"/>
                  <a:gd name="T25" fmla="*/ 31 h 99"/>
                  <a:gd name="T26" fmla="*/ 1102 w 1102"/>
                  <a:gd name="T27" fmla="*/ 31 h 99"/>
                  <a:gd name="T28" fmla="*/ 1102 w 1102"/>
                  <a:gd name="T29" fmla="*/ 61 h 99"/>
                  <a:gd name="T30" fmla="*/ 1102 w 1102"/>
                  <a:gd name="T31" fmla="*/ 66 h 99"/>
                  <a:gd name="T32" fmla="*/ 1100 w 1102"/>
                  <a:gd name="T33" fmla="*/ 66 h 99"/>
                  <a:gd name="T34" fmla="*/ 1100 w 1102"/>
                  <a:gd name="T35" fmla="*/ 66 h 99"/>
                  <a:gd name="T36" fmla="*/ 1100 w 1102"/>
                  <a:gd name="T37" fmla="*/ 66 h 99"/>
                  <a:gd name="T38" fmla="*/ 1098 w 1102"/>
                  <a:gd name="T39" fmla="*/ 66 h 99"/>
                  <a:gd name="T40" fmla="*/ 1098 w 1102"/>
                  <a:gd name="T41" fmla="*/ 66 h 99"/>
                  <a:gd name="T42" fmla="*/ 1097 w 1102"/>
                  <a:gd name="T43" fmla="*/ 66 h 99"/>
                  <a:gd name="T44" fmla="*/ 1097 w 1102"/>
                  <a:gd name="T45" fmla="*/ 66 h 99"/>
                  <a:gd name="T46" fmla="*/ 1097 w 1102"/>
                  <a:gd name="T47" fmla="*/ 64 h 99"/>
                  <a:gd name="T48" fmla="*/ 1097 w 1102"/>
                  <a:gd name="T49" fmla="*/ 59 h 99"/>
                  <a:gd name="T50" fmla="*/ 1097 w 1102"/>
                  <a:gd name="T51" fmla="*/ 31 h 99"/>
                  <a:gd name="T52" fmla="*/ 1102 w 1102"/>
                  <a:gd name="T53" fmla="*/ 31 h 99"/>
                  <a:gd name="T54" fmla="*/ 0 w 1102"/>
                  <a:gd name="T55" fmla="*/ 44 h 99"/>
                  <a:gd name="T56" fmla="*/ 0 w 1102"/>
                  <a:gd name="T57" fmla="*/ 61 h 99"/>
                  <a:gd name="T58" fmla="*/ 2 w 1102"/>
                  <a:gd name="T59" fmla="*/ 87 h 99"/>
                  <a:gd name="T60" fmla="*/ 3 w 1102"/>
                  <a:gd name="T61" fmla="*/ 99 h 99"/>
                  <a:gd name="T62" fmla="*/ 8 w 1102"/>
                  <a:gd name="T63" fmla="*/ 96 h 99"/>
                  <a:gd name="T64" fmla="*/ 7 w 1102"/>
                  <a:gd name="T65" fmla="*/ 87 h 99"/>
                  <a:gd name="T66" fmla="*/ 5 w 1102"/>
                  <a:gd name="T67" fmla="*/ 59 h 99"/>
                  <a:gd name="T68" fmla="*/ 5 w 1102"/>
                  <a:gd name="T69" fmla="*/ 41 h 99"/>
                  <a:gd name="T70" fmla="*/ 3 w 1102"/>
                  <a:gd name="T71" fmla="*/ 41 h 99"/>
                  <a:gd name="T72" fmla="*/ 3 w 1102"/>
                  <a:gd name="T73" fmla="*/ 41 h 99"/>
                  <a:gd name="T74" fmla="*/ 2 w 1102"/>
                  <a:gd name="T75" fmla="*/ 43 h 99"/>
                  <a:gd name="T76" fmla="*/ 2 w 1102"/>
                  <a:gd name="T77" fmla="*/ 43 h 99"/>
                  <a:gd name="T78" fmla="*/ 2 w 1102"/>
                  <a:gd name="T79" fmla="*/ 43 h 99"/>
                  <a:gd name="T80" fmla="*/ 0 w 1102"/>
                  <a:gd name="T81" fmla="*/ 43 h 99"/>
                  <a:gd name="T82" fmla="*/ 0 w 1102"/>
                  <a:gd name="T83" fmla="*/ 44 h 99"/>
                  <a:gd name="T84" fmla="*/ 0 w 1102"/>
                  <a:gd name="T85" fmla="*/ 44 h 9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02"/>
                  <a:gd name="T130" fmla="*/ 0 h 99"/>
                  <a:gd name="T131" fmla="*/ 1102 w 1102"/>
                  <a:gd name="T132" fmla="*/ 99 h 9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02" h="99">
                    <a:moveTo>
                      <a:pt x="1102" y="31"/>
                    </a:moveTo>
                    <a:lnTo>
                      <a:pt x="1102" y="3"/>
                    </a:lnTo>
                    <a:lnTo>
                      <a:pt x="1102" y="1"/>
                    </a:lnTo>
                    <a:lnTo>
                      <a:pt x="1100" y="1"/>
                    </a:lnTo>
                    <a:lnTo>
                      <a:pt x="1098" y="0"/>
                    </a:lnTo>
                    <a:lnTo>
                      <a:pt x="1097" y="0"/>
                    </a:lnTo>
                    <a:lnTo>
                      <a:pt x="1097" y="5"/>
                    </a:lnTo>
                    <a:lnTo>
                      <a:pt x="1097" y="31"/>
                    </a:lnTo>
                    <a:lnTo>
                      <a:pt x="1102" y="31"/>
                    </a:lnTo>
                    <a:lnTo>
                      <a:pt x="1102" y="61"/>
                    </a:lnTo>
                    <a:lnTo>
                      <a:pt x="1102" y="66"/>
                    </a:lnTo>
                    <a:lnTo>
                      <a:pt x="1100" y="66"/>
                    </a:lnTo>
                    <a:lnTo>
                      <a:pt x="1098" y="66"/>
                    </a:lnTo>
                    <a:lnTo>
                      <a:pt x="1097" y="66"/>
                    </a:lnTo>
                    <a:lnTo>
                      <a:pt x="1097" y="64"/>
                    </a:lnTo>
                    <a:lnTo>
                      <a:pt x="1097" y="59"/>
                    </a:lnTo>
                    <a:lnTo>
                      <a:pt x="1097" y="31"/>
                    </a:lnTo>
                    <a:lnTo>
                      <a:pt x="1102" y="31"/>
                    </a:lnTo>
                    <a:close/>
                    <a:moveTo>
                      <a:pt x="0" y="44"/>
                    </a:moveTo>
                    <a:lnTo>
                      <a:pt x="0" y="61"/>
                    </a:lnTo>
                    <a:lnTo>
                      <a:pt x="2" y="87"/>
                    </a:lnTo>
                    <a:lnTo>
                      <a:pt x="3" y="99"/>
                    </a:lnTo>
                    <a:lnTo>
                      <a:pt x="8" y="96"/>
                    </a:lnTo>
                    <a:lnTo>
                      <a:pt x="7" y="87"/>
                    </a:lnTo>
                    <a:lnTo>
                      <a:pt x="5" y="59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5" name="Freeform 97"/>
              <p:cNvSpPr>
                <a:spLocks noEditPoints="1"/>
              </p:cNvSpPr>
              <p:nvPr/>
            </p:nvSpPr>
            <p:spPr bwMode="auto">
              <a:xfrm>
                <a:off x="1483" y="2912"/>
                <a:ext cx="1098" cy="99"/>
              </a:xfrm>
              <a:custGeom>
                <a:avLst/>
                <a:gdLst>
                  <a:gd name="T0" fmla="*/ 1098 w 1098"/>
                  <a:gd name="T1" fmla="*/ 33 h 99"/>
                  <a:gd name="T2" fmla="*/ 1096 w 1098"/>
                  <a:gd name="T3" fmla="*/ 5 h 99"/>
                  <a:gd name="T4" fmla="*/ 1096 w 1098"/>
                  <a:gd name="T5" fmla="*/ 2 h 99"/>
                  <a:gd name="T6" fmla="*/ 1096 w 1098"/>
                  <a:gd name="T7" fmla="*/ 2 h 99"/>
                  <a:gd name="T8" fmla="*/ 1096 w 1098"/>
                  <a:gd name="T9" fmla="*/ 2 h 99"/>
                  <a:gd name="T10" fmla="*/ 1095 w 1098"/>
                  <a:gd name="T11" fmla="*/ 2 h 99"/>
                  <a:gd name="T12" fmla="*/ 1095 w 1098"/>
                  <a:gd name="T13" fmla="*/ 2 h 99"/>
                  <a:gd name="T14" fmla="*/ 1093 w 1098"/>
                  <a:gd name="T15" fmla="*/ 2 h 99"/>
                  <a:gd name="T16" fmla="*/ 1093 w 1098"/>
                  <a:gd name="T17" fmla="*/ 2 h 99"/>
                  <a:gd name="T18" fmla="*/ 1093 w 1098"/>
                  <a:gd name="T19" fmla="*/ 2 h 99"/>
                  <a:gd name="T20" fmla="*/ 1091 w 1098"/>
                  <a:gd name="T21" fmla="*/ 0 h 99"/>
                  <a:gd name="T22" fmla="*/ 1091 w 1098"/>
                  <a:gd name="T23" fmla="*/ 7 h 99"/>
                  <a:gd name="T24" fmla="*/ 1093 w 1098"/>
                  <a:gd name="T25" fmla="*/ 33 h 99"/>
                  <a:gd name="T26" fmla="*/ 1098 w 1098"/>
                  <a:gd name="T27" fmla="*/ 33 h 99"/>
                  <a:gd name="T28" fmla="*/ 1096 w 1098"/>
                  <a:gd name="T29" fmla="*/ 61 h 99"/>
                  <a:gd name="T30" fmla="*/ 1096 w 1098"/>
                  <a:gd name="T31" fmla="*/ 68 h 99"/>
                  <a:gd name="T32" fmla="*/ 1096 w 1098"/>
                  <a:gd name="T33" fmla="*/ 68 h 99"/>
                  <a:gd name="T34" fmla="*/ 1095 w 1098"/>
                  <a:gd name="T35" fmla="*/ 68 h 99"/>
                  <a:gd name="T36" fmla="*/ 1095 w 1098"/>
                  <a:gd name="T37" fmla="*/ 68 h 99"/>
                  <a:gd name="T38" fmla="*/ 1095 w 1098"/>
                  <a:gd name="T39" fmla="*/ 66 h 99"/>
                  <a:gd name="T40" fmla="*/ 1093 w 1098"/>
                  <a:gd name="T41" fmla="*/ 66 h 99"/>
                  <a:gd name="T42" fmla="*/ 1093 w 1098"/>
                  <a:gd name="T43" fmla="*/ 66 h 99"/>
                  <a:gd name="T44" fmla="*/ 1093 w 1098"/>
                  <a:gd name="T45" fmla="*/ 66 h 99"/>
                  <a:gd name="T46" fmla="*/ 1091 w 1098"/>
                  <a:gd name="T47" fmla="*/ 66 h 99"/>
                  <a:gd name="T48" fmla="*/ 1091 w 1098"/>
                  <a:gd name="T49" fmla="*/ 61 h 99"/>
                  <a:gd name="T50" fmla="*/ 1093 w 1098"/>
                  <a:gd name="T51" fmla="*/ 33 h 99"/>
                  <a:gd name="T52" fmla="*/ 1098 w 1098"/>
                  <a:gd name="T53" fmla="*/ 33 h 99"/>
                  <a:gd name="T54" fmla="*/ 0 w 1098"/>
                  <a:gd name="T55" fmla="*/ 45 h 99"/>
                  <a:gd name="T56" fmla="*/ 0 w 1098"/>
                  <a:gd name="T57" fmla="*/ 61 h 99"/>
                  <a:gd name="T58" fmla="*/ 3 w 1098"/>
                  <a:gd name="T59" fmla="*/ 89 h 99"/>
                  <a:gd name="T60" fmla="*/ 3 w 1098"/>
                  <a:gd name="T61" fmla="*/ 99 h 99"/>
                  <a:gd name="T62" fmla="*/ 8 w 1098"/>
                  <a:gd name="T63" fmla="*/ 98 h 99"/>
                  <a:gd name="T64" fmla="*/ 8 w 1098"/>
                  <a:gd name="T65" fmla="*/ 89 h 99"/>
                  <a:gd name="T66" fmla="*/ 5 w 1098"/>
                  <a:gd name="T67" fmla="*/ 61 h 99"/>
                  <a:gd name="T68" fmla="*/ 5 w 1098"/>
                  <a:gd name="T69" fmla="*/ 41 h 99"/>
                  <a:gd name="T70" fmla="*/ 5 w 1098"/>
                  <a:gd name="T71" fmla="*/ 41 h 99"/>
                  <a:gd name="T72" fmla="*/ 3 w 1098"/>
                  <a:gd name="T73" fmla="*/ 41 h 99"/>
                  <a:gd name="T74" fmla="*/ 3 w 1098"/>
                  <a:gd name="T75" fmla="*/ 43 h 99"/>
                  <a:gd name="T76" fmla="*/ 3 w 1098"/>
                  <a:gd name="T77" fmla="*/ 43 h 99"/>
                  <a:gd name="T78" fmla="*/ 1 w 1098"/>
                  <a:gd name="T79" fmla="*/ 43 h 99"/>
                  <a:gd name="T80" fmla="*/ 1 w 1098"/>
                  <a:gd name="T81" fmla="*/ 43 h 99"/>
                  <a:gd name="T82" fmla="*/ 0 w 1098"/>
                  <a:gd name="T83" fmla="*/ 45 h 99"/>
                  <a:gd name="T84" fmla="*/ 0 w 1098"/>
                  <a:gd name="T85" fmla="*/ 45 h 9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98"/>
                  <a:gd name="T130" fmla="*/ 0 h 99"/>
                  <a:gd name="T131" fmla="*/ 1098 w 1098"/>
                  <a:gd name="T132" fmla="*/ 99 h 9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98" h="99">
                    <a:moveTo>
                      <a:pt x="1098" y="33"/>
                    </a:moveTo>
                    <a:lnTo>
                      <a:pt x="1096" y="5"/>
                    </a:lnTo>
                    <a:lnTo>
                      <a:pt x="1096" y="2"/>
                    </a:lnTo>
                    <a:lnTo>
                      <a:pt x="1095" y="2"/>
                    </a:lnTo>
                    <a:lnTo>
                      <a:pt x="1093" y="2"/>
                    </a:lnTo>
                    <a:lnTo>
                      <a:pt x="1091" y="0"/>
                    </a:lnTo>
                    <a:lnTo>
                      <a:pt x="1091" y="7"/>
                    </a:lnTo>
                    <a:lnTo>
                      <a:pt x="1093" y="33"/>
                    </a:lnTo>
                    <a:lnTo>
                      <a:pt x="1098" y="33"/>
                    </a:lnTo>
                    <a:lnTo>
                      <a:pt x="1096" y="61"/>
                    </a:lnTo>
                    <a:lnTo>
                      <a:pt x="1096" y="68"/>
                    </a:lnTo>
                    <a:lnTo>
                      <a:pt x="1095" y="68"/>
                    </a:lnTo>
                    <a:lnTo>
                      <a:pt x="1095" y="66"/>
                    </a:lnTo>
                    <a:lnTo>
                      <a:pt x="1093" y="66"/>
                    </a:lnTo>
                    <a:lnTo>
                      <a:pt x="1091" y="66"/>
                    </a:lnTo>
                    <a:lnTo>
                      <a:pt x="1091" y="61"/>
                    </a:lnTo>
                    <a:lnTo>
                      <a:pt x="1093" y="33"/>
                    </a:lnTo>
                    <a:lnTo>
                      <a:pt x="1098" y="33"/>
                    </a:lnTo>
                    <a:close/>
                    <a:moveTo>
                      <a:pt x="0" y="45"/>
                    </a:moveTo>
                    <a:lnTo>
                      <a:pt x="0" y="61"/>
                    </a:lnTo>
                    <a:lnTo>
                      <a:pt x="3" y="89"/>
                    </a:lnTo>
                    <a:lnTo>
                      <a:pt x="3" y="99"/>
                    </a:lnTo>
                    <a:lnTo>
                      <a:pt x="8" y="98"/>
                    </a:lnTo>
                    <a:lnTo>
                      <a:pt x="8" y="89"/>
                    </a:lnTo>
                    <a:lnTo>
                      <a:pt x="5" y="61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3" y="43"/>
                    </a:lnTo>
                    <a:lnTo>
                      <a:pt x="1" y="4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6" name="Freeform 98"/>
              <p:cNvSpPr>
                <a:spLocks noEditPoints="1"/>
              </p:cNvSpPr>
              <p:nvPr/>
            </p:nvSpPr>
            <p:spPr bwMode="auto">
              <a:xfrm>
                <a:off x="1486" y="2912"/>
                <a:ext cx="1092" cy="98"/>
              </a:xfrm>
              <a:custGeom>
                <a:avLst/>
                <a:gdLst>
                  <a:gd name="T0" fmla="*/ 1092 w 1092"/>
                  <a:gd name="T1" fmla="*/ 33 h 98"/>
                  <a:gd name="T2" fmla="*/ 1092 w 1092"/>
                  <a:gd name="T3" fmla="*/ 7 h 98"/>
                  <a:gd name="T4" fmla="*/ 1092 w 1092"/>
                  <a:gd name="T5" fmla="*/ 2 h 98"/>
                  <a:gd name="T6" fmla="*/ 1090 w 1092"/>
                  <a:gd name="T7" fmla="*/ 2 h 98"/>
                  <a:gd name="T8" fmla="*/ 1090 w 1092"/>
                  <a:gd name="T9" fmla="*/ 2 h 98"/>
                  <a:gd name="T10" fmla="*/ 1090 w 1092"/>
                  <a:gd name="T11" fmla="*/ 2 h 98"/>
                  <a:gd name="T12" fmla="*/ 1088 w 1092"/>
                  <a:gd name="T13" fmla="*/ 0 h 98"/>
                  <a:gd name="T14" fmla="*/ 1088 w 1092"/>
                  <a:gd name="T15" fmla="*/ 0 h 98"/>
                  <a:gd name="T16" fmla="*/ 1087 w 1092"/>
                  <a:gd name="T17" fmla="*/ 0 h 98"/>
                  <a:gd name="T18" fmla="*/ 1087 w 1092"/>
                  <a:gd name="T19" fmla="*/ 0 h 98"/>
                  <a:gd name="T20" fmla="*/ 1087 w 1092"/>
                  <a:gd name="T21" fmla="*/ 0 h 98"/>
                  <a:gd name="T22" fmla="*/ 1087 w 1092"/>
                  <a:gd name="T23" fmla="*/ 7 h 98"/>
                  <a:gd name="T24" fmla="*/ 1087 w 1092"/>
                  <a:gd name="T25" fmla="*/ 33 h 98"/>
                  <a:gd name="T26" fmla="*/ 1092 w 1092"/>
                  <a:gd name="T27" fmla="*/ 33 h 98"/>
                  <a:gd name="T28" fmla="*/ 1092 w 1092"/>
                  <a:gd name="T29" fmla="*/ 61 h 98"/>
                  <a:gd name="T30" fmla="*/ 1092 w 1092"/>
                  <a:gd name="T31" fmla="*/ 66 h 98"/>
                  <a:gd name="T32" fmla="*/ 1090 w 1092"/>
                  <a:gd name="T33" fmla="*/ 66 h 98"/>
                  <a:gd name="T34" fmla="*/ 1090 w 1092"/>
                  <a:gd name="T35" fmla="*/ 66 h 98"/>
                  <a:gd name="T36" fmla="*/ 1090 w 1092"/>
                  <a:gd name="T37" fmla="*/ 66 h 98"/>
                  <a:gd name="T38" fmla="*/ 1088 w 1092"/>
                  <a:gd name="T39" fmla="*/ 66 h 98"/>
                  <a:gd name="T40" fmla="*/ 1088 w 1092"/>
                  <a:gd name="T41" fmla="*/ 66 h 98"/>
                  <a:gd name="T42" fmla="*/ 1088 w 1092"/>
                  <a:gd name="T43" fmla="*/ 66 h 98"/>
                  <a:gd name="T44" fmla="*/ 1087 w 1092"/>
                  <a:gd name="T45" fmla="*/ 66 h 98"/>
                  <a:gd name="T46" fmla="*/ 1087 w 1092"/>
                  <a:gd name="T47" fmla="*/ 66 h 98"/>
                  <a:gd name="T48" fmla="*/ 1087 w 1092"/>
                  <a:gd name="T49" fmla="*/ 61 h 98"/>
                  <a:gd name="T50" fmla="*/ 1087 w 1092"/>
                  <a:gd name="T51" fmla="*/ 33 h 98"/>
                  <a:gd name="T52" fmla="*/ 1092 w 1092"/>
                  <a:gd name="T53" fmla="*/ 33 h 98"/>
                  <a:gd name="T54" fmla="*/ 0 w 1092"/>
                  <a:gd name="T55" fmla="*/ 43 h 98"/>
                  <a:gd name="T56" fmla="*/ 0 w 1092"/>
                  <a:gd name="T57" fmla="*/ 61 h 98"/>
                  <a:gd name="T58" fmla="*/ 2 w 1092"/>
                  <a:gd name="T59" fmla="*/ 89 h 98"/>
                  <a:gd name="T60" fmla="*/ 3 w 1092"/>
                  <a:gd name="T61" fmla="*/ 98 h 98"/>
                  <a:gd name="T62" fmla="*/ 8 w 1092"/>
                  <a:gd name="T63" fmla="*/ 96 h 98"/>
                  <a:gd name="T64" fmla="*/ 7 w 1092"/>
                  <a:gd name="T65" fmla="*/ 89 h 98"/>
                  <a:gd name="T66" fmla="*/ 5 w 1092"/>
                  <a:gd name="T67" fmla="*/ 61 h 98"/>
                  <a:gd name="T68" fmla="*/ 5 w 1092"/>
                  <a:gd name="T69" fmla="*/ 40 h 98"/>
                  <a:gd name="T70" fmla="*/ 3 w 1092"/>
                  <a:gd name="T71" fmla="*/ 40 h 98"/>
                  <a:gd name="T72" fmla="*/ 3 w 1092"/>
                  <a:gd name="T73" fmla="*/ 41 h 98"/>
                  <a:gd name="T74" fmla="*/ 2 w 1092"/>
                  <a:gd name="T75" fmla="*/ 41 h 98"/>
                  <a:gd name="T76" fmla="*/ 2 w 1092"/>
                  <a:gd name="T77" fmla="*/ 41 h 98"/>
                  <a:gd name="T78" fmla="*/ 2 w 1092"/>
                  <a:gd name="T79" fmla="*/ 41 h 98"/>
                  <a:gd name="T80" fmla="*/ 0 w 1092"/>
                  <a:gd name="T81" fmla="*/ 41 h 98"/>
                  <a:gd name="T82" fmla="*/ 0 w 1092"/>
                  <a:gd name="T83" fmla="*/ 43 h 98"/>
                  <a:gd name="T84" fmla="*/ 0 w 1092"/>
                  <a:gd name="T85" fmla="*/ 43 h 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92"/>
                  <a:gd name="T130" fmla="*/ 0 h 98"/>
                  <a:gd name="T131" fmla="*/ 1092 w 1092"/>
                  <a:gd name="T132" fmla="*/ 98 h 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92" h="98">
                    <a:moveTo>
                      <a:pt x="1092" y="33"/>
                    </a:moveTo>
                    <a:lnTo>
                      <a:pt x="1092" y="7"/>
                    </a:lnTo>
                    <a:lnTo>
                      <a:pt x="1092" y="2"/>
                    </a:lnTo>
                    <a:lnTo>
                      <a:pt x="1090" y="2"/>
                    </a:lnTo>
                    <a:lnTo>
                      <a:pt x="1088" y="0"/>
                    </a:lnTo>
                    <a:lnTo>
                      <a:pt x="1087" y="0"/>
                    </a:lnTo>
                    <a:lnTo>
                      <a:pt x="1087" y="7"/>
                    </a:lnTo>
                    <a:lnTo>
                      <a:pt x="1087" y="33"/>
                    </a:lnTo>
                    <a:lnTo>
                      <a:pt x="1092" y="33"/>
                    </a:lnTo>
                    <a:lnTo>
                      <a:pt x="1092" y="61"/>
                    </a:lnTo>
                    <a:lnTo>
                      <a:pt x="1092" y="66"/>
                    </a:lnTo>
                    <a:lnTo>
                      <a:pt x="1090" y="66"/>
                    </a:lnTo>
                    <a:lnTo>
                      <a:pt x="1088" y="66"/>
                    </a:lnTo>
                    <a:lnTo>
                      <a:pt x="1087" y="66"/>
                    </a:lnTo>
                    <a:lnTo>
                      <a:pt x="1087" y="61"/>
                    </a:lnTo>
                    <a:lnTo>
                      <a:pt x="1087" y="33"/>
                    </a:lnTo>
                    <a:lnTo>
                      <a:pt x="1092" y="33"/>
                    </a:lnTo>
                    <a:close/>
                    <a:moveTo>
                      <a:pt x="0" y="43"/>
                    </a:moveTo>
                    <a:lnTo>
                      <a:pt x="0" y="61"/>
                    </a:lnTo>
                    <a:lnTo>
                      <a:pt x="2" y="89"/>
                    </a:lnTo>
                    <a:lnTo>
                      <a:pt x="3" y="98"/>
                    </a:lnTo>
                    <a:lnTo>
                      <a:pt x="8" y="96"/>
                    </a:lnTo>
                    <a:lnTo>
                      <a:pt x="7" y="89"/>
                    </a:lnTo>
                    <a:lnTo>
                      <a:pt x="5" y="61"/>
                    </a:lnTo>
                    <a:lnTo>
                      <a:pt x="5" y="40"/>
                    </a:lnTo>
                    <a:lnTo>
                      <a:pt x="3" y="40"/>
                    </a:lnTo>
                    <a:lnTo>
                      <a:pt x="3" y="41"/>
                    </a:lnTo>
                    <a:lnTo>
                      <a:pt x="2" y="41"/>
                    </a:lnTo>
                    <a:lnTo>
                      <a:pt x="0" y="4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7" name="Freeform 99"/>
              <p:cNvSpPr>
                <a:spLocks noEditPoints="1"/>
              </p:cNvSpPr>
              <p:nvPr/>
            </p:nvSpPr>
            <p:spPr bwMode="auto">
              <a:xfrm>
                <a:off x="1488" y="2912"/>
                <a:ext cx="1088" cy="98"/>
              </a:xfrm>
              <a:custGeom>
                <a:avLst/>
                <a:gdLst>
                  <a:gd name="T0" fmla="*/ 1088 w 1088"/>
                  <a:gd name="T1" fmla="*/ 33 h 98"/>
                  <a:gd name="T2" fmla="*/ 1086 w 1088"/>
                  <a:gd name="T3" fmla="*/ 7 h 98"/>
                  <a:gd name="T4" fmla="*/ 1086 w 1088"/>
                  <a:gd name="T5" fmla="*/ 0 h 98"/>
                  <a:gd name="T6" fmla="*/ 1086 w 1088"/>
                  <a:gd name="T7" fmla="*/ 0 h 98"/>
                  <a:gd name="T8" fmla="*/ 1085 w 1088"/>
                  <a:gd name="T9" fmla="*/ 0 h 98"/>
                  <a:gd name="T10" fmla="*/ 1085 w 1088"/>
                  <a:gd name="T11" fmla="*/ 0 h 98"/>
                  <a:gd name="T12" fmla="*/ 1085 w 1088"/>
                  <a:gd name="T13" fmla="*/ 0 h 98"/>
                  <a:gd name="T14" fmla="*/ 1083 w 1088"/>
                  <a:gd name="T15" fmla="*/ 0 h 98"/>
                  <a:gd name="T16" fmla="*/ 1083 w 1088"/>
                  <a:gd name="T17" fmla="*/ 0 h 98"/>
                  <a:gd name="T18" fmla="*/ 1083 w 1088"/>
                  <a:gd name="T19" fmla="*/ 0 h 98"/>
                  <a:gd name="T20" fmla="*/ 1081 w 1088"/>
                  <a:gd name="T21" fmla="*/ 0 h 98"/>
                  <a:gd name="T22" fmla="*/ 1081 w 1088"/>
                  <a:gd name="T23" fmla="*/ 7 h 98"/>
                  <a:gd name="T24" fmla="*/ 1083 w 1088"/>
                  <a:gd name="T25" fmla="*/ 33 h 98"/>
                  <a:gd name="T26" fmla="*/ 1088 w 1088"/>
                  <a:gd name="T27" fmla="*/ 33 h 98"/>
                  <a:gd name="T28" fmla="*/ 1086 w 1088"/>
                  <a:gd name="T29" fmla="*/ 61 h 98"/>
                  <a:gd name="T30" fmla="*/ 1086 w 1088"/>
                  <a:gd name="T31" fmla="*/ 66 h 98"/>
                  <a:gd name="T32" fmla="*/ 1086 w 1088"/>
                  <a:gd name="T33" fmla="*/ 66 h 98"/>
                  <a:gd name="T34" fmla="*/ 1086 w 1088"/>
                  <a:gd name="T35" fmla="*/ 66 h 98"/>
                  <a:gd name="T36" fmla="*/ 1085 w 1088"/>
                  <a:gd name="T37" fmla="*/ 66 h 98"/>
                  <a:gd name="T38" fmla="*/ 1085 w 1088"/>
                  <a:gd name="T39" fmla="*/ 66 h 98"/>
                  <a:gd name="T40" fmla="*/ 1083 w 1088"/>
                  <a:gd name="T41" fmla="*/ 66 h 98"/>
                  <a:gd name="T42" fmla="*/ 1083 w 1088"/>
                  <a:gd name="T43" fmla="*/ 66 h 98"/>
                  <a:gd name="T44" fmla="*/ 1083 w 1088"/>
                  <a:gd name="T45" fmla="*/ 65 h 98"/>
                  <a:gd name="T46" fmla="*/ 1081 w 1088"/>
                  <a:gd name="T47" fmla="*/ 65 h 98"/>
                  <a:gd name="T48" fmla="*/ 1081 w 1088"/>
                  <a:gd name="T49" fmla="*/ 61 h 98"/>
                  <a:gd name="T50" fmla="*/ 1083 w 1088"/>
                  <a:gd name="T51" fmla="*/ 33 h 98"/>
                  <a:gd name="T52" fmla="*/ 1088 w 1088"/>
                  <a:gd name="T53" fmla="*/ 33 h 98"/>
                  <a:gd name="T54" fmla="*/ 0 w 1088"/>
                  <a:gd name="T55" fmla="*/ 41 h 98"/>
                  <a:gd name="T56" fmla="*/ 0 w 1088"/>
                  <a:gd name="T57" fmla="*/ 61 h 98"/>
                  <a:gd name="T58" fmla="*/ 3 w 1088"/>
                  <a:gd name="T59" fmla="*/ 89 h 98"/>
                  <a:gd name="T60" fmla="*/ 3 w 1088"/>
                  <a:gd name="T61" fmla="*/ 98 h 98"/>
                  <a:gd name="T62" fmla="*/ 8 w 1088"/>
                  <a:gd name="T63" fmla="*/ 94 h 98"/>
                  <a:gd name="T64" fmla="*/ 8 w 1088"/>
                  <a:gd name="T65" fmla="*/ 89 h 98"/>
                  <a:gd name="T66" fmla="*/ 5 w 1088"/>
                  <a:gd name="T67" fmla="*/ 61 h 98"/>
                  <a:gd name="T68" fmla="*/ 5 w 1088"/>
                  <a:gd name="T69" fmla="*/ 38 h 98"/>
                  <a:gd name="T70" fmla="*/ 5 w 1088"/>
                  <a:gd name="T71" fmla="*/ 38 h 98"/>
                  <a:gd name="T72" fmla="*/ 3 w 1088"/>
                  <a:gd name="T73" fmla="*/ 40 h 98"/>
                  <a:gd name="T74" fmla="*/ 3 w 1088"/>
                  <a:gd name="T75" fmla="*/ 40 h 98"/>
                  <a:gd name="T76" fmla="*/ 3 w 1088"/>
                  <a:gd name="T77" fmla="*/ 40 h 98"/>
                  <a:gd name="T78" fmla="*/ 1 w 1088"/>
                  <a:gd name="T79" fmla="*/ 40 h 98"/>
                  <a:gd name="T80" fmla="*/ 1 w 1088"/>
                  <a:gd name="T81" fmla="*/ 41 h 98"/>
                  <a:gd name="T82" fmla="*/ 0 w 1088"/>
                  <a:gd name="T83" fmla="*/ 41 h 98"/>
                  <a:gd name="T84" fmla="*/ 0 w 1088"/>
                  <a:gd name="T85" fmla="*/ 41 h 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88"/>
                  <a:gd name="T130" fmla="*/ 0 h 98"/>
                  <a:gd name="T131" fmla="*/ 1088 w 1088"/>
                  <a:gd name="T132" fmla="*/ 98 h 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88" h="98">
                    <a:moveTo>
                      <a:pt x="1088" y="33"/>
                    </a:moveTo>
                    <a:lnTo>
                      <a:pt x="1086" y="7"/>
                    </a:lnTo>
                    <a:lnTo>
                      <a:pt x="1086" y="0"/>
                    </a:lnTo>
                    <a:lnTo>
                      <a:pt x="1085" y="0"/>
                    </a:lnTo>
                    <a:lnTo>
                      <a:pt x="1083" y="0"/>
                    </a:lnTo>
                    <a:lnTo>
                      <a:pt x="1081" y="0"/>
                    </a:lnTo>
                    <a:lnTo>
                      <a:pt x="1081" y="7"/>
                    </a:lnTo>
                    <a:lnTo>
                      <a:pt x="1083" y="33"/>
                    </a:lnTo>
                    <a:lnTo>
                      <a:pt x="1088" y="33"/>
                    </a:lnTo>
                    <a:lnTo>
                      <a:pt x="1086" y="61"/>
                    </a:lnTo>
                    <a:lnTo>
                      <a:pt x="1086" y="66"/>
                    </a:lnTo>
                    <a:lnTo>
                      <a:pt x="1085" y="66"/>
                    </a:lnTo>
                    <a:lnTo>
                      <a:pt x="1083" y="66"/>
                    </a:lnTo>
                    <a:lnTo>
                      <a:pt x="1083" y="65"/>
                    </a:lnTo>
                    <a:lnTo>
                      <a:pt x="1081" y="65"/>
                    </a:lnTo>
                    <a:lnTo>
                      <a:pt x="1081" y="61"/>
                    </a:lnTo>
                    <a:lnTo>
                      <a:pt x="1083" y="33"/>
                    </a:lnTo>
                    <a:lnTo>
                      <a:pt x="1088" y="33"/>
                    </a:lnTo>
                    <a:close/>
                    <a:moveTo>
                      <a:pt x="0" y="41"/>
                    </a:moveTo>
                    <a:lnTo>
                      <a:pt x="0" y="61"/>
                    </a:lnTo>
                    <a:lnTo>
                      <a:pt x="3" y="89"/>
                    </a:lnTo>
                    <a:lnTo>
                      <a:pt x="3" y="98"/>
                    </a:lnTo>
                    <a:lnTo>
                      <a:pt x="8" y="94"/>
                    </a:lnTo>
                    <a:lnTo>
                      <a:pt x="8" y="89"/>
                    </a:lnTo>
                    <a:lnTo>
                      <a:pt x="5" y="61"/>
                    </a:lnTo>
                    <a:lnTo>
                      <a:pt x="5" y="38"/>
                    </a:lnTo>
                    <a:lnTo>
                      <a:pt x="3" y="40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8" name="Freeform 100"/>
              <p:cNvSpPr>
                <a:spLocks noEditPoints="1"/>
              </p:cNvSpPr>
              <p:nvPr/>
            </p:nvSpPr>
            <p:spPr bwMode="auto">
              <a:xfrm>
                <a:off x="1491" y="2910"/>
                <a:ext cx="1082" cy="98"/>
              </a:xfrm>
              <a:custGeom>
                <a:avLst/>
                <a:gdLst>
                  <a:gd name="T0" fmla="*/ 1082 w 1082"/>
                  <a:gd name="T1" fmla="*/ 35 h 98"/>
                  <a:gd name="T2" fmla="*/ 1082 w 1082"/>
                  <a:gd name="T3" fmla="*/ 9 h 98"/>
                  <a:gd name="T4" fmla="*/ 1082 w 1082"/>
                  <a:gd name="T5" fmla="*/ 2 h 98"/>
                  <a:gd name="T6" fmla="*/ 1080 w 1082"/>
                  <a:gd name="T7" fmla="*/ 2 h 98"/>
                  <a:gd name="T8" fmla="*/ 1080 w 1082"/>
                  <a:gd name="T9" fmla="*/ 2 h 98"/>
                  <a:gd name="T10" fmla="*/ 1080 w 1082"/>
                  <a:gd name="T11" fmla="*/ 2 h 98"/>
                  <a:gd name="T12" fmla="*/ 1078 w 1082"/>
                  <a:gd name="T13" fmla="*/ 2 h 98"/>
                  <a:gd name="T14" fmla="*/ 1078 w 1082"/>
                  <a:gd name="T15" fmla="*/ 0 h 98"/>
                  <a:gd name="T16" fmla="*/ 1077 w 1082"/>
                  <a:gd name="T17" fmla="*/ 0 h 98"/>
                  <a:gd name="T18" fmla="*/ 1077 w 1082"/>
                  <a:gd name="T19" fmla="*/ 0 h 98"/>
                  <a:gd name="T20" fmla="*/ 1077 w 1082"/>
                  <a:gd name="T21" fmla="*/ 0 h 98"/>
                  <a:gd name="T22" fmla="*/ 1077 w 1082"/>
                  <a:gd name="T23" fmla="*/ 9 h 98"/>
                  <a:gd name="T24" fmla="*/ 1077 w 1082"/>
                  <a:gd name="T25" fmla="*/ 35 h 98"/>
                  <a:gd name="T26" fmla="*/ 1082 w 1082"/>
                  <a:gd name="T27" fmla="*/ 35 h 98"/>
                  <a:gd name="T28" fmla="*/ 1082 w 1082"/>
                  <a:gd name="T29" fmla="*/ 63 h 98"/>
                  <a:gd name="T30" fmla="*/ 1082 w 1082"/>
                  <a:gd name="T31" fmla="*/ 68 h 98"/>
                  <a:gd name="T32" fmla="*/ 1080 w 1082"/>
                  <a:gd name="T33" fmla="*/ 68 h 98"/>
                  <a:gd name="T34" fmla="*/ 1080 w 1082"/>
                  <a:gd name="T35" fmla="*/ 68 h 98"/>
                  <a:gd name="T36" fmla="*/ 1080 w 1082"/>
                  <a:gd name="T37" fmla="*/ 67 h 98"/>
                  <a:gd name="T38" fmla="*/ 1078 w 1082"/>
                  <a:gd name="T39" fmla="*/ 67 h 98"/>
                  <a:gd name="T40" fmla="*/ 1078 w 1082"/>
                  <a:gd name="T41" fmla="*/ 67 h 98"/>
                  <a:gd name="T42" fmla="*/ 1078 w 1082"/>
                  <a:gd name="T43" fmla="*/ 67 h 98"/>
                  <a:gd name="T44" fmla="*/ 1077 w 1082"/>
                  <a:gd name="T45" fmla="*/ 67 h 98"/>
                  <a:gd name="T46" fmla="*/ 1077 w 1082"/>
                  <a:gd name="T47" fmla="*/ 67 h 98"/>
                  <a:gd name="T48" fmla="*/ 1077 w 1082"/>
                  <a:gd name="T49" fmla="*/ 63 h 98"/>
                  <a:gd name="T50" fmla="*/ 1077 w 1082"/>
                  <a:gd name="T51" fmla="*/ 35 h 98"/>
                  <a:gd name="T52" fmla="*/ 1082 w 1082"/>
                  <a:gd name="T53" fmla="*/ 35 h 98"/>
                  <a:gd name="T54" fmla="*/ 0 w 1082"/>
                  <a:gd name="T55" fmla="*/ 42 h 98"/>
                  <a:gd name="T56" fmla="*/ 0 w 1082"/>
                  <a:gd name="T57" fmla="*/ 63 h 98"/>
                  <a:gd name="T58" fmla="*/ 2 w 1082"/>
                  <a:gd name="T59" fmla="*/ 91 h 98"/>
                  <a:gd name="T60" fmla="*/ 3 w 1082"/>
                  <a:gd name="T61" fmla="*/ 98 h 98"/>
                  <a:gd name="T62" fmla="*/ 8 w 1082"/>
                  <a:gd name="T63" fmla="*/ 96 h 98"/>
                  <a:gd name="T64" fmla="*/ 7 w 1082"/>
                  <a:gd name="T65" fmla="*/ 90 h 98"/>
                  <a:gd name="T66" fmla="*/ 5 w 1082"/>
                  <a:gd name="T67" fmla="*/ 63 h 98"/>
                  <a:gd name="T68" fmla="*/ 3 w 1082"/>
                  <a:gd name="T69" fmla="*/ 38 h 98"/>
                  <a:gd name="T70" fmla="*/ 3 w 1082"/>
                  <a:gd name="T71" fmla="*/ 38 h 98"/>
                  <a:gd name="T72" fmla="*/ 3 w 1082"/>
                  <a:gd name="T73" fmla="*/ 40 h 98"/>
                  <a:gd name="T74" fmla="*/ 2 w 1082"/>
                  <a:gd name="T75" fmla="*/ 40 h 98"/>
                  <a:gd name="T76" fmla="*/ 2 w 1082"/>
                  <a:gd name="T77" fmla="*/ 40 h 98"/>
                  <a:gd name="T78" fmla="*/ 2 w 1082"/>
                  <a:gd name="T79" fmla="*/ 40 h 98"/>
                  <a:gd name="T80" fmla="*/ 0 w 1082"/>
                  <a:gd name="T81" fmla="*/ 42 h 98"/>
                  <a:gd name="T82" fmla="*/ 0 w 1082"/>
                  <a:gd name="T83" fmla="*/ 42 h 98"/>
                  <a:gd name="T84" fmla="*/ 0 w 1082"/>
                  <a:gd name="T85" fmla="*/ 42 h 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82"/>
                  <a:gd name="T130" fmla="*/ 0 h 98"/>
                  <a:gd name="T131" fmla="*/ 1082 w 1082"/>
                  <a:gd name="T132" fmla="*/ 98 h 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82" h="98">
                    <a:moveTo>
                      <a:pt x="1082" y="35"/>
                    </a:moveTo>
                    <a:lnTo>
                      <a:pt x="1082" y="9"/>
                    </a:lnTo>
                    <a:lnTo>
                      <a:pt x="1082" y="2"/>
                    </a:lnTo>
                    <a:lnTo>
                      <a:pt x="1080" y="2"/>
                    </a:lnTo>
                    <a:lnTo>
                      <a:pt x="1078" y="2"/>
                    </a:lnTo>
                    <a:lnTo>
                      <a:pt x="1078" y="0"/>
                    </a:lnTo>
                    <a:lnTo>
                      <a:pt x="1077" y="0"/>
                    </a:lnTo>
                    <a:lnTo>
                      <a:pt x="1077" y="9"/>
                    </a:lnTo>
                    <a:lnTo>
                      <a:pt x="1077" y="35"/>
                    </a:lnTo>
                    <a:lnTo>
                      <a:pt x="1082" y="35"/>
                    </a:lnTo>
                    <a:lnTo>
                      <a:pt x="1082" y="63"/>
                    </a:lnTo>
                    <a:lnTo>
                      <a:pt x="1082" y="68"/>
                    </a:lnTo>
                    <a:lnTo>
                      <a:pt x="1080" y="68"/>
                    </a:lnTo>
                    <a:lnTo>
                      <a:pt x="1080" y="67"/>
                    </a:lnTo>
                    <a:lnTo>
                      <a:pt x="1078" y="67"/>
                    </a:lnTo>
                    <a:lnTo>
                      <a:pt x="1077" y="67"/>
                    </a:lnTo>
                    <a:lnTo>
                      <a:pt x="1077" y="63"/>
                    </a:lnTo>
                    <a:lnTo>
                      <a:pt x="1077" y="35"/>
                    </a:lnTo>
                    <a:lnTo>
                      <a:pt x="1082" y="35"/>
                    </a:lnTo>
                    <a:close/>
                    <a:moveTo>
                      <a:pt x="0" y="42"/>
                    </a:moveTo>
                    <a:lnTo>
                      <a:pt x="0" y="63"/>
                    </a:lnTo>
                    <a:lnTo>
                      <a:pt x="2" y="91"/>
                    </a:lnTo>
                    <a:lnTo>
                      <a:pt x="3" y="98"/>
                    </a:lnTo>
                    <a:lnTo>
                      <a:pt x="8" y="96"/>
                    </a:lnTo>
                    <a:lnTo>
                      <a:pt x="7" y="90"/>
                    </a:lnTo>
                    <a:lnTo>
                      <a:pt x="5" y="63"/>
                    </a:lnTo>
                    <a:lnTo>
                      <a:pt x="3" y="38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89" name="Freeform 101"/>
              <p:cNvSpPr>
                <a:spLocks noEditPoints="1"/>
              </p:cNvSpPr>
              <p:nvPr/>
            </p:nvSpPr>
            <p:spPr bwMode="auto">
              <a:xfrm>
                <a:off x="1493" y="2910"/>
                <a:ext cx="1078" cy="96"/>
              </a:xfrm>
              <a:custGeom>
                <a:avLst/>
                <a:gdLst>
                  <a:gd name="T0" fmla="*/ 1078 w 1078"/>
                  <a:gd name="T1" fmla="*/ 35 h 96"/>
                  <a:gd name="T2" fmla="*/ 1076 w 1078"/>
                  <a:gd name="T3" fmla="*/ 9 h 96"/>
                  <a:gd name="T4" fmla="*/ 1076 w 1078"/>
                  <a:gd name="T5" fmla="*/ 2 h 96"/>
                  <a:gd name="T6" fmla="*/ 1076 w 1078"/>
                  <a:gd name="T7" fmla="*/ 0 h 96"/>
                  <a:gd name="T8" fmla="*/ 1075 w 1078"/>
                  <a:gd name="T9" fmla="*/ 0 h 96"/>
                  <a:gd name="T10" fmla="*/ 1075 w 1078"/>
                  <a:gd name="T11" fmla="*/ 0 h 96"/>
                  <a:gd name="T12" fmla="*/ 1075 w 1078"/>
                  <a:gd name="T13" fmla="*/ 0 h 96"/>
                  <a:gd name="T14" fmla="*/ 1073 w 1078"/>
                  <a:gd name="T15" fmla="*/ 0 h 96"/>
                  <a:gd name="T16" fmla="*/ 1073 w 1078"/>
                  <a:gd name="T17" fmla="*/ 0 h 96"/>
                  <a:gd name="T18" fmla="*/ 1071 w 1078"/>
                  <a:gd name="T19" fmla="*/ 0 h 96"/>
                  <a:gd name="T20" fmla="*/ 1071 w 1078"/>
                  <a:gd name="T21" fmla="*/ 0 h 96"/>
                  <a:gd name="T22" fmla="*/ 1071 w 1078"/>
                  <a:gd name="T23" fmla="*/ 9 h 96"/>
                  <a:gd name="T24" fmla="*/ 1073 w 1078"/>
                  <a:gd name="T25" fmla="*/ 35 h 96"/>
                  <a:gd name="T26" fmla="*/ 1078 w 1078"/>
                  <a:gd name="T27" fmla="*/ 35 h 96"/>
                  <a:gd name="T28" fmla="*/ 1076 w 1078"/>
                  <a:gd name="T29" fmla="*/ 63 h 96"/>
                  <a:gd name="T30" fmla="*/ 1076 w 1078"/>
                  <a:gd name="T31" fmla="*/ 67 h 96"/>
                  <a:gd name="T32" fmla="*/ 1076 w 1078"/>
                  <a:gd name="T33" fmla="*/ 67 h 96"/>
                  <a:gd name="T34" fmla="*/ 1076 w 1078"/>
                  <a:gd name="T35" fmla="*/ 67 h 96"/>
                  <a:gd name="T36" fmla="*/ 1075 w 1078"/>
                  <a:gd name="T37" fmla="*/ 67 h 96"/>
                  <a:gd name="T38" fmla="*/ 1075 w 1078"/>
                  <a:gd name="T39" fmla="*/ 67 h 96"/>
                  <a:gd name="T40" fmla="*/ 1073 w 1078"/>
                  <a:gd name="T41" fmla="*/ 67 h 96"/>
                  <a:gd name="T42" fmla="*/ 1073 w 1078"/>
                  <a:gd name="T43" fmla="*/ 67 h 96"/>
                  <a:gd name="T44" fmla="*/ 1073 w 1078"/>
                  <a:gd name="T45" fmla="*/ 67 h 96"/>
                  <a:gd name="T46" fmla="*/ 1071 w 1078"/>
                  <a:gd name="T47" fmla="*/ 67 h 96"/>
                  <a:gd name="T48" fmla="*/ 1071 w 1078"/>
                  <a:gd name="T49" fmla="*/ 63 h 96"/>
                  <a:gd name="T50" fmla="*/ 1073 w 1078"/>
                  <a:gd name="T51" fmla="*/ 35 h 96"/>
                  <a:gd name="T52" fmla="*/ 1078 w 1078"/>
                  <a:gd name="T53" fmla="*/ 35 h 96"/>
                  <a:gd name="T54" fmla="*/ 0 w 1078"/>
                  <a:gd name="T55" fmla="*/ 40 h 96"/>
                  <a:gd name="T56" fmla="*/ 0 w 1078"/>
                  <a:gd name="T57" fmla="*/ 63 h 96"/>
                  <a:gd name="T58" fmla="*/ 3 w 1078"/>
                  <a:gd name="T59" fmla="*/ 91 h 96"/>
                  <a:gd name="T60" fmla="*/ 3 w 1078"/>
                  <a:gd name="T61" fmla="*/ 96 h 96"/>
                  <a:gd name="T62" fmla="*/ 8 w 1078"/>
                  <a:gd name="T63" fmla="*/ 95 h 96"/>
                  <a:gd name="T64" fmla="*/ 8 w 1078"/>
                  <a:gd name="T65" fmla="*/ 90 h 96"/>
                  <a:gd name="T66" fmla="*/ 5 w 1078"/>
                  <a:gd name="T67" fmla="*/ 63 h 96"/>
                  <a:gd name="T68" fmla="*/ 5 w 1078"/>
                  <a:gd name="T69" fmla="*/ 37 h 96"/>
                  <a:gd name="T70" fmla="*/ 5 w 1078"/>
                  <a:gd name="T71" fmla="*/ 38 h 96"/>
                  <a:gd name="T72" fmla="*/ 3 w 1078"/>
                  <a:gd name="T73" fmla="*/ 38 h 96"/>
                  <a:gd name="T74" fmla="*/ 3 w 1078"/>
                  <a:gd name="T75" fmla="*/ 38 h 96"/>
                  <a:gd name="T76" fmla="*/ 1 w 1078"/>
                  <a:gd name="T77" fmla="*/ 38 h 96"/>
                  <a:gd name="T78" fmla="*/ 1 w 1078"/>
                  <a:gd name="T79" fmla="*/ 38 h 96"/>
                  <a:gd name="T80" fmla="*/ 1 w 1078"/>
                  <a:gd name="T81" fmla="*/ 40 h 96"/>
                  <a:gd name="T82" fmla="*/ 0 w 1078"/>
                  <a:gd name="T83" fmla="*/ 40 h 96"/>
                  <a:gd name="T84" fmla="*/ 0 w 1078"/>
                  <a:gd name="T85" fmla="*/ 40 h 9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8"/>
                  <a:gd name="T130" fmla="*/ 0 h 96"/>
                  <a:gd name="T131" fmla="*/ 1078 w 1078"/>
                  <a:gd name="T132" fmla="*/ 96 h 9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8" h="96">
                    <a:moveTo>
                      <a:pt x="1078" y="35"/>
                    </a:moveTo>
                    <a:lnTo>
                      <a:pt x="1076" y="9"/>
                    </a:lnTo>
                    <a:lnTo>
                      <a:pt x="1076" y="2"/>
                    </a:lnTo>
                    <a:lnTo>
                      <a:pt x="1076" y="0"/>
                    </a:lnTo>
                    <a:lnTo>
                      <a:pt x="1075" y="0"/>
                    </a:lnTo>
                    <a:lnTo>
                      <a:pt x="1073" y="0"/>
                    </a:lnTo>
                    <a:lnTo>
                      <a:pt x="1071" y="0"/>
                    </a:lnTo>
                    <a:lnTo>
                      <a:pt x="1071" y="9"/>
                    </a:lnTo>
                    <a:lnTo>
                      <a:pt x="1073" y="35"/>
                    </a:lnTo>
                    <a:lnTo>
                      <a:pt x="1078" y="35"/>
                    </a:lnTo>
                    <a:lnTo>
                      <a:pt x="1076" y="63"/>
                    </a:lnTo>
                    <a:lnTo>
                      <a:pt x="1076" y="67"/>
                    </a:lnTo>
                    <a:lnTo>
                      <a:pt x="1075" y="67"/>
                    </a:lnTo>
                    <a:lnTo>
                      <a:pt x="1073" y="67"/>
                    </a:lnTo>
                    <a:lnTo>
                      <a:pt x="1071" y="67"/>
                    </a:lnTo>
                    <a:lnTo>
                      <a:pt x="1071" y="63"/>
                    </a:lnTo>
                    <a:lnTo>
                      <a:pt x="1073" y="35"/>
                    </a:lnTo>
                    <a:lnTo>
                      <a:pt x="1078" y="35"/>
                    </a:lnTo>
                    <a:close/>
                    <a:moveTo>
                      <a:pt x="0" y="40"/>
                    </a:moveTo>
                    <a:lnTo>
                      <a:pt x="0" y="63"/>
                    </a:lnTo>
                    <a:lnTo>
                      <a:pt x="3" y="91"/>
                    </a:lnTo>
                    <a:lnTo>
                      <a:pt x="3" y="96"/>
                    </a:lnTo>
                    <a:lnTo>
                      <a:pt x="8" y="95"/>
                    </a:lnTo>
                    <a:lnTo>
                      <a:pt x="8" y="90"/>
                    </a:lnTo>
                    <a:lnTo>
                      <a:pt x="5" y="63"/>
                    </a:lnTo>
                    <a:lnTo>
                      <a:pt x="5" y="37"/>
                    </a:lnTo>
                    <a:lnTo>
                      <a:pt x="5" y="38"/>
                    </a:lnTo>
                    <a:lnTo>
                      <a:pt x="3" y="38"/>
                    </a:lnTo>
                    <a:lnTo>
                      <a:pt x="1" y="38"/>
                    </a:lnTo>
                    <a:lnTo>
                      <a:pt x="1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0" name="Freeform 102"/>
              <p:cNvSpPr>
                <a:spLocks noEditPoints="1"/>
              </p:cNvSpPr>
              <p:nvPr/>
            </p:nvSpPr>
            <p:spPr bwMode="auto">
              <a:xfrm>
                <a:off x="1494" y="2909"/>
                <a:ext cx="1074" cy="97"/>
              </a:xfrm>
              <a:custGeom>
                <a:avLst/>
                <a:gdLst>
                  <a:gd name="T0" fmla="*/ 1074 w 1074"/>
                  <a:gd name="T1" fmla="*/ 36 h 97"/>
                  <a:gd name="T2" fmla="*/ 1074 w 1074"/>
                  <a:gd name="T3" fmla="*/ 10 h 97"/>
                  <a:gd name="T4" fmla="*/ 1074 w 1074"/>
                  <a:gd name="T5" fmla="*/ 1 h 97"/>
                  <a:gd name="T6" fmla="*/ 1072 w 1074"/>
                  <a:gd name="T7" fmla="*/ 1 h 97"/>
                  <a:gd name="T8" fmla="*/ 1072 w 1074"/>
                  <a:gd name="T9" fmla="*/ 1 h 97"/>
                  <a:gd name="T10" fmla="*/ 1070 w 1074"/>
                  <a:gd name="T11" fmla="*/ 1 h 97"/>
                  <a:gd name="T12" fmla="*/ 1070 w 1074"/>
                  <a:gd name="T13" fmla="*/ 1 h 97"/>
                  <a:gd name="T14" fmla="*/ 1070 w 1074"/>
                  <a:gd name="T15" fmla="*/ 1 h 97"/>
                  <a:gd name="T16" fmla="*/ 1069 w 1074"/>
                  <a:gd name="T17" fmla="*/ 1 h 97"/>
                  <a:gd name="T18" fmla="*/ 1069 w 1074"/>
                  <a:gd name="T19" fmla="*/ 0 h 97"/>
                  <a:gd name="T20" fmla="*/ 1069 w 1074"/>
                  <a:gd name="T21" fmla="*/ 0 h 97"/>
                  <a:gd name="T22" fmla="*/ 1069 w 1074"/>
                  <a:gd name="T23" fmla="*/ 10 h 97"/>
                  <a:gd name="T24" fmla="*/ 1069 w 1074"/>
                  <a:gd name="T25" fmla="*/ 36 h 97"/>
                  <a:gd name="T26" fmla="*/ 1074 w 1074"/>
                  <a:gd name="T27" fmla="*/ 36 h 97"/>
                  <a:gd name="T28" fmla="*/ 1074 w 1074"/>
                  <a:gd name="T29" fmla="*/ 64 h 97"/>
                  <a:gd name="T30" fmla="*/ 1074 w 1074"/>
                  <a:gd name="T31" fmla="*/ 68 h 97"/>
                  <a:gd name="T32" fmla="*/ 1072 w 1074"/>
                  <a:gd name="T33" fmla="*/ 68 h 97"/>
                  <a:gd name="T34" fmla="*/ 1072 w 1074"/>
                  <a:gd name="T35" fmla="*/ 68 h 97"/>
                  <a:gd name="T36" fmla="*/ 1072 w 1074"/>
                  <a:gd name="T37" fmla="*/ 68 h 97"/>
                  <a:gd name="T38" fmla="*/ 1070 w 1074"/>
                  <a:gd name="T39" fmla="*/ 68 h 97"/>
                  <a:gd name="T40" fmla="*/ 1070 w 1074"/>
                  <a:gd name="T41" fmla="*/ 68 h 97"/>
                  <a:gd name="T42" fmla="*/ 1070 w 1074"/>
                  <a:gd name="T43" fmla="*/ 68 h 97"/>
                  <a:gd name="T44" fmla="*/ 1069 w 1074"/>
                  <a:gd name="T45" fmla="*/ 66 h 97"/>
                  <a:gd name="T46" fmla="*/ 1069 w 1074"/>
                  <a:gd name="T47" fmla="*/ 66 h 97"/>
                  <a:gd name="T48" fmla="*/ 1069 w 1074"/>
                  <a:gd name="T49" fmla="*/ 64 h 97"/>
                  <a:gd name="T50" fmla="*/ 1069 w 1074"/>
                  <a:gd name="T51" fmla="*/ 36 h 97"/>
                  <a:gd name="T52" fmla="*/ 1074 w 1074"/>
                  <a:gd name="T53" fmla="*/ 36 h 97"/>
                  <a:gd name="T54" fmla="*/ 0 w 1074"/>
                  <a:gd name="T55" fmla="*/ 39 h 97"/>
                  <a:gd name="T56" fmla="*/ 2 w 1074"/>
                  <a:gd name="T57" fmla="*/ 64 h 97"/>
                  <a:gd name="T58" fmla="*/ 4 w 1074"/>
                  <a:gd name="T59" fmla="*/ 91 h 97"/>
                  <a:gd name="T60" fmla="*/ 5 w 1074"/>
                  <a:gd name="T61" fmla="*/ 97 h 97"/>
                  <a:gd name="T62" fmla="*/ 9 w 1074"/>
                  <a:gd name="T63" fmla="*/ 96 h 97"/>
                  <a:gd name="T64" fmla="*/ 9 w 1074"/>
                  <a:gd name="T65" fmla="*/ 91 h 97"/>
                  <a:gd name="T66" fmla="*/ 7 w 1074"/>
                  <a:gd name="T67" fmla="*/ 64 h 97"/>
                  <a:gd name="T68" fmla="*/ 5 w 1074"/>
                  <a:gd name="T69" fmla="*/ 38 h 97"/>
                  <a:gd name="T70" fmla="*/ 5 w 1074"/>
                  <a:gd name="T71" fmla="*/ 38 h 97"/>
                  <a:gd name="T72" fmla="*/ 5 w 1074"/>
                  <a:gd name="T73" fmla="*/ 38 h 97"/>
                  <a:gd name="T74" fmla="*/ 4 w 1074"/>
                  <a:gd name="T75" fmla="*/ 38 h 97"/>
                  <a:gd name="T76" fmla="*/ 4 w 1074"/>
                  <a:gd name="T77" fmla="*/ 38 h 97"/>
                  <a:gd name="T78" fmla="*/ 4 w 1074"/>
                  <a:gd name="T79" fmla="*/ 39 h 97"/>
                  <a:gd name="T80" fmla="*/ 2 w 1074"/>
                  <a:gd name="T81" fmla="*/ 39 h 97"/>
                  <a:gd name="T82" fmla="*/ 2 w 1074"/>
                  <a:gd name="T83" fmla="*/ 39 h 97"/>
                  <a:gd name="T84" fmla="*/ 0 w 1074"/>
                  <a:gd name="T85" fmla="*/ 39 h 9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4"/>
                  <a:gd name="T130" fmla="*/ 0 h 97"/>
                  <a:gd name="T131" fmla="*/ 1074 w 1074"/>
                  <a:gd name="T132" fmla="*/ 97 h 9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4" h="97">
                    <a:moveTo>
                      <a:pt x="1074" y="36"/>
                    </a:moveTo>
                    <a:lnTo>
                      <a:pt x="1074" y="10"/>
                    </a:lnTo>
                    <a:lnTo>
                      <a:pt x="1074" y="1"/>
                    </a:lnTo>
                    <a:lnTo>
                      <a:pt x="1072" y="1"/>
                    </a:lnTo>
                    <a:lnTo>
                      <a:pt x="1070" y="1"/>
                    </a:lnTo>
                    <a:lnTo>
                      <a:pt x="1069" y="1"/>
                    </a:lnTo>
                    <a:lnTo>
                      <a:pt x="1069" y="0"/>
                    </a:lnTo>
                    <a:lnTo>
                      <a:pt x="1069" y="10"/>
                    </a:lnTo>
                    <a:lnTo>
                      <a:pt x="1069" y="36"/>
                    </a:lnTo>
                    <a:lnTo>
                      <a:pt x="1074" y="36"/>
                    </a:lnTo>
                    <a:lnTo>
                      <a:pt x="1074" y="64"/>
                    </a:lnTo>
                    <a:lnTo>
                      <a:pt x="1074" y="68"/>
                    </a:lnTo>
                    <a:lnTo>
                      <a:pt x="1072" y="68"/>
                    </a:lnTo>
                    <a:lnTo>
                      <a:pt x="1070" y="68"/>
                    </a:lnTo>
                    <a:lnTo>
                      <a:pt x="1069" y="66"/>
                    </a:lnTo>
                    <a:lnTo>
                      <a:pt x="1069" y="64"/>
                    </a:lnTo>
                    <a:lnTo>
                      <a:pt x="1069" y="36"/>
                    </a:lnTo>
                    <a:lnTo>
                      <a:pt x="1074" y="36"/>
                    </a:lnTo>
                    <a:close/>
                    <a:moveTo>
                      <a:pt x="0" y="39"/>
                    </a:moveTo>
                    <a:lnTo>
                      <a:pt x="2" y="64"/>
                    </a:lnTo>
                    <a:lnTo>
                      <a:pt x="4" y="91"/>
                    </a:lnTo>
                    <a:lnTo>
                      <a:pt x="5" y="97"/>
                    </a:lnTo>
                    <a:lnTo>
                      <a:pt x="9" y="96"/>
                    </a:lnTo>
                    <a:lnTo>
                      <a:pt x="9" y="91"/>
                    </a:lnTo>
                    <a:lnTo>
                      <a:pt x="7" y="64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4" y="39"/>
                    </a:lnTo>
                    <a:lnTo>
                      <a:pt x="2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1" name="Freeform 103"/>
              <p:cNvSpPr>
                <a:spLocks noEditPoints="1"/>
              </p:cNvSpPr>
              <p:nvPr/>
            </p:nvSpPr>
            <p:spPr bwMode="auto">
              <a:xfrm>
                <a:off x="1498" y="2909"/>
                <a:ext cx="1068" cy="96"/>
              </a:xfrm>
              <a:custGeom>
                <a:avLst/>
                <a:gdLst>
                  <a:gd name="T0" fmla="*/ 1068 w 1068"/>
                  <a:gd name="T1" fmla="*/ 36 h 96"/>
                  <a:gd name="T2" fmla="*/ 1066 w 1068"/>
                  <a:gd name="T3" fmla="*/ 10 h 96"/>
                  <a:gd name="T4" fmla="*/ 1066 w 1068"/>
                  <a:gd name="T5" fmla="*/ 1 h 96"/>
                  <a:gd name="T6" fmla="*/ 1066 w 1068"/>
                  <a:gd name="T7" fmla="*/ 1 h 96"/>
                  <a:gd name="T8" fmla="*/ 1065 w 1068"/>
                  <a:gd name="T9" fmla="*/ 1 h 96"/>
                  <a:gd name="T10" fmla="*/ 1065 w 1068"/>
                  <a:gd name="T11" fmla="*/ 0 h 96"/>
                  <a:gd name="T12" fmla="*/ 1065 w 1068"/>
                  <a:gd name="T13" fmla="*/ 0 h 96"/>
                  <a:gd name="T14" fmla="*/ 1063 w 1068"/>
                  <a:gd name="T15" fmla="*/ 0 h 96"/>
                  <a:gd name="T16" fmla="*/ 1063 w 1068"/>
                  <a:gd name="T17" fmla="*/ 0 h 96"/>
                  <a:gd name="T18" fmla="*/ 1061 w 1068"/>
                  <a:gd name="T19" fmla="*/ 0 h 96"/>
                  <a:gd name="T20" fmla="*/ 1061 w 1068"/>
                  <a:gd name="T21" fmla="*/ 0 h 96"/>
                  <a:gd name="T22" fmla="*/ 1061 w 1068"/>
                  <a:gd name="T23" fmla="*/ 10 h 96"/>
                  <a:gd name="T24" fmla="*/ 1063 w 1068"/>
                  <a:gd name="T25" fmla="*/ 36 h 96"/>
                  <a:gd name="T26" fmla="*/ 1068 w 1068"/>
                  <a:gd name="T27" fmla="*/ 36 h 96"/>
                  <a:gd name="T28" fmla="*/ 1066 w 1068"/>
                  <a:gd name="T29" fmla="*/ 64 h 96"/>
                  <a:gd name="T30" fmla="*/ 1066 w 1068"/>
                  <a:gd name="T31" fmla="*/ 68 h 96"/>
                  <a:gd name="T32" fmla="*/ 1066 w 1068"/>
                  <a:gd name="T33" fmla="*/ 68 h 96"/>
                  <a:gd name="T34" fmla="*/ 1066 w 1068"/>
                  <a:gd name="T35" fmla="*/ 68 h 96"/>
                  <a:gd name="T36" fmla="*/ 1065 w 1068"/>
                  <a:gd name="T37" fmla="*/ 66 h 96"/>
                  <a:gd name="T38" fmla="*/ 1065 w 1068"/>
                  <a:gd name="T39" fmla="*/ 66 h 96"/>
                  <a:gd name="T40" fmla="*/ 1065 w 1068"/>
                  <a:gd name="T41" fmla="*/ 66 h 96"/>
                  <a:gd name="T42" fmla="*/ 1063 w 1068"/>
                  <a:gd name="T43" fmla="*/ 66 h 96"/>
                  <a:gd name="T44" fmla="*/ 1063 w 1068"/>
                  <a:gd name="T45" fmla="*/ 66 h 96"/>
                  <a:gd name="T46" fmla="*/ 1061 w 1068"/>
                  <a:gd name="T47" fmla="*/ 66 h 96"/>
                  <a:gd name="T48" fmla="*/ 1061 w 1068"/>
                  <a:gd name="T49" fmla="*/ 64 h 96"/>
                  <a:gd name="T50" fmla="*/ 1063 w 1068"/>
                  <a:gd name="T51" fmla="*/ 36 h 96"/>
                  <a:gd name="T52" fmla="*/ 1068 w 1068"/>
                  <a:gd name="T53" fmla="*/ 36 h 96"/>
                  <a:gd name="T54" fmla="*/ 0 w 1068"/>
                  <a:gd name="T55" fmla="*/ 38 h 96"/>
                  <a:gd name="T56" fmla="*/ 0 w 1068"/>
                  <a:gd name="T57" fmla="*/ 64 h 96"/>
                  <a:gd name="T58" fmla="*/ 3 w 1068"/>
                  <a:gd name="T59" fmla="*/ 91 h 96"/>
                  <a:gd name="T60" fmla="*/ 3 w 1068"/>
                  <a:gd name="T61" fmla="*/ 96 h 96"/>
                  <a:gd name="T62" fmla="*/ 8 w 1068"/>
                  <a:gd name="T63" fmla="*/ 94 h 96"/>
                  <a:gd name="T64" fmla="*/ 8 w 1068"/>
                  <a:gd name="T65" fmla="*/ 91 h 96"/>
                  <a:gd name="T66" fmla="*/ 5 w 1068"/>
                  <a:gd name="T67" fmla="*/ 64 h 96"/>
                  <a:gd name="T68" fmla="*/ 5 w 1068"/>
                  <a:gd name="T69" fmla="*/ 36 h 96"/>
                  <a:gd name="T70" fmla="*/ 5 w 1068"/>
                  <a:gd name="T71" fmla="*/ 36 h 96"/>
                  <a:gd name="T72" fmla="*/ 5 w 1068"/>
                  <a:gd name="T73" fmla="*/ 36 h 96"/>
                  <a:gd name="T74" fmla="*/ 3 w 1068"/>
                  <a:gd name="T75" fmla="*/ 36 h 96"/>
                  <a:gd name="T76" fmla="*/ 3 w 1068"/>
                  <a:gd name="T77" fmla="*/ 36 h 96"/>
                  <a:gd name="T78" fmla="*/ 1 w 1068"/>
                  <a:gd name="T79" fmla="*/ 36 h 96"/>
                  <a:gd name="T80" fmla="*/ 1 w 1068"/>
                  <a:gd name="T81" fmla="*/ 38 h 96"/>
                  <a:gd name="T82" fmla="*/ 1 w 1068"/>
                  <a:gd name="T83" fmla="*/ 38 h 96"/>
                  <a:gd name="T84" fmla="*/ 0 w 1068"/>
                  <a:gd name="T85" fmla="*/ 38 h 96"/>
                  <a:gd name="T86" fmla="*/ 0 w 1068"/>
                  <a:gd name="T87" fmla="*/ 38 h 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68"/>
                  <a:gd name="T133" fmla="*/ 0 h 96"/>
                  <a:gd name="T134" fmla="*/ 1068 w 1068"/>
                  <a:gd name="T135" fmla="*/ 96 h 9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68" h="96">
                    <a:moveTo>
                      <a:pt x="1068" y="36"/>
                    </a:moveTo>
                    <a:lnTo>
                      <a:pt x="1066" y="10"/>
                    </a:lnTo>
                    <a:lnTo>
                      <a:pt x="1066" y="1"/>
                    </a:lnTo>
                    <a:lnTo>
                      <a:pt x="1065" y="1"/>
                    </a:lnTo>
                    <a:lnTo>
                      <a:pt x="1065" y="0"/>
                    </a:lnTo>
                    <a:lnTo>
                      <a:pt x="1063" y="0"/>
                    </a:lnTo>
                    <a:lnTo>
                      <a:pt x="1061" y="0"/>
                    </a:lnTo>
                    <a:lnTo>
                      <a:pt x="1061" y="10"/>
                    </a:lnTo>
                    <a:lnTo>
                      <a:pt x="1063" y="36"/>
                    </a:lnTo>
                    <a:lnTo>
                      <a:pt x="1068" y="36"/>
                    </a:lnTo>
                    <a:lnTo>
                      <a:pt x="1066" y="64"/>
                    </a:lnTo>
                    <a:lnTo>
                      <a:pt x="1066" y="68"/>
                    </a:lnTo>
                    <a:lnTo>
                      <a:pt x="1065" y="66"/>
                    </a:lnTo>
                    <a:lnTo>
                      <a:pt x="1063" y="66"/>
                    </a:lnTo>
                    <a:lnTo>
                      <a:pt x="1061" y="66"/>
                    </a:lnTo>
                    <a:lnTo>
                      <a:pt x="1061" y="64"/>
                    </a:lnTo>
                    <a:lnTo>
                      <a:pt x="1063" y="36"/>
                    </a:lnTo>
                    <a:lnTo>
                      <a:pt x="1068" y="36"/>
                    </a:lnTo>
                    <a:close/>
                    <a:moveTo>
                      <a:pt x="0" y="38"/>
                    </a:moveTo>
                    <a:lnTo>
                      <a:pt x="0" y="64"/>
                    </a:lnTo>
                    <a:lnTo>
                      <a:pt x="3" y="91"/>
                    </a:lnTo>
                    <a:lnTo>
                      <a:pt x="3" y="96"/>
                    </a:lnTo>
                    <a:lnTo>
                      <a:pt x="8" y="94"/>
                    </a:lnTo>
                    <a:lnTo>
                      <a:pt x="8" y="91"/>
                    </a:lnTo>
                    <a:lnTo>
                      <a:pt x="5" y="64"/>
                    </a:lnTo>
                    <a:lnTo>
                      <a:pt x="5" y="36"/>
                    </a:lnTo>
                    <a:lnTo>
                      <a:pt x="3" y="36"/>
                    </a:lnTo>
                    <a:lnTo>
                      <a:pt x="1" y="36"/>
                    </a:lnTo>
                    <a:lnTo>
                      <a:pt x="1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2" name="Freeform 104"/>
              <p:cNvSpPr>
                <a:spLocks noEditPoints="1"/>
              </p:cNvSpPr>
              <p:nvPr/>
            </p:nvSpPr>
            <p:spPr bwMode="auto">
              <a:xfrm>
                <a:off x="1499" y="2909"/>
                <a:ext cx="1064" cy="96"/>
              </a:xfrm>
              <a:custGeom>
                <a:avLst/>
                <a:gdLst>
                  <a:gd name="T0" fmla="*/ 1064 w 1064"/>
                  <a:gd name="T1" fmla="*/ 36 h 96"/>
                  <a:gd name="T2" fmla="*/ 1064 w 1064"/>
                  <a:gd name="T3" fmla="*/ 10 h 96"/>
                  <a:gd name="T4" fmla="*/ 1064 w 1064"/>
                  <a:gd name="T5" fmla="*/ 0 h 96"/>
                  <a:gd name="T6" fmla="*/ 1062 w 1064"/>
                  <a:gd name="T7" fmla="*/ 0 h 96"/>
                  <a:gd name="T8" fmla="*/ 1062 w 1064"/>
                  <a:gd name="T9" fmla="*/ 0 h 96"/>
                  <a:gd name="T10" fmla="*/ 1060 w 1064"/>
                  <a:gd name="T11" fmla="*/ 0 h 96"/>
                  <a:gd name="T12" fmla="*/ 1060 w 1064"/>
                  <a:gd name="T13" fmla="*/ 0 h 96"/>
                  <a:gd name="T14" fmla="*/ 1060 w 1064"/>
                  <a:gd name="T15" fmla="*/ 0 h 96"/>
                  <a:gd name="T16" fmla="*/ 1059 w 1064"/>
                  <a:gd name="T17" fmla="*/ 0 h 96"/>
                  <a:gd name="T18" fmla="*/ 1059 w 1064"/>
                  <a:gd name="T19" fmla="*/ 0 h 96"/>
                  <a:gd name="T20" fmla="*/ 1057 w 1064"/>
                  <a:gd name="T21" fmla="*/ 0 h 96"/>
                  <a:gd name="T22" fmla="*/ 1059 w 1064"/>
                  <a:gd name="T23" fmla="*/ 10 h 96"/>
                  <a:gd name="T24" fmla="*/ 1059 w 1064"/>
                  <a:gd name="T25" fmla="*/ 36 h 96"/>
                  <a:gd name="T26" fmla="*/ 1064 w 1064"/>
                  <a:gd name="T27" fmla="*/ 36 h 96"/>
                  <a:gd name="T28" fmla="*/ 1064 w 1064"/>
                  <a:gd name="T29" fmla="*/ 64 h 96"/>
                  <a:gd name="T30" fmla="*/ 1064 w 1064"/>
                  <a:gd name="T31" fmla="*/ 66 h 96"/>
                  <a:gd name="T32" fmla="*/ 1064 w 1064"/>
                  <a:gd name="T33" fmla="*/ 66 h 96"/>
                  <a:gd name="T34" fmla="*/ 1062 w 1064"/>
                  <a:gd name="T35" fmla="*/ 66 h 96"/>
                  <a:gd name="T36" fmla="*/ 1062 w 1064"/>
                  <a:gd name="T37" fmla="*/ 66 h 96"/>
                  <a:gd name="T38" fmla="*/ 1060 w 1064"/>
                  <a:gd name="T39" fmla="*/ 66 h 96"/>
                  <a:gd name="T40" fmla="*/ 1060 w 1064"/>
                  <a:gd name="T41" fmla="*/ 66 h 96"/>
                  <a:gd name="T42" fmla="*/ 1060 w 1064"/>
                  <a:gd name="T43" fmla="*/ 66 h 96"/>
                  <a:gd name="T44" fmla="*/ 1059 w 1064"/>
                  <a:gd name="T45" fmla="*/ 66 h 96"/>
                  <a:gd name="T46" fmla="*/ 1059 w 1064"/>
                  <a:gd name="T47" fmla="*/ 66 h 96"/>
                  <a:gd name="T48" fmla="*/ 1059 w 1064"/>
                  <a:gd name="T49" fmla="*/ 64 h 96"/>
                  <a:gd name="T50" fmla="*/ 1059 w 1064"/>
                  <a:gd name="T51" fmla="*/ 36 h 96"/>
                  <a:gd name="T52" fmla="*/ 1064 w 1064"/>
                  <a:gd name="T53" fmla="*/ 36 h 96"/>
                  <a:gd name="T54" fmla="*/ 0 w 1064"/>
                  <a:gd name="T55" fmla="*/ 38 h 96"/>
                  <a:gd name="T56" fmla="*/ 2 w 1064"/>
                  <a:gd name="T57" fmla="*/ 64 h 96"/>
                  <a:gd name="T58" fmla="*/ 4 w 1064"/>
                  <a:gd name="T59" fmla="*/ 91 h 96"/>
                  <a:gd name="T60" fmla="*/ 4 w 1064"/>
                  <a:gd name="T61" fmla="*/ 96 h 96"/>
                  <a:gd name="T62" fmla="*/ 9 w 1064"/>
                  <a:gd name="T63" fmla="*/ 92 h 96"/>
                  <a:gd name="T64" fmla="*/ 9 w 1064"/>
                  <a:gd name="T65" fmla="*/ 91 h 96"/>
                  <a:gd name="T66" fmla="*/ 7 w 1064"/>
                  <a:gd name="T67" fmla="*/ 64 h 96"/>
                  <a:gd name="T68" fmla="*/ 5 w 1064"/>
                  <a:gd name="T69" fmla="*/ 36 h 96"/>
                  <a:gd name="T70" fmla="*/ 5 w 1064"/>
                  <a:gd name="T71" fmla="*/ 34 h 96"/>
                  <a:gd name="T72" fmla="*/ 5 w 1064"/>
                  <a:gd name="T73" fmla="*/ 34 h 96"/>
                  <a:gd name="T74" fmla="*/ 5 w 1064"/>
                  <a:gd name="T75" fmla="*/ 34 h 96"/>
                  <a:gd name="T76" fmla="*/ 4 w 1064"/>
                  <a:gd name="T77" fmla="*/ 34 h 96"/>
                  <a:gd name="T78" fmla="*/ 4 w 1064"/>
                  <a:gd name="T79" fmla="*/ 36 h 96"/>
                  <a:gd name="T80" fmla="*/ 4 w 1064"/>
                  <a:gd name="T81" fmla="*/ 36 h 96"/>
                  <a:gd name="T82" fmla="*/ 2 w 1064"/>
                  <a:gd name="T83" fmla="*/ 36 h 96"/>
                  <a:gd name="T84" fmla="*/ 2 w 1064"/>
                  <a:gd name="T85" fmla="*/ 36 h 96"/>
                  <a:gd name="T86" fmla="*/ 0 w 1064"/>
                  <a:gd name="T87" fmla="*/ 38 h 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64"/>
                  <a:gd name="T133" fmla="*/ 0 h 96"/>
                  <a:gd name="T134" fmla="*/ 1064 w 1064"/>
                  <a:gd name="T135" fmla="*/ 96 h 9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64" h="96">
                    <a:moveTo>
                      <a:pt x="1064" y="36"/>
                    </a:moveTo>
                    <a:lnTo>
                      <a:pt x="1064" y="10"/>
                    </a:lnTo>
                    <a:lnTo>
                      <a:pt x="1064" y="0"/>
                    </a:lnTo>
                    <a:lnTo>
                      <a:pt x="1062" y="0"/>
                    </a:lnTo>
                    <a:lnTo>
                      <a:pt x="1060" y="0"/>
                    </a:lnTo>
                    <a:lnTo>
                      <a:pt x="1059" y="0"/>
                    </a:lnTo>
                    <a:lnTo>
                      <a:pt x="1057" y="0"/>
                    </a:lnTo>
                    <a:lnTo>
                      <a:pt x="1059" y="10"/>
                    </a:lnTo>
                    <a:lnTo>
                      <a:pt x="1059" y="36"/>
                    </a:lnTo>
                    <a:lnTo>
                      <a:pt x="1064" y="36"/>
                    </a:lnTo>
                    <a:lnTo>
                      <a:pt x="1064" y="64"/>
                    </a:lnTo>
                    <a:lnTo>
                      <a:pt x="1064" y="66"/>
                    </a:lnTo>
                    <a:lnTo>
                      <a:pt x="1062" y="66"/>
                    </a:lnTo>
                    <a:lnTo>
                      <a:pt x="1060" y="66"/>
                    </a:lnTo>
                    <a:lnTo>
                      <a:pt x="1059" y="66"/>
                    </a:lnTo>
                    <a:lnTo>
                      <a:pt x="1059" y="64"/>
                    </a:lnTo>
                    <a:lnTo>
                      <a:pt x="1059" y="36"/>
                    </a:lnTo>
                    <a:lnTo>
                      <a:pt x="1064" y="36"/>
                    </a:lnTo>
                    <a:close/>
                    <a:moveTo>
                      <a:pt x="0" y="38"/>
                    </a:moveTo>
                    <a:lnTo>
                      <a:pt x="2" y="64"/>
                    </a:lnTo>
                    <a:lnTo>
                      <a:pt x="4" y="91"/>
                    </a:lnTo>
                    <a:lnTo>
                      <a:pt x="4" y="96"/>
                    </a:lnTo>
                    <a:lnTo>
                      <a:pt x="9" y="92"/>
                    </a:lnTo>
                    <a:lnTo>
                      <a:pt x="9" y="91"/>
                    </a:lnTo>
                    <a:lnTo>
                      <a:pt x="7" y="64"/>
                    </a:lnTo>
                    <a:lnTo>
                      <a:pt x="5" y="36"/>
                    </a:lnTo>
                    <a:lnTo>
                      <a:pt x="5" y="34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3" name="Freeform 105"/>
              <p:cNvSpPr>
                <a:spLocks noEditPoints="1"/>
              </p:cNvSpPr>
              <p:nvPr/>
            </p:nvSpPr>
            <p:spPr bwMode="auto">
              <a:xfrm>
                <a:off x="1503" y="2907"/>
                <a:ext cx="1058" cy="96"/>
              </a:xfrm>
              <a:custGeom>
                <a:avLst/>
                <a:gdLst>
                  <a:gd name="T0" fmla="*/ 1058 w 1058"/>
                  <a:gd name="T1" fmla="*/ 38 h 96"/>
                  <a:gd name="T2" fmla="*/ 1056 w 1058"/>
                  <a:gd name="T3" fmla="*/ 12 h 96"/>
                  <a:gd name="T4" fmla="*/ 1056 w 1058"/>
                  <a:gd name="T5" fmla="*/ 2 h 96"/>
                  <a:gd name="T6" fmla="*/ 1056 w 1058"/>
                  <a:gd name="T7" fmla="*/ 2 h 96"/>
                  <a:gd name="T8" fmla="*/ 1055 w 1058"/>
                  <a:gd name="T9" fmla="*/ 2 h 96"/>
                  <a:gd name="T10" fmla="*/ 1055 w 1058"/>
                  <a:gd name="T11" fmla="*/ 2 h 96"/>
                  <a:gd name="T12" fmla="*/ 1053 w 1058"/>
                  <a:gd name="T13" fmla="*/ 2 h 96"/>
                  <a:gd name="T14" fmla="*/ 1053 w 1058"/>
                  <a:gd name="T15" fmla="*/ 2 h 96"/>
                  <a:gd name="T16" fmla="*/ 1053 w 1058"/>
                  <a:gd name="T17" fmla="*/ 0 h 96"/>
                  <a:gd name="T18" fmla="*/ 1051 w 1058"/>
                  <a:gd name="T19" fmla="*/ 0 h 96"/>
                  <a:gd name="T20" fmla="*/ 1051 w 1058"/>
                  <a:gd name="T21" fmla="*/ 0 h 96"/>
                  <a:gd name="T22" fmla="*/ 1051 w 1058"/>
                  <a:gd name="T23" fmla="*/ 12 h 96"/>
                  <a:gd name="T24" fmla="*/ 1053 w 1058"/>
                  <a:gd name="T25" fmla="*/ 38 h 96"/>
                  <a:gd name="T26" fmla="*/ 1058 w 1058"/>
                  <a:gd name="T27" fmla="*/ 38 h 96"/>
                  <a:gd name="T28" fmla="*/ 1056 w 1058"/>
                  <a:gd name="T29" fmla="*/ 66 h 96"/>
                  <a:gd name="T30" fmla="*/ 1056 w 1058"/>
                  <a:gd name="T31" fmla="*/ 68 h 96"/>
                  <a:gd name="T32" fmla="*/ 1056 w 1058"/>
                  <a:gd name="T33" fmla="*/ 68 h 96"/>
                  <a:gd name="T34" fmla="*/ 1056 w 1058"/>
                  <a:gd name="T35" fmla="*/ 68 h 96"/>
                  <a:gd name="T36" fmla="*/ 1055 w 1058"/>
                  <a:gd name="T37" fmla="*/ 68 h 96"/>
                  <a:gd name="T38" fmla="*/ 1055 w 1058"/>
                  <a:gd name="T39" fmla="*/ 68 h 96"/>
                  <a:gd name="T40" fmla="*/ 1055 w 1058"/>
                  <a:gd name="T41" fmla="*/ 68 h 96"/>
                  <a:gd name="T42" fmla="*/ 1053 w 1058"/>
                  <a:gd name="T43" fmla="*/ 68 h 96"/>
                  <a:gd name="T44" fmla="*/ 1053 w 1058"/>
                  <a:gd name="T45" fmla="*/ 68 h 96"/>
                  <a:gd name="T46" fmla="*/ 1051 w 1058"/>
                  <a:gd name="T47" fmla="*/ 68 h 96"/>
                  <a:gd name="T48" fmla="*/ 1051 w 1058"/>
                  <a:gd name="T49" fmla="*/ 66 h 96"/>
                  <a:gd name="T50" fmla="*/ 1053 w 1058"/>
                  <a:gd name="T51" fmla="*/ 38 h 96"/>
                  <a:gd name="T52" fmla="*/ 1058 w 1058"/>
                  <a:gd name="T53" fmla="*/ 38 h 96"/>
                  <a:gd name="T54" fmla="*/ 0 w 1058"/>
                  <a:gd name="T55" fmla="*/ 38 h 96"/>
                  <a:gd name="T56" fmla="*/ 0 w 1058"/>
                  <a:gd name="T57" fmla="*/ 38 h 96"/>
                  <a:gd name="T58" fmla="*/ 0 w 1058"/>
                  <a:gd name="T59" fmla="*/ 66 h 96"/>
                  <a:gd name="T60" fmla="*/ 3 w 1058"/>
                  <a:gd name="T61" fmla="*/ 93 h 96"/>
                  <a:gd name="T62" fmla="*/ 3 w 1058"/>
                  <a:gd name="T63" fmla="*/ 96 h 96"/>
                  <a:gd name="T64" fmla="*/ 8 w 1058"/>
                  <a:gd name="T65" fmla="*/ 94 h 96"/>
                  <a:gd name="T66" fmla="*/ 8 w 1058"/>
                  <a:gd name="T67" fmla="*/ 93 h 96"/>
                  <a:gd name="T68" fmla="*/ 5 w 1058"/>
                  <a:gd name="T69" fmla="*/ 66 h 96"/>
                  <a:gd name="T70" fmla="*/ 5 w 1058"/>
                  <a:gd name="T71" fmla="*/ 38 h 96"/>
                  <a:gd name="T72" fmla="*/ 5 w 1058"/>
                  <a:gd name="T73" fmla="*/ 35 h 96"/>
                  <a:gd name="T74" fmla="*/ 5 w 1058"/>
                  <a:gd name="T75" fmla="*/ 35 h 96"/>
                  <a:gd name="T76" fmla="*/ 3 w 1058"/>
                  <a:gd name="T77" fmla="*/ 35 h 96"/>
                  <a:gd name="T78" fmla="*/ 3 w 1058"/>
                  <a:gd name="T79" fmla="*/ 36 h 96"/>
                  <a:gd name="T80" fmla="*/ 1 w 1058"/>
                  <a:gd name="T81" fmla="*/ 36 h 96"/>
                  <a:gd name="T82" fmla="*/ 1 w 1058"/>
                  <a:gd name="T83" fmla="*/ 36 h 96"/>
                  <a:gd name="T84" fmla="*/ 1 w 1058"/>
                  <a:gd name="T85" fmla="*/ 36 h 96"/>
                  <a:gd name="T86" fmla="*/ 0 w 1058"/>
                  <a:gd name="T87" fmla="*/ 36 h 96"/>
                  <a:gd name="T88" fmla="*/ 0 w 1058"/>
                  <a:gd name="T89" fmla="*/ 38 h 9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58"/>
                  <a:gd name="T136" fmla="*/ 0 h 96"/>
                  <a:gd name="T137" fmla="*/ 1058 w 1058"/>
                  <a:gd name="T138" fmla="*/ 96 h 9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58" h="96">
                    <a:moveTo>
                      <a:pt x="1058" y="38"/>
                    </a:moveTo>
                    <a:lnTo>
                      <a:pt x="1056" y="12"/>
                    </a:lnTo>
                    <a:lnTo>
                      <a:pt x="1056" y="2"/>
                    </a:lnTo>
                    <a:lnTo>
                      <a:pt x="1055" y="2"/>
                    </a:lnTo>
                    <a:lnTo>
                      <a:pt x="1053" y="2"/>
                    </a:lnTo>
                    <a:lnTo>
                      <a:pt x="1053" y="0"/>
                    </a:lnTo>
                    <a:lnTo>
                      <a:pt x="1051" y="0"/>
                    </a:lnTo>
                    <a:lnTo>
                      <a:pt x="1051" y="12"/>
                    </a:lnTo>
                    <a:lnTo>
                      <a:pt x="1053" y="38"/>
                    </a:lnTo>
                    <a:lnTo>
                      <a:pt x="1058" y="38"/>
                    </a:lnTo>
                    <a:lnTo>
                      <a:pt x="1056" y="66"/>
                    </a:lnTo>
                    <a:lnTo>
                      <a:pt x="1056" y="68"/>
                    </a:lnTo>
                    <a:lnTo>
                      <a:pt x="1055" y="68"/>
                    </a:lnTo>
                    <a:lnTo>
                      <a:pt x="1053" y="68"/>
                    </a:lnTo>
                    <a:lnTo>
                      <a:pt x="1051" y="68"/>
                    </a:lnTo>
                    <a:lnTo>
                      <a:pt x="1051" y="66"/>
                    </a:lnTo>
                    <a:lnTo>
                      <a:pt x="1053" y="38"/>
                    </a:lnTo>
                    <a:lnTo>
                      <a:pt x="1058" y="38"/>
                    </a:lnTo>
                    <a:close/>
                    <a:moveTo>
                      <a:pt x="0" y="38"/>
                    </a:moveTo>
                    <a:lnTo>
                      <a:pt x="0" y="38"/>
                    </a:lnTo>
                    <a:lnTo>
                      <a:pt x="0" y="66"/>
                    </a:lnTo>
                    <a:lnTo>
                      <a:pt x="3" y="93"/>
                    </a:lnTo>
                    <a:lnTo>
                      <a:pt x="3" y="96"/>
                    </a:lnTo>
                    <a:lnTo>
                      <a:pt x="8" y="94"/>
                    </a:lnTo>
                    <a:lnTo>
                      <a:pt x="8" y="93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5" y="35"/>
                    </a:lnTo>
                    <a:lnTo>
                      <a:pt x="3" y="35"/>
                    </a:lnTo>
                    <a:lnTo>
                      <a:pt x="3" y="36"/>
                    </a:lnTo>
                    <a:lnTo>
                      <a:pt x="1" y="36"/>
                    </a:lnTo>
                    <a:lnTo>
                      <a:pt x="0" y="3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4" name="Freeform 106"/>
              <p:cNvSpPr>
                <a:spLocks noEditPoints="1"/>
              </p:cNvSpPr>
              <p:nvPr/>
            </p:nvSpPr>
            <p:spPr bwMode="auto">
              <a:xfrm>
                <a:off x="1504" y="2907"/>
                <a:ext cx="1054" cy="94"/>
              </a:xfrm>
              <a:custGeom>
                <a:avLst/>
                <a:gdLst>
                  <a:gd name="T0" fmla="*/ 1054 w 1054"/>
                  <a:gd name="T1" fmla="*/ 38 h 94"/>
                  <a:gd name="T2" fmla="*/ 1054 w 1054"/>
                  <a:gd name="T3" fmla="*/ 12 h 94"/>
                  <a:gd name="T4" fmla="*/ 1052 w 1054"/>
                  <a:gd name="T5" fmla="*/ 2 h 94"/>
                  <a:gd name="T6" fmla="*/ 1052 w 1054"/>
                  <a:gd name="T7" fmla="*/ 2 h 94"/>
                  <a:gd name="T8" fmla="*/ 1052 w 1054"/>
                  <a:gd name="T9" fmla="*/ 0 h 94"/>
                  <a:gd name="T10" fmla="*/ 1050 w 1054"/>
                  <a:gd name="T11" fmla="*/ 0 h 94"/>
                  <a:gd name="T12" fmla="*/ 1050 w 1054"/>
                  <a:gd name="T13" fmla="*/ 0 h 94"/>
                  <a:gd name="T14" fmla="*/ 1050 w 1054"/>
                  <a:gd name="T15" fmla="*/ 0 h 94"/>
                  <a:gd name="T16" fmla="*/ 1049 w 1054"/>
                  <a:gd name="T17" fmla="*/ 0 h 94"/>
                  <a:gd name="T18" fmla="*/ 1049 w 1054"/>
                  <a:gd name="T19" fmla="*/ 0 h 94"/>
                  <a:gd name="T20" fmla="*/ 1047 w 1054"/>
                  <a:gd name="T21" fmla="*/ 0 h 94"/>
                  <a:gd name="T22" fmla="*/ 1049 w 1054"/>
                  <a:gd name="T23" fmla="*/ 12 h 94"/>
                  <a:gd name="T24" fmla="*/ 1049 w 1054"/>
                  <a:gd name="T25" fmla="*/ 38 h 94"/>
                  <a:gd name="T26" fmla="*/ 1054 w 1054"/>
                  <a:gd name="T27" fmla="*/ 38 h 94"/>
                  <a:gd name="T28" fmla="*/ 1054 w 1054"/>
                  <a:gd name="T29" fmla="*/ 66 h 94"/>
                  <a:gd name="T30" fmla="*/ 1054 w 1054"/>
                  <a:gd name="T31" fmla="*/ 68 h 94"/>
                  <a:gd name="T32" fmla="*/ 1054 w 1054"/>
                  <a:gd name="T33" fmla="*/ 68 h 94"/>
                  <a:gd name="T34" fmla="*/ 1052 w 1054"/>
                  <a:gd name="T35" fmla="*/ 68 h 94"/>
                  <a:gd name="T36" fmla="*/ 1052 w 1054"/>
                  <a:gd name="T37" fmla="*/ 68 h 94"/>
                  <a:gd name="T38" fmla="*/ 1050 w 1054"/>
                  <a:gd name="T39" fmla="*/ 68 h 94"/>
                  <a:gd name="T40" fmla="*/ 1050 w 1054"/>
                  <a:gd name="T41" fmla="*/ 68 h 94"/>
                  <a:gd name="T42" fmla="*/ 1050 w 1054"/>
                  <a:gd name="T43" fmla="*/ 66 h 94"/>
                  <a:gd name="T44" fmla="*/ 1049 w 1054"/>
                  <a:gd name="T45" fmla="*/ 66 h 94"/>
                  <a:gd name="T46" fmla="*/ 1049 w 1054"/>
                  <a:gd name="T47" fmla="*/ 66 h 94"/>
                  <a:gd name="T48" fmla="*/ 1049 w 1054"/>
                  <a:gd name="T49" fmla="*/ 66 h 94"/>
                  <a:gd name="T50" fmla="*/ 1049 w 1054"/>
                  <a:gd name="T51" fmla="*/ 38 h 94"/>
                  <a:gd name="T52" fmla="*/ 1054 w 1054"/>
                  <a:gd name="T53" fmla="*/ 38 h 94"/>
                  <a:gd name="T54" fmla="*/ 0 w 1054"/>
                  <a:gd name="T55" fmla="*/ 36 h 94"/>
                  <a:gd name="T56" fmla="*/ 0 w 1054"/>
                  <a:gd name="T57" fmla="*/ 38 h 94"/>
                  <a:gd name="T58" fmla="*/ 2 w 1054"/>
                  <a:gd name="T59" fmla="*/ 66 h 94"/>
                  <a:gd name="T60" fmla="*/ 4 w 1054"/>
                  <a:gd name="T61" fmla="*/ 93 h 94"/>
                  <a:gd name="T62" fmla="*/ 4 w 1054"/>
                  <a:gd name="T63" fmla="*/ 94 h 94"/>
                  <a:gd name="T64" fmla="*/ 9 w 1054"/>
                  <a:gd name="T65" fmla="*/ 93 h 94"/>
                  <a:gd name="T66" fmla="*/ 9 w 1054"/>
                  <a:gd name="T67" fmla="*/ 93 h 94"/>
                  <a:gd name="T68" fmla="*/ 7 w 1054"/>
                  <a:gd name="T69" fmla="*/ 66 h 94"/>
                  <a:gd name="T70" fmla="*/ 5 w 1054"/>
                  <a:gd name="T71" fmla="*/ 38 h 94"/>
                  <a:gd name="T72" fmla="*/ 7 w 1054"/>
                  <a:gd name="T73" fmla="*/ 33 h 94"/>
                  <a:gd name="T74" fmla="*/ 5 w 1054"/>
                  <a:gd name="T75" fmla="*/ 33 h 94"/>
                  <a:gd name="T76" fmla="*/ 5 w 1054"/>
                  <a:gd name="T77" fmla="*/ 33 h 94"/>
                  <a:gd name="T78" fmla="*/ 4 w 1054"/>
                  <a:gd name="T79" fmla="*/ 35 h 94"/>
                  <a:gd name="T80" fmla="*/ 4 w 1054"/>
                  <a:gd name="T81" fmla="*/ 35 h 94"/>
                  <a:gd name="T82" fmla="*/ 4 w 1054"/>
                  <a:gd name="T83" fmla="*/ 35 h 94"/>
                  <a:gd name="T84" fmla="*/ 2 w 1054"/>
                  <a:gd name="T85" fmla="*/ 35 h 94"/>
                  <a:gd name="T86" fmla="*/ 2 w 1054"/>
                  <a:gd name="T87" fmla="*/ 36 h 94"/>
                  <a:gd name="T88" fmla="*/ 0 w 1054"/>
                  <a:gd name="T89" fmla="*/ 36 h 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54"/>
                  <a:gd name="T136" fmla="*/ 0 h 94"/>
                  <a:gd name="T137" fmla="*/ 1054 w 1054"/>
                  <a:gd name="T138" fmla="*/ 94 h 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54" h="94">
                    <a:moveTo>
                      <a:pt x="1054" y="38"/>
                    </a:moveTo>
                    <a:lnTo>
                      <a:pt x="1054" y="12"/>
                    </a:lnTo>
                    <a:lnTo>
                      <a:pt x="1052" y="2"/>
                    </a:lnTo>
                    <a:lnTo>
                      <a:pt x="1052" y="0"/>
                    </a:lnTo>
                    <a:lnTo>
                      <a:pt x="1050" y="0"/>
                    </a:lnTo>
                    <a:lnTo>
                      <a:pt x="1049" y="0"/>
                    </a:lnTo>
                    <a:lnTo>
                      <a:pt x="1047" y="0"/>
                    </a:lnTo>
                    <a:lnTo>
                      <a:pt x="1049" y="12"/>
                    </a:lnTo>
                    <a:lnTo>
                      <a:pt x="1049" y="38"/>
                    </a:lnTo>
                    <a:lnTo>
                      <a:pt x="1054" y="38"/>
                    </a:lnTo>
                    <a:lnTo>
                      <a:pt x="1054" y="66"/>
                    </a:lnTo>
                    <a:lnTo>
                      <a:pt x="1054" y="68"/>
                    </a:lnTo>
                    <a:lnTo>
                      <a:pt x="1052" y="68"/>
                    </a:lnTo>
                    <a:lnTo>
                      <a:pt x="1050" y="68"/>
                    </a:lnTo>
                    <a:lnTo>
                      <a:pt x="1050" y="66"/>
                    </a:lnTo>
                    <a:lnTo>
                      <a:pt x="1049" y="66"/>
                    </a:lnTo>
                    <a:lnTo>
                      <a:pt x="1049" y="38"/>
                    </a:lnTo>
                    <a:lnTo>
                      <a:pt x="1054" y="38"/>
                    </a:lnTo>
                    <a:close/>
                    <a:moveTo>
                      <a:pt x="0" y="36"/>
                    </a:moveTo>
                    <a:lnTo>
                      <a:pt x="0" y="38"/>
                    </a:lnTo>
                    <a:lnTo>
                      <a:pt x="2" y="66"/>
                    </a:lnTo>
                    <a:lnTo>
                      <a:pt x="4" y="93"/>
                    </a:lnTo>
                    <a:lnTo>
                      <a:pt x="4" y="94"/>
                    </a:lnTo>
                    <a:lnTo>
                      <a:pt x="9" y="93"/>
                    </a:lnTo>
                    <a:lnTo>
                      <a:pt x="7" y="66"/>
                    </a:lnTo>
                    <a:lnTo>
                      <a:pt x="5" y="38"/>
                    </a:lnTo>
                    <a:lnTo>
                      <a:pt x="7" y="33"/>
                    </a:lnTo>
                    <a:lnTo>
                      <a:pt x="5" y="33"/>
                    </a:lnTo>
                    <a:lnTo>
                      <a:pt x="4" y="35"/>
                    </a:lnTo>
                    <a:lnTo>
                      <a:pt x="2" y="35"/>
                    </a:lnTo>
                    <a:lnTo>
                      <a:pt x="2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5" name="Freeform 107"/>
              <p:cNvSpPr>
                <a:spLocks noEditPoints="1"/>
              </p:cNvSpPr>
              <p:nvPr/>
            </p:nvSpPr>
            <p:spPr bwMode="auto">
              <a:xfrm>
                <a:off x="1508" y="2907"/>
                <a:ext cx="1048" cy="94"/>
              </a:xfrm>
              <a:custGeom>
                <a:avLst/>
                <a:gdLst>
                  <a:gd name="T0" fmla="*/ 1048 w 1048"/>
                  <a:gd name="T1" fmla="*/ 38 h 94"/>
                  <a:gd name="T2" fmla="*/ 1046 w 1048"/>
                  <a:gd name="T3" fmla="*/ 12 h 94"/>
                  <a:gd name="T4" fmla="*/ 1046 w 1048"/>
                  <a:gd name="T5" fmla="*/ 0 h 94"/>
                  <a:gd name="T6" fmla="*/ 1046 w 1048"/>
                  <a:gd name="T7" fmla="*/ 0 h 94"/>
                  <a:gd name="T8" fmla="*/ 1045 w 1048"/>
                  <a:gd name="T9" fmla="*/ 0 h 94"/>
                  <a:gd name="T10" fmla="*/ 1045 w 1048"/>
                  <a:gd name="T11" fmla="*/ 0 h 94"/>
                  <a:gd name="T12" fmla="*/ 1043 w 1048"/>
                  <a:gd name="T13" fmla="*/ 0 h 94"/>
                  <a:gd name="T14" fmla="*/ 1043 w 1048"/>
                  <a:gd name="T15" fmla="*/ 0 h 94"/>
                  <a:gd name="T16" fmla="*/ 1043 w 1048"/>
                  <a:gd name="T17" fmla="*/ 0 h 94"/>
                  <a:gd name="T18" fmla="*/ 1041 w 1048"/>
                  <a:gd name="T19" fmla="*/ 0 h 94"/>
                  <a:gd name="T20" fmla="*/ 1041 w 1048"/>
                  <a:gd name="T21" fmla="*/ 0 h 94"/>
                  <a:gd name="T22" fmla="*/ 1041 w 1048"/>
                  <a:gd name="T23" fmla="*/ 12 h 94"/>
                  <a:gd name="T24" fmla="*/ 1043 w 1048"/>
                  <a:gd name="T25" fmla="*/ 38 h 94"/>
                  <a:gd name="T26" fmla="*/ 1048 w 1048"/>
                  <a:gd name="T27" fmla="*/ 38 h 94"/>
                  <a:gd name="T28" fmla="*/ 1046 w 1048"/>
                  <a:gd name="T29" fmla="*/ 66 h 94"/>
                  <a:gd name="T30" fmla="*/ 1046 w 1048"/>
                  <a:gd name="T31" fmla="*/ 68 h 94"/>
                  <a:gd name="T32" fmla="*/ 1046 w 1048"/>
                  <a:gd name="T33" fmla="*/ 66 h 94"/>
                  <a:gd name="T34" fmla="*/ 1046 w 1048"/>
                  <a:gd name="T35" fmla="*/ 66 h 94"/>
                  <a:gd name="T36" fmla="*/ 1045 w 1048"/>
                  <a:gd name="T37" fmla="*/ 66 h 94"/>
                  <a:gd name="T38" fmla="*/ 1045 w 1048"/>
                  <a:gd name="T39" fmla="*/ 66 h 94"/>
                  <a:gd name="T40" fmla="*/ 1045 w 1048"/>
                  <a:gd name="T41" fmla="*/ 66 h 94"/>
                  <a:gd name="T42" fmla="*/ 1043 w 1048"/>
                  <a:gd name="T43" fmla="*/ 66 h 94"/>
                  <a:gd name="T44" fmla="*/ 1043 w 1048"/>
                  <a:gd name="T45" fmla="*/ 66 h 94"/>
                  <a:gd name="T46" fmla="*/ 1041 w 1048"/>
                  <a:gd name="T47" fmla="*/ 66 h 94"/>
                  <a:gd name="T48" fmla="*/ 1041 w 1048"/>
                  <a:gd name="T49" fmla="*/ 66 h 94"/>
                  <a:gd name="T50" fmla="*/ 1043 w 1048"/>
                  <a:gd name="T51" fmla="*/ 38 h 94"/>
                  <a:gd name="T52" fmla="*/ 1048 w 1048"/>
                  <a:gd name="T53" fmla="*/ 38 h 94"/>
                  <a:gd name="T54" fmla="*/ 0 w 1048"/>
                  <a:gd name="T55" fmla="*/ 35 h 94"/>
                  <a:gd name="T56" fmla="*/ 0 w 1048"/>
                  <a:gd name="T57" fmla="*/ 38 h 94"/>
                  <a:gd name="T58" fmla="*/ 0 w 1048"/>
                  <a:gd name="T59" fmla="*/ 66 h 94"/>
                  <a:gd name="T60" fmla="*/ 3 w 1048"/>
                  <a:gd name="T61" fmla="*/ 93 h 94"/>
                  <a:gd name="T62" fmla="*/ 3 w 1048"/>
                  <a:gd name="T63" fmla="*/ 94 h 94"/>
                  <a:gd name="T64" fmla="*/ 8 w 1048"/>
                  <a:gd name="T65" fmla="*/ 91 h 94"/>
                  <a:gd name="T66" fmla="*/ 8 w 1048"/>
                  <a:gd name="T67" fmla="*/ 91 h 94"/>
                  <a:gd name="T68" fmla="*/ 5 w 1048"/>
                  <a:gd name="T69" fmla="*/ 66 h 94"/>
                  <a:gd name="T70" fmla="*/ 5 w 1048"/>
                  <a:gd name="T71" fmla="*/ 38 h 94"/>
                  <a:gd name="T72" fmla="*/ 5 w 1048"/>
                  <a:gd name="T73" fmla="*/ 31 h 94"/>
                  <a:gd name="T74" fmla="*/ 5 w 1048"/>
                  <a:gd name="T75" fmla="*/ 31 h 94"/>
                  <a:gd name="T76" fmla="*/ 3 w 1048"/>
                  <a:gd name="T77" fmla="*/ 33 h 94"/>
                  <a:gd name="T78" fmla="*/ 3 w 1048"/>
                  <a:gd name="T79" fmla="*/ 33 h 94"/>
                  <a:gd name="T80" fmla="*/ 3 w 1048"/>
                  <a:gd name="T81" fmla="*/ 33 h 94"/>
                  <a:gd name="T82" fmla="*/ 1 w 1048"/>
                  <a:gd name="T83" fmla="*/ 33 h 94"/>
                  <a:gd name="T84" fmla="*/ 1 w 1048"/>
                  <a:gd name="T85" fmla="*/ 33 h 94"/>
                  <a:gd name="T86" fmla="*/ 0 w 1048"/>
                  <a:gd name="T87" fmla="*/ 35 h 94"/>
                  <a:gd name="T88" fmla="*/ 0 w 1048"/>
                  <a:gd name="T89" fmla="*/ 35 h 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48"/>
                  <a:gd name="T136" fmla="*/ 0 h 94"/>
                  <a:gd name="T137" fmla="*/ 1048 w 1048"/>
                  <a:gd name="T138" fmla="*/ 94 h 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48" h="94">
                    <a:moveTo>
                      <a:pt x="1048" y="38"/>
                    </a:moveTo>
                    <a:lnTo>
                      <a:pt x="1046" y="12"/>
                    </a:lnTo>
                    <a:lnTo>
                      <a:pt x="1046" y="0"/>
                    </a:lnTo>
                    <a:lnTo>
                      <a:pt x="1045" y="0"/>
                    </a:lnTo>
                    <a:lnTo>
                      <a:pt x="1043" y="0"/>
                    </a:lnTo>
                    <a:lnTo>
                      <a:pt x="1041" y="0"/>
                    </a:lnTo>
                    <a:lnTo>
                      <a:pt x="1041" y="12"/>
                    </a:lnTo>
                    <a:lnTo>
                      <a:pt x="1043" y="38"/>
                    </a:lnTo>
                    <a:lnTo>
                      <a:pt x="1048" y="38"/>
                    </a:lnTo>
                    <a:lnTo>
                      <a:pt x="1046" y="66"/>
                    </a:lnTo>
                    <a:lnTo>
                      <a:pt x="1046" y="68"/>
                    </a:lnTo>
                    <a:lnTo>
                      <a:pt x="1046" y="66"/>
                    </a:lnTo>
                    <a:lnTo>
                      <a:pt x="1045" y="66"/>
                    </a:lnTo>
                    <a:lnTo>
                      <a:pt x="1043" y="66"/>
                    </a:lnTo>
                    <a:lnTo>
                      <a:pt x="1041" y="66"/>
                    </a:lnTo>
                    <a:lnTo>
                      <a:pt x="1043" y="38"/>
                    </a:lnTo>
                    <a:lnTo>
                      <a:pt x="1048" y="38"/>
                    </a:lnTo>
                    <a:close/>
                    <a:moveTo>
                      <a:pt x="0" y="35"/>
                    </a:moveTo>
                    <a:lnTo>
                      <a:pt x="0" y="38"/>
                    </a:lnTo>
                    <a:lnTo>
                      <a:pt x="0" y="66"/>
                    </a:lnTo>
                    <a:lnTo>
                      <a:pt x="3" y="93"/>
                    </a:lnTo>
                    <a:lnTo>
                      <a:pt x="3" y="94"/>
                    </a:lnTo>
                    <a:lnTo>
                      <a:pt x="8" y="91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5" y="31"/>
                    </a:lnTo>
                    <a:lnTo>
                      <a:pt x="3" y="33"/>
                    </a:lnTo>
                    <a:lnTo>
                      <a:pt x="1" y="33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6" name="Freeform 108"/>
              <p:cNvSpPr>
                <a:spLocks noEditPoints="1"/>
              </p:cNvSpPr>
              <p:nvPr/>
            </p:nvSpPr>
            <p:spPr bwMode="auto">
              <a:xfrm>
                <a:off x="1509" y="2905"/>
                <a:ext cx="1044" cy="95"/>
              </a:xfrm>
              <a:custGeom>
                <a:avLst/>
                <a:gdLst>
                  <a:gd name="T0" fmla="*/ 1044 w 1044"/>
                  <a:gd name="T1" fmla="*/ 40 h 95"/>
                  <a:gd name="T2" fmla="*/ 1044 w 1044"/>
                  <a:gd name="T3" fmla="*/ 14 h 95"/>
                  <a:gd name="T4" fmla="*/ 1042 w 1044"/>
                  <a:gd name="T5" fmla="*/ 2 h 95"/>
                  <a:gd name="T6" fmla="*/ 1042 w 1044"/>
                  <a:gd name="T7" fmla="*/ 2 h 95"/>
                  <a:gd name="T8" fmla="*/ 1042 w 1044"/>
                  <a:gd name="T9" fmla="*/ 2 h 95"/>
                  <a:gd name="T10" fmla="*/ 1040 w 1044"/>
                  <a:gd name="T11" fmla="*/ 2 h 95"/>
                  <a:gd name="T12" fmla="*/ 1040 w 1044"/>
                  <a:gd name="T13" fmla="*/ 2 h 95"/>
                  <a:gd name="T14" fmla="*/ 1040 w 1044"/>
                  <a:gd name="T15" fmla="*/ 2 h 95"/>
                  <a:gd name="T16" fmla="*/ 1039 w 1044"/>
                  <a:gd name="T17" fmla="*/ 2 h 95"/>
                  <a:gd name="T18" fmla="*/ 1039 w 1044"/>
                  <a:gd name="T19" fmla="*/ 2 h 95"/>
                  <a:gd name="T20" fmla="*/ 1037 w 1044"/>
                  <a:gd name="T21" fmla="*/ 0 h 95"/>
                  <a:gd name="T22" fmla="*/ 1039 w 1044"/>
                  <a:gd name="T23" fmla="*/ 14 h 95"/>
                  <a:gd name="T24" fmla="*/ 1039 w 1044"/>
                  <a:gd name="T25" fmla="*/ 40 h 95"/>
                  <a:gd name="T26" fmla="*/ 1044 w 1044"/>
                  <a:gd name="T27" fmla="*/ 40 h 95"/>
                  <a:gd name="T28" fmla="*/ 1044 w 1044"/>
                  <a:gd name="T29" fmla="*/ 68 h 95"/>
                  <a:gd name="T30" fmla="*/ 1044 w 1044"/>
                  <a:gd name="T31" fmla="*/ 68 h 95"/>
                  <a:gd name="T32" fmla="*/ 1044 w 1044"/>
                  <a:gd name="T33" fmla="*/ 68 h 95"/>
                  <a:gd name="T34" fmla="*/ 1042 w 1044"/>
                  <a:gd name="T35" fmla="*/ 68 h 95"/>
                  <a:gd name="T36" fmla="*/ 1042 w 1044"/>
                  <a:gd name="T37" fmla="*/ 68 h 95"/>
                  <a:gd name="T38" fmla="*/ 1040 w 1044"/>
                  <a:gd name="T39" fmla="*/ 68 h 95"/>
                  <a:gd name="T40" fmla="*/ 1040 w 1044"/>
                  <a:gd name="T41" fmla="*/ 68 h 95"/>
                  <a:gd name="T42" fmla="*/ 1040 w 1044"/>
                  <a:gd name="T43" fmla="*/ 68 h 95"/>
                  <a:gd name="T44" fmla="*/ 1039 w 1044"/>
                  <a:gd name="T45" fmla="*/ 68 h 95"/>
                  <a:gd name="T46" fmla="*/ 1039 w 1044"/>
                  <a:gd name="T47" fmla="*/ 68 h 95"/>
                  <a:gd name="T48" fmla="*/ 1039 w 1044"/>
                  <a:gd name="T49" fmla="*/ 67 h 95"/>
                  <a:gd name="T50" fmla="*/ 1039 w 1044"/>
                  <a:gd name="T51" fmla="*/ 40 h 95"/>
                  <a:gd name="T52" fmla="*/ 1044 w 1044"/>
                  <a:gd name="T53" fmla="*/ 40 h 95"/>
                  <a:gd name="T54" fmla="*/ 2 w 1044"/>
                  <a:gd name="T55" fmla="*/ 35 h 95"/>
                  <a:gd name="T56" fmla="*/ 0 w 1044"/>
                  <a:gd name="T57" fmla="*/ 40 h 95"/>
                  <a:gd name="T58" fmla="*/ 2 w 1044"/>
                  <a:gd name="T59" fmla="*/ 68 h 95"/>
                  <a:gd name="T60" fmla="*/ 4 w 1044"/>
                  <a:gd name="T61" fmla="*/ 95 h 95"/>
                  <a:gd name="T62" fmla="*/ 4 w 1044"/>
                  <a:gd name="T63" fmla="*/ 95 h 95"/>
                  <a:gd name="T64" fmla="*/ 9 w 1044"/>
                  <a:gd name="T65" fmla="*/ 93 h 95"/>
                  <a:gd name="T66" fmla="*/ 7 w 1044"/>
                  <a:gd name="T67" fmla="*/ 67 h 95"/>
                  <a:gd name="T68" fmla="*/ 5 w 1044"/>
                  <a:gd name="T69" fmla="*/ 40 h 95"/>
                  <a:gd name="T70" fmla="*/ 7 w 1044"/>
                  <a:gd name="T71" fmla="*/ 32 h 95"/>
                  <a:gd name="T72" fmla="*/ 5 w 1044"/>
                  <a:gd name="T73" fmla="*/ 33 h 95"/>
                  <a:gd name="T74" fmla="*/ 5 w 1044"/>
                  <a:gd name="T75" fmla="*/ 33 h 95"/>
                  <a:gd name="T76" fmla="*/ 4 w 1044"/>
                  <a:gd name="T77" fmla="*/ 33 h 95"/>
                  <a:gd name="T78" fmla="*/ 4 w 1044"/>
                  <a:gd name="T79" fmla="*/ 33 h 95"/>
                  <a:gd name="T80" fmla="*/ 4 w 1044"/>
                  <a:gd name="T81" fmla="*/ 33 h 95"/>
                  <a:gd name="T82" fmla="*/ 2 w 1044"/>
                  <a:gd name="T83" fmla="*/ 35 h 95"/>
                  <a:gd name="T84" fmla="*/ 2 w 1044"/>
                  <a:gd name="T85" fmla="*/ 35 h 95"/>
                  <a:gd name="T86" fmla="*/ 2 w 1044"/>
                  <a:gd name="T87" fmla="*/ 35 h 9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4"/>
                  <a:gd name="T133" fmla="*/ 0 h 95"/>
                  <a:gd name="T134" fmla="*/ 1044 w 1044"/>
                  <a:gd name="T135" fmla="*/ 95 h 9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4" h="95">
                    <a:moveTo>
                      <a:pt x="1044" y="40"/>
                    </a:moveTo>
                    <a:lnTo>
                      <a:pt x="1044" y="14"/>
                    </a:lnTo>
                    <a:lnTo>
                      <a:pt x="1042" y="2"/>
                    </a:lnTo>
                    <a:lnTo>
                      <a:pt x="1040" y="2"/>
                    </a:lnTo>
                    <a:lnTo>
                      <a:pt x="1039" y="2"/>
                    </a:lnTo>
                    <a:lnTo>
                      <a:pt x="1037" y="0"/>
                    </a:lnTo>
                    <a:lnTo>
                      <a:pt x="1039" y="14"/>
                    </a:lnTo>
                    <a:lnTo>
                      <a:pt x="1039" y="40"/>
                    </a:lnTo>
                    <a:lnTo>
                      <a:pt x="1044" y="40"/>
                    </a:lnTo>
                    <a:lnTo>
                      <a:pt x="1044" y="68"/>
                    </a:lnTo>
                    <a:lnTo>
                      <a:pt x="1042" y="68"/>
                    </a:lnTo>
                    <a:lnTo>
                      <a:pt x="1040" y="68"/>
                    </a:lnTo>
                    <a:lnTo>
                      <a:pt x="1039" y="68"/>
                    </a:lnTo>
                    <a:lnTo>
                      <a:pt x="1039" y="67"/>
                    </a:lnTo>
                    <a:lnTo>
                      <a:pt x="1039" y="40"/>
                    </a:lnTo>
                    <a:lnTo>
                      <a:pt x="1044" y="40"/>
                    </a:lnTo>
                    <a:close/>
                    <a:moveTo>
                      <a:pt x="2" y="35"/>
                    </a:moveTo>
                    <a:lnTo>
                      <a:pt x="0" y="40"/>
                    </a:lnTo>
                    <a:lnTo>
                      <a:pt x="2" y="68"/>
                    </a:lnTo>
                    <a:lnTo>
                      <a:pt x="4" y="95"/>
                    </a:lnTo>
                    <a:lnTo>
                      <a:pt x="9" y="93"/>
                    </a:lnTo>
                    <a:lnTo>
                      <a:pt x="7" y="67"/>
                    </a:lnTo>
                    <a:lnTo>
                      <a:pt x="5" y="40"/>
                    </a:lnTo>
                    <a:lnTo>
                      <a:pt x="7" y="32"/>
                    </a:lnTo>
                    <a:lnTo>
                      <a:pt x="5" y="33"/>
                    </a:lnTo>
                    <a:lnTo>
                      <a:pt x="4" y="33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7" name="Freeform 109"/>
              <p:cNvSpPr>
                <a:spLocks noEditPoints="1"/>
              </p:cNvSpPr>
              <p:nvPr/>
            </p:nvSpPr>
            <p:spPr bwMode="auto">
              <a:xfrm>
                <a:off x="1513" y="2905"/>
                <a:ext cx="1038" cy="93"/>
              </a:xfrm>
              <a:custGeom>
                <a:avLst/>
                <a:gdLst>
                  <a:gd name="T0" fmla="*/ 1038 w 1038"/>
                  <a:gd name="T1" fmla="*/ 40 h 93"/>
                  <a:gd name="T2" fmla="*/ 1036 w 1038"/>
                  <a:gd name="T3" fmla="*/ 14 h 93"/>
                  <a:gd name="T4" fmla="*/ 1036 w 1038"/>
                  <a:gd name="T5" fmla="*/ 2 h 93"/>
                  <a:gd name="T6" fmla="*/ 1036 w 1038"/>
                  <a:gd name="T7" fmla="*/ 2 h 93"/>
                  <a:gd name="T8" fmla="*/ 1035 w 1038"/>
                  <a:gd name="T9" fmla="*/ 2 h 93"/>
                  <a:gd name="T10" fmla="*/ 1035 w 1038"/>
                  <a:gd name="T11" fmla="*/ 2 h 93"/>
                  <a:gd name="T12" fmla="*/ 1033 w 1038"/>
                  <a:gd name="T13" fmla="*/ 0 h 93"/>
                  <a:gd name="T14" fmla="*/ 1033 w 1038"/>
                  <a:gd name="T15" fmla="*/ 0 h 93"/>
                  <a:gd name="T16" fmla="*/ 1033 w 1038"/>
                  <a:gd name="T17" fmla="*/ 0 h 93"/>
                  <a:gd name="T18" fmla="*/ 1031 w 1038"/>
                  <a:gd name="T19" fmla="*/ 0 h 93"/>
                  <a:gd name="T20" fmla="*/ 1031 w 1038"/>
                  <a:gd name="T21" fmla="*/ 0 h 93"/>
                  <a:gd name="T22" fmla="*/ 1031 w 1038"/>
                  <a:gd name="T23" fmla="*/ 15 h 93"/>
                  <a:gd name="T24" fmla="*/ 1033 w 1038"/>
                  <a:gd name="T25" fmla="*/ 40 h 93"/>
                  <a:gd name="T26" fmla="*/ 1038 w 1038"/>
                  <a:gd name="T27" fmla="*/ 40 h 93"/>
                  <a:gd name="T28" fmla="*/ 1036 w 1038"/>
                  <a:gd name="T29" fmla="*/ 68 h 93"/>
                  <a:gd name="T30" fmla="*/ 1036 w 1038"/>
                  <a:gd name="T31" fmla="*/ 68 h 93"/>
                  <a:gd name="T32" fmla="*/ 1036 w 1038"/>
                  <a:gd name="T33" fmla="*/ 68 h 93"/>
                  <a:gd name="T34" fmla="*/ 1036 w 1038"/>
                  <a:gd name="T35" fmla="*/ 68 h 93"/>
                  <a:gd name="T36" fmla="*/ 1035 w 1038"/>
                  <a:gd name="T37" fmla="*/ 68 h 93"/>
                  <a:gd name="T38" fmla="*/ 1035 w 1038"/>
                  <a:gd name="T39" fmla="*/ 68 h 93"/>
                  <a:gd name="T40" fmla="*/ 1035 w 1038"/>
                  <a:gd name="T41" fmla="*/ 68 h 93"/>
                  <a:gd name="T42" fmla="*/ 1033 w 1038"/>
                  <a:gd name="T43" fmla="*/ 68 h 93"/>
                  <a:gd name="T44" fmla="*/ 1033 w 1038"/>
                  <a:gd name="T45" fmla="*/ 68 h 93"/>
                  <a:gd name="T46" fmla="*/ 1031 w 1038"/>
                  <a:gd name="T47" fmla="*/ 68 h 93"/>
                  <a:gd name="T48" fmla="*/ 1031 w 1038"/>
                  <a:gd name="T49" fmla="*/ 67 h 93"/>
                  <a:gd name="T50" fmla="*/ 1033 w 1038"/>
                  <a:gd name="T51" fmla="*/ 40 h 93"/>
                  <a:gd name="T52" fmla="*/ 1038 w 1038"/>
                  <a:gd name="T53" fmla="*/ 40 h 93"/>
                  <a:gd name="T54" fmla="*/ 0 w 1038"/>
                  <a:gd name="T55" fmla="*/ 33 h 93"/>
                  <a:gd name="T56" fmla="*/ 0 w 1038"/>
                  <a:gd name="T57" fmla="*/ 40 h 93"/>
                  <a:gd name="T58" fmla="*/ 0 w 1038"/>
                  <a:gd name="T59" fmla="*/ 68 h 93"/>
                  <a:gd name="T60" fmla="*/ 3 w 1038"/>
                  <a:gd name="T61" fmla="*/ 93 h 93"/>
                  <a:gd name="T62" fmla="*/ 3 w 1038"/>
                  <a:gd name="T63" fmla="*/ 93 h 93"/>
                  <a:gd name="T64" fmla="*/ 6 w 1038"/>
                  <a:gd name="T65" fmla="*/ 91 h 93"/>
                  <a:gd name="T66" fmla="*/ 5 w 1038"/>
                  <a:gd name="T67" fmla="*/ 67 h 93"/>
                  <a:gd name="T68" fmla="*/ 5 w 1038"/>
                  <a:gd name="T69" fmla="*/ 40 h 93"/>
                  <a:gd name="T70" fmla="*/ 5 w 1038"/>
                  <a:gd name="T71" fmla="*/ 32 h 93"/>
                  <a:gd name="T72" fmla="*/ 5 w 1038"/>
                  <a:gd name="T73" fmla="*/ 32 h 93"/>
                  <a:gd name="T74" fmla="*/ 3 w 1038"/>
                  <a:gd name="T75" fmla="*/ 32 h 93"/>
                  <a:gd name="T76" fmla="*/ 3 w 1038"/>
                  <a:gd name="T77" fmla="*/ 32 h 93"/>
                  <a:gd name="T78" fmla="*/ 3 w 1038"/>
                  <a:gd name="T79" fmla="*/ 32 h 93"/>
                  <a:gd name="T80" fmla="*/ 1 w 1038"/>
                  <a:gd name="T81" fmla="*/ 33 h 93"/>
                  <a:gd name="T82" fmla="*/ 1 w 1038"/>
                  <a:gd name="T83" fmla="*/ 33 h 93"/>
                  <a:gd name="T84" fmla="*/ 0 w 1038"/>
                  <a:gd name="T85" fmla="*/ 33 h 93"/>
                  <a:gd name="T86" fmla="*/ 0 w 1038"/>
                  <a:gd name="T87" fmla="*/ 33 h 9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38"/>
                  <a:gd name="T133" fmla="*/ 0 h 93"/>
                  <a:gd name="T134" fmla="*/ 1038 w 1038"/>
                  <a:gd name="T135" fmla="*/ 93 h 9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38" h="93">
                    <a:moveTo>
                      <a:pt x="1038" y="40"/>
                    </a:moveTo>
                    <a:lnTo>
                      <a:pt x="1036" y="14"/>
                    </a:lnTo>
                    <a:lnTo>
                      <a:pt x="1036" y="2"/>
                    </a:lnTo>
                    <a:lnTo>
                      <a:pt x="1035" y="2"/>
                    </a:lnTo>
                    <a:lnTo>
                      <a:pt x="1033" y="0"/>
                    </a:lnTo>
                    <a:lnTo>
                      <a:pt x="1031" y="0"/>
                    </a:lnTo>
                    <a:lnTo>
                      <a:pt x="1031" y="15"/>
                    </a:lnTo>
                    <a:lnTo>
                      <a:pt x="1033" y="40"/>
                    </a:lnTo>
                    <a:lnTo>
                      <a:pt x="1038" y="40"/>
                    </a:lnTo>
                    <a:lnTo>
                      <a:pt x="1036" y="68"/>
                    </a:lnTo>
                    <a:lnTo>
                      <a:pt x="1035" y="68"/>
                    </a:lnTo>
                    <a:lnTo>
                      <a:pt x="1033" y="68"/>
                    </a:lnTo>
                    <a:lnTo>
                      <a:pt x="1031" y="68"/>
                    </a:lnTo>
                    <a:lnTo>
                      <a:pt x="1031" y="67"/>
                    </a:lnTo>
                    <a:lnTo>
                      <a:pt x="1033" y="40"/>
                    </a:lnTo>
                    <a:lnTo>
                      <a:pt x="1038" y="40"/>
                    </a:lnTo>
                    <a:close/>
                    <a:moveTo>
                      <a:pt x="0" y="33"/>
                    </a:moveTo>
                    <a:lnTo>
                      <a:pt x="0" y="40"/>
                    </a:lnTo>
                    <a:lnTo>
                      <a:pt x="0" y="68"/>
                    </a:lnTo>
                    <a:lnTo>
                      <a:pt x="3" y="93"/>
                    </a:lnTo>
                    <a:lnTo>
                      <a:pt x="6" y="91"/>
                    </a:lnTo>
                    <a:lnTo>
                      <a:pt x="5" y="67"/>
                    </a:lnTo>
                    <a:lnTo>
                      <a:pt x="5" y="40"/>
                    </a:lnTo>
                    <a:lnTo>
                      <a:pt x="5" y="32"/>
                    </a:lnTo>
                    <a:lnTo>
                      <a:pt x="3" y="32"/>
                    </a:lnTo>
                    <a:lnTo>
                      <a:pt x="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8" name="Freeform 110"/>
              <p:cNvSpPr>
                <a:spLocks noEditPoints="1"/>
              </p:cNvSpPr>
              <p:nvPr/>
            </p:nvSpPr>
            <p:spPr bwMode="auto">
              <a:xfrm>
                <a:off x="1514" y="2905"/>
                <a:ext cx="1034" cy="93"/>
              </a:xfrm>
              <a:custGeom>
                <a:avLst/>
                <a:gdLst>
                  <a:gd name="T0" fmla="*/ 1034 w 1034"/>
                  <a:gd name="T1" fmla="*/ 40 h 93"/>
                  <a:gd name="T2" fmla="*/ 1034 w 1034"/>
                  <a:gd name="T3" fmla="*/ 14 h 93"/>
                  <a:gd name="T4" fmla="*/ 1032 w 1034"/>
                  <a:gd name="T5" fmla="*/ 0 h 93"/>
                  <a:gd name="T6" fmla="*/ 1032 w 1034"/>
                  <a:gd name="T7" fmla="*/ 0 h 93"/>
                  <a:gd name="T8" fmla="*/ 1032 w 1034"/>
                  <a:gd name="T9" fmla="*/ 0 h 93"/>
                  <a:gd name="T10" fmla="*/ 1030 w 1034"/>
                  <a:gd name="T11" fmla="*/ 0 h 93"/>
                  <a:gd name="T12" fmla="*/ 1030 w 1034"/>
                  <a:gd name="T13" fmla="*/ 0 h 93"/>
                  <a:gd name="T14" fmla="*/ 1029 w 1034"/>
                  <a:gd name="T15" fmla="*/ 0 h 93"/>
                  <a:gd name="T16" fmla="*/ 1029 w 1034"/>
                  <a:gd name="T17" fmla="*/ 0 h 93"/>
                  <a:gd name="T18" fmla="*/ 1029 w 1034"/>
                  <a:gd name="T19" fmla="*/ 0 h 93"/>
                  <a:gd name="T20" fmla="*/ 1027 w 1034"/>
                  <a:gd name="T21" fmla="*/ 0 h 93"/>
                  <a:gd name="T22" fmla="*/ 1029 w 1034"/>
                  <a:gd name="T23" fmla="*/ 15 h 93"/>
                  <a:gd name="T24" fmla="*/ 1029 w 1034"/>
                  <a:gd name="T25" fmla="*/ 40 h 93"/>
                  <a:gd name="T26" fmla="*/ 1034 w 1034"/>
                  <a:gd name="T27" fmla="*/ 40 h 93"/>
                  <a:gd name="T28" fmla="*/ 1034 w 1034"/>
                  <a:gd name="T29" fmla="*/ 67 h 93"/>
                  <a:gd name="T30" fmla="*/ 1034 w 1034"/>
                  <a:gd name="T31" fmla="*/ 68 h 93"/>
                  <a:gd name="T32" fmla="*/ 1034 w 1034"/>
                  <a:gd name="T33" fmla="*/ 68 h 93"/>
                  <a:gd name="T34" fmla="*/ 1032 w 1034"/>
                  <a:gd name="T35" fmla="*/ 68 h 93"/>
                  <a:gd name="T36" fmla="*/ 1032 w 1034"/>
                  <a:gd name="T37" fmla="*/ 68 h 93"/>
                  <a:gd name="T38" fmla="*/ 1030 w 1034"/>
                  <a:gd name="T39" fmla="*/ 68 h 93"/>
                  <a:gd name="T40" fmla="*/ 1030 w 1034"/>
                  <a:gd name="T41" fmla="*/ 68 h 93"/>
                  <a:gd name="T42" fmla="*/ 1030 w 1034"/>
                  <a:gd name="T43" fmla="*/ 68 h 93"/>
                  <a:gd name="T44" fmla="*/ 1029 w 1034"/>
                  <a:gd name="T45" fmla="*/ 67 h 93"/>
                  <a:gd name="T46" fmla="*/ 1029 w 1034"/>
                  <a:gd name="T47" fmla="*/ 67 h 93"/>
                  <a:gd name="T48" fmla="*/ 1029 w 1034"/>
                  <a:gd name="T49" fmla="*/ 67 h 93"/>
                  <a:gd name="T50" fmla="*/ 1029 w 1034"/>
                  <a:gd name="T51" fmla="*/ 40 h 93"/>
                  <a:gd name="T52" fmla="*/ 1034 w 1034"/>
                  <a:gd name="T53" fmla="*/ 40 h 93"/>
                  <a:gd name="T54" fmla="*/ 2 w 1034"/>
                  <a:gd name="T55" fmla="*/ 32 h 93"/>
                  <a:gd name="T56" fmla="*/ 0 w 1034"/>
                  <a:gd name="T57" fmla="*/ 40 h 93"/>
                  <a:gd name="T58" fmla="*/ 2 w 1034"/>
                  <a:gd name="T59" fmla="*/ 67 h 93"/>
                  <a:gd name="T60" fmla="*/ 4 w 1034"/>
                  <a:gd name="T61" fmla="*/ 93 h 93"/>
                  <a:gd name="T62" fmla="*/ 9 w 1034"/>
                  <a:gd name="T63" fmla="*/ 91 h 93"/>
                  <a:gd name="T64" fmla="*/ 7 w 1034"/>
                  <a:gd name="T65" fmla="*/ 67 h 93"/>
                  <a:gd name="T66" fmla="*/ 5 w 1034"/>
                  <a:gd name="T67" fmla="*/ 40 h 93"/>
                  <a:gd name="T68" fmla="*/ 7 w 1034"/>
                  <a:gd name="T69" fmla="*/ 30 h 93"/>
                  <a:gd name="T70" fmla="*/ 5 w 1034"/>
                  <a:gd name="T71" fmla="*/ 30 h 93"/>
                  <a:gd name="T72" fmla="*/ 5 w 1034"/>
                  <a:gd name="T73" fmla="*/ 30 h 93"/>
                  <a:gd name="T74" fmla="*/ 4 w 1034"/>
                  <a:gd name="T75" fmla="*/ 30 h 93"/>
                  <a:gd name="T76" fmla="*/ 4 w 1034"/>
                  <a:gd name="T77" fmla="*/ 32 h 93"/>
                  <a:gd name="T78" fmla="*/ 4 w 1034"/>
                  <a:gd name="T79" fmla="*/ 32 h 93"/>
                  <a:gd name="T80" fmla="*/ 2 w 1034"/>
                  <a:gd name="T81" fmla="*/ 32 h 93"/>
                  <a:gd name="T82" fmla="*/ 2 w 1034"/>
                  <a:gd name="T83" fmla="*/ 32 h 93"/>
                  <a:gd name="T84" fmla="*/ 2 w 1034"/>
                  <a:gd name="T85" fmla="*/ 32 h 9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34"/>
                  <a:gd name="T130" fmla="*/ 0 h 93"/>
                  <a:gd name="T131" fmla="*/ 1034 w 1034"/>
                  <a:gd name="T132" fmla="*/ 93 h 9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34" h="93">
                    <a:moveTo>
                      <a:pt x="1034" y="40"/>
                    </a:moveTo>
                    <a:lnTo>
                      <a:pt x="1034" y="14"/>
                    </a:lnTo>
                    <a:lnTo>
                      <a:pt x="1032" y="0"/>
                    </a:lnTo>
                    <a:lnTo>
                      <a:pt x="1030" y="0"/>
                    </a:lnTo>
                    <a:lnTo>
                      <a:pt x="1029" y="0"/>
                    </a:lnTo>
                    <a:lnTo>
                      <a:pt x="1027" y="0"/>
                    </a:lnTo>
                    <a:lnTo>
                      <a:pt x="1029" y="15"/>
                    </a:lnTo>
                    <a:lnTo>
                      <a:pt x="1029" y="40"/>
                    </a:lnTo>
                    <a:lnTo>
                      <a:pt x="1034" y="40"/>
                    </a:lnTo>
                    <a:lnTo>
                      <a:pt x="1034" y="67"/>
                    </a:lnTo>
                    <a:lnTo>
                      <a:pt x="1034" y="68"/>
                    </a:lnTo>
                    <a:lnTo>
                      <a:pt x="1032" y="68"/>
                    </a:lnTo>
                    <a:lnTo>
                      <a:pt x="1030" y="68"/>
                    </a:lnTo>
                    <a:lnTo>
                      <a:pt x="1029" y="67"/>
                    </a:lnTo>
                    <a:lnTo>
                      <a:pt x="1029" y="40"/>
                    </a:lnTo>
                    <a:lnTo>
                      <a:pt x="1034" y="40"/>
                    </a:lnTo>
                    <a:close/>
                    <a:moveTo>
                      <a:pt x="2" y="32"/>
                    </a:moveTo>
                    <a:lnTo>
                      <a:pt x="0" y="40"/>
                    </a:lnTo>
                    <a:lnTo>
                      <a:pt x="2" y="67"/>
                    </a:lnTo>
                    <a:lnTo>
                      <a:pt x="4" y="93"/>
                    </a:lnTo>
                    <a:lnTo>
                      <a:pt x="9" y="91"/>
                    </a:lnTo>
                    <a:lnTo>
                      <a:pt x="7" y="67"/>
                    </a:lnTo>
                    <a:lnTo>
                      <a:pt x="5" y="4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4" y="30"/>
                    </a:lnTo>
                    <a:lnTo>
                      <a:pt x="4" y="32"/>
                    </a:ln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299" name="Freeform 111"/>
              <p:cNvSpPr>
                <a:spLocks noEditPoints="1"/>
              </p:cNvSpPr>
              <p:nvPr/>
            </p:nvSpPr>
            <p:spPr bwMode="auto">
              <a:xfrm>
                <a:off x="1518" y="2905"/>
                <a:ext cx="1028" cy="91"/>
              </a:xfrm>
              <a:custGeom>
                <a:avLst/>
                <a:gdLst>
                  <a:gd name="T0" fmla="*/ 1028 w 1028"/>
                  <a:gd name="T1" fmla="*/ 40 h 91"/>
                  <a:gd name="T2" fmla="*/ 1026 w 1028"/>
                  <a:gd name="T3" fmla="*/ 15 h 91"/>
                  <a:gd name="T4" fmla="*/ 1026 w 1028"/>
                  <a:gd name="T5" fmla="*/ 0 h 91"/>
                  <a:gd name="T6" fmla="*/ 1025 w 1028"/>
                  <a:gd name="T7" fmla="*/ 0 h 91"/>
                  <a:gd name="T8" fmla="*/ 1025 w 1028"/>
                  <a:gd name="T9" fmla="*/ 0 h 91"/>
                  <a:gd name="T10" fmla="*/ 1025 w 1028"/>
                  <a:gd name="T11" fmla="*/ 0 h 91"/>
                  <a:gd name="T12" fmla="*/ 1023 w 1028"/>
                  <a:gd name="T13" fmla="*/ 0 h 91"/>
                  <a:gd name="T14" fmla="*/ 1023 w 1028"/>
                  <a:gd name="T15" fmla="*/ 0 h 91"/>
                  <a:gd name="T16" fmla="*/ 1023 w 1028"/>
                  <a:gd name="T17" fmla="*/ 0 h 91"/>
                  <a:gd name="T18" fmla="*/ 1021 w 1028"/>
                  <a:gd name="T19" fmla="*/ 0 h 91"/>
                  <a:gd name="T20" fmla="*/ 1021 w 1028"/>
                  <a:gd name="T21" fmla="*/ 0 h 91"/>
                  <a:gd name="T22" fmla="*/ 1021 w 1028"/>
                  <a:gd name="T23" fmla="*/ 15 h 91"/>
                  <a:gd name="T24" fmla="*/ 1023 w 1028"/>
                  <a:gd name="T25" fmla="*/ 40 h 91"/>
                  <a:gd name="T26" fmla="*/ 1028 w 1028"/>
                  <a:gd name="T27" fmla="*/ 40 h 91"/>
                  <a:gd name="T28" fmla="*/ 1026 w 1028"/>
                  <a:gd name="T29" fmla="*/ 67 h 91"/>
                  <a:gd name="T30" fmla="*/ 1026 w 1028"/>
                  <a:gd name="T31" fmla="*/ 68 h 91"/>
                  <a:gd name="T32" fmla="*/ 1026 w 1028"/>
                  <a:gd name="T33" fmla="*/ 68 h 91"/>
                  <a:gd name="T34" fmla="*/ 1026 w 1028"/>
                  <a:gd name="T35" fmla="*/ 68 h 91"/>
                  <a:gd name="T36" fmla="*/ 1025 w 1028"/>
                  <a:gd name="T37" fmla="*/ 67 h 91"/>
                  <a:gd name="T38" fmla="*/ 1025 w 1028"/>
                  <a:gd name="T39" fmla="*/ 67 h 91"/>
                  <a:gd name="T40" fmla="*/ 1025 w 1028"/>
                  <a:gd name="T41" fmla="*/ 67 h 91"/>
                  <a:gd name="T42" fmla="*/ 1023 w 1028"/>
                  <a:gd name="T43" fmla="*/ 67 h 91"/>
                  <a:gd name="T44" fmla="*/ 1023 w 1028"/>
                  <a:gd name="T45" fmla="*/ 67 h 91"/>
                  <a:gd name="T46" fmla="*/ 1021 w 1028"/>
                  <a:gd name="T47" fmla="*/ 67 h 91"/>
                  <a:gd name="T48" fmla="*/ 1021 w 1028"/>
                  <a:gd name="T49" fmla="*/ 67 h 91"/>
                  <a:gd name="T50" fmla="*/ 1023 w 1028"/>
                  <a:gd name="T51" fmla="*/ 40 h 91"/>
                  <a:gd name="T52" fmla="*/ 1028 w 1028"/>
                  <a:gd name="T53" fmla="*/ 40 h 91"/>
                  <a:gd name="T54" fmla="*/ 0 w 1028"/>
                  <a:gd name="T55" fmla="*/ 32 h 91"/>
                  <a:gd name="T56" fmla="*/ 0 w 1028"/>
                  <a:gd name="T57" fmla="*/ 40 h 91"/>
                  <a:gd name="T58" fmla="*/ 0 w 1028"/>
                  <a:gd name="T59" fmla="*/ 67 h 91"/>
                  <a:gd name="T60" fmla="*/ 1 w 1028"/>
                  <a:gd name="T61" fmla="*/ 91 h 91"/>
                  <a:gd name="T62" fmla="*/ 6 w 1028"/>
                  <a:gd name="T63" fmla="*/ 90 h 91"/>
                  <a:gd name="T64" fmla="*/ 5 w 1028"/>
                  <a:gd name="T65" fmla="*/ 67 h 91"/>
                  <a:gd name="T66" fmla="*/ 5 w 1028"/>
                  <a:gd name="T67" fmla="*/ 40 h 91"/>
                  <a:gd name="T68" fmla="*/ 5 w 1028"/>
                  <a:gd name="T69" fmla="*/ 28 h 91"/>
                  <a:gd name="T70" fmla="*/ 5 w 1028"/>
                  <a:gd name="T71" fmla="*/ 28 h 91"/>
                  <a:gd name="T72" fmla="*/ 3 w 1028"/>
                  <a:gd name="T73" fmla="*/ 28 h 91"/>
                  <a:gd name="T74" fmla="*/ 3 w 1028"/>
                  <a:gd name="T75" fmla="*/ 30 h 91"/>
                  <a:gd name="T76" fmla="*/ 3 w 1028"/>
                  <a:gd name="T77" fmla="*/ 30 h 91"/>
                  <a:gd name="T78" fmla="*/ 1 w 1028"/>
                  <a:gd name="T79" fmla="*/ 30 h 91"/>
                  <a:gd name="T80" fmla="*/ 1 w 1028"/>
                  <a:gd name="T81" fmla="*/ 30 h 91"/>
                  <a:gd name="T82" fmla="*/ 0 w 1028"/>
                  <a:gd name="T83" fmla="*/ 30 h 91"/>
                  <a:gd name="T84" fmla="*/ 0 w 1028"/>
                  <a:gd name="T85" fmla="*/ 32 h 9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28"/>
                  <a:gd name="T130" fmla="*/ 0 h 91"/>
                  <a:gd name="T131" fmla="*/ 1028 w 1028"/>
                  <a:gd name="T132" fmla="*/ 91 h 9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28" h="91">
                    <a:moveTo>
                      <a:pt x="1028" y="40"/>
                    </a:moveTo>
                    <a:lnTo>
                      <a:pt x="1026" y="15"/>
                    </a:lnTo>
                    <a:lnTo>
                      <a:pt x="1026" y="0"/>
                    </a:lnTo>
                    <a:lnTo>
                      <a:pt x="1025" y="0"/>
                    </a:lnTo>
                    <a:lnTo>
                      <a:pt x="1023" y="0"/>
                    </a:lnTo>
                    <a:lnTo>
                      <a:pt x="1021" y="0"/>
                    </a:lnTo>
                    <a:lnTo>
                      <a:pt x="1021" y="15"/>
                    </a:lnTo>
                    <a:lnTo>
                      <a:pt x="1023" y="40"/>
                    </a:lnTo>
                    <a:lnTo>
                      <a:pt x="1028" y="40"/>
                    </a:lnTo>
                    <a:lnTo>
                      <a:pt x="1026" y="67"/>
                    </a:lnTo>
                    <a:lnTo>
                      <a:pt x="1026" y="68"/>
                    </a:lnTo>
                    <a:lnTo>
                      <a:pt x="1025" y="67"/>
                    </a:lnTo>
                    <a:lnTo>
                      <a:pt x="1023" y="67"/>
                    </a:lnTo>
                    <a:lnTo>
                      <a:pt x="1021" y="67"/>
                    </a:lnTo>
                    <a:lnTo>
                      <a:pt x="1023" y="40"/>
                    </a:lnTo>
                    <a:lnTo>
                      <a:pt x="1028" y="40"/>
                    </a:lnTo>
                    <a:close/>
                    <a:moveTo>
                      <a:pt x="0" y="32"/>
                    </a:moveTo>
                    <a:lnTo>
                      <a:pt x="0" y="40"/>
                    </a:lnTo>
                    <a:lnTo>
                      <a:pt x="0" y="67"/>
                    </a:lnTo>
                    <a:lnTo>
                      <a:pt x="1" y="91"/>
                    </a:lnTo>
                    <a:lnTo>
                      <a:pt x="6" y="90"/>
                    </a:lnTo>
                    <a:lnTo>
                      <a:pt x="5" y="67"/>
                    </a:lnTo>
                    <a:lnTo>
                      <a:pt x="5" y="40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3" y="30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0" name="Freeform 112"/>
              <p:cNvSpPr>
                <a:spLocks noEditPoints="1"/>
              </p:cNvSpPr>
              <p:nvPr/>
            </p:nvSpPr>
            <p:spPr bwMode="auto">
              <a:xfrm>
                <a:off x="1519" y="2905"/>
                <a:ext cx="1024" cy="91"/>
              </a:xfrm>
              <a:custGeom>
                <a:avLst/>
                <a:gdLst>
                  <a:gd name="T0" fmla="*/ 1024 w 1024"/>
                  <a:gd name="T1" fmla="*/ 40 h 91"/>
                  <a:gd name="T2" fmla="*/ 1024 w 1024"/>
                  <a:gd name="T3" fmla="*/ 15 h 91"/>
                  <a:gd name="T4" fmla="*/ 1022 w 1024"/>
                  <a:gd name="T5" fmla="*/ 0 h 91"/>
                  <a:gd name="T6" fmla="*/ 1022 w 1024"/>
                  <a:gd name="T7" fmla="*/ 0 h 91"/>
                  <a:gd name="T8" fmla="*/ 1022 w 1024"/>
                  <a:gd name="T9" fmla="*/ 0 h 91"/>
                  <a:gd name="T10" fmla="*/ 1020 w 1024"/>
                  <a:gd name="T11" fmla="*/ 0 h 91"/>
                  <a:gd name="T12" fmla="*/ 1020 w 1024"/>
                  <a:gd name="T13" fmla="*/ 0 h 91"/>
                  <a:gd name="T14" fmla="*/ 1019 w 1024"/>
                  <a:gd name="T15" fmla="*/ 0 h 91"/>
                  <a:gd name="T16" fmla="*/ 1019 w 1024"/>
                  <a:gd name="T17" fmla="*/ 0 h 91"/>
                  <a:gd name="T18" fmla="*/ 1019 w 1024"/>
                  <a:gd name="T19" fmla="*/ 0 h 91"/>
                  <a:gd name="T20" fmla="*/ 1017 w 1024"/>
                  <a:gd name="T21" fmla="*/ 0 h 91"/>
                  <a:gd name="T22" fmla="*/ 1019 w 1024"/>
                  <a:gd name="T23" fmla="*/ 15 h 91"/>
                  <a:gd name="T24" fmla="*/ 1019 w 1024"/>
                  <a:gd name="T25" fmla="*/ 40 h 91"/>
                  <a:gd name="T26" fmla="*/ 1024 w 1024"/>
                  <a:gd name="T27" fmla="*/ 40 h 91"/>
                  <a:gd name="T28" fmla="*/ 1024 w 1024"/>
                  <a:gd name="T29" fmla="*/ 67 h 91"/>
                  <a:gd name="T30" fmla="*/ 1024 w 1024"/>
                  <a:gd name="T31" fmla="*/ 67 h 91"/>
                  <a:gd name="T32" fmla="*/ 1024 w 1024"/>
                  <a:gd name="T33" fmla="*/ 67 h 91"/>
                  <a:gd name="T34" fmla="*/ 1022 w 1024"/>
                  <a:gd name="T35" fmla="*/ 67 h 91"/>
                  <a:gd name="T36" fmla="*/ 1022 w 1024"/>
                  <a:gd name="T37" fmla="*/ 67 h 91"/>
                  <a:gd name="T38" fmla="*/ 1020 w 1024"/>
                  <a:gd name="T39" fmla="*/ 67 h 91"/>
                  <a:gd name="T40" fmla="*/ 1020 w 1024"/>
                  <a:gd name="T41" fmla="*/ 67 h 91"/>
                  <a:gd name="T42" fmla="*/ 1020 w 1024"/>
                  <a:gd name="T43" fmla="*/ 67 h 91"/>
                  <a:gd name="T44" fmla="*/ 1019 w 1024"/>
                  <a:gd name="T45" fmla="*/ 67 h 91"/>
                  <a:gd name="T46" fmla="*/ 1019 w 1024"/>
                  <a:gd name="T47" fmla="*/ 67 h 91"/>
                  <a:gd name="T48" fmla="*/ 1019 w 1024"/>
                  <a:gd name="T49" fmla="*/ 40 h 91"/>
                  <a:gd name="T50" fmla="*/ 1024 w 1024"/>
                  <a:gd name="T51" fmla="*/ 40 h 91"/>
                  <a:gd name="T52" fmla="*/ 2 w 1024"/>
                  <a:gd name="T53" fmla="*/ 30 h 91"/>
                  <a:gd name="T54" fmla="*/ 0 w 1024"/>
                  <a:gd name="T55" fmla="*/ 40 h 91"/>
                  <a:gd name="T56" fmla="*/ 2 w 1024"/>
                  <a:gd name="T57" fmla="*/ 67 h 91"/>
                  <a:gd name="T58" fmla="*/ 4 w 1024"/>
                  <a:gd name="T59" fmla="*/ 91 h 91"/>
                  <a:gd name="T60" fmla="*/ 9 w 1024"/>
                  <a:gd name="T61" fmla="*/ 88 h 91"/>
                  <a:gd name="T62" fmla="*/ 7 w 1024"/>
                  <a:gd name="T63" fmla="*/ 67 h 91"/>
                  <a:gd name="T64" fmla="*/ 5 w 1024"/>
                  <a:gd name="T65" fmla="*/ 40 h 91"/>
                  <a:gd name="T66" fmla="*/ 7 w 1024"/>
                  <a:gd name="T67" fmla="*/ 27 h 91"/>
                  <a:gd name="T68" fmla="*/ 5 w 1024"/>
                  <a:gd name="T69" fmla="*/ 27 h 91"/>
                  <a:gd name="T70" fmla="*/ 5 w 1024"/>
                  <a:gd name="T71" fmla="*/ 28 h 91"/>
                  <a:gd name="T72" fmla="*/ 5 w 1024"/>
                  <a:gd name="T73" fmla="*/ 28 h 91"/>
                  <a:gd name="T74" fmla="*/ 4 w 1024"/>
                  <a:gd name="T75" fmla="*/ 28 h 91"/>
                  <a:gd name="T76" fmla="*/ 4 w 1024"/>
                  <a:gd name="T77" fmla="*/ 28 h 91"/>
                  <a:gd name="T78" fmla="*/ 2 w 1024"/>
                  <a:gd name="T79" fmla="*/ 28 h 91"/>
                  <a:gd name="T80" fmla="*/ 2 w 1024"/>
                  <a:gd name="T81" fmla="*/ 30 h 91"/>
                  <a:gd name="T82" fmla="*/ 2 w 1024"/>
                  <a:gd name="T83" fmla="*/ 30 h 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24"/>
                  <a:gd name="T127" fmla="*/ 0 h 91"/>
                  <a:gd name="T128" fmla="*/ 1024 w 1024"/>
                  <a:gd name="T129" fmla="*/ 91 h 9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24" h="91">
                    <a:moveTo>
                      <a:pt x="1024" y="40"/>
                    </a:moveTo>
                    <a:lnTo>
                      <a:pt x="1024" y="15"/>
                    </a:lnTo>
                    <a:lnTo>
                      <a:pt x="1022" y="0"/>
                    </a:lnTo>
                    <a:lnTo>
                      <a:pt x="1020" y="0"/>
                    </a:lnTo>
                    <a:lnTo>
                      <a:pt x="1019" y="0"/>
                    </a:lnTo>
                    <a:lnTo>
                      <a:pt x="1017" y="0"/>
                    </a:lnTo>
                    <a:lnTo>
                      <a:pt x="1019" y="15"/>
                    </a:lnTo>
                    <a:lnTo>
                      <a:pt x="1019" y="40"/>
                    </a:lnTo>
                    <a:lnTo>
                      <a:pt x="1024" y="40"/>
                    </a:lnTo>
                    <a:lnTo>
                      <a:pt x="1024" y="67"/>
                    </a:lnTo>
                    <a:lnTo>
                      <a:pt x="1022" y="67"/>
                    </a:lnTo>
                    <a:lnTo>
                      <a:pt x="1020" y="67"/>
                    </a:lnTo>
                    <a:lnTo>
                      <a:pt x="1019" y="67"/>
                    </a:lnTo>
                    <a:lnTo>
                      <a:pt x="1019" y="40"/>
                    </a:lnTo>
                    <a:lnTo>
                      <a:pt x="1024" y="40"/>
                    </a:lnTo>
                    <a:close/>
                    <a:moveTo>
                      <a:pt x="2" y="30"/>
                    </a:moveTo>
                    <a:lnTo>
                      <a:pt x="0" y="40"/>
                    </a:lnTo>
                    <a:lnTo>
                      <a:pt x="2" y="67"/>
                    </a:lnTo>
                    <a:lnTo>
                      <a:pt x="4" y="91"/>
                    </a:lnTo>
                    <a:lnTo>
                      <a:pt x="9" y="88"/>
                    </a:lnTo>
                    <a:lnTo>
                      <a:pt x="7" y="67"/>
                    </a:lnTo>
                    <a:lnTo>
                      <a:pt x="5" y="40"/>
                    </a:lnTo>
                    <a:lnTo>
                      <a:pt x="7" y="27"/>
                    </a:lnTo>
                    <a:lnTo>
                      <a:pt x="5" y="27"/>
                    </a:lnTo>
                    <a:lnTo>
                      <a:pt x="5" y="28"/>
                    </a:lnTo>
                    <a:lnTo>
                      <a:pt x="4" y="28"/>
                    </a:lnTo>
                    <a:lnTo>
                      <a:pt x="2" y="28"/>
                    </a:lnTo>
                    <a:lnTo>
                      <a:pt x="2" y="30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1" name="Freeform 113"/>
              <p:cNvSpPr>
                <a:spLocks noEditPoints="1"/>
              </p:cNvSpPr>
              <p:nvPr/>
            </p:nvSpPr>
            <p:spPr bwMode="auto">
              <a:xfrm>
                <a:off x="1523" y="2904"/>
                <a:ext cx="1018" cy="91"/>
              </a:xfrm>
              <a:custGeom>
                <a:avLst/>
                <a:gdLst>
                  <a:gd name="T0" fmla="*/ 1018 w 1018"/>
                  <a:gd name="T1" fmla="*/ 41 h 91"/>
                  <a:gd name="T2" fmla="*/ 1016 w 1018"/>
                  <a:gd name="T3" fmla="*/ 16 h 91"/>
                  <a:gd name="T4" fmla="*/ 1016 w 1018"/>
                  <a:gd name="T5" fmla="*/ 1 h 91"/>
                  <a:gd name="T6" fmla="*/ 1015 w 1018"/>
                  <a:gd name="T7" fmla="*/ 1 h 91"/>
                  <a:gd name="T8" fmla="*/ 1015 w 1018"/>
                  <a:gd name="T9" fmla="*/ 1 h 91"/>
                  <a:gd name="T10" fmla="*/ 1015 w 1018"/>
                  <a:gd name="T11" fmla="*/ 1 h 91"/>
                  <a:gd name="T12" fmla="*/ 1013 w 1018"/>
                  <a:gd name="T13" fmla="*/ 1 h 91"/>
                  <a:gd name="T14" fmla="*/ 1013 w 1018"/>
                  <a:gd name="T15" fmla="*/ 1 h 91"/>
                  <a:gd name="T16" fmla="*/ 1013 w 1018"/>
                  <a:gd name="T17" fmla="*/ 1 h 91"/>
                  <a:gd name="T18" fmla="*/ 1011 w 1018"/>
                  <a:gd name="T19" fmla="*/ 1 h 91"/>
                  <a:gd name="T20" fmla="*/ 1011 w 1018"/>
                  <a:gd name="T21" fmla="*/ 0 h 91"/>
                  <a:gd name="T22" fmla="*/ 1011 w 1018"/>
                  <a:gd name="T23" fmla="*/ 16 h 91"/>
                  <a:gd name="T24" fmla="*/ 1013 w 1018"/>
                  <a:gd name="T25" fmla="*/ 41 h 91"/>
                  <a:gd name="T26" fmla="*/ 1018 w 1018"/>
                  <a:gd name="T27" fmla="*/ 41 h 91"/>
                  <a:gd name="T28" fmla="*/ 1016 w 1018"/>
                  <a:gd name="T29" fmla="*/ 68 h 91"/>
                  <a:gd name="T30" fmla="*/ 1016 w 1018"/>
                  <a:gd name="T31" fmla="*/ 68 h 91"/>
                  <a:gd name="T32" fmla="*/ 1016 w 1018"/>
                  <a:gd name="T33" fmla="*/ 68 h 91"/>
                  <a:gd name="T34" fmla="*/ 1016 w 1018"/>
                  <a:gd name="T35" fmla="*/ 68 h 91"/>
                  <a:gd name="T36" fmla="*/ 1015 w 1018"/>
                  <a:gd name="T37" fmla="*/ 68 h 91"/>
                  <a:gd name="T38" fmla="*/ 1015 w 1018"/>
                  <a:gd name="T39" fmla="*/ 68 h 91"/>
                  <a:gd name="T40" fmla="*/ 1015 w 1018"/>
                  <a:gd name="T41" fmla="*/ 68 h 91"/>
                  <a:gd name="T42" fmla="*/ 1013 w 1018"/>
                  <a:gd name="T43" fmla="*/ 68 h 91"/>
                  <a:gd name="T44" fmla="*/ 1013 w 1018"/>
                  <a:gd name="T45" fmla="*/ 68 h 91"/>
                  <a:gd name="T46" fmla="*/ 1011 w 1018"/>
                  <a:gd name="T47" fmla="*/ 68 h 91"/>
                  <a:gd name="T48" fmla="*/ 1013 w 1018"/>
                  <a:gd name="T49" fmla="*/ 41 h 91"/>
                  <a:gd name="T50" fmla="*/ 1018 w 1018"/>
                  <a:gd name="T51" fmla="*/ 41 h 91"/>
                  <a:gd name="T52" fmla="*/ 0 w 1018"/>
                  <a:gd name="T53" fmla="*/ 29 h 91"/>
                  <a:gd name="T54" fmla="*/ 0 w 1018"/>
                  <a:gd name="T55" fmla="*/ 41 h 91"/>
                  <a:gd name="T56" fmla="*/ 0 w 1018"/>
                  <a:gd name="T57" fmla="*/ 68 h 91"/>
                  <a:gd name="T58" fmla="*/ 1 w 1018"/>
                  <a:gd name="T59" fmla="*/ 91 h 91"/>
                  <a:gd name="T60" fmla="*/ 6 w 1018"/>
                  <a:gd name="T61" fmla="*/ 89 h 91"/>
                  <a:gd name="T62" fmla="*/ 5 w 1018"/>
                  <a:gd name="T63" fmla="*/ 68 h 91"/>
                  <a:gd name="T64" fmla="*/ 5 w 1018"/>
                  <a:gd name="T65" fmla="*/ 41 h 91"/>
                  <a:gd name="T66" fmla="*/ 5 w 1018"/>
                  <a:gd name="T67" fmla="*/ 26 h 91"/>
                  <a:gd name="T68" fmla="*/ 5 w 1018"/>
                  <a:gd name="T69" fmla="*/ 28 h 91"/>
                  <a:gd name="T70" fmla="*/ 3 w 1018"/>
                  <a:gd name="T71" fmla="*/ 28 h 91"/>
                  <a:gd name="T72" fmla="*/ 3 w 1018"/>
                  <a:gd name="T73" fmla="*/ 28 h 91"/>
                  <a:gd name="T74" fmla="*/ 3 w 1018"/>
                  <a:gd name="T75" fmla="*/ 28 h 91"/>
                  <a:gd name="T76" fmla="*/ 1 w 1018"/>
                  <a:gd name="T77" fmla="*/ 28 h 91"/>
                  <a:gd name="T78" fmla="*/ 1 w 1018"/>
                  <a:gd name="T79" fmla="*/ 29 h 91"/>
                  <a:gd name="T80" fmla="*/ 1 w 1018"/>
                  <a:gd name="T81" fmla="*/ 29 h 91"/>
                  <a:gd name="T82" fmla="*/ 0 w 1018"/>
                  <a:gd name="T83" fmla="*/ 29 h 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18"/>
                  <a:gd name="T127" fmla="*/ 0 h 91"/>
                  <a:gd name="T128" fmla="*/ 1018 w 1018"/>
                  <a:gd name="T129" fmla="*/ 91 h 9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18" h="91">
                    <a:moveTo>
                      <a:pt x="1018" y="41"/>
                    </a:moveTo>
                    <a:lnTo>
                      <a:pt x="1016" y="16"/>
                    </a:lnTo>
                    <a:lnTo>
                      <a:pt x="1016" y="1"/>
                    </a:lnTo>
                    <a:lnTo>
                      <a:pt x="1015" y="1"/>
                    </a:lnTo>
                    <a:lnTo>
                      <a:pt x="1013" y="1"/>
                    </a:lnTo>
                    <a:lnTo>
                      <a:pt x="1011" y="1"/>
                    </a:lnTo>
                    <a:lnTo>
                      <a:pt x="1011" y="0"/>
                    </a:lnTo>
                    <a:lnTo>
                      <a:pt x="1011" y="16"/>
                    </a:lnTo>
                    <a:lnTo>
                      <a:pt x="1013" y="41"/>
                    </a:lnTo>
                    <a:lnTo>
                      <a:pt x="1018" y="41"/>
                    </a:lnTo>
                    <a:lnTo>
                      <a:pt x="1016" y="68"/>
                    </a:lnTo>
                    <a:lnTo>
                      <a:pt x="1015" y="68"/>
                    </a:lnTo>
                    <a:lnTo>
                      <a:pt x="1013" y="68"/>
                    </a:lnTo>
                    <a:lnTo>
                      <a:pt x="1011" y="68"/>
                    </a:lnTo>
                    <a:lnTo>
                      <a:pt x="1013" y="41"/>
                    </a:lnTo>
                    <a:lnTo>
                      <a:pt x="1018" y="41"/>
                    </a:lnTo>
                    <a:close/>
                    <a:moveTo>
                      <a:pt x="0" y="29"/>
                    </a:moveTo>
                    <a:lnTo>
                      <a:pt x="0" y="41"/>
                    </a:lnTo>
                    <a:lnTo>
                      <a:pt x="0" y="68"/>
                    </a:lnTo>
                    <a:lnTo>
                      <a:pt x="1" y="91"/>
                    </a:lnTo>
                    <a:lnTo>
                      <a:pt x="6" y="89"/>
                    </a:lnTo>
                    <a:lnTo>
                      <a:pt x="5" y="68"/>
                    </a:lnTo>
                    <a:lnTo>
                      <a:pt x="5" y="41"/>
                    </a:lnTo>
                    <a:lnTo>
                      <a:pt x="5" y="26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8"/>
                    </a:lnTo>
                    <a:lnTo>
                      <a:pt x="1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2" name="Freeform 114"/>
              <p:cNvSpPr>
                <a:spLocks noEditPoints="1"/>
              </p:cNvSpPr>
              <p:nvPr/>
            </p:nvSpPr>
            <p:spPr bwMode="auto">
              <a:xfrm>
                <a:off x="1524" y="2904"/>
                <a:ext cx="1014" cy="89"/>
              </a:xfrm>
              <a:custGeom>
                <a:avLst/>
                <a:gdLst>
                  <a:gd name="T0" fmla="*/ 1014 w 1014"/>
                  <a:gd name="T1" fmla="*/ 41 h 89"/>
                  <a:gd name="T2" fmla="*/ 1014 w 1014"/>
                  <a:gd name="T3" fmla="*/ 16 h 89"/>
                  <a:gd name="T4" fmla="*/ 1012 w 1014"/>
                  <a:gd name="T5" fmla="*/ 1 h 89"/>
                  <a:gd name="T6" fmla="*/ 1012 w 1014"/>
                  <a:gd name="T7" fmla="*/ 1 h 89"/>
                  <a:gd name="T8" fmla="*/ 1012 w 1014"/>
                  <a:gd name="T9" fmla="*/ 1 h 89"/>
                  <a:gd name="T10" fmla="*/ 1010 w 1014"/>
                  <a:gd name="T11" fmla="*/ 1 h 89"/>
                  <a:gd name="T12" fmla="*/ 1010 w 1014"/>
                  <a:gd name="T13" fmla="*/ 0 h 89"/>
                  <a:gd name="T14" fmla="*/ 1009 w 1014"/>
                  <a:gd name="T15" fmla="*/ 0 h 89"/>
                  <a:gd name="T16" fmla="*/ 1009 w 1014"/>
                  <a:gd name="T17" fmla="*/ 0 h 89"/>
                  <a:gd name="T18" fmla="*/ 1009 w 1014"/>
                  <a:gd name="T19" fmla="*/ 0 h 89"/>
                  <a:gd name="T20" fmla="*/ 1007 w 1014"/>
                  <a:gd name="T21" fmla="*/ 0 h 89"/>
                  <a:gd name="T22" fmla="*/ 1009 w 1014"/>
                  <a:gd name="T23" fmla="*/ 16 h 89"/>
                  <a:gd name="T24" fmla="*/ 1009 w 1014"/>
                  <a:gd name="T25" fmla="*/ 41 h 89"/>
                  <a:gd name="T26" fmla="*/ 1014 w 1014"/>
                  <a:gd name="T27" fmla="*/ 41 h 89"/>
                  <a:gd name="T28" fmla="*/ 1014 w 1014"/>
                  <a:gd name="T29" fmla="*/ 68 h 89"/>
                  <a:gd name="T30" fmla="*/ 1014 w 1014"/>
                  <a:gd name="T31" fmla="*/ 68 h 89"/>
                  <a:gd name="T32" fmla="*/ 1012 w 1014"/>
                  <a:gd name="T33" fmla="*/ 68 h 89"/>
                  <a:gd name="T34" fmla="*/ 1012 w 1014"/>
                  <a:gd name="T35" fmla="*/ 68 h 89"/>
                  <a:gd name="T36" fmla="*/ 1010 w 1014"/>
                  <a:gd name="T37" fmla="*/ 68 h 89"/>
                  <a:gd name="T38" fmla="*/ 1010 w 1014"/>
                  <a:gd name="T39" fmla="*/ 68 h 89"/>
                  <a:gd name="T40" fmla="*/ 1010 w 1014"/>
                  <a:gd name="T41" fmla="*/ 68 h 89"/>
                  <a:gd name="T42" fmla="*/ 1009 w 1014"/>
                  <a:gd name="T43" fmla="*/ 68 h 89"/>
                  <a:gd name="T44" fmla="*/ 1009 w 1014"/>
                  <a:gd name="T45" fmla="*/ 68 h 89"/>
                  <a:gd name="T46" fmla="*/ 1009 w 1014"/>
                  <a:gd name="T47" fmla="*/ 41 h 89"/>
                  <a:gd name="T48" fmla="*/ 1014 w 1014"/>
                  <a:gd name="T49" fmla="*/ 41 h 89"/>
                  <a:gd name="T50" fmla="*/ 2 w 1014"/>
                  <a:gd name="T51" fmla="*/ 28 h 89"/>
                  <a:gd name="T52" fmla="*/ 0 w 1014"/>
                  <a:gd name="T53" fmla="*/ 41 h 89"/>
                  <a:gd name="T54" fmla="*/ 2 w 1014"/>
                  <a:gd name="T55" fmla="*/ 68 h 89"/>
                  <a:gd name="T56" fmla="*/ 4 w 1014"/>
                  <a:gd name="T57" fmla="*/ 89 h 89"/>
                  <a:gd name="T58" fmla="*/ 9 w 1014"/>
                  <a:gd name="T59" fmla="*/ 87 h 89"/>
                  <a:gd name="T60" fmla="*/ 7 w 1014"/>
                  <a:gd name="T61" fmla="*/ 68 h 89"/>
                  <a:gd name="T62" fmla="*/ 5 w 1014"/>
                  <a:gd name="T63" fmla="*/ 41 h 89"/>
                  <a:gd name="T64" fmla="*/ 7 w 1014"/>
                  <a:gd name="T65" fmla="*/ 26 h 89"/>
                  <a:gd name="T66" fmla="*/ 5 w 1014"/>
                  <a:gd name="T67" fmla="*/ 26 h 89"/>
                  <a:gd name="T68" fmla="*/ 5 w 1014"/>
                  <a:gd name="T69" fmla="*/ 26 h 89"/>
                  <a:gd name="T70" fmla="*/ 5 w 1014"/>
                  <a:gd name="T71" fmla="*/ 26 h 89"/>
                  <a:gd name="T72" fmla="*/ 4 w 1014"/>
                  <a:gd name="T73" fmla="*/ 26 h 89"/>
                  <a:gd name="T74" fmla="*/ 4 w 1014"/>
                  <a:gd name="T75" fmla="*/ 28 h 89"/>
                  <a:gd name="T76" fmla="*/ 2 w 1014"/>
                  <a:gd name="T77" fmla="*/ 28 h 89"/>
                  <a:gd name="T78" fmla="*/ 2 w 1014"/>
                  <a:gd name="T79" fmla="*/ 28 h 89"/>
                  <a:gd name="T80" fmla="*/ 2 w 1014"/>
                  <a:gd name="T81" fmla="*/ 28 h 8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14"/>
                  <a:gd name="T124" fmla="*/ 0 h 89"/>
                  <a:gd name="T125" fmla="*/ 1014 w 1014"/>
                  <a:gd name="T126" fmla="*/ 89 h 8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14" h="89">
                    <a:moveTo>
                      <a:pt x="1014" y="41"/>
                    </a:moveTo>
                    <a:lnTo>
                      <a:pt x="1014" y="16"/>
                    </a:lnTo>
                    <a:lnTo>
                      <a:pt x="1012" y="1"/>
                    </a:lnTo>
                    <a:lnTo>
                      <a:pt x="1010" y="1"/>
                    </a:lnTo>
                    <a:lnTo>
                      <a:pt x="1010" y="0"/>
                    </a:lnTo>
                    <a:lnTo>
                      <a:pt x="1009" y="0"/>
                    </a:lnTo>
                    <a:lnTo>
                      <a:pt x="1007" y="0"/>
                    </a:lnTo>
                    <a:lnTo>
                      <a:pt x="1009" y="16"/>
                    </a:lnTo>
                    <a:lnTo>
                      <a:pt x="1009" y="41"/>
                    </a:lnTo>
                    <a:lnTo>
                      <a:pt x="1014" y="41"/>
                    </a:lnTo>
                    <a:lnTo>
                      <a:pt x="1014" y="68"/>
                    </a:lnTo>
                    <a:lnTo>
                      <a:pt x="1012" y="68"/>
                    </a:lnTo>
                    <a:lnTo>
                      <a:pt x="1010" y="68"/>
                    </a:lnTo>
                    <a:lnTo>
                      <a:pt x="1009" y="68"/>
                    </a:lnTo>
                    <a:lnTo>
                      <a:pt x="1009" y="41"/>
                    </a:lnTo>
                    <a:lnTo>
                      <a:pt x="1014" y="41"/>
                    </a:lnTo>
                    <a:close/>
                    <a:moveTo>
                      <a:pt x="2" y="28"/>
                    </a:moveTo>
                    <a:lnTo>
                      <a:pt x="0" y="41"/>
                    </a:lnTo>
                    <a:lnTo>
                      <a:pt x="2" y="68"/>
                    </a:lnTo>
                    <a:lnTo>
                      <a:pt x="4" y="89"/>
                    </a:lnTo>
                    <a:lnTo>
                      <a:pt x="9" y="87"/>
                    </a:lnTo>
                    <a:lnTo>
                      <a:pt x="7" y="68"/>
                    </a:lnTo>
                    <a:lnTo>
                      <a:pt x="5" y="41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3" name="Freeform 115"/>
              <p:cNvSpPr>
                <a:spLocks noEditPoints="1"/>
              </p:cNvSpPr>
              <p:nvPr/>
            </p:nvSpPr>
            <p:spPr bwMode="auto">
              <a:xfrm>
                <a:off x="1528" y="2904"/>
                <a:ext cx="1008" cy="89"/>
              </a:xfrm>
              <a:custGeom>
                <a:avLst/>
                <a:gdLst>
                  <a:gd name="T0" fmla="*/ 1008 w 1008"/>
                  <a:gd name="T1" fmla="*/ 41 h 89"/>
                  <a:gd name="T2" fmla="*/ 1006 w 1008"/>
                  <a:gd name="T3" fmla="*/ 16 h 89"/>
                  <a:gd name="T4" fmla="*/ 1006 w 1008"/>
                  <a:gd name="T5" fmla="*/ 0 h 89"/>
                  <a:gd name="T6" fmla="*/ 1005 w 1008"/>
                  <a:gd name="T7" fmla="*/ 0 h 89"/>
                  <a:gd name="T8" fmla="*/ 1005 w 1008"/>
                  <a:gd name="T9" fmla="*/ 0 h 89"/>
                  <a:gd name="T10" fmla="*/ 1005 w 1008"/>
                  <a:gd name="T11" fmla="*/ 0 h 89"/>
                  <a:gd name="T12" fmla="*/ 1003 w 1008"/>
                  <a:gd name="T13" fmla="*/ 0 h 89"/>
                  <a:gd name="T14" fmla="*/ 1003 w 1008"/>
                  <a:gd name="T15" fmla="*/ 0 h 89"/>
                  <a:gd name="T16" fmla="*/ 1003 w 1008"/>
                  <a:gd name="T17" fmla="*/ 0 h 89"/>
                  <a:gd name="T18" fmla="*/ 1001 w 1008"/>
                  <a:gd name="T19" fmla="*/ 0 h 89"/>
                  <a:gd name="T20" fmla="*/ 1001 w 1008"/>
                  <a:gd name="T21" fmla="*/ 0 h 89"/>
                  <a:gd name="T22" fmla="*/ 1001 w 1008"/>
                  <a:gd name="T23" fmla="*/ 16 h 89"/>
                  <a:gd name="T24" fmla="*/ 1003 w 1008"/>
                  <a:gd name="T25" fmla="*/ 41 h 89"/>
                  <a:gd name="T26" fmla="*/ 1008 w 1008"/>
                  <a:gd name="T27" fmla="*/ 41 h 89"/>
                  <a:gd name="T28" fmla="*/ 1006 w 1008"/>
                  <a:gd name="T29" fmla="*/ 68 h 89"/>
                  <a:gd name="T30" fmla="*/ 1006 w 1008"/>
                  <a:gd name="T31" fmla="*/ 68 h 89"/>
                  <a:gd name="T32" fmla="*/ 1006 w 1008"/>
                  <a:gd name="T33" fmla="*/ 68 h 89"/>
                  <a:gd name="T34" fmla="*/ 1005 w 1008"/>
                  <a:gd name="T35" fmla="*/ 68 h 89"/>
                  <a:gd name="T36" fmla="*/ 1005 w 1008"/>
                  <a:gd name="T37" fmla="*/ 68 h 89"/>
                  <a:gd name="T38" fmla="*/ 1005 w 1008"/>
                  <a:gd name="T39" fmla="*/ 68 h 89"/>
                  <a:gd name="T40" fmla="*/ 1003 w 1008"/>
                  <a:gd name="T41" fmla="*/ 68 h 89"/>
                  <a:gd name="T42" fmla="*/ 1003 w 1008"/>
                  <a:gd name="T43" fmla="*/ 68 h 89"/>
                  <a:gd name="T44" fmla="*/ 1001 w 1008"/>
                  <a:gd name="T45" fmla="*/ 68 h 89"/>
                  <a:gd name="T46" fmla="*/ 1003 w 1008"/>
                  <a:gd name="T47" fmla="*/ 41 h 89"/>
                  <a:gd name="T48" fmla="*/ 1008 w 1008"/>
                  <a:gd name="T49" fmla="*/ 41 h 89"/>
                  <a:gd name="T50" fmla="*/ 0 w 1008"/>
                  <a:gd name="T51" fmla="*/ 26 h 89"/>
                  <a:gd name="T52" fmla="*/ 0 w 1008"/>
                  <a:gd name="T53" fmla="*/ 41 h 89"/>
                  <a:gd name="T54" fmla="*/ 0 w 1008"/>
                  <a:gd name="T55" fmla="*/ 68 h 89"/>
                  <a:gd name="T56" fmla="*/ 1 w 1008"/>
                  <a:gd name="T57" fmla="*/ 89 h 89"/>
                  <a:gd name="T58" fmla="*/ 6 w 1008"/>
                  <a:gd name="T59" fmla="*/ 86 h 89"/>
                  <a:gd name="T60" fmla="*/ 5 w 1008"/>
                  <a:gd name="T61" fmla="*/ 68 h 89"/>
                  <a:gd name="T62" fmla="*/ 5 w 1008"/>
                  <a:gd name="T63" fmla="*/ 41 h 89"/>
                  <a:gd name="T64" fmla="*/ 5 w 1008"/>
                  <a:gd name="T65" fmla="*/ 25 h 89"/>
                  <a:gd name="T66" fmla="*/ 5 w 1008"/>
                  <a:gd name="T67" fmla="*/ 25 h 89"/>
                  <a:gd name="T68" fmla="*/ 3 w 1008"/>
                  <a:gd name="T69" fmla="*/ 25 h 89"/>
                  <a:gd name="T70" fmla="*/ 3 w 1008"/>
                  <a:gd name="T71" fmla="*/ 25 h 89"/>
                  <a:gd name="T72" fmla="*/ 3 w 1008"/>
                  <a:gd name="T73" fmla="*/ 26 h 89"/>
                  <a:gd name="T74" fmla="*/ 1 w 1008"/>
                  <a:gd name="T75" fmla="*/ 26 h 89"/>
                  <a:gd name="T76" fmla="*/ 1 w 1008"/>
                  <a:gd name="T77" fmla="*/ 26 h 89"/>
                  <a:gd name="T78" fmla="*/ 1 w 1008"/>
                  <a:gd name="T79" fmla="*/ 26 h 89"/>
                  <a:gd name="T80" fmla="*/ 0 w 1008"/>
                  <a:gd name="T81" fmla="*/ 26 h 8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8"/>
                  <a:gd name="T124" fmla="*/ 0 h 89"/>
                  <a:gd name="T125" fmla="*/ 1008 w 1008"/>
                  <a:gd name="T126" fmla="*/ 89 h 8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8" h="89">
                    <a:moveTo>
                      <a:pt x="1008" y="41"/>
                    </a:moveTo>
                    <a:lnTo>
                      <a:pt x="1006" y="16"/>
                    </a:lnTo>
                    <a:lnTo>
                      <a:pt x="1006" y="0"/>
                    </a:lnTo>
                    <a:lnTo>
                      <a:pt x="1005" y="0"/>
                    </a:lnTo>
                    <a:lnTo>
                      <a:pt x="1003" y="0"/>
                    </a:lnTo>
                    <a:lnTo>
                      <a:pt x="1001" y="0"/>
                    </a:lnTo>
                    <a:lnTo>
                      <a:pt x="1001" y="16"/>
                    </a:lnTo>
                    <a:lnTo>
                      <a:pt x="1003" y="41"/>
                    </a:lnTo>
                    <a:lnTo>
                      <a:pt x="1008" y="41"/>
                    </a:lnTo>
                    <a:lnTo>
                      <a:pt x="1006" y="68"/>
                    </a:lnTo>
                    <a:lnTo>
                      <a:pt x="1005" y="68"/>
                    </a:lnTo>
                    <a:lnTo>
                      <a:pt x="1003" y="68"/>
                    </a:lnTo>
                    <a:lnTo>
                      <a:pt x="1001" y="68"/>
                    </a:lnTo>
                    <a:lnTo>
                      <a:pt x="1003" y="41"/>
                    </a:lnTo>
                    <a:lnTo>
                      <a:pt x="1008" y="41"/>
                    </a:lnTo>
                    <a:close/>
                    <a:moveTo>
                      <a:pt x="0" y="26"/>
                    </a:moveTo>
                    <a:lnTo>
                      <a:pt x="0" y="41"/>
                    </a:lnTo>
                    <a:lnTo>
                      <a:pt x="0" y="68"/>
                    </a:lnTo>
                    <a:lnTo>
                      <a:pt x="1" y="89"/>
                    </a:lnTo>
                    <a:lnTo>
                      <a:pt x="6" y="86"/>
                    </a:lnTo>
                    <a:lnTo>
                      <a:pt x="5" y="68"/>
                    </a:lnTo>
                    <a:lnTo>
                      <a:pt x="5" y="41"/>
                    </a:lnTo>
                    <a:lnTo>
                      <a:pt x="5" y="25"/>
                    </a:lnTo>
                    <a:lnTo>
                      <a:pt x="3" y="25"/>
                    </a:lnTo>
                    <a:lnTo>
                      <a:pt x="3" y="26"/>
                    </a:lnTo>
                    <a:lnTo>
                      <a:pt x="1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4" name="Freeform 116"/>
              <p:cNvSpPr>
                <a:spLocks noEditPoints="1"/>
              </p:cNvSpPr>
              <p:nvPr/>
            </p:nvSpPr>
            <p:spPr bwMode="auto">
              <a:xfrm>
                <a:off x="1529" y="2904"/>
                <a:ext cx="1004" cy="87"/>
              </a:xfrm>
              <a:custGeom>
                <a:avLst/>
                <a:gdLst>
                  <a:gd name="T0" fmla="*/ 1004 w 1004"/>
                  <a:gd name="T1" fmla="*/ 41 h 87"/>
                  <a:gd name="T2" fmla="*/ 1004 w 1004"/>
                  <a:gd name="T3" fmla="*/ 16 h 87"/>
                  <a:gd name="T4" fmla="*/ 1002 w 1004"/>
                  <a:gd name="T5" fmla="*/ 0 h 87"/>
                  <a:gd name="T6" fmla="*/ 1002 w 1004"/>
                  <a:gd name="T7" fmla="*/ 0 h 87"/>
                  <a:gd name="T8" fmla="*/ 1002 w 1004"/>
                  <a:gd name="T9" fmla="*/ 0 h 87"/>
                  <a:gd name="T10" fmla="*/ 1000 w 1004"/>
                  <a:gd name="T11" fmla="*/ 0 h 87"/>
                  <a:gd name="T12" fmla="*/ 1000 w 1004"/>
                  <a:gd name="T13" fmla="*/ 0 h 87"/>
                  <a:gd name="T14" fmla="*/ 999 w 1004"/>
                  <a:gd name="T15" fmla="*/ 0 h 87"/>
                  <a:gd name="T16" fmla="*/ 999 w 1004"/>
                  <a:gd name="T17" fmla="*/ 0 h 87"/>
                  <a:gd name="T18" fmla="*/ 999 w 1004"/>
                  <a:gd name="T19" fmla="*/ 0 h 87"/>
                  <a:gd name="T20" fmla="*/ 997 w 1004"/>
                  <a:gd name="T21" fmla="*/ 0 h 87"/>
                  <a:gd name="T22" fmla="*/ 999 w 1004"/>
                  <a:gd name="T23" fmla="*/ 16 h 87"/>
                  <a:gd name="T24" fmla="*/ 999 w 1004"/>
                  <a:gd name="T25" fmla="*/ 41 h 87"/>
                  <a:gd name="T26" fmla="*/ 1004 w 1004"/>
                  <a:gd name="T27" fmla="*/ 41 h 87"/>
                  <a:gd name="T28" fmla="*/ 1004 w 1004"/>
                  <a:gd name="T29" fmla="*/ 68 h 87"/>
                  <a:gd name="T30" fmla="*/ 1004 w 1004"/>
                  <a:gd name="T31" fmla="*/ 68 h 87"/>
                  <a:gd name="T32" fmla="*/ 1002 w 1004"/>
                  <a:gd name="T33" fmla="*/ 68 h 87"/>
                  <a:gd name="T34" fmla="*/ 1002 w 1004"/>
                  <a:gd name="T35" fmla="*/ 68 h 87"/>
                  <a:gd name="T36" fmla="*/ 1000 w 1004"/>
                  <a:gd name="T37" fmla="*/ 68 h 87"/>
                  <a:gd name="T38" fmla="*/ 1000 w 1004"/>
                  <a:gd name="T39" fmla="*/ 68 h 87"/>
                  <a:gd name="T40" fmla="*/ 1000 w 1004"/>
                  <a:gd name="T41" fmla="*/ 68 h 87"/>
                  <a:gd name="T42" fmla="*/ 999 w 1004"/>
                  <a:gd name="T43" fmla="*/ 68 h 87"/>
                  <a:gd name="T44" fmla="*/ 999 w 1004"/>
                  <a:gd name="T45" fmla="*/ 66 h 87"/>
                  <a:gd name="T46" fmla="*/ 999 w 1004"/>
                  <a:gd name="T47" fmla="*/ 41 h 87"/>
                  <a:gd name="T48" fmla="*/ 1004 w 1004"/>
                  <a:gd name="T49" fmla="*/ 41 h 87"/>
                  <a:gd name="T50" fmla="*/ 2 w 1004"/>
                  <a:gd name="T51" fmla="*/ 26 h 87"/>
                  <a:gd name="T52" fmla="*/ 0 w 1004"/>
                  <a:gd name="T53" fmla="*/ 41 h 87"/>
                  <a:gd name="T54" fmla="*/ 2 w 1004"/>
                  <a:gd name="T55" fmla="*/ 68 h 87"/>
                  <a:gd name="T56" fmla="*/ 4 w 1004"/>
                  <a:gd name="T57" fmla="*/ 87 h 87"/>
                  <a:gd name="T58" fmla="*/ 9 w 1004"/>
                  <a:gd name="T59" fmla="*/ 86 h 87"/>
                  <a:gd name="T60" fmla="*/ 7 w 1004"/>
                  <a:gd name="T61" fmla="*/ 68 h 87"/>
                  <a:gd name="T62" fmla="*/ 5 w 1004"/>
                  <a:gd name="T63" fmla="*/ 41 h 87"/>
                  <a:gd name="T64" fmla="*/ 7 w 1004"/>
                  <a:gd name="T65" fmla="*/ 23 h 87"/>
                  <a:gd name="T66" fmla="*/ 5 w 1004"/>
                  <a:gd name="T67" fmla="*/ 23 h 87"/>
                  <a:gd name="T68" fmla="*/ 5 w 1004"/>
                  <a:gd name="T69" fmla="*/ 25 h 87"/>
                  <a:gd name="T70" fmla="*/ 5 w 1004"/>
                  <a:gd name="T71" fmla="*/ 25 h 87"/>
                  <a:gd name="T72" fmla="*/ 4 w 1004"/>
                  <a:gd name="T73" fmla="*/ 25 h 87"/>
                  <a:gd name="T74" fmla="*/ 4 w 1004"/>
                  <a:gd name="T75" fmla="*/ 25 h 87"/>
                  <a:gd name="T76" fmla="*/ 2 w 1004"/>
                  <a:gd name="T77" fmla="*/ 25 h 87"/>
                  <a:gd name="T78" fmla="*/ 2 w 1004"/>
                  <a:gd name="T79" fmla="*/ 25 h 87"/>
                  <a:gd name="T80" fmla="*/ 2 w 1004"/>
                  <a:gd name="T81" fmla="*/ 26 h 8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4"/>
                  <a:gd name="T124" fmla="*/ 0 h 87"/>
                  <a:gd name="T125" fmla="*/ 1004 w 1004"/>
                  <a:gd name="T126" fmla="*/ 87 h 8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4" h="87">
                    <a:moveTo>
                      <a:pt x="1004" y="41"/>
                    </a:moveTo>
                    <a:lnTo>
                      <a:pt x="1004" y="16"/>
                    </a:lnTo>
                    <a:lnTo>
                      <a:pt x="1002" y="0"/>
                    </a:lnTo>
                    <a:lnTo>
                      <a:pt x="1000" y="0"/>
                    </a:lnTo>
                    <a:lnTo>
                      <a:pt x="999" y="0"/>
                    </a:lnTo>
                    <a:lnTo>
                      <a:pt x="997" y="0"/>
                    </a:lnTo>
                    <a:lnTo>
                      <a:pt x="999" y="16"/>
                    </a:lnTo>
                    <a:lnTo>
                      <a:pt x="999" y="41"/>
                    </a:lnTo>
                    <a:lnTo>
                      <a:pt x="1004" y="41"/>
                    </a:lnTo>
                    <a:lnTo>
                      <a:pt x="1004" y="68"/>
                    </a:lnTo>
                    <a:lnTo>
                      <a:pt x="1002" y="68"/>
                    </a:lnTo>
                    <a:lnTo>
                      <a:pt x="1000" y="68"/>
                    </a:lnTo>
                    <a:lnTo>
                      <a:pt x="999" y="68"/>
                    </a:lnTo>
                    <a:lnTo>
                      <a:pt x="999" y="66"/>
                    </a:lnTo>
                    <a:lnTo>
                      <a:pt x="999" y="41"/>
                    </a:lnTo>
                    <a:lnTo>
                      <a:pt x="1004" y="41"/>
                    </a:lnTo>
                    <a:close/>
                    <a:moveTo>
                      <a:pt x="2" y="26"/>
                    </a:moveTo>
                    <a:lnTo>
                      <a:pt x="0" y="41"/>
                    </a:lnTo>
                    <a:lnTo>
                      <a:pt x="2" y="68"/>
                    </a:lnTo>
                    <a:lnTo>
                      <a:pt x="4" y="87"/>
                    </a:lnTo>
                    <a:lnTo>
                      <a:pt x="9" y="86"/>
                    </a:lnTo>
                    <a:lnTo>
                      <a:pt x="7" y="68"/>
                    </a:lnTo>
                    <a:lnTo>
                      <a:pt x="5" y="41"/>
                    </a:lnTo>
                    <a:lnTo>
                      <a:pt x="7" y="23"/>
                    </a:lnTo>
                    <a:lnTo>
                      <a:pt x="5" y="23"/>
                    </a:lnTo>
                    <a:lnTo>
                      <a:pt x="5" y="25"/>
                    </a:lnTo>
                    <a:lnTo>
                      <a:pt x="4" y="25"/>
                    </a:lnTo>
                    <a:lnTo>
                      <a:pt x="2" y="25"/>
                    </a:lnTo>
                    <a:lnTo>
                      <a:pt x="2" y="26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5" name="Freeform 117"/>
              <p:cNvSpPr>
                <a:spLocks noEditPoints="1"/>
              </p:cNvSpPr>
              <p:nvPr/>
            </p:nvSpPr>
            <p:spPr bwMode="auto">
              <a:xfrm>
                <a:off x="1533" y="2904"/>
                <a:ext cx="998" cy="86"/>
              </a:xfrm>
              <a:custGeom>
                <a:avLst/>
                <a:gdLst>
                  <a:gd name="T0" fmla="*/ 998 w 998"/>
                  <a:gd name="T1" fmla="*/ 41 h 86"/>
                  <a:gd name="T2" fmla="*/ 996 w 998"/>
                  <a:gd name="T3" fmla="*/ 16 h 86"/>
                  <a:gd name="T4" fmla="*/ 996 w 998"/>
                  <a:gd name="T5" fmla="*/ 0 h 86"/>
                  <a:gd name="T6" fmla="*/ 995 w 998"/>
                  <a:gd name="T7" fmla="*/ 0 h 86"/>
                  <a:gd name="T8" fmla="*/ 995 w 998"/>
                  <a:gd name="T9" fmla="*/ 0 h 86"/>
                  <a:gd name="T10" fmla="*/ 995 w 998"/>
                  <a:gd name="T11" fmla="*/ 0 h 86"/>
                  <a:gd name="T12" fmla="*/ 993 w 998"/>
                  <a:gd name="T13" fmla="*/ 0 h 86"/>
                  <a:gd name="T14" fmla="*/ 993 w 998"/>
                  <a:gd name="T15" fmla="*/ 0 h 86"/>
                  <a:gd name="T16" fmla="*/ 991 w 998"/>
                  <a:gd name="T17" fmla="*/ 0 h 86"/>
                  <a:gd name="T18" fmla="*/ 991 w 998"/>
                  <a:gd name="T19" fmla="*/ 0 h 86"/>
                  <a:gd name="T20" fmla="*/ 991 w 998"/>
                  <a:gd name="T21" fmla="*/ 0 h 86"/>
                  <a:gd name="T22" fmla="*/ 991 w 998"/>
                  <a:gd name="T23" fmla="*/ 16 h 86"/>
                  <a:gd name="T24" fmla="*/ 993 w 998"/>
                  <a:gd name="T25" fmla="*/ 41 h 86"/>
                  <a:gd name="T26" fmla="*/ 998 w 998"/>
                  <a:gd name="T27" fmla="*/ 41 h 86"/>
                  <a:gd name="T28" fmla="*/ 996 w 998"/>
                  <a:gd name="T29" fmla="*/ 68 h 86"/>
                  <a:gd name="T30" fmla="*/ 996 w 998"/>
                  <a:gd name="T31" fmla="*/ 68 h 86"/>
                  <a:gd name="T32" fmla="*/ 996 w 998"/>
                  <a:gd name="T33" fmla="*/ 68 h 86"/>
                  <a:gd name="T34" fmla="*/ 995 w 998"/>
                  <a:gd name="T35" fmla="*/ 68 h 86"/>
                  <a:gd name="T36" fmla="*/ 995 w 998"/>
                  <a:gd name="T37" fmla="*/ 66 h 86"/>
                  <a:gd name="T38" fmla="*/ 995 w 998"/>
                  <a:gd name="T39" fmla="*/ 66 h 86"/>
                  <a:gd name="T40" fmla="*/ 993 w 998"/>
                  <a:gd name="T41" fmla="*/ 66 h 86"/>
                  <a:gd name="T42" fmla="*/ 993 w 998"/>
                  <a:gd name="T43" fmla="*/ 66 h 86"/>
                  <a:gd name="T44" fmla="*/ 991 w 998"/>
                  <a:gd name="T45" fmla="*/ 66 h 86"/>
                  <a:gd name="T46" fmla="*/ 993 w 998"/>
                  <a:gd name="T47" fmla="*/ 41 h 86"/>
                  <a:gd name="T48" fmla="*/ 998 w 998"/>
                  <a:gd name="T49" fmla="*/ 41 h 86"/>
                  <a:gd name="T50" fmla="*/ 0 w 998"/>
                  <a:gd name="T51" fmla="*/ 25 h 86"/>
                  <a:gd name="T52" fmla="*/ 0 w 998"/>
                  <a:gd name="T53" fmla="*/ 41 h 86"/>
                  <a:gd name="T54" fmla="*/ 0 w 998"/>
                  <a:gd name="T55" fmla="*/ 68 h 86"/>
                  <a:gd name="T56" fmla="*/ 1 w 998"/>
                  <a:gd name="T57" fmla="*/ 86 h 86"/>
                  <a:gd name="T58" fmla="*/ 6 w 998"/>
                  <a:gd name="T59" fmla="*/ 84 h 86"/>
                  <a:gd name="T60" fmla="*/ 5 w 998"/>
                  <a:gd name="T61" fmla="*/ 68 h 86"/>
                  <a:gd name="T62" fmla="*/ 5 w 998"/>
                  <a:gd name="T63" fmla="*/ 41 h 86"/>
                  <a:gd name="T64" fmla="*/ 5 w 998"/>
                  <a:gd name="T65" fmla="*/ 21 h 86"/>
                  <a:gd name="T66" fmla="*/ 5 w 998"/>
                  <a:gd name="T67" fmla="*/ 23 h 86"/>
                  <a:gd name="T68" fmla="*/ 5 w 998"/>
                  <a:gd name="T69" fmla="*/ 23 h 86"/>
                  <a:gd name="T70" fmla="*/ 3 w 998"/>
                  <a:gd name="T71" fmla="*/ 23 h 86"/>
                  <a:gd name="T72" fmla="*/ 3 w 998"/>
                  <a:gd name="T73" fmla="*/ 23 h 86"/>
                  <a:gd name="T74" fmla="*/ 1 w 998"/>
                  <a:gd name="T75" fmla="*/ 23 h 86"/>
                  <a:gd name="T76" fmla="*/ 1 w 998"/>
                  <a:gd name="T77" fmla="*/ 25 h 86"/>
                  <a:gd name="T78" fmla="*/ 1 w 998"/>
                  <a:gd name="T79" fmla="*/ 25 h 86"/>
                  <a:gd name="T80" fmla="*/ 0 w 998"/>
                  <a:gd name="T81" fmla="*/ 25 h 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98"/>
                  <a:gd name="T124" fmla="*/ 0 h 86"/>
                  <a:gd name="T125" fmla="*/ 998 w 998"/>
                  <a:gd name="T126" fmla="*/ 86 h 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98" h="86">
                    <a:moveTo>
                      <a:pt x="998" y="41"/>
                    </a:moveTo>
                    <a:lnTo>
                      <a:pt x="996" y="16"/>
                    </a:lnTo>
                    <a:lnTo>
                      <a:pt x="996" y="0"/>
                    </a:lnTo>
                    <a:lnTo>
                      <a:pt x="995" y="0"/>
                    </a:lnTo>
                    <a:lnTo>
                      <a:pt x="993" y="0"/>
                    </a:lnTo>
                    <a:lnTo>
                      <a:pt x="991" y="0"/>
                    </a:lnTo>
                    <a:lnTo>
                      <a:pt x="991" y="16"/>
                    </a:lnTo>
                    <a:lnTo>
                      <a:pt x="993" y="41"/>
                    </a:lnTo>
                    <a:lnTo>
                      <a:pt x="998" y="41"/>
                    </a:lnTo>
                    <a:lnTo>
                      <a:pt x="996" y="68"/>
                    </a:lnTo>
                    <a:lnTo>
                      <a:pt x="995" y="68"/>
                    </a:lnTo>
                    <a:lnTo>
                      <a:pt x="995" y="66"/>
                    </a:lnTo>
                    <a:lnTo>
                      <a:pt x="993" y="66"/>
                    </a:lnTo>
                    <a:lnTo>
                      <a:pt x="991" y="66"/>
                    </a:lnTo>
                    <a:lnTo>
                      <a:pt x="993" y="41"/>
                    </a:lnTo>
                    <a:lnTo>
                      <a:pt x="998" y="41"/>
                    </a:lnTo>
                    <a:close/>
                    <a:moveTo>
                      <a:pt x="0" y="25"/>
                    </a:moveTo>
                    <a:lnTo>
                      <a:pt x="0" y="41"/>
                    </a:lnTo>
                    <a:lnTo>
                      <a:pt x="0" y="68"/>
                    </a:lnTo>
                    <a:lnTo>
                      <a:pt x="1" y="86"/>
                    </a:lnTo>
                    <a:lnTo>
                      <a:pt x="6" y="84"/>
                    </a:lnTo>
                    <a:lnTo>
                      <a:pt x="5" y="68"/>
                    </a:lnTo>
                    <a:lnTo>
                      <a:pt x="5" y="4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6" name="Freeform 118"/>
              <p:cNvSpPr>
                <a:spLocks noEditPoints="1"/>
              </p:cNvSpPr>
              <p:nvPr/>
            </p:nvSpPr>
            <p:spPr bwMode="auto">
              <a:xfrm>
                <a:off x="1534" y="2904"/>
                <a:ext cx="994" cy="86"/>
              </a:xfrm>
              <a:custGeom>
                <a:avLst/>
                <a:gdLst>
                  <a:gd name="T0" fmla="*/ 994 w 994"/>
                  <a:gd name="T1" fmla="*/ 41 h 86"/>
                  <a:gd name="T2" fmla="*/ 994 w 994"/>
                  <a:gd name="T3" fmla="*/ 16 h 86"/>
                  <a:gd name="T4" fmla="*/ 992 w 994"/>
                  <a:gd name="T5" fmla="*/ 0 h 86"/>
                  <a:gd name="T6" fmla="*/ 992 w 994"/>
                  <a:gd name="T7" fmla="*/ 0 h 86"/>
                  <a:gd name="T8" fmla="*/ 990 w 994"/>
                  <a:gd name="T9" fmla="*/ 0 h 86"/>
                  <a:gd name="T10" fmla="*/ 990 w 994"/>
                  <a:gd name="T11" fmla="*/ 0 h 86"/>
                  <a:gd name="T12" fmla="*/ 990 w 994"/>
                  <a:gd name="T13" fmla="*/ 0 h 86"/>
                  <a:gd name="T14" fmla="*/ 989 w 994"/>
                  <a:gd name="T15" fmla="*/ 0 h 86"/>
                  <a:gd name="T16" fmla="*/ 989 w 994"/>
                  <a:gd name="T17" fmla="*/ 0 h 86"/>
                  <a:gd name="T18" fmla="*/ 989 w 994"/>
                  <a:gd name="T19" fmla="*/ 0 h 86"/>
                  <a:gd name="T20" fmla="*/ 987 w 994"/>
                  <a:gd name="T21" fmla="*/ 0 h 86"/>
                  <a:gd name="T22" fmla="*/ 989 w 994"/>
                  <a:gd name="T23" fmla="*/ 16 h 86"/>
                  <a:gd name="T24" fmla="*/ 989 w 994"/>
                  <a:gd name="T25" fmla="*/ 41 h 86"/>
                  <a:gd name="T26" fmla="*/ 994 w 994"/>
                  <a:gd name="T27" fmla="*/ 41 h 86"/>
                  <a:gd name="T28" fmla="*/ 994 w 994"/>
                  <a:gd name="T29" fmla="*/ 66 h 86"/>
                  <a:gd name="T30" fmla="*/ 994 w 994"/>
                  <a:gd name="T31" fmla="*/ 66 h 86"/>
                  <a:gd name="T32" fmla="*/ 992 w 994"/>
                  <a:gd name="T33" fmla="*/ 66 h 86"/>
                  <a:gd name="T34" fmla="*/ 992 w 994"/>
                  <a:gd name="T35" fmla="*/ 66 h 86"/>
                  <a:gd name="T36" fmla="*/ 990 w 994"/>
                  <a:gd name="T37" fmla="*/ 66 h 86"/>
                  <a:gd name="T38" fmla="*/ 990 w 994"/>
                  <a:gd name="T39" fmla="*/ 66 h 86"/>
                  <a:gd name="T40" fmla="*/ 990 w 994"/>
                  <a:gd name="T41" fmla="*/ 66 h 86"/>
                  <a:gd name="T42" fmla="*/ 989 w 994"/>
                  <a:gd name="T43" fmla="*/ 66 h 86"/>
                  <a:gd name="T44" fmla="*/ 989 w 994"/>
                  <a:gd name="T45" fmla="*/ 66 h 86"/>
                  <a:gd name="T46" fmla="*/ 989 w 994"/>
                  <a:gd name="T47" fmla="*/ 41 h 86"/>
                  <a:gd name="T48" fmla="*/ 994 w 994"/>
                  <a:gd name="T49" fmla="*/ 41 h 86"/>
                  <a:gd name="T50" fmla="*/ 2 w 994"/>
                  <a:gd name="T51" fmla="*/ 23 h 86"/>
                  <a:gd name="T52" fmla="*/ 0 w 994"/>
                  <a:gd name="T53" fmla="*/ 41 h 86"/>
                  <a:gd name="T54" fmla="*/ 2 w 994"/>
                  <a:gd name="T55" fmla="*/ 68 h 86"/>
                  <a:gd name="T56" fmla="*/ 4 w 994"/>
                  <a:gd name="T57" fmla="*/ 86 h 86"/>
                  <a:gd name="T58" fmla="*/ 9 w 994"/>
                  <a:gd name="T59" fmla="*/ 83 h 86"/>
                  <a:gd name="T60" fmla="*/ 7 w 994"/>
                  <a:gd name="T61" fmla="*/ 68 h 86"/>
                  <a:gd name="T62" fmla="*/ 5 w 994"/>
                  <a:gd name="T63" fmla="*/ 41 h 86"/>
                  <a:gd name="T64" fmla="*/ 7 w 994"/>
                  <a:gd name="T65" fmla="*/ 21 h 86"/>
                  <a:gd name="T66" fmla="*/ 5 w 994"/>
                  <a:gd name="T67" fmla="*/ 21 h 86"/>
                  <a:gd name="T68" fmla="*/ 5 w 994"/>
                  <a:gd name="T69" fmla="*/ 21 h 86"/>
                  <a:gd name="T70" fmla="*/ 5 w 994"/>
                  <a:gd name="T71" fmla="*/ 21 h 86"/>
                  <a:gd name="T72" fmla="*/ 4 w 994"/>
                  <a:gd name="T73" fmla="*/ 21 h 86"/>
                  <a:gd name="T74" fmla="*/ 4 w 994"/>
                  <a:gd name="T75" fmla="*/ 23 h 86"/>
                  <a:gd name="T76" fmla="*/ 4 w 994"/>
                  <a:gd name="T77" fmla="*/ 23 h 86"/>
                  <a:gd name="T78" fmla="*/ 2 w 994"/>
                  <a:gd name="T79" fmla="*/ 23 h 86"/>
                  <a:gd name="T80" fmla="*/ 2 w 994"/>
                  <a:gd name="T81" fmla="*/ 23 h 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94"/>
                  <a:gd name="T124" fmla="*/ 0 h 86"/>
                  <a:gd name="T125" fmla="*/ 994 w 994"/>
                  <a:gd name="T126" fmla="*/ 86 h 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94" h="86">
                    <a:moveTo>
                      <a:pt x="994" y="41"/>
                    </a:moveTo>
                    <a:lnTo>
                      <a:pt x="994" y="16"/>
                    </a:lnTo>
                    <a:lnTo>
                      <a:pt x="992" y="0"/>
                    </a:lnTo>
                    <a:lnTo>
                      <a:pt x="990" y="0"/>
                    </a:lnTo>
                    <a:lnTo>
                      <a:pt x="989" y="0"/>
                    </a:lnTo>
                    <a:lnTo>
                      <a:pt x="987" y="0"/>
                    </a:lnTo>
                    <a:lnTo>
                      <a:pt x="989" y="16"/>
                    </a:lnTo>
                    <a:lnTo>
                      <a:pt x="989" y="41"/>
                    </a:lnTo>
                    <a:lnTo>
                      <a:pt x="994" y="41"/>
                    </a:lnTo>
                    <a:lnTo>
                      <a:pt x="994" y="66"/>
                    </a:lnTo>
                    <a:lnTo>
                      <a:pt x="992" y="66"/>
                    </a:lnTo>
                    <a:lnTo>
                      <a:pt x="990" y="66"/>
                    </a:lnTo>
                    <a:lnTo>
                      <a:pt x="989" y="66"/>
                    </a:lnTo>
                    <a:lnTo>
                      <a:pt x="989" y="41"/>
                    </a:lnTo>
                    <a:lnTo>
                      <a:pt x="994" y="41"/>
                    </a:lnTo>
                    <a:close/>
                    <a:moveTo>
                      <a:pt x="2" y="23"/>
                    </a:moveTo>
                    <a:lnTo>
                      <a:pt x="0" y="41"/>
                    </a:lnTo>
                    <a:lnTo>
                      <a:pt x="2" y="68"/>
                    </a:lnTo>
                    <a:lnTo>
                      <a:pt x="4" y="86"/>
                    </a:lnTo>
                    <a:lnTo>
                      <a:pt x="9" y="83"/>
                    </a:lnTo>
                    <a:lnTo>
                      <a:pt x="7" y="68"/>
                    </a:lnTo>
                    <a:lnTo>
                      <a:pt x="5" y="4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21"/>
                    </a:lnTo>
                    <a:lnTo>
                      <a:pt x="4" y="23"/>
                    </a:lnTo>
                    <a:lnTo>
                      <a:pt x="2" y="23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7" name="Freeform 119"/>
              <p:cNvSpPr>
                <a:spLocks noEditPoints="1"/>
              </p:cNvSpPr>
              <p:nvPr/>
            </p:nvSpPr>
            <p:spPr bwMode="auto">
              <a:xfrm>
                <a:off x="1538" y="2904"/>
                <a:ext cx="988" cy="84"/>
              </a:xfrm>
              <a:custGeom>
                <a:avLst/>
                <a:gdLst>
                  <a:gd name="T0" fmla="*/ 988 w 988"/>
                  <a:gd name="T1" fmla="*/ 41 h 84"/>
                  <a:gd name="T2" fmla="*/ 986 w 988"/>
                  <a:gd name="T3" fmla="*/ 16 h 84"/>
                  <a:gd name="T4" fmla="*/ 986 w 988"/>
                  <a:gd name="T5" fmla="*/ 0 h 84"/>
                  <a:gd name="T6" fmla="*/ 985 w 988"/>
                  <a:gd name="T7" fmla="*/ 0 h 84"/>
                  <a:gd name="T8" fmla="*/ 985 w 988"/>
                  <a:gd name="T9" fmla="*/ 0 h 84"/>
                  <a:gd name="T10" fmla="*/ 985 w 988"/>
                  <a:gd name="T11" fmla="*/ 0 h 84"/>
                  <a:gd name="T12" fmla="*/ 983 w 988"/>
                  <a:gd name="T13" fmla="*/ 0 h 84"/>
                  <a:gd name="T14" fmla="*/ 983 w 988"/>
                  <a:gd name="T15" fmla="*/ 0 h 84"/>
                  <a:gd name="T16" fmla="*/ 981 w 988"/>
                  <a:gd name="T17" fmla="*/ 0 h 84"/>
                  <a:gd name="T18" fmla="*/ 981 w 988"/>
                  <a:gd name="T19" fmla="*/ 0 h 84"/>
                  <a:gd name="T20" fmla="*/ 981 w 988"/>
                  <a:gd name="T21" fmla="*/ 0 h 84"/>
                  <a:gd name="T22" fmla="*/ 981 w 988"/>
                  <a:gd name="T23" fmla="*/ 16 h 84"/>
                  <a:gd name="T24" fmla="*/ 983 w 988"/>
                  <a:gd name="T25" fmla="*/ 41 h 84"/>
                  <a:gd name="T26" fmla="*/ 988 w 988"/>
                  <a:gd name="T27" fmla="*/ 41 h 84"/>
                  <a:gd name="T28" fmla="*/ 986 w 988"/>
                  <a:gd name="T29" fmla="*/ 66 h 84"/>
                  <a:gd name="T30" fmla="*/ 986 w 988"/>
                  <a:gd name="T31" fmla="*/ 66 h 84"/>
                  <a:gd name="T32" fmla="*/ 986 w 988"/>
                  <a:gd name="T33" fmla="*/ 66 h 84"/>
                  <a:gd name="T34" fmla="*/ 985 w 988"/>
                  <a:gd name="T35" fmla="*/ 66 h 84"/>
                  <a:gd name="T36" fmla="*/ 985 w 988"/>
                  <a:gd name="T37" fmla="*/ 66 h 84"/>
                  <a:gd name="T38" fmla="*/ 985 w 988"/>
                  <a:gd name="T39" fmla="*/ 66 h 84"/>
                  <a:gd name="T40" fmla="*/ 983 w 988"/>
                  <a:gd name="T41" fmla="*/ 66 h 84"/>
                  <a:gd name="T42" fmla="*/ 983 w 988"/>
                  <a:gd name="T43" fmla="*/ 66 h 84"/>
                  <a:gd name="T44" fmla="*/ 981 w 988"/>
                  <a:gd name="T45" fmla="*/ 66 h 84"/>
                  <a:gd name="T46" fmla="*/ 983 w 988"/>
                  <a:gd name="T47" fmla="*/ 41 h 84"/>
                  <a:gd name="T48" fmla="*/ 988 w 988"/>
                  <a:gd name="T49" fmla="*/ 41 h 84"/>
                  <a:gd name="T50" fmla="*/ 0 w 988"/>
                  <a:gd name="T51" fmla="*/ 21 h 84"/>
                  <a:gd name="T52" fmla="*/ 0 w 988"/>
                  <a:gd name="T53" fmla="*/ 41 h 84"/>
                  <a:gd name="T54" fmla="*/ 0 w 988"/>
                  <a:gd name="T55" fmla="*/ 68 h 84"/>
                  <a:gd name="T56" fmla="*/ 1 w 988"/>
                  <a:gd name="T57" fmla="*/ 84 h 84"/>
                  <a:gd name="T58" fmla="*/ 6 w 988"/>
                  <a:gd name="T59" fmla="*/ 83 h 84"/>
                  <a:gd name="T60" fmla="*/ 5 w 988"/>
                  <a:gd name="T61" fmla="*/ 68 h 84"/>
                  <a:gd name="T62" fmla="*/ 5 w 988"/>
                  <a:gd name="T63" fmla="*/ 41 h 84"/>
                  <a:gd name="T64" fmla="*/ 5 w 988"/>
                  <a:gd name="T65" fmla="*/ 20 h 84"/>
                  <a:gd name="T66" fmla="*/ 5 w 988"/>
                  <a:gd name="T67" fmla="*/ 20 h 84"/>
                  <a:gd name="T68" fmla="*/ 5 w 988"/>
                  <a:gd name="T69" fmla="*/ 20 h 84"/>
                  <a:gd name="T70" fmla="*/ 3 w 988"/>
                  <a:gd name="T71" fmla="*/ 21 h 84"/>
                  <a:gd name="T72" fmla="*/ 3 w 988"/>
                  <a:gd name="T73" fmla="*/ 21 h 84"/>
                  <a:gd name="T74" fmla="*/ 1 w 988"/>
                  <a:gd name="T75" fmla="*/ 21 h 84"/>
                  <a:gd name="T76" fmla="*/ 1 w 988"/>
                  <a:gd name="T77" fmla="*/ 21 h 84"/>
                  <a:gd name="T78" fmla="*/ 1 w 988"/>
                  <a:gd name="T79" fmla="*/ 21 h 84"/>
                  <a:gd name="T80" fmla="*/ 0 w 988"/>
                  <a:gd name="T81" fmla="*/ 21 h 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88"/>
                  <a:gd name="T124" fmla="*/ 0 h 84"/>
                  <a:gd name="T125" fmla="*/ 988 w 988"/>
                  <a:gd name="T126" fmla="*/ 84 h 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88" h="84">
                    <a:moveTo>
                      <a:pt x="988" y="41"/>
                    </a:moveTo>
                    <a:lnTo>
                      <a:pt x="986" y="16"/>
                    </a:lnTo>
                    <a:lnTo>
                      <a:pt x="986" y="0"/>
                    </a:lnTo>
                    <a:lnTo>
                      <a:pt x="985" y="0"/>
                    </a:lnTo>
                    <a:lnTo>
                      <a:pt x="983" y="0"/>
                    </a:lnTo>
                    <a:lnTo>
                      <a:pt x="981" y="0"/>
                    </a:lnTo>
                    <a:lnTo>
                      <a:pt x="981" y="16"/>
                    </a:lnTo>
                    <a:lnTo>
                      <a:pt x="983" y="41"/>
                    </a:lnTo>
                    <a:lnTo>
                      <a:pt x="988" y="41"/>
                    </a:lnTo>
                    <a:lnTo>
                      <a:pt x="986" y="66"/>
                    </a:lnTo>
                    <a:lnTo>
                      <a:pt x="985" y="66"/>
                    </a:lnTo>
                    <a:lnTo>
                      <a:pt x="983" y="66"/>
                    </a:lnTo>
                    <a:lnTo>
                      <a:pt x="981" y="66"/>
                    </a:lnTo>
                    <a:lnTo>
                      <a:pt x="983" y="41"/>
                    </a:lnTo>
                    <a:lnTo>
                      <a:pt x="988" y="41"/>
                    </a:lnTo>
                    <a:close/>
                    <a:moveTo>
                      <a:pt x="0" y="21"/>
                    </a:moveTo>
                    <a:lnTo>
                      <a:pt x="0" y="41"/>
                    </a:lnTo>
                    <a:lnTo>
                      <a:pt x="0" y="68"/>
                    </a:lnTo>
                    <a:lnTo>
                      <a:pt x="1" y="84"/>
                    </a:lnTo>
                    <a:lnTo>
                      <a:pt x="6" y="83"/>
                    </a:lnTo>
                    <a:lnTo>
                      <a:pt x="5" y="68"/>
                    </a:lnTo>
                    <a:lnTo>
                      <a:pt x="5" y="41"/>
                    </a:lnTo>
                    <a:lnTo>
                      <a:pt x="5" y="20"/>
                    </a:lnTo>
                    <a:lnTo>
                      <a:pt x="3" y="21"/>
                    </a:lnTo>
                    <a:lnTo>
                      <a:pt x="1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8" name="Freeform 120"/>
              <p:cNvSpPr>
                <a:spLocks noEditPoints="1"/>
              </p:cNvSpPr>
              <p:nvPr/>
            </p:nvSpPr>
            <p:spPr bwMode="auto">
              <a:xfrm>
                <a:off x="1539" y="2904"/>
                <a:ext cx="984" cy="83"/>
              </a:xfrm>
              <a:custGeom>
                <a:avLst/>
                <a:gdLst>
                  <a:gd name="T0" fmla="*/ 984 w 984"/>
                  <a:gd name="T1" fmla="*/ 41 h 83"/>
                  <a:gd name="T2" fmla="*/ 984 w 984"/>
                  <a:gd name="T3" fmla="*/ 16 h 83"/>
                  <a:gd name="T4" fmla="*/ 982 w 984"/>
                  <a:gd name="T5" fmla="*/ 0 h 83"/>
                  <a:gd name="T6" fmla="*/ 982 w 984"/>
                  <a:gd name="T7" fmla="*/ 0 h 83"/>
                  <a:gd name="T8" fmla="*/ 980 w 984"/>
                  <a:gd name="T9" fmla="*/ 0 h 83"/>
                  <a:gd name="T10" fmla="*/ 980 w 984"/>
                  <a:gd name="T11" fmla="*/ 0 h 83"/>
                  <a:gd name="T12" fmla="*/ 980 w 984"/>
                  <a:gd name="T13" fmla="*/ 0 h 83"/>
                  <a:gd name="T14" fmla="*/ 979 w 984"/>
                  <a:gd name="T15" fmla="*/ 0 h 83"/>
                  <a:gd name="T16" fmla="*/ 979 w 984"/>
                  <a:gd name="T17" fmla="*/ 0 h 83"/>
                  <a:gd name="T18" fmla="*/ 979 w 984"/>
                  <a:gd name="T19" fmla="*/ 0 h 83"/>
                  <a:gd name="T20" fmla="*/ 977 w 984"/>
                  <a:gd name="T21" fmla="*/ 0 h 83"/>
                  <a:gd name="T22" fmla="*/ 979 w 984"/>
                  <a:gd name="T23" fmla="*/ 16 h 83"/>
                  <a:gd name="T24" fmla="*/ 979 w 984"/>
                  <a:gd name="T25" fmla="*/ 41 h 83"/>
                  <a:gd name="T26" fmla="*/ 984 w 984"/>
                  <a:gd name="T27" fmla="*/ 41 h 83"/>
                  <a:gd name="T28" fmla="*/ 984 w 984"/>
                  <a:gd name="T29" fmla="*/ 66 h 83"/>
                  <a:gd name="T30" fmla="*/ 984 w 984"/>
                  <a:gd name="T31" fmla="*/ 66 h 83"/>
                  <a:gd name="T32" fmla="*/ 982 w 984"/>
                  <a:gd name="T33" fmla="*/ 66 h 83"/>
                  <a:gd name="T34" fmla="*/ 982 w 984"/>
                  <a:gd name="T35" fmla="*/ 66 h 83"/>
                  <a:gd name="T36" fmla="*/ 980 w 984"/>
                  <a:gd name="T37" fmla="*/ 66 h 83"/>
                  <a:gd name="T38" fmla="*/ 980 w 984"/>
                  <a:gd name="T39" fmla="*/ 66 h 83"/>
                  <a:gd name="T40" fmla="*/ 980 w 984"/>
                  <a:gd name="T41" fmla="*/ 66 h 83"/>
                  <a:gd name="T42" fmla="*/ 979 w 984"/>
                  <a:gd name="T43" fmla="*/ 66 h 83"/>
                  <a:gd name="T44" fmla="*/ 979 w 984"/>
                  <a:gd name="T45" fmla="*/ 66 h 83"/>
                  <a:gd name="T46" fmla="*/ 979 w 984"/>
                  <a:gd name="T47" fmla="*/ 41 h 83"/>
                  <a:gd name="T48" fmla="*/ 984 w 984"/>
                  <a:gd name="T49" fmla="*/ 41 h 83"/>
                  <a:gd name="T50" fmla="*/ 2 w 984"/>
                  <a:gd name="T51" fmla="*/ 21 h 83"/>
                  <a:gd name="T52" fmla="*/ 0 w 984"/>
                  <a:gd name="T53" fmla="*/ 41 h 83"/>
                  <a:gd name="T54" fmla="*/ 2 w 984"/>
                  <a:gd name="T55" fmla="*/ 68 h 83"/>
                  <a:gd name="T56" fmla="*/ 4 w 984"/>
                  <a:gd name="T57" fmla="*/ 83 h 83"/>
                  <a:gd name="T58" fmla="*/ 9 w 984"/>
                  <a:gd name="T59" fmla="*/ 81 h 83"/>
                  <a:gd name="T60" fmla="*/ 7 w 984"/>
                  <a:gd name="T61" fmla="*/ 66 h 83"/>
                  <a:gd name="T62" fmla="*/ 5 w 984"/>
                  <a:gd name="T63" fmla="*/ 41 h 83"/>
                  <a:gd name="T64" fmla="*/ 7 w 984"/>
                  <a:gd name="T65" fmla="*/ 18 h 83"/>
                  <a:gd name="T66" fmla="*/ 5 w 984"/>
                  <a:gd name="T67" fmla="*/ 20 h 83"/>
                  <a:gd name="T68" fmla="*/ 5 w 984"/>
                  <a:gd name="T69" fmla="*/ 20 h 83"/>
                  <a:gd name="T70" fmla="*/ 5 w 984"/>
                  <a:gd name="T71" fmla="*/ 20 h 83"/>
                  <a:gd name="T72" fmla="*/ 4 w 984"/>
                  <a:gd name="T73" fmla="*/ 20 h 83"/>
                  <a:gd name="T74" fmla="*/ 4 w 984"/>
                  <a:gd name="T75" fmla="*/ 20 h 83"/>
                  <a:gd name="T76" fmla="*/ 4 w 984"/>
                  <a:gd name="T77" fmla="*/ 20 h 83"/>
                  <a:gd name="T78" fmla="*/ 2 w 984"/>
                  <a:gd name="T79" fmla="*/ 21 h 83"/>
                  <a:gd name="T80" fmla="*/ 2 w 984"/>
                  <a:gd name="T81" fmla="*/ 21 h 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84"/>
                  <a:gd name="T124" fmla="*/ 0 h 83"/>
                  <a:gd name="T125" fmla="*/ 984 w 984"/>
                  <a:gd name="T126" fmla="*/ 83 h 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84" h="83">
                    <a:moveTo>
                      <a:pt x="984" y="41"/>
                    </a:moveTo>
                    <a:lnTo>
                      <a:pt x="984" y="16"/>
                    </a:lnTo>
                    <a:lnTo>
                      <a:pt x="982" y="0"/>
                    </a:lnTo>
                    <a:lnTo>
                      <a:pt x="980" y="0"/>
                    </a:lnTo>
                    <a:lnTo>
                      <a:pt x="979" y="0"/>
                    </a:lnTo>
                    <a:lnTo>
                      <a:pt x="977" y="0"/>
                    </a:lnTo>
                    <a:lnTo>
                      <a:pt x="979" y="16"/>
                    </a:lnTo>
                    <a:lnTo>
                      <a:pt x="979" y="41"/>
                    </a:lnTo>
                    <a:lnTo>
                      <a:pt x="984" y="41"/>
                    </a:lnTo>
                    <a:lnTo>
                      <a:pt x="984" y="66"/>
                    </a:lnTo>
                    <a:lnTo>
                      <a:pt x="982" y="66"/>
                    </a:lnTo>
                    <a:lnTo>
                      <a:pt x="980" y="66"/>
                    </a:lnTo>
                    <a:lnTo>
                      <a:pt x="979" y="66"/>
                    </a:lnTo>
                    <a:lnTo>
                      <a:pt x="979" y="41"/>
                    </a:lnTo>
                    <a:lnTo>
                      <a:pt x="984" y="41"/>
                    </a:lnTo>
                    <a:close/>
                    <a:moveTo>
                      <a:pt x="2" y="21"/>
                    </a:moveTo>
                    <a:lnTo>
                      <a:pt x="0" y="41"/>
                    </a:lnTo>
                    <a:lnTo>
                      <a:pt x="2" y="68"/>
                    </a:lnTo>
                    <a:lnTo>
                      <a:pt x="4" y="83"/>
                    </a:lnTo>
                    <a:lnTo>
                      <a:pt x="9" y="81"/>
                    </a:lnTo>
                    <a:lnTo>
                      <a:pt x="7" y="66"/>
                    </a:lnTo>
                    <a:lnTo>
                      <a:pt x="5" y="41"/>
                    </a:lnTo>
                    <a:lnTo>
                      <a:pt x="7" y="18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09" name="Freeform 121"/>
              <p:cNvSpPr>
                <a:spLocks noEditPoints="1"/>
              </p:cNvSpPr>
              <p:nvPr/>
            </p:nvSpPr>
            <p:spPr bwMode="auto">
              <a:xfrm>
                <a:off x="1543" y="2904"/>
                <a:ext cx="978" cy="83"/>
              </a:xfrm>
              <a:custGeom>
                <a:avLst/>
                <a:gdLst>
                  <a:gd name="T0" fmla="*/ 978 w 978"/>
                  <a:gd name="T1" fmla="*/ 41 h 83"/>
                  <a:gd name="T2" fmla="*/ 976 w 978"/>
                  <a:gd name="T3" fmla="*/ 16 h 83"/>
                  <a:gd name="T4" fmla="*/ 976 w 978"/>
                  <a:gd name="T5" fmla="*/ 0 h 83"/>
                  <a:gd name="T6" fmla="*/ 975 w 978"/>
                  <a:gd name="T7" fmla="*/ 0 h 83"/>
                  <a:gd name="T8" fmla="*/ 975 w 978"/>
                  <a:gd name="T9" fmla="*/ 0 h 83"/>
                  <a:gd name="T10" fmla="*/ 975 w 978"/>
                  <a:gd name="T11" fmla="*/ 0 h 83"/>
                  <a:gd name="T12" fmla="*/ 973 w 978"/>
                  <a:gd name="T13" fmla="*/ 0 h 83"/>
                  <a:gd name="T14" fmla="*/ 973 w 978"/>
                  <a:gd name="T15" fmla="*/ 0 h 83"/>
                  <a:gd name="T16" fmla="*/ 972 w 978"/>
                  <a:gd name="T17" fmla="*/ 0 h 83"/>
                  <a:gd name="T18" fmla="*/ 972 w 978"/>
                  <a:gd name="T19" fmla="*/ 0 h 83"/>
                  <a:gd name="T20" fmla="*/ 972 w 978"/>
                  <a:gd name="T21" fmla="*/ 0 h 83"/>
                  <a:gd name="T22" fmla="*/ 972 w 978"/>
                  <a:gd name="T23" fmla="*/ 16 h 83"/>
                  <a:gd name="T24" fmla="*/ 973 w 978"/>
                  <a:gd name="T25" fmla="*/ 41 h 83"/>
                  <a:gd name="T26" fmla="*/ 978 w 978"/>
                  <a:gd name="T27" fmla="*/ 41 h 83"/>
                  <a:gd name="T28" fmla="*/ 976 w 978"/>
                  <a:gd name="T29" fmla="*/ 66 h 83"/>
                  <a:gd name="T30" fmla="*/ 976 w 978"/>
                  <a:gd name="T31" fmla="*/ 66 h 83"/>
                  <a:gd name="T32" fmla="*/ 976 w 978"/>
                  <a:gd name="T33" fmla="*/ 66 h 83"/>
                  <a:gd name="T34" fmla="*/ 975 w 978"/>
                  <a:gd name="T35" fmla="*/ 66 h 83"/>
                  <a:gd name="T36" fmla="*/ 975 w 978"/>
                  <a:gd name="T37" fmla="*/ 66 h 83"/>
                  <a:gd name="T38" fmla="*/ 975 w 978"/>
                  <a:gd name="T39" fmla="*/ 66 h 83"/>
                  <a:gd name="T40" fmla="*/ 973 w 978"/>
                  <a:gd name="T41" fmla="*/ 66 h 83"/>
                  <a:gd name="T42" fmla="*/ 973 w 978"/>
                  <a:gd name="T43" fmla="*/ 66 h 83"/>
                  <a:gd name="T44" fmla="*/ 972 w 978"/>
                  <a:gd name="T45" fmla="*/ 66 h 83"/>
                  <a:gd name="T46" fmla="*/ 973 w 978"/>
                  <a:gd name="T47" fmla="*/ 41 h 83"/>
                  <a:gd name="T48" fmla="*/ 978 w 978"/>
                  <a:gd name="T49" fmla="*/ 41 h 83"/>
                  <a:gd name="T50" fmla="*/ 0 w 978"/>
                  <a:gd name="T51" fmla="*/ 20 h 83"/>
                  <a:gd name="T52" fmla="*/ 0 w 978"/>
                  <a:gd name="T53" fmla="*/ 41 h 83"/>
                  <a:gd name="T54" fmla="*/ 0 w 978"/>
                  <a:gd name="T55" fmla="*/ 68 h 83"/>
                  <a:gd name="T56" fmla="*/ 1 w 978"/>
                  <a:gd name="T57" fmla="*/ 83 h 83"/>
                  <a:gd name="T58" fmla="*/ 6 w 978"/>
                  <a:gd name="T59" fmla="*/ 81 h 83"/>
                  <a:gd name="T60" fmla="*/ 5 w 978"/>
                  <a:gd name="T61" fmla="*/ 66 h 83"/>
                  <a:gd name="T62" fmla="*/ 5 w 978"/>
                  <a:gd name="T63" fmla="*/ 41 h 83"/>
                  <a:gd name="T64" fmla="*/ 5 w 978"/>
                  <a:gd name="T65" fmla="*/ 18 h 83"/>
                  <a:gd name="T66" fmla="*/ 5 w 978"/>
                  <a:gd name="T67" fmla="*/ 18 h 83"/>
                  <a:gd name="T68" fmla="*/ 5 w 978"/>
                  <a:gd name="T69" fmla="*/ 18 h 83"/>
                  <a:gd name="T70" fmla="*/ 3 w 978"/>
                  <a:gd name="T71" fmla="*/ 18 h 83"/>
                  <a:gd name="T72" fmla="*/ 3 w 978"/>
                  <a:gd name="T73" fmla="*/ 18 h 83"/>
                  <a:gd name="T74" fmla="*/ 1 w 978"/>
                  <a:gd name="T75" fmla="*/ 20 h 83"/>
                  <a:gd name="T76" fmla="*/ 1 w 978"/>
                  <a:gd name="T77" fmla="*/ 20 h 83"/>
                  <a:gd name="T78" fmla="*/ 1 w 978"/>
                  <a:gd name="T79" fmla="*/ 20 h 83"/>
                  <a:gd name="T80" fmla="*/ 0 w 978"/>
                  <a:gd name="T81" fmla="*/ 20 h 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78"/>
                  <a:gd name="T124" fmla="*/ 0 h 83"/>
                  <a:gd name="T125" fmla="*/ 978 w 978"/>
                  <a:gd name="T126" fmla="*/ 83 h 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78" h="83">
                    <a:moveTo>
                      <a:pt x="978" y="41"/>
                    </a:moveTo>
                    <a:lnTo>
                      <a:pt x="976" y="16"/>
                    </a:lnTo>
                    <a:lnTo>
                      <a:pt x="976" y="0"/>
                    </a:lnTo>
                    <a:lnTo>
                      <a:pt x="975" y="0"/>
                    </a:lnTo>
                    <a:lnTo>
                      <a:pt x="973" y="0"/>
                    </a:lnTo>
                    <a:lnTo>
                      <a:pt x="972" y="0"/>
                    </a:lnTo>
                    <a:lnTo>
                      <a:pt x="972" y="16"/>
                    </a:lnTo>
                    <a:lnTo>
                      <a:pt x="973" y="41"/>
                    </a:lnTo>
                    <a:lnTo>
                      <a:pt x="978" y="41"/>
                    </a:lnTo>
                    <a:lnTo>
                      <a:pt x="976" y="66"/>
                    </a:lnTo>
                    <a:lnTo>
                      <a:pt x="975" y="66"/>
                    </a:lnTo>
                    <a:lnTo>
                      <a:pt x="973" y="66"/>
                    </a:lnTo>
                    <a:lnTo>
                      <a:pt x="972" y="66"/>
                    </a:lnTo>
                    <a:lnTo>
                      <a:pt x="973" y="41"/>
                    </a:lnTo>
                    <a:lnTo>
                      <a:pt x="978" y="41"/>
                    </a:lnTo>
                    <a:close/>
                    <a:moveTo>
                      <a:pt x="0" y="20"/>
                    </a:moveTo>
                    <a:lnTo>
                      <a:pt x="0" y="41"/>
                    </a:lnTo>
                    <a:lnTo>
                      <a:pt x="0" y="68"/>
                    </a:lnTo>
                    <a:lnTo>
                      <a:pt x="1" y="83"/>
                    </a:lnTo>
                    <a:lnTo>
                      <a:pt x="6" y="81"/>
                    </a:lnTo>
                    <a:lnTo>
                      <a:pt x="5" y="66"/>
                    </a:lnTo>
                    <a:lnTo>
                      <a:pt x="5" y="41"/>
                    </a:lnTo>
                    <a:lnTo>
                      <a:pt x="5" y="18"/>
                    </a:lnTo>
                    <a:lnTo>
                      <a:pt x="3" y="18"/>
                    </a:lnTo>
                    <a:lnTo>
                      <a:pt x="1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0" name="Freeform 122"/>
              <p:cNvSpPr>
                <a:spLocks noEditPoints="1"/>
              </p:cNvSpPr>
              <p:nvPr/>
            </p:nvSpPr>
            <p:spPr bwMode="auto">
              <a:xfrm>
                <a:off x="1544" y="2904"/>
                <a:ext cx="974" cy="81"/>
              </a:xfrm>
              <a:custGeom>
                <a:avLst/>
                <a:gdLst>
                  <a:gd name="T0" fmla="*/ 974 w 974"/>
                  <a:gd name="T1" fmla="*/ 41 h 81"/>
                  <a:gd name="T2" fmla="*/ 974 w 974"/>
                  <a:gd name="T3" fmla="*/ 16 h 81"/>
                  <a:gd name="T4" fmla="*/ 972 w 974"/>
                  <a:gd name="T5" fmla="*/ 0 h 81"/>
                  <a:gd name="T6" fmla="*/ 972 w 974"/>
                  <a:gd name="T7" fmla="*/ 0 h 81"/>
                  <a:gd name="T8" fmla="*/ 971 w 974"/>
                  <a:gd name="T9" fmla="*/ 0 h 81"/>
                  <a:gd name="T10" fmla="*/ 971 w 974"/>
                  <a:gd name="T11" fmla="*/ 0 h 81"/>
                  <a:gd name="T12" fmla="*/ 971 w 974"/>
                  <a:gd name="T13" fmla="*/ 0 h 81"/>
                  <a:gd name="T14" fmla="*/ 969 w 974"/>
                  <a:gd name="T15" fmla="*/ 0 h 81"/>
                  <a:gd name="T16" fmla="*/ 969 w 974"/>
                  <a:gd name="T17" fmla="*/ 0 h 81"/>
                  <a:gd name="T18" fmla="*/ 969 w 974"/>
                  <a:gd name="T19" fmla="*/ 0 h 81"/>
                  <a:gd name="T20" fmla="*/ 967 w 974"/>
                  <a:gd name="T21" fmla="*/ 0 h 81"/>
                  <a:gd name="T22" fmla="*/ 969 w 974"/>
                  <a:gd name="T23" fmla="*/ 18 h 81"/>
                  <a:gd name="T24" fmla="*/ 969 w 974"/>
                  <a:gd name="T25" fmla="*/ 41 h 81"/>
                  <a:gd name="T26" fmla="*/ 974 w 974"/>
                  <a:gd name="T27" fmla="*/ 41 h 81"/>
                  <a:gd name="T28" fmla="*/ 974 w 974"/>
                  <a:gd name="T29" fmla="*/ 66 h 81"/>
                  <a:gd name="T30" fmla="*/ 974 w 974"/>
                  <a:gd name="T31" fmla="*/ 66 h 81"/>
                  <a:gd name="T32" fmla="*/ 972 w 974"/>
                  <a:gd name="T33" fmla="*/ 66 h 81"/>
                  <a:gd name="T34" fmla="*/ 972 w 974"/>
                  <a:gd name="T35" fmla="*/ 66 h 81"/>
                  <a:gd name="T36" fmla="*/ 971 w 974"/>
                  <a:gd name="T37" fmla="*/ 66 h 81"/>
                  <a:gd name="T38" fmla="*/ 971 w 974"/>
                  <a:gd name="T39" fmla="*/ 66 h 81"/>
                  <a:gd name="T40" fmla="*/ 971 w 974"/>
                  <a:gd name="T41" fmla="*/ 66 h 81"/>
                  <a:gd name="T42" fmla="*/ 969 w 974"/>
                  <a:gd name="T43" fmla="*/ 66 h 81"/>
                  <a:gd name="T44" fmla="*/ 969 w 974"/>
                  <a:gd name="T45" fmla="*/ 66 h 81"/>
                  <a:gd name="T46" fmla="*/ 969 w 974"/>
                  <a:gd name="T47" fmla="*/ 41 h 81"/>
                  <a:gd name="T48" fmla="*/ 974 w 974"/>
                  <a:gd name="T49" fmla="*/ 41 h 81"/>
                  <a:gd name="T50" fmla="*/ 2 w 974"/>
                  <a:gd name="T51" fmla="*/ 18 h 81"/>
                  <a:gd name="T52" fmla="*/ 0 w 974"/>
                  <a:gd name="T53" fmla="*/ 41 h 81"/>
                  <a:gd name="T54" fmla="*/ 2 w 974"/>
                  <a:gd name="T55" fmla="*/ 66 h 81"/>
                  <a:gd name="T56" fmla="*/ 4 w 974"/>
                  <a:gd name="T57" fmla="*/ 81 h 81"/>
                  <a:gd name="T58" fmla="*/ 7 w 974"/>
                  <a:gd name="T59" fmla="*/ 79 h 81"/>
                  <a:gd name="T60" fmla="*/ 7 w 974"/>
                  <a:gd name="T61" fmla="*/ 66 h 81"/>
                  <a:gd name="T62" fmla="*/ 5 w 974"/>
                  <a:gd name="T63" fmla="*/ 41 h 81"/>
                  <a:gd name="T64" fmla="*/ 7 w 974"/>
                  <a:gd name="T65" fmla="*/ 18 h 81"/>
                  <a:gd name="T66" fmla="*/ 7 w 974"/>
                  <a:gd name="T67" fmla="*/ 16 h 81"/>
                  <a:gd name="T68" fmla="*/ 7 w 974"/>
                  <a:gd name="T69" fmla="*/ 16 h 81"/>
                  <a:gd name="T70" fmla="*/ 5 w 974"/>
                  <a:gd name="T71" fmla="*/ 16 h 81"/>
                  <a:gd name="T72" fmla="*/ 5 w 974"/>
                  <a:gd name="T73" fmla="*/ 18 h 81"/>
                  <a:gd name="T74" fmla="*/ 4 w 974"/>
                  <a:gd name="T75" fmla="*/ 18 h 81"/>
                  <a:gd name="T76" fmla="*/ 4 w 974"/>
                  <a:gd name="T77" fmla="*/ 18 h 81"/>
                  <a:gd name="T78" fmla="*/ 4 w 974"/>
                  <a:gd name="T79" fmla="*/ 18 h 81"/>
                  <a:gd name="T80" fmla="*/ 2 w 974"/>
                  <a:gd name="T81" fmla="*/ 18 h 81"/>
                  <a:gd name="T82" fmla="*/ 2 w 974"/>
                  <a:gd name="T83" fmla="*/ 18 h 8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74"/>
                  <a:gd name="T127" fmla="*/ 0 h 81"/>
                  <a:gd name="T128" fmla="*/ 974 w 974"/>
                  <a:gd name="T129" fmla="*/ 81 h 8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74" h="81">
                    <a:moveTo>
                      <a:pt x="974" y="41"/>
                    </a:moveTo>
                    <a:lnTo>
                      <a:pt x="974" y="16"/>
                    </a:lnTo>
                    <a:lnTo>
                      <a:pt x="972" y="0"/>
                    </a:lnTo>
                    <a:lnTo>
                      <a:pt x="971" y="0"/>
                    </a:lnTo>
                    <a:lnTo>
                      <a:pt x="969" y="0"/>
                    </a:lnTo>
                    <a:lnTo>
                      <a:pt x="967" y="0"/>
                    </a:lnTo>
                    <a:lnTo>
                      <a:pt x="969" y="18"/>
                    </a:lnTo>
                    <a:lnTo>
                      <a:pt x="969" y="41"/>
                    </a:lnTo>
                    <a:lnTo>
                      <a:pt x="974" y="41"/>
                    </a:lnTo>
                    <a:lnTo>
                      <a:pt x="974" y="66"/>
                    </a:lnTo>
                    <a:lnTo>
                      <a:pt x="972" y="66"/>
                    </a:lnTo>
                    <a:lnTo>
                      <a:pt x="971" y="66"/>
                    </a:lnTo>
                    <a:lnTo>
                      <a:pt x="969" y="66"/>
                    </a:lnTo>
                    <a:lnTo>
                      <a:pt x="969" y="41"/>
                    </a:lnTo>
                    <a:lnTo>
                      <a:pt x="974" y="41"/>
                    </a:lnTo>
                    <a:close/>
                    <a:moveTo>
                      <a:pt x="2" y="18"/>
                    </a:moveTo>
                    <a:lnTo>
                      <a:pt x="0" y="41"/>
                    </a:lnTo>
                    <a:lnTo>
                      <a:pt x="2" y="66"/>
                    </a:lnTo>
                    <a:lnTo>
                      <a:pt x="4" y="81"/>
                    </a:lnTo>
                    <a:lnTo>
                      <a:pt x="7" y="79"/>
                    </a:lnTo>
                    <a:lnTo>
                      <a:pt x="7" y="66"/>
                    </a:lnTo>
                    <a:lnTo>
                      <a:pt x="5" y="41"/>
                    </a:lnTo>
                    <a:lnTo>
                      <a:pt x="7" y="18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5" y="18"/>
                    </a:lnTo>
                    <a:lnTo>
                      <a:pt x="4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1" name="Freeform 123"/>
              <p:cNvSpPr>
                <a:spLocks noEditPoints="1"/>
              </p:cNvSpPr>
              <p:nvPr/>
            </p:nvSpPr>
            <p:spPr bwMode="auto">
              <a:xfrm>
                <a:off x="1548" y="2904"/>
                <a:ext cx="968" cy="81"/>
              </a:xfrm>
              <a:custGeom>
                <a:avLst/>
                <a:gdLst>
                  <a:gd name="T0" fmla="*/ 968 w 968"/>
                  <a:gd name="T1" fmla="*/ 41 h 81"/>
                  <a:gd name="T2" fmla="*/ 967 w 968"/>
                  <a:gd name="T3" fmla="*/ 16 h 81"/>
                  <a:gd name="T4" fmla="*/ 967 w 968"/>
                  <a:gd name="T5" fmla="*/ 0 h 81"/>
                  <a:gd name="T6" fmla="*/ 965 w 968"/>
                  <a:gd name="T7" fmla="*/ 0 h 81"/>
                  <a:gd name="T8" fmla="*/ 965 w 968"/>
                  <a:gd name="T9" fmla="*/ 0 h 81"/>
                  <a:gd name="T10" fmla="*/ 965 w 968"/>
                  <a:gd name="T11" fmla="*/ 0 h 81"/>
                  <a:gd name="T12" fmla="*/ 963 w 968"/>
                  <a:gd name="T13" fmla="*/ 0 h 81"/>
                  <a:gd name="T14" fmla="*/ 963 w 968"/>
                  <a:gd name="T15" fmla="*/ 0 h 81"/>
                  <a:gd name="T16" fmla="*/ 962 w 968"/>
                  <a:gd name="T17" fmla="*/ 0 h 81"/>
                  <a:gd name="T18" fmla="*/ 962 w 968"/>
                  <a:gd name="T19" fmla="*/ 0 h 81"/>
                  <a:gd name="T20" fmla="*/ 962 w 968"/>
                  <a:gd name="T21" fmla="*/ 0 h 81"/>
                  <a:gd name="T22" fmla="*/ 962 w 968"/>
                  <a:gd name="T23" fmla="*/ 18 h 81"/>
                  <a:gd name="T24" fmla="*/ 963 w 968"/>
                  <a:gd name="T25" fmla="*/ 41 h 81"/>
                  <a:gd name="T26" fmla="*/ 968 w 968"/>
                  <a:gd name="T27" fmla="*/ 41 h 81"/>
                  <a:gd name="T28" fmla="*/ 967 w 968"/>
                  <a:gd name="T29" fmla="*/ 66 h 81"/>
                  <a:gd name="T30" fmla="*/ 967 w 968"/>
                  <a:gd name="T31" fmla="*/ 66 h 81"/>
                  <a:gd name="T32" fmla="*/ 967 w 968"/>
                  <a:gd name="T33" fmla="*/ 66 h 81"/>
                  <a:gd name="T34" fmla="*/ 965 w 968"/>
                  <a:gd name="T35" fmla="*/ 66 h 81"/>
                  <a:gd name="T36" fmla="*/ 965 w 968"/>
                  <a:gd name="T37" fmla="*/ 66 h 81"/>
                  <a:gd name="T38" fmla="*/ 965 w 968"/>
                  <a:gd name="T39" fmla="*/ 66 h 81"/>
                  <a:gd name="T40" fmla="*/ 963 w 968"/>
                  <a:gd name="T41" fmla="*/ 66 h 81"/>
                  <a:gd name="T42" fmla="*/ 963 w 968"/>
                  <a:gd name="T43" fmla="*/ 66 h 81"/>
                  <a:gd name="T44" fmla="*/ 962 w 968"/>
                  <a:gd name="T45" fmla="*/ 66 h 81"/>
                  <a:gd name="T46" fmla="*/ 963 w 968"/>
                  <a:gd name="T47" fmla="*/ 41 h 81"/>
                  <a:gd name="T48" fmla="*/ 968 w 968"/>
                  <a:gd name="T49" fmla="*/ 41 h 81"/>
                  <a:gd name="T50" fmla="*/ 0 w 968"/>
                  <a:gd name="T51" fmla="*/ 18 h 81"/>
                  <a:gd name="T52" fmla="*/ 0 w 968"/>
                  <a:gd name="T53" fmla="*/ 41 h 81"/>
                  <a:gd name="T54" fmla="*/ 0 w 968"/>
                  <a:gd name="T55" fmla="*/ 66 h 81"/>
                  <a:gd name="T56" fmla="*/ 1 w 968"/>
                  <a:gd name="T57" fmla="*/ 81 h 81"/>
                  <a:gd name="T58" fmla="*/ 6 w 968"/>
                  <a:gd name="T59" fmla="*/ 78 h 81"/>
                  <a:gd name="T60" fmla="*/ 5 w 968"/>
                  <a:gd name="T61" fmla="*/ 66 h 81"/>
                  <a:gd name="T62" fmla="*/ 5 w 968"/>
                  <a:gd name="T63" fmla="*/ 41 h 81"/>
                  <a:gd name="T64" fmla="*/ 5 w 968"/>
                  <a:gd name="T65" fmla="*/ 18 h 81"/>
                  <a:gd name="T66" fmla="*/ 5 w 968"/>
                  <a:gd name="T67" fmla="*/ 16 h 81"/>
                  <a:gd name="T68" fmla="*/ 5 w 968"/>
                  <a:gd name="T69" fmla="*/ 16 h 81"/>
                  <a:gd name="T70" fmla="*/ 5 w 968"/>
                  <a:gd name="T71" fmla="*/ 16 h 81"/>
                  <a:gd name="T72" fmla="*/ 3 w 968"/>
                  <a:gd name="T73" fmla="*/ 16 h 81"/>
                  <a:gd name="T74" fmla="*/ 3 w 968"/>
                  <a:gd name="T75" fmla="*/ 16 h 81"/>
                  <a:gd name="T76" fmla="*/ 3 w 968"/>
                  <a:gd name="T77" fmla="*/ 16 h 81"/>
                  <a:gd name="T78" fmla="*/ 1 w 968"/>
                  <a:gd name="T79" fmla="*/ 16 h 81"/>
                  <a:gd name="T80" fmla="*/ 1 w 968"/>
                  <a:gd name="T81" fmla="*/ 18 h 81"/>
                  <a:gd name="T82" fmla="*/ 0 w 968"/>
                  <a:gd name="T83" fmla="*/ 18 h 8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68"/>
                  <a:gd name="T127" fmla="*/ 0 h 81"/>
                  <a:gd name="T128" fmla="*/ 968 w 968"/>
                  <a:gd name="T129" fmla="*/ 81 h 8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68" h="81">
                    <a:moveTo>
                      <a:pt x="968" y="41"/>
                    </a:moveTo>
                    <a:lnTo>
                      <a:pt x="967" y="16"/>
                    </a:lnTo>
                    <a:lnTo>
                      <a:pt x="967" y="0"/>
                    </a:lnTo>
                    <a:lnTo>
                      <a:pt x="965" y="0"/>
                    </a:lnTo>
                    <a:lnTo>
                      <a:pt x="963" y="0"/>
                    </a:lnTo>
                    <a:lnTo>
                      <a:pt x="962" y="0"/>
                    </a:lnTo>
                    <a:lnTo>
                      <a:pt x="962" y="18"/>
                    </a:lnTo>
                    <a:lnTo>
                      <a:pt x="963" y="41"/>
                    </a:lnTo>
                    <a:lnTo>
                      <a:pt x="968" y="41"/>
                    </a:lnTo>
                    <a:lnTo>
                      <a:pt x="967" y="66"/>
                    </a:lnTo>
                    <a:lnTo>
                      <a:pt x="965" y="66"/>
                    </a:lnTo>
                    <a:lnTo>
                      <a:pt x="963" y="66"/>
                    </a:lnTo>
                    <a:lnTo>
                      <a:pt x="962" y="66"/>
                    </a:lnTo>
                    <a:lnTo>
                      <a:pt x="963" y="41"/>
                    </a:lnTo>
                    <a:lnTo>
                      <a:pt x="968" y="41"/>
                    </a:lnTo>
                    <a:close/>
                    <a:moveTo>
                      <a:pt x="0" y="18"/>
                    </a:moveTo>
                    <a:lnTo>
                      <a:pt x="0" y="41"/>
                    </a:lnTo>
                    <a:lnTo>
                      <a:pt x="0" y="66"/>
                    </a:lnTo>
                    <a:lnTo>
                      <a:pt x="1" y="81"/>
                    </a:lnTo>
                    <a:lnTo>
                      <a:pt x="6" y="78"/>
                    </a:lnTo>
                    <a:lnTo>
                      <a:pt x="5" y="66"/>
                    </a:lnTo>
                    <a:lnTo>
                      <a:pt x="5" y="41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2" name="Freeform 124"/>
              <p:cNvSpPr>
                <a:spLocks noEditPoints="1"/>
              </p:cNvSpPr>
              <p:nvPr/>
            </p:nvSpPr>
            <p:spPr bwMode="auto">
              <a:xfrm>
                <a:off x="1549" y="2904"/>
                <a:ext cx="964" cy="79"/>
              </a:xfrm>
              <a:custGeom>
                <a:avLst/>
                <a:gdLst>
                  <a:gd name="T0" fmla="*/ 964 w 964"/>
                  <a:gd name="T1" fmla="*/ 41 h 79"/>
                  <a:gd name="T2" fmla="*/ 964 w 964"/>
                  <a:gd name="T3" fmla="*/ 18 h 79"/>
                  <a:gd name="T4" fmla="*/ 962 w 964"/>
                  <a:gd name="T5" fmla="*/ 0 h 79"/>
                  <a:gd name="T6" fmla="*/ 962 w 964"/>
                  <a:gd name="T7" fmla="*/ 0 h 79"/>
                  <a:gd name="T8" fmla="*/ 961 w 964"/>
                  <a:gd name="T9" fmla="*/ 0 h 79"/>
                  <a:gd name="T10" fmla="*/ 961 w 964"/>
                  <a:gd name="T11" fmla="*/ 0 h 79"/>
                  <a:gd name="T12" fmla="*/ 961 w 964"/>
                  <a:gd name="T13" fmla="*/ 0 h 79"/>
                  <a:gd name="T14" fmla="*/ 959 w 964"/>
                  <a:gd name="T15" fmla="*/ 1 h 79"/>
                  <a:gd name="T16" fmla="*/ 959 w 964"/>
                  <a:gd name="T17" fmla="*/ 1 h 79"/>
                  <a:gd name="T18" fmla="*/ 959 w 964"/>
                  <a:gd name="T19" fmla="*/ 1 h 79"/>
                  <a:gd name="T20" fmla="*/ 957 w 964"/>
                  <a:gd name="T21" fmla="*/ 1 h 79"/>
                  <a:gd name="T22" fmla="*/ 959 w 964"/>
                  <a:gd name="T23" fmla="*/ 18 h 79"/>
                  <a:gd name="T24" fmla="*/ 959 w 964"/>
                  <a:gd name="T25" fmla="*/ 41 h 79"/>
                  <a:gd name="T26" fmla="*/ 964 w 964"/>
                  <a:gd name="T27" fmla="*/ 41 h 79"/>
                  <a:gd name="T28" fmla="*/ 964 w 964"/>
                  <a:gd name="T29" fmla="*/ 66 h 79"/>
                  <a:gd name="T30" fmla="*/ 964 w 964"/>
                  <a:gd name="T31" fmla="*/ 66 h 79"/>
                  <a:gd name="T32" fmla="*/ 962 w 964"/>
                  <a:gd name="T33" fmla="*/ 66 h 79"/>
                  <a:gd name="T34" fmla="*/ 962 w 964"/>
                  <a:gd name="T35" fmla="*/ 66 h 79"/>
                  <a:gd name="T36" fmla="*/ 961 w 964"/>
                  <a:gd name="T37" fmla="*/ 66 h 79"/>
                  <a:gd name="T38" fmla="*/ 961 w 964"/>
                  <a:gd name="T39" fmla="*/ 66 h 79"/>
                  <a:gd name="T40" fmla="*/ 961 w 964"/>
                  <a:gd name="T41" fmla="*/ 66 h 79"/>
                  <a:gd name="T42" fmla="*/ 959 w 964"/>
                  <a:gd name="T43" fmla="*/ 66 h 79"/>
                  <a:gd name="T44" fmla="*/ 959 w 964"/>
                  <a:gd name="T45" fmla="*/ 66 h 79"/>
                  <a:gd name="T46" fmla="*/ 959 w 964"/>
                  <a:gd name="T47" fmla="*/ 41 h 79"/>
                  <a:gd name="T48" fmla="*/ 964 w 964"/>
                  <a:gd name="T49" fmla="*/ 41 h 79"/>
                  <a:gd name="T50" fmla="*/ 2 w 964"/>
                  <a:gd name="T51" fmla="*/ 16 h 79"/>
                  <a:gd name="T52" fmla="*/ 2 w 964"/>
                  <a:gd name="T53" fmla="*/ 18 h 79"/>
                  <a:gd name="T54" fmla="*/ 0 w 964"/>
                  <a:gd name="T55" fmla="*/ 41 h 79"/>
                  <a:gd name="T56" fmla="*/ 2 w 964"/>
                  <a:gd name="T57" fmla="*/ 66 h 79"/>
                  <a:gd name="T58" fmla="*/ 2 w 964"/>
                  <a:gd name="T59" fmla="*/ 79 h 79"/>
                  <a:gd name="T60" fmla="*/ 7 w 964"/>
                  <a:gd name="T61" fmla="*/ 78 h 79"/>
                  <a:gd name="T62" fmla="*/ 7 w 964"/>
                  <a:gd name="T63" fmla="*/ 66 h 79"/>
                  <a:gd name="T64" fmla="*/ 5 w 964"/>
                  <a:gd name="T65" fmla="*/ 41 h 79"/>
                  <a:gd name="T66" fmla="*/ 7 w 964"/>
                  <a:gd name="T67" fmla="*/ 18 h 79"/>
                  <a:gd name="T68" fmla="*/ 7 w 964"/>
                  <a:gd name="T69" fmla="*/ 15 h 79"/>
                  <a:gd name="T70" fmla="*/ 7 w 964"/>
                  <a:gd name="T71" fmla="*/ 15 h 79"/>
                  <a:gd name="T72" fmla="*/ 5 w 964"/>
                  <a:gd name="T73" fmla="*/ 15 h 79"/>
                  <a:gd name="T74" fmla="*/ 5 w 964"/>
                  <a:gd name="T75" fmla="*/ 15 h 79"/>
                  <a:gd name="T76" fmla="*/ 4 w 964"/>
                  <a:gd name="T77" fmla="*/ 16 h 79"/>
                  <a:gd name="T78" fmla="*/ 4 w 964"/>
                  <a:gd name="T79" fmla="*/ 16 h 79"/>
                  <a:gd name="T80" fmla="*/ 4 w 964"/>
                  <a:gd name="T81" fmla="*/ 16 h 79"/>
                  <a:gd name="T82" fmla="*/ 2 w 964"/>
                  <a:gd name="T83" fmla="*/ 16 h 79"/>
                  <a:gd name="T84" fmla="*/ 2 w 964"/>
                  <a:gd name="T85" fmla="*/ 16 h 7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64"/>
                  <a:gd name="T130" fmla="*/ 0 h 79"/>
                  <a:gd name="T131" fmla="*/ 964 w 964"/>
                  <a:gd name="T132" fmla="*/ 79 h 7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64" h="79">
                    <a:moveTo>
                      <a:pt x="964" y="41"/>
                    </a:moveTo>
                    <a:lnTo>
                      <a:pt x="964" y="18"/>
                    </a:lnTo>
                    <a:lnTo>
                      <a:pt x="962" y="0"/>
                    </a:lnTo>
                    <a:lnTo>
                      <a:pt x="961" y="0"/>
                    </a:lnTo>
                    <a:lnTo>
                      <a:pt x="959" y="1"/>
                    </a:lnTo>
                    <a:lnTo>
                      <a:pt x="957" y="1"/>
                    </a:lnTo>
                    <a:lnTo>
                      <a:pt x="959" y="18"/>
                    </a:lnTo>
                    <a:lnTo>
                      <a:pt x="959" y="41"/>
                    </a:lnTo>
                    <a:lnTo>
                      <a:pt x="964" y="41"/>
                    </a:lnTo>
                    <a:lnTo>
                      <a:pt x="964" y="66"/>
                    </a:lnTo>
                    <a:lnTo>
                      <a:pt x="962" y="66"/>
                    </a:lnTo>
                    <a:lnTo>
                      <a:pt x="961" y="66"/>
                    </a:lnTo>
                    <a:lnTo>
                      <a:pt x="959" y="66"/>
                    </a:lnTo>
                    <a:lnTo>
                      <a:pt x="959" y="41"/>
                    </a:lnTo>
                    <a:lnTo>
                      <a:pt x="964" y="41"/>
                    </a:lnTo>
                    <a:close/>
                    <a:moveTo>
                      <a:pt x="2" y="16"/>
                    </a:moveTo>
                    <a:lnTo>
                      <a:pt x="2" y="18"/>
                    </a:lnTo>
                    <a:lnTo>
                      <a:pt x="0" y="41"/>
                    </a:lnTo>
                    <a:lnTo>
                      <a:pt x="2" y="66"/>
                    </a:lnTo>
                    <a:lnTo>
                      <a:pt x="2" y="79"/>
                    </a:lnTo>
                    <a:lnTo>
                      <a:pt x="7" y="78"/>
                    </a:lnTo>
                    <a:lnTo>
                      <a:pt x="7" y="66"/>
                    </a:lnTo>
                    <a:lnTo>
                      <a:pt x="5" y="41"/>
                    </a:lnTo>
                    <a:lnTo>
                      <a:pt x="7" y="18"/>
                    </a:lnTo>
                    <a:lnTo>
                      <a:pt x="7" y="15"/>
                    </a:lnTo>
                    <a:lnTo>
                      <a:pt x="5" y="15"/>
                    </a:lnTo>
                    <a:lnTo>
                      <a:pt x="4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3" name="Freeform 125"/>
              <p:cNvSpPr>
                <a:spLocks noEditPoints="1"/>
              </p:cNvSpPr>
              <p:nvPr/>
            </p:nvSpPr>
            <p:spPr bwMode="auto">
              <a:xfrm>
                <a:off x="1553" y="2904"/>
                <a:ext cx="958" cy="78"/>
              </a:xfrm>
              <a:custGeom>
                <a:avLst/>
                <a:gdLst>
                  <a:gd name="T0" fmla="*/ 958 w 958"/>
                  <a:gd name="T1" fmla="*/ 41 h 78"/>
                  <a:gd name="T2" fmla="*/ 957 w 958"/>
                  <a:gd name="T3" fmla="*/ 18 h 78"/>
                  <a:gd name="T4" fmla="*/ 957 w 958"/>
                  <a:gd name="T5" fmla="*/ 0 h 78"/>
                  <a:gd name="T6" fmla="*/ 955 w 958"/>
                  <a:gd name="T7" fmla="*/ 1 h 78"/>
                  <a:gd name="T8" fmla="*/ 955 w 958"/>
                  <a:gd name="T9" fmla="*/ 1 h 78"/>
                  <a:gd name="T10" fmla="*/ 955 w 958"/>
                  <a:gd name="T11" fmla="*/ 1 h 78"/>
                  <a:gd name="T12" fmla="*/ 953 w 958"/>
                  <a:gd name="T13" fmla="*/ 1 h 78"/>
                  <a:gd name="T14" fmla="*/ 953 w 958"/>
                  <a:gd name="T15" fmla="*/ 1 h 78"/>
                  <a:gd name="T16" fmla="*/ 952 w 958"/>
                  <a:gd name="T17" fmla="*/ 1 h 78"/>
                  <a:gd name="T18" fmla="*/ 952 w 958"/>
                  <a:gd name="T19" fmla="*/ 1 h 78"/>
                  <a:gd name="T20" fmla="*/ 952 w 958"/>
                  <a:gd name="T21" fmla="*/ 1 h 78"/>
                  <a:gd name="T22" fmla="*/ 952 w 958"/>
                  <a:gd name="T23" fmla="*/ 18 h 78"/>
                  <a:gd name="T24" fmla="*/ 953 w 958"/>
                  <a:gd name="T25" fmla="*/ 41 h 78"/>
                  <a:gd name="T26" fmla="*/ 958 w 958"/>
                  <a:gd name="T27" fmla="*/ 41 h 78"/>
                  <a:gd name="T28" fmla="*/ 957 w 958"/>
                  <a:gd name="T29" fmla="*/ 66 h 78"/>
                  <a:gd name="T30" fmla="*/ 957 w 958"/>
                  <a:gd name="T31" fmla="*/ 66 h 78"/>
                  <a:gd name="T32" fmla="*/ 957 w 958"/>
                  <a:gd name="T33" fmla="*/ 66 h 78"/>
                  <a:gd name="T34" fmla="*/ 955 w 958"/>
                  <a:gd name="T35" fmla="*/ 66 h 78"/>
                  <a:gd name="T36" fmla="*/ 955 w 958"/>
                  <a:gd name="T37" fmla="*/ 66 h 78"/>
                  <a:gd name="T38" fmla="*/ 955 w 958"/>
                  <a:gd name="T39" fmla="*/ 66 h 78"/>
                  <a:gd name="T40" fmla="*/ 953 w 958"/>
                  <a:gd name="T41" fmla="*/ 66 h 78"/>
                  <a:gd name="T42" fmla="*/ 953 w 958"/>
                  <a:gd name="T43" fmla="*/ 66 h 78"/>
                  <a:gd name="T44" fmla="*/ 952 w 958"/>
                  <a:gd name="T45" fmla="*/ 66 h 78"/>
                  <a:gd name="T46" fmla="*/ 953 w 958"/>
                  <a:gd name="T47" fmla="*/ 41 h 78"/>
                  <a:gd name="T48" fmla="*/ 958 w 958"/>
                  <a:gd name="T49" fmla="*/ 41 h 78"/>
                  <a:gd name="T50" fmla="*/ 0 w 958"/>
                  <a:gd name="T51" fmla="*/ 16 h 78"/>
                  <a:gd name="T52" fmla="*/ 0 w 958"/>
                  <a:gd name="T53" fmla="*/ 18 h 78"/>
                  <a:gd name="T54" fmla="*/ 0 w 958"/>
                  <a:gd name="T55" fmla="*/ 41 h 78"/>
                  <a:gd name="T56" fmla="*/ 0 w 958"/>
                  <a:gd name="T57" fmla="*/ 66 h 78"/>
                  <a:gd name="T58" fmla="*/ 1 w 958"/>
                  <a:gd name="T59" fmla="*/ 78 h 78"/>
                  <a:gd name="T60" fmla="*/ 6 w 958"/>
                  <a:gd name="T61" fmla="*/ 76 h 78"/>
                  <a:gd name="T62" fmla="*/ 5 w 958"/>
                  <a:gd name="T63" fmla="*/ 66 h 78"/>
                  <a:gd name="T64" fmla="*/ 5 w 958"/>
                  <a:gd name="T65" fmla="*/ 41 h 78"/>
                  <a:gd name="T66" fmla="*/ 5 w 958"/>
                  <a:gd name="T67" fmla="*/ 18 h 78"/>
                  <a:gd name="T68" fmla="*/ 6 w 958"/>
                  <a:gd name="T69" fmla="*/ 13 h 78"/>
                  <a:gd name="T70" fmla="*/ 5 w 958"/>
                  <a:gd name="T71" fmla="*/ 13 h 78"/>
                  <a:gd name="T72" fmla="*/ 5 w 958"/>
                  <a:gd name="T73" fmla="*/ 15 h 78"/>
                  <a:gd name="T74" fmla="*/ 3 w 958"/>
                  <a:gd name="T75" fmla="*/ 15 h 78"/>
                  <a:gd name="T76" fmla="*/ 3 w 958"/>
                  <a:gd name="T77" fmla="*/ 15 h 78"/>
                  <a:gd name="T78" fmla="*/ 3 w 958"/>
                  <a:gd name="T79" fmla="*/ 15 h 78"/>
                  <a:gd name="T80" fmla="*/ 1 w 958"/>
                  <a:gd name="T81" fmla="*/ 15 h 78"/>
                  <a:gd name="T82" fmla="*/ 1 w 958"/>
                  <a:gd name="T83" fmla="*/ 15 h 78"/>
                  <a:gd name="T84" fmla="*/ 0 w 958"/>
                  <a:gd name="T85" fmla="*/ 16 h 7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58"/>
                  <a:gd name="T130" fmla="*/ 0 h 78"/>
                  <a:gd name="T131" fmla="*/ 958 w 958"/>
                  <a:gd name="T132" fmla="*/ 78 h 7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58" h="78">
                    <a:moveTo>
                      <a:pt x="958" y="41"/>
                    </a:moveTo>
                    <a:lnTo>
                      <a:pt x="957" y="18"/>
                    </a:lnTo>
                    <a:lnTo>
                      <a:pt x="957" y="0"/>
                    </a:lnTo>
                    <a:lnTo>
                      <a:pt x="955" y="1"/>
                    </a:lnTo>
                    <a:lnTo>
                      <a:pt x="953" y="1"/>
                    </a:lnTo>
                    <a:lnTo>
                      <a:pt x="952" y="1"/>
                    </a:lnTo>
                    <a:lnTo>
                      <a:pt x="952" y="18"/>
                    </a:lnTo>
                    <a:lnTo>
                      <a:pt x="953" y="41"/>
                    </a:lnTo>
                    <a:lnTo>
                      <a:pt x="958" y="41"/>
                    </a:lnTo>
                    <a:lnTo>
                      <a:pt x="957" y="66"/>
                    </a:lnTo>
                    <a:lnTo>
                      <a:pt x="955" y="66"/>
                    </a:lnTo>
                    <a:lnTo>
                      <a:pt x="953" y="66"/>
                    </a:lnTo>
                    <a:lnTo>
                      <a:pt x="952" y="66"/>
                    </a:lnTo>
                    <a:lnTo>
                      <a:pt x="953" y="41"/>
                    </a:lnTo>
                    <a:lnTo>
                      <a:pt x="958" y="41"/>
                    </a:lnTo>
                    <a:close/>
                    <a:moveTo>
                      <a:pt x="0" y="16"/>
                    </a:moveTo>
                    <a:lnTo>
                      <a:pt x="0" y="18"/>
                    </a:lnTo>
                    <a:lnTo>
                      <a:pt x="0" y="41"/>
                    </a:lnTo>
                    <a:lnTo>
                      <a:pt x="0" y="66"/>
                    </a:lnTo>
                    <a:lnTo>
                      <a:pt x="1" y="78"/>
                    </a:lnTo>
                    <a:lnTo>
                      <a:pt x="6" y="76"/>
                    </a:lnTo>
                    <a:lnTo>
                      <a:pt x="5" y="66"/>
                    </a:lnTo>
                    <a:lnTo>
                      <a:pt x="5" y="41"/>
                    </a:lnTo>
                    <a:lnTo>
                      <a:pt x="5" y="18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1" y="15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4" name="Freeform 126"/>
              <p:cNvSpPr>
                <a:spLocks noEditPoints="1"/>
              </p:cNvSpPr>
              <p:nvPr/>
            </p:nvSpPr>
            <p:spPr bwMode="auto">
              <a:xfrm>
                <a:off x="1554" y="2905"/>
                <a:ext cx="954" cy="77"/>
              </a:xfrm>
              <a:custGeom>
                <a:avLst/>
                <a:gdLst>
                  <a:gd name="T0" fmla="*/ 954 w 954"/>
                  <a:gd name="T1" fmla="*/ 40 h 77"/>
                  <a:gd name="T2" fmla="*/ 954 w 954"/>
                  <a:gd name="T3" fmla="*/ 17 h 77"/>
                  <a:gd name="T4" fmla="*/ 952 w 954"/>
                  <a:gd name="T5" fmla="*/ 0 h 77"/>
                  <a:gd name="T6" fmla="*/ 952 w 954"/>
                  <a:gd name="T7" fmla="*/ 0 h 77"/>
                  <a:gd name="T8" fmla="*/ 951 w 954"/>
                  <a:gd name="T9" fmla="*/ 0 h 77"/>
                  <a:gd name="T10" fmla="*/ 951 w 954"/>
                  <a:gd name="T11" fmla="*/ 0 h 77"/>
                  <a:gd name="T12" fmla="*/ 951 w 954"/>
                  <a:gd name="T13" fmla="*/ 0 h 77"/>
                  <a:gd name="T14" fmla="*/ 949 w 954"/>
                  <a:gd name="T15" fmla="*/ 0 h 77"/>
                  <a:gd name="T16" fmla="*/ 949 w 954"/>
                  <a:gd name="T17" fmla="*/ 0 h 77"/>
                  <a:gd name="T18" fmla="*/ 949 w 954"/>
                  <a:gd name="T19" fmla="*/ 0 h 77"/>
                  <a:gd name="T20" fmla="*/ 947 w 954"/>
                  <a:gd name="T21" fmla="*/ 0 h 77"/>
                  <a:gd name="T22" fmla="*/ 949 w 954"/>
                  <a:gd name="T23" fmla="*/ 17 h 77"/>
                  <a:gd name="T24" fmla="*/ 949 w 954"/>
                  <a:gd name="T25" fmla="*/ 40 h 77"/>
                  <a:gd name="T26" fmla="*/ 954 w 954"/>
                  <a:gd name="T27" fmla="*/ 40 h 77"/>
                  <a:gd name="T28" fmla="*/ 954 w 954"/>
                  <a:gd name="T29" fmla="*/ 65 h 77"/>
                  <a:gd name="T30" fmla="*/ 954 w 954"/>
                  <a:gd name="T31" fmla="*/ 65 h 77"/>
                  <a:gd name="T32" fmla="*/ 952 w 954"/>
                  <a:gd name="T33" fmla="*/ 65 h 77"/>
                  <a:gd name="T34" fmla="*/ 952 w 954"/>
                  <a:gd name="T35" fmla="*/ 65 h 77"/>
                  <a:gd name="T36" fmla="*/ 951 w 954"/>
                  <a:gd name="T37" fmla="*/ 65 h 77"/>
                  <a:gd name="T38" fmla="*/ 951 w 954"/>
                  <a:gd name="T39" fmla="*/ 65 h 77"/>
                  <a:gd name="T40" fmla="*/ 951 w 954"/>
                  <a:gd name="T41" fmla="*/ 65 h 77"/>
                  <a:gd name="T42" fmla="*/ 949 w 954"/>
                  <a:gd name="T43" fmla="*/ 65 h 77"/>
                  <a:gd name="T44" fmla="*/ 949 w 954"/>
                  <a:gd name="T45" fmla="*/ 65 h 77"/>
                  <a:gd name="T46" fmla="*/ 949 w 954"/>
                  <a:gd name="T47" fmla="*/ 40 h 77"/>
                  <a:gd name="T48" fmla="*/ 954 w 954"/>
                  <a:gd name="T49" fmla="*/ 40 h 77"/>
                  <a:gd name="T50" fmla="*/ 2 w 954"/>
                  <a:gd name="T51" fmla="*/ 14 h 77"/>
                  <a:gd name="T52" fmla="*/ 2 w 954"/>
                  <a:gd name="T53" fmla="*/ 17 h 77"/>
                  <a:gd name="T54" fmla="*/ 0 w 954"/>
                  <a:gd name="T55" fmla="*/ 40 h 77"/>
                  <a:gd name="T56" fmla="*/ 2 w 954"/>
                  <a:gd name="T57" fmla="*/ 65 h 77"/>
                  <a:gd name="T58" fmla="*/ 2 w 954"/>
                  <a:gd name="T59" fmla="*/ 77 h 77"/>
                  <a:gd name="T60" fmla="*/ 7 w 954"/>
                  <a:gd name="T61" fmla="*/ 73 h 77"/>
                  <a:gd name="T62" fmla="*/ 7 w 954"/>
                  <a:gd name="T63" fmla="*/ 65 h 77"/>
                  <a:gd name="T64" fmla="*/ 7 w 954"/>
                  <a:gd name="T65" fmla="*/ 40 h 77"/>
                  <a:gd name="T66" fmla="*/ 7 w 954"/>
                  <a:gd name="T67" fmla="*/ 17 h 77"/>
                  <a:gd name="T68" fmla="*/ 7 w 954"/>
                  <a:gd name="T69" fmla="*/ 12 h 77"/>
                  <a:gd name="T70" fmla="*/ 7 w 954"/>
                  <a:gd name="T71" fmla="*/ 12 h 77"/>
                  <a:gd name="T72" fmla="*/ 5 w 954"/>
                  <a:gd name="T73" fmla="*/ 12 h 77"/>
                  <a:gd name="T74" fmla="*/ 5 w 954"/>
                  <a:gd name="T75" fmla="*/ 12 h 77"/>
                  <a:gd name="T76" fmla="*/ 5 w 954"/>
                  <a:gd name="T77" fmla="*/ 12 h 77"/>
                  <a:gd name="T78" fmla="*/ 4 w 954"/>
                  <a:gd name="T79" fmla="*/ 12 h 77"/>
                  <a:gd name="T80" fmla="*/ 4 w 954"/>
                  <a:gd name="T81" fmla="*/ 14 h 77"/>
                  <a:gd name="T82" fmla="*/ 2 w 954"/>
                  <a:gd name="T83" fmla="*/ 14 h 77"/>
                  <a:gd name="T84" fmla="*/ 2 w 954"/>
                  <a:gd name="T85" fmla="*/ 14 h 7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54"/>
                  <a:gd name="T130" fmla="*/ 0 h 77"/>
                  <a:gd name="T131" fmla="*/ 954 w 954"/>
                  <a:gd name="T132" fmla="*/ 77 h 7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54" h="77">
                    <a:moveTo>
                      <a:pt x="954" y="40"/>
                    </a:moveTo>
                    <a:lnTo>
                      <a:pt x="954" y="17"/>
                    </a:lnTo>
                    <a:lnTo>
                      <a:pt x="952" y="0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7" y="0"/>
                    </a:lnTo>
                    <a:lnTo>
                      <a:pt x="949" y="17"/>
                    </a:lnTo>
                    <a:lnTo>
                      <a:pt x="949" y="40"/>
                    </a:lnTo>
                    <a:lnTo>
                      <a:pt x="954" y="40"/>
                    </a:lnTo>
                    <a:lnTo>
                      <a:pt x="954" y="65"/>
                    </a:lnTo>
                    <a:lnTo>
                      <a:pt x="952" y="65"/>
                    </a:lnTo>
                    <a:lnTo>
                      <a:pt x="951" y="65"/>
                    </a:lnTo>
                    <a:lnTo>
                      <a:pt x="949" y="65"/>
                    </a:lnTo>
                    <a:lnTo>
                      <a:pt x="949" y="40"/>
                    </a:lnTo>
                    <a:lnTo>
                      <a:pt x="954" y="40"/>
                    </a:lnTo>
                    <a:close/>
                    <a:moveTo>
                      <a:pt x="2" y="14"/>
                    </a:moveTo>
                    <a:lnTo>
                      <a:pt x="2" y="17"/>
                    </a:lnTo>
                    <a:lnTo>
                      <a:pt x="0" y="40"/>
                    </a:lnTo>
                    <a:lnTo>
                      <a:pt x="2" y="65"/>
                    </a:lnTo>
                    <a:lnTo>
                      <a:pt x="2" y="77"/>
                    </a:lnTo>
                    <a:lnTo>
                      <a:pt x="7" y="73"/>
                    </a:lnTo>
                    <a:lnTo>
                      <a:pt x="7" y="65"/>
                    </a:lnTo>
                    <a:lnTo>
                      <a:pt x="7" y="40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5" name="Freeform 127"/>
              <p:cNvSpPr>
                <a:spLocks noEditPoints="1"/>
              </p:cNvSpPr>
              <p:nvPr/>
            </p:nvSpPr>
            <p:spPr bwMode="auto">
              <a:xfrm>
                <a:off x="1558" y="2905"/>
                <a:ext cx="948" cy="75"/>
              </a:xfrm>
              <a:custGeom>
                <a:avLst/>
                <a:gdLst>
                  <a:gd name="T0" fmla="*/ 948 w 948"/>
                  <a:gd name="T1" fmla="*/ 40 h 75"/>
                  <a:gd name="T2" fmla="*/ 947 w 948"/>
                  <a:gd name="T3" fmla="*/ 17 h 75"/>
                  <a:gd name="T4" fmla="*/ 947 w 948"/>
                  <a:gd name="T5" fmla="*/ 0 h 75"/>
                  <a:gd name="T6" fmla="*/ 945 w 948"/>
                  <a:gd name="T7" fmla="*/ 0 h 75"/>
                  <a:gd name="T8" fmla="*/ 945 w 948"/>
                  <a:gd name="T9" fmla="*/ 0 h 75"/>
                  <a:gd name="T10" fmla="*/ 945 w 948"/>
                  <a:gd name="T11" fmla="*/ 0 h 75"/>
                  <a:gd name="T12" fmla="*/ 943 w 948"/>
                  <a:gd name="T13" fmla="*/ 0 h 75"/>
                  <a:gd name="T14" fmla="*/ 943 w 948"/>
                  <a:gd name="T15" fmla="*/ 0 h 75"/>
                  <a:gd name="T16" fmla="*/ 942 w 948"/>
                  <a:gd name="T17" fmla="*/ 0 h 75"/>
                  <a:gd name="T18" fmla="*/ 942 w 948"/>
                  <a:gd name="T19" fmla="*/ 0 h 75"/>
                  <a:gd name="T20" fmla="*/ 942 w 948"/>
                  <a:gd name="T21" fmla="*/ 0 h 75"/>
                  <a:gd name="T22" fmla="*/ 942 w 948"/>
                  <a:gd name="T23" fmla="*/ 17 h 75"/>
                  <a:gd name="T24" fmla="*/ 943 w 948"/>
                  <a:gd name="T25" fmla="*/ 40 h 75"/>
                  <a:gd name="T26" fmla="*/ 948 w 948"/>
                  <a:gd name="T27" fmla="*/ 40 h 75"/>
                  <a:gd name="T28" fmla="*/ 947 w 948"/>
                  <a:gd name="T29" fmla="*/ 65 h 75"/>
                  <a:gd name="T30" fmla="*/ 947 w 948"/>
                  <a:gd name="T31" fmla="*/ 65 h 75"/>
                  <a:gd name="T32" fmla="*/ 947 w 948"/>
                  <a:gd name="T33" fmla="*/ 65 h 75"/>
                  <a:gd name="T34" fmla="*/ 945 w 948"/>
                  <a:gd name="T35" fmla="*/ 65 h 75"/>
                  <a:gd name="T36" fmla="*/ 945 w 948"/>
                  <a:gd name="T37" fmla="*/ 65 h 75"/>
                  <a:gd name="T38" fmla="*/ 945 w 948"/>
                  <a:gd name="T39" fmla="*/ 65 h 75"/>
                  <a:gd name="T40" fmla="*/ 943 w 948"/>
                  <a:gd name="T41" fmla="*/ 65 h 75"/>
                  <a:gd name="T42" fmla="*/ 943 w 948"/>
                  <a:gd name="T43" fmla="*/ 65 h 75"/>
                  <a:gd name="T44" fmla="*/ 942 w 948"/>
                  <a:gd name="T45" fmla="*/ 65 h 75"/>
                  <a:gd name="T46" fmla="*/ 943 w 948"/>
                  <a:gd name="T47" fmla="*/ 40 h 75"/>
                  <a:gd name="T48" fmla="*/ 948 w 948"/>
                  <a:gd name="T49" fmla="*/ 40 h 75"/>
                  <a:gd name="T50" fmla="*/ 1 w 948"/>
                  <a:gd name="T51" fmla="*/ 12 h 75"/>
                  <a:gd name="T52" fmla="*/ 0 w 948"/>
                  <a:gd name="T53" fmla="*/ 17 h 75"/>
                  <a:gd name="T54" fmla="*/ 0 w 948"/>
                  <a:gd name="T55" fmla="*/ 40 h 75"/>
                  <a:gd name="T56" fmla="*/ 0 w 948"/>
                  <a:gd name="T57" fmla="*/ 65 h 75"/>
                  <a:gd name="T58" fmla="*/ 1 w 948"/>
                  <a:gd name="T59" fmla="*/ 75 h 75"/>
                  <a:gd name="T60" fmla="*/ 6 w 948"/>
                  <a:gd name="T61" fmla="*/ 73 h 75"/>
                  <a:gd name="T62" fmla="*/ 4 w 948"/>
                  <a:gd name="T63" fmla="*/ 65 h 75"/>
                  <a:gd name="T64" fmla="*/ 4 w 948"/>
                  <a:gd name="T65" fmla="*/ 40 h 75"/>
                  <a:gd name="T66" fmla="*/ 4 w 948"/>
                  <a:gd name="T67" fmla="*/ 17 h 75"/>
                  <a:gd name="T68" fmla="*/ 6 w 948"/>
                  <a:gd name="T69" fmla="*/ 10 h 75"/>
                  <a:gd name="T70" fmla="*/ 4 w 948"/>
                  <a:gd name="T71" fmla="*/ 10 h 75"/>
                  <a:gd name="T72" fmla="*/ 4 w 948"/>
                  <a:gd name="T73" fmla="*/ 10 h 75"/>
                  <a:gd name="T74" fmla="*/ 4 w 948"/>
                  <a:gd name="T75" fmla="*/ 10 h 75"/>
                  <a:gd name="T76" fmla="*/ 4 w 948"/>
                  <a:gd name="T77" fmla="*/ 10 h 75"/>
                  <a:gd name="T78" fmla="*/ 4 w 948"/>
                  <a:gd name="T79" fmla="*/ 10 h 75"/>
                  <a:gd name="T80" fmla="*/ 4 w 948"/>
                  <a:gd name="T81" fmla="*/ 10 h 75"/>
                  <a:gd name="T82" fmla="*/ 4 w 948"/>
                  <a:gd name="T83" fmla="*/ 12 h 75"/>
                  <a:gd name="T84" fmla="*/ 3 w 948"/>
                  <a:gd name="T85" fmla="*/ 12 h 75"/>
                  <a:gd name="T86" fmla="*/ 3 w 948"/>
                  <a:gd name="T87" fmla="*/ 12 h 75"/>
                  <a:gd name="T88" fmla="*/ 3 w 948"/>
                  <a:gd name="T89" fmla="*/ 12 h 75"/>
                  <a:gd name="T90" fmla="*/ 3 w 948"/>
                  <a:gd name="T91" fmla="*/ 12 h 75"/>
                  <a:gd name="T92" fmla="*/ 3 w 948"/>
                  <a:gd name="T93" fmla="*/ 12 h 75"/>
                  <a:gd name="T94" fmla="*/ 1 w 948"/>
                  <a:gd name="T95" fmla="*/ 12 h 75"/>
                  <a:gd name="T96" fmla="*/ 1 w 948"/>
                  <a:gd name="T97" fmla="*/ 12 h 75"/>
                  <a:gd name="T98" fmla="*/ 1 w 948"/>
                  <a:gd name="T99" fmla="*/ 12 h 75"/>
                  <a:gd name="T100" fmla="*/ 1 w 948"/>
                  <a:gd name="T101" fmla="*/ 12 h 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48"/>
                  <a:gd name="T154" fmla="*/ 0 h 75"/>
                  <a:gd name="T155" fmla="*/ 948 w 948"/>
                  <a:gd name="T156" fmla="*/ 75 h 7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48" h="75">
                    <a:moveTo>
                      <a:pt x="948" y="40"/>
                    </a:moveTo>
                    <a:lnTo>
                      <a:pt x="947" y="17"/>
                    </a:lnTo>
                    <a:lnTo>
                      <a:pt x="947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2" y="0"/>
                    </a:lnTo>
                    <a:lnTo>
                      <a:pt x="942" y="17"/>
                    </a:lnTo>
                    <a:lnTo>
                      <a:pt x="943" y="40"/>
                    </a:lnTo>
                    <a:lnTo>
                      <a:pt x="948" y="40"/>
                    </a:lnTo>
                    <a:lnTo>
                      <a:pt x="947" y="65"/>
                    </a:lnTo>
                    <a:lnTo>
                      <a:pt x="945" y="65"/>
                    </a:lnTo>
                    <a:lnTo>
                      <a:pt x="943" y="65"/>
                    </a:lnTo>
                    <a:lnTo>
                      <a:pt x="942" y="65"/>
                    </a:lnTo>
                    <a:lnTo>
                      <a:pt x="943" y="40"/>
                    </a:lnTo>
                    <a:lnTo>
                      <a:pt x="948" y="40"/>
                    </a:lnTo>
                    <a:close/>
                    <a:moveTo>
                      <a:pt x="1" y="12"/>
                    </a:moveTo>
                    <a:lnTo>
                      <a:pt x="0" y="17"/>
                    </a:lnTo>
                    <a:lnTo>
                      <a:pt x="0" y="40"/>
                    </a:lnTo>
                    <a:lnTo>
                      <a:pt x="0" y="65"/>
                    </a:lnTo>
                    <a:lnTo>
                      <a:pt x="1" y="75"/>
                    </a:lnTo>
                    <a:lnTo>
                      <a:pt x="6" y="73"/>
                    </a:lnTo>
                    <a:lnTo>
                      <a:pt x="4" y="65"/>
                    </a:lnTo>
                    <a:lnTo>
                      <a:pt x="4" y="40"/>
                    </a:lnTo>
                    <a:lnTo>
                      <a:pt x="4" y="17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6" name="Freeform 128"/>
              <p:cNvSpPr>
                <a:spLocks noEditPoints="1"/>
              </p:cNvSpPr>
              <p:nvPr/>
            </p:nvSpPr>
            <p:spPr bwMode="auto">
              <a:xfrm>
                <a:off x="1559" y="2905"/>
                <a:ext cx="944" cy="73"/>
              </a:xfrm>
              <a:custGeom>
                <a:avLst/>
                <a:gdLst>
                  <a:gd name="T0" fmla="*/ 944 w 944"/>
                  <a:gd name="T1" fmla="*/ 40 h 73"/>
                  <a:gd name="T2" fmla="*/ 944 w 944"/>
                  <a:gd name="T3" fmla="*/ 17 h 73"/>
                  <a:gd name="T4" fmla="*/ 942 w 944"/>
                  <a:gd name="T5" fmla="*/ 0 h 73"/>
                  <a:gd name="T6" fmla="*/ 942 w 944"/>
                  <a:gd name="T7" fmla="*/ 0 h 73"/>
                  <a:gd name="T8" fmla="*/ 941 w 944"/>
                  <a:gd name="T9" fmla="*/ 0 h 73"/>
                  <a:gd name="T10" fmla="*/ 941 w 944"/>
                  <a:gd name="T11" fmla="*/ 0 h 73"/>
                  <a:gd name="T12" fmla="*/ 941 w 944"/>
                  <a:gd name="T13" fmla="*/ 0 h 73"/>
                  <a:gd name="T14" fmla="*/ 939 w 944"/>
                  <a:gd name="T15" fmla="*/ 0 h 73"/>
                  <a:gd name="T16" fmla="*/ 939 w 944"/>
                  <a:gd name="T17" fmla="*/ 0 h 73"/>
                  <a:gd name="T18" fmla="*/ 939 w 944"/>
                  <a:gd name="T19" fmla="*/ 2 h 73"/>
                  <a:gd name="T20" fmla="*/ 937 w 944"/>
                  <a:gd name="T21" fmla="*/ 2 h 73"/>
                  <a:gd name="T22" fmla="*/ 939 w 944"/>
                  <a:gd name="T23" fmla="*/ 17 h 73"/>
                  <a:gd name="T24" fmla="*/ 939 w 944"/>
                  <a:gd name="T25" fmla="*/ 40 h 73"/>
                  <a:gd name="T26" fmla="*/ 944 w 944"/>
                  <a:gd name="T27" fmla="*/ 40 h 73"/>
                  <a:gd name="T28" fmla="*/ 944 w 944"/>
                  <a:gd name="T29" fmla="*/ 65 h 73"/>
                  <a:gd name="T30" fmla="*/ 944 w 944"/>
                  <a:gd name="T31" fmla="*/ 65 h 73"/>
                  <a:gd name="T32" fmla="*/ 942 w 944"/>
                  <a:gd name="T33" fmla="*/ 65 h 73"/>
                  <a:gd name="T34" fmla="*/ 942 w 944"/>
                  <a:gd name="T35" fmla="*/ 65 h 73"/>
                  <a:gd name="T36" fmla="*/ 941 w 944"/>
                  <a:gd name="T37" fmla="*/ 65 h 73"/>
                  <a:gd name="T38" fmla="*/ 941 w 944"/>
                  <a:gd name="T39" fmla="*/ 65 h 73"/>
                  <a:gd name="T40" fmla="*/ 941 w 944"/>
                  <a:gd name="T41" fmla="*/ 65 h 73"/>
                  <a:gd name="T42" fmla="*/ 939 w 944"/>
                  <a:gd name="T43" fmla="*/ 65 h 73"/>
                  <a:gd name="T44" fmla="*/ 939 w 944"/>
                  <a:gd name="T45" fmla="*/ 65 h 73"/>
                  <a:gd name="T46" fmla="*/ 939 w 944"/>
                  <a:gd name="T47" fmla="*/ 40 h 73"/>
                  <a:gd name="T48" fmla="*/ 944 w 944"/>
                  <a:gd name="T49" fmla="*/ 40 h 73"/>
                  <a:gd name="T50" fmla="*/ 2 w 944"/>
                  <a:gd name="T51" fmla="*/ 12 h 73"/>
                  <a:gd name="T52" fmla="*/ 2 w 944"/>
                  <a:gd name="T53" fmla="*/ 17 h 73"/>
                  <a:gd name="T54" fmla="*/ 0 w 944"/>
                  <a:gd name="T55" fmla="*/ 40 h 73"/>
                  <a:gd name="T56" fmla="*/ 2 w 944"/>
                  <a:gd name="T57" fmla="*/ 65 h 73"/>
                  <a:gd name="T58" fmla="*/ 2 w 944"/>
                  <a:gd name="T59" fmla="*/ 73 h 73"/>
                  <a:gd name="T60" fmla="*/ 7 w 944"/>
                  <a:gd name="T61" fmla="*/ 72 h 73"/>
                  <a:gd name="T62" fmla="*/ 7 w 944"/>
                  <a:gd name="T63" fmla="*/ 65 h 73"/>
                  <a:gd name="T64" fmla="*/ 7 w 944"/>
                  <a:gd name="T65" fmla="*/ 40 h 73"/>
                  <a:gd name="T66" fmla="*/ 7 w 944"/>
                  <a:gd name="T67" fmla="*/ 17 h 73"/>
                  <a:gd name="T68" fmla="*/ 7 w 944"/>
                  <a:gd name="T69" fmla="*/ 10 h 73"/>
                  <a:gd name="T70" fmla="*/ 7 w 944"/>
                  <a:gd name="T71" fmla="*/ 10 h 73"/>
                  <a:gd name="T72" fmla="*/ 5 w 944"/>
                  <a:gd name="T73" fmla="*/ 10 h 73"/>
                  <a:gd name="T74" fmla="*/ 5 w 944"/>
                  <a:gd name="T75" fmla="*/ 10 h 73"/>
                  <a:gd name="T76" fmla="*/ 5 w 944"/>
                  <a:gd name="T77" fmla="*/ 10 h 73"/>
                  <a:gd name="T78" fmla="*/ 3 w 944"/>
                  <a:gd name="T79" fmla="*/ 10 h 73"/>
                  <a:gd name="T80" fmla="*/ 3 w 944"/>
                  <a:gd name="T81" fmla="*/ 10 h 73"/>
                  <a:gd name="T82" fmla="*/ 3 w 944"/>
                  <a:gd name="T83" fmla="*/ 10 h 73"/>
                  <a:gd name="T84" fmla="*/ 2 w 944"/>
                  <a:gd name="T85" fmla="*/ 12 h 73"/>
                  <a:gd name="T86" fmla="*/ 2 w 944"/>
                  <a:gd name="T87" fmla="*/ 12 h 73"/>
                  <a:gd name="T88" fmla="*/ 2 w 944"/>
                  <a:gd name="T89" fmla="*/ 12 h 73"/>
                  <a:gd name="T90" fmla="*/ 2 w 944"/>
                  <a:gd name="T91" fmla="*/ 12 h 73"/>
                  <a:gd name="T92" fmla="*/ 2 w 944"/>
                  <a:gd name="T93" fmla="*/ 12 h 73"/>
                  <a:gd name="T94" fmla="*/ 2 w 944"/>
                  <a:gd name="T95" fmla="*/ 12 h 73"/>
                  <a:gd name="T96" fmla="*/ 2 w 944"/>
                  <a:gd name="T97" fmla="*/ 12 h 73"/>
                  <a:gd name="T98" fmla="*/ 2 w 944"/>
                  <a:gd name="T99" fmla="*/ 12 h 73"/>
                  <a:gd name="T100" fmla="*/ 2 w 944"/>
                  <a:gd name="T101" fmla="*/ 12 h 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44"/>
                  <a:gd name="T154" fmla="*/ 0 h 73"/>
                  <a:gd name="T155" fmla="*/ 944 w 944"/>
                  <a:gd name="T156" fmla="*/ 73 h 7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44" h="73">
                    <a:moveTo>
                      <a:pt x="944" y="40"/>
                    </a:moveTo>
                    <a:lnTo>
                      <a:pt x="944" y="17"/>
                    </a:lnTo>
                    <a:lnTo>
                      <a:pt x="942" y="0"/>
                    </a:lnTo>
                    <a:lnTo>
                      <a:pt x="941" y="0"/>
                    </a:lnTo>
                    <a:lnTo>
                      <a:pt x="939" y="0"/>
                    </a:lnTo>
                    <a:lnTo>
                      <a:pt x="939" y="2"/>
                    </a:lnTo>
                    <a:lnTo>
                      <a:pt x="937" y="2"/>
                    </a:lnTo>
                    <a:lnTo>
                      <a:pt x="939" y="17"/>
                    </a:lnTo>
                    <a:lnTo>
                      <a:pt x="939" y="40"/>
                    </a:lnTo>
                    <a:lnTo>
                      <a:pt x="944" y="40"/>
                    </a:lnTo>
                    <a:lnTo>
                      <a:pt x="944" y="65"/>
                    </a:lnTo>
                    <a:lnTo>
                      <a:pt x="942" y="65"/>
                    </a:lnTo>
                    <a:lnTo>
                      <a:pt x="941" y="65"/>
                    </a:lnTo>
                    <a:lnTo>
                      <a:pt x="939" y="65"/>
                    </a:lnTo>
                    <a:lnTo>
                      <a:pt x="939" y="40"/>
                    </a:lnTo>
                    <a:lnTo>
                      <a:pt x="944" y="40"/>
                    </a:lnTo>
                    <a:close/>
                    <a:moveTo>
                      <a:pt x="2" y="12"/>
                    </a:moveTo>
                    <a:lnTo>
                      <a:pt x="2" y="17"/>
                    </a:lnTo>
                    <a:lnTo>
                      <a:pt x="0" y="40"/>
                    </a:lnTo>
                    <a:lnTo>
                      <a:pt x="2" y="65"/>
                    </a:lnTo>
                    <a:lnTo>
                      <a:pt x="2" y="73"/>
                    </a:lnTo>
                    <a:lnTo>
                      <a:pt x="7" y="72"/>
                    </a:lnTo>
                    <a:lnTo>
                      <a:pt x="7" y="65"/>
                    </a:lnTo>
                    <a:lnTo>
                      <a:pt x="7" y="40"/>
                    </a:lnTo>
                    <a:lnTo>
                      <a:pt x="7" y="17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7" name="Freeform 129"/>
              <p:cNvSpPr>
                <a:spLocks noEditPoints="1"/>
              </p:cNvSpPr>
              <p:nvPr/>
            </p:nvSpPr>
            <p:spPr bwMode="auto">
              <a:xfrm>
                <a:off x="1562" y="2905"/>
                <a:ext cx="939" cy="73"/>
              </a:xfrm>
              <a:custGeom>
                <a:avLst/>
                <a:gdLst>
                  <a:gd name="T0" fmla="*/ 939 w 939"/>
                  <a:gd name="T1" fmla="*/ 40 h 73"/>
                  <a:gd name="T2" fmla="*/ 938 w 939"/>
                  <a:gd name="T3" fmla="*/ 17 h 73"/>
                  <a:gd name="T4" fmla="*/ 938 w 939"/>
                  <a:gd name="T5" fmla="*/ 0 h 73"/>
                  <a:gd name="T6" fmla="*/ 936 w 939"/>
                  <a:gd name="T7" fmla="*/ 0 h 73"/>
                  <a:gd name="T8" fmla="*/ 936 w 939"/>
                  <a:gd name="T9" fmla="*/ 0 h 73"/>
                  <a:gd name="T10" fmla="*/ 936 w 939"/>
                  <a:gd name="T11" fmla="*/ 2 h 73"/>
                  <a:gd name="T12" fmla="*/ 934 w 939"/>
                  <a:gd name="T13" fmla="*/ 2 h 73"/>
                  <a:gd name="T14" fmla="*/ 934 w 939"/>
                  <a:gd name="T15" fmla="*/ 2 h 73"/>
                  <a:gd name="T16" fmla="*/ 934 w 939"/>
                  <a:gd name="T17" fmla="*/ 2 h 73"/>
                  <a:gd name="T18" fmla="*/ 933 w 939"/>
                  <a:gd name="T19" fmla="*/ 2 h 73"/>
                  <a:gd name="T20" fmla="*/ 933 w 939"/>
                  <a:gd name="T21" fmla="*/ 2 h 73"/>
                  <a:gd name="T22" fmla="*/ 933 w 939"/>
                  <a:gd name="T23" fmla="*/ 17 h 73"/>
                  <a:gd name="T24" fmla="*/ 934 w 939"/>
                  <a:gd name="T25" fmla="*/ 40 h 73"/>
                  <a:gd name="T26" fmla="*/ 939 w 939"/>
                  <a:gd name="T27" fmla="*/ 40 h 73"/>
                  <a:gd name="T28" fmla="*/ 938 w 939"/>
                  <a:gd name="T29" fmla="*/ 65 h 73"/>
                  <a:gd name="T30" fmla="*/ 938 w 939"/>
                  <a:gd name="T31" fmla="*/ 65 h 73"/>
                  <a:gd name="T32" fmla="*/ 938 w 939"/>
                  <a:gd name="T33" fmla="*/ 65 h 73"/>
                  <a:gd name="T34" fmla="*/ 936 w 939"/>
                  <a:gd name="T35" fmla="*/ 65 h 73"/>
                  <a:gd name="T36" fmla="*/ 936 w 939"/>
                  <a:gd name="T37" fmla="*/ 65 h 73"/>
                  <a:gd name="T38" fmla="*/ 936 w 939"/>
                  <a:gd name="T39" fmla="*/ 65 h 73"/>
                  <a:gd name="T40" fmla="*/ 934 w 939"/>
                  <a:gd name="T41" fmla="*/ 65 h 73"/>
                  <a:gd name="T42" fmla="*/ 934 w 939"/>
                  <a:gd name="T43" fmla="*/ 65 h 73"/>
                  <a:gd name="T44" fmla="*/ 933 w 939"/>
                  <a:gd name="T45" fmla="*/ 65 h 73"/>
                  <a:gd name="T46" fmla="*/ 933 w 939"/>
                  <a:gd name="T47" fmla="*/ 65 h 73"/>
                  <a:gd name="T48" fmla="*/ 934 w 939"/>
                  <a:gd name="T49" fmla="*/ 40 h 73"/>
                  <a:gd name="T50" fmla="*/ 939 w 939"/>
                  <a:gd name="T51" fmla="*/ 40 h 73"/>
                  <a:gd name="T52" fmla="*/ 2 w 939"/>
                  <a:gd name="T53" fmla="*/ 10 h 73"/>
                  <a:gd name="T54" fmla="*/ 0 w 939"/>
                  <a:gd name="T55" fmla="*/ 17 h 73"/>
                  <a:gd name="T56" fmla="*/ 0 w 939"/>
                  <a:gd name="T57" fmla="*/ 40 h 73"/>
                  <a:gd name="T58" fmla="*/ 0 w 939"/>
                  <a:gd name="T59" fmla="*/ 65 h 73"/>
                  <a:gd name="T60" fmla="*/ 2 w 939"/>
                  <a:gd name="T61" fmla="*/ 73 h 73"/>
                  <a:gd name="T62" fmla="*/ 7 w 939"/>
                  <a:gd name="T63" fmla="*/ 72 h 73"/>
                  <a:gd name="T64" fmla="*/ 5 w 939"/>
                  <a:gd name="T65" fmla="*/ 65 h 73"/>
                  <a:gd name="T66" fmla="*/ 5 w 939"/>
                  <a:gd name="T67" fmla="*/ 40 h 73"/>
                  <a:gd name="T68" fmla="*/ 5 w 939"/>
                  <a:gd name="T69" fmla="*/ 17 h 73"/>
                  <a:gd name="T70" fmla="*/ 7 w 939"/>
                  <a:gd name="T71" fmla="*/ 9 h 73"/>
                  <a:gd name="T72" fmla="*/ 5 w 939"/>
                  <a:gd name="T73" fmla="*/ 9 h 73"/>
                  <a:gd name="T74" fmla="*/ 5 w 939"/>
                  <a:gd name="T75" fmla="*/ 9 h 73"/>
                  <a:gd name="T76" fmla="*/ 5 w 939"/>
                  <a:gd name="T77" fmla="*/ 9 h 73"/>
                  <a:gd name="T78" fmla="*/ 4 w 939"/>
                  <a:gd name="T79" fmla="*/ 10 h 73"/>
                  <a:gd name="T80" fmla="*/ 4 w 939"/>
                  <a:gd name="T81" fmla="*/ 10 h 73"/>
                  <a:gd name="T82" fmla="*/ 2 w 939"/>
                  <a:gd name="T83" fmla="*/ 10 h 73"/>
                  <a:gd name="T84" fmla="*/ 2 w 939"/>
                  <a:gd name="T85" fmla="*/ 10 h 73"/>
                  <a:gd name="T86" fmla="*/ 2 w 939"/>
                  <a:gd name="T87" fmla="*/ 10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39"/>
                  <a:gd name="T133" fmla="*/ 0 h 73"/>
                  <a:gd name="T134" fmla="*/ 939 w 939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39" h="73">
                    <a:moveTo>
                      <a:pt x="939" y="40"/>
                    </a:moveTo>
                    <a:lnTo>
                      <a:pt x="938" y="17"/>
                    </a:lnTo>
                    <a:lnTo>
                      <a:pt x="938" y="0"/>
                    </a:lnTo>
                    <a:lnTo>
                      <a:pt x="936" y="0"/>
                    </a:lnTo>
                    <a:lnTo>
                      <a:pt x="936" y="2"/>
                    </a:lnTo>
                    <a:lnTo>
                      <a:pt x="934" y="2"/>
                    </a:lnTo>
                    <a:lnTo>
                      <a:pt x="933" y="2"/>
                    </a:lnTo>
                    <a:lnTo>
                      <a:pt x="933" y="17"/>
                    </a:lnTo>
                    <a:lnTo>
                      <a:pt x="934" y="40"/>
                    </a:lnTo>
                    <a:lnTo>
                      <a:pt x="939" y="40"/>
                    </a:lnTo>
                    <a:lnTo>
                      <a:pt x="938" y="65"/>
                    </a:lnTo>
                    <a:lnTo>
                      <a:pt x="936" y="65"/>
                    </a:lnTo>
                    <a:lnTo>
                      <a:pt x="934" y="65"/>
                    </a:lnTo>
                    <a:lnTo>
                      <a:pt x="933" y="65"/>
                    </a:lnTo>
                    <a:lnTo>
                      <a:pt x="934" y="40"/>
                    </a:lnTo>
                    <a:lnTo>
                      <a:pt x="939" y="40"/>
                    </a:lnTo>
                    <a:close/>
                    <a:moveTo>
                      <a:pt x="2" y="10"/>
                    </a:moveTo>
                    <a:lnTo>
                      <a:pt x="0" y="17"/>
                    </a:lnTo>
                    <a:lnTo>
                      <a:pt x="0" y="40"/>
                    </a:lnTo>
                    <a:lnTo>
                      <a:pt x="0" y="65"/>
                    </a:lnTo>
                    <a:lnTo>
                      <a:pt x="2" y="73"/>
                    </a:lnTo>
                    <a:lnTo>
                      <a:pt x="7" y="72"/>
                    </a:lnTo>
                    <a:lnTo>
                      <a:pt x="5" y="65"/>
                    </a:lnTo>
                    <a:lnTo>
                      <a:pt x="5" y="40"/>
                    </a:lnTo>
                    <a:lnTo>
                      <a:pt x="5" y="17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4" y="10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8" name="Freeform 130"/>
              <p:cNvSpPr>
                <a:spLocks noEditPoints="1"/>
              </p:cNvSpPr>
              <p:nvPr/>
            </p:nvSpPr>
            <p:spPr bwMode="auto">
              <a:xfrm>
                <a:off x="1566" y="2907"/>
                <a:ext cx="932" cy="70"/>
              </a:xfrm>
              <a:custGeom>
                <a:avLst/>
                <a:gdLst>
                  <a:gd name="T0" fmla="*/ 932 w 932"/>
                  <a:gd name="T1" fmla="*/ 38 h 70"/>
                  <a:gd name="T2" fmla="*/ 932 w 932"/>
                  <a:gd name="T3" fmla="*/ 15 h 70"/>
                  <a:gd name="T4" fmla="*/ 930 w 932"/>
                  <a:gd name="T5" fmla="*/ 0 h 70"/>
                  <a:gd name="T6" fmla="*/ 930 w 932"/>
                  <a:gd name="T7" fmla="*/ 0 h 70"/>
                  <a:gd name="T8" fmla="*/ 930 w 932"/>
                  <a:gd name="T9" fmla="*/ 0 h 70"/>
                  <a:gd name="T10" fmla="*/ 929 w 932"/>
                  <a:gd name="T11" fmla="*/ 0 h 70"/>
                  <a:gd name="T12" fmla="*/ 929 w 932"/>
                  <a:gd name="T13" fmla="*/ 0 h 70"/>
                  <a:gd name="T14" fmla="*/ 927 w 932"/>
                  <a:gd name="T15" fmla="*/ 0 h 70"/>
                  <a:gd name="T16" fmla="*/ 927 w 932"/>
                  <a:gd name="T17" fmla="*/ 0 h 70"/>
                  <a:gd name="T18" fmla="*/ 927 w 932"/>
                  <a:gd name="T19" fmla="*/ 0 h 70"/>
                  <a:gd name="T20" fmla="*/ 925 w 932"/>
                  <a:gd name="T21" fmla="*/ 0 h 70"/>
                  <a:gd name="T22" fmla="*/ 927 w 932"/>
                  <a:gd name="T23" fmla="*/ 15 h 70"/>
                  <a:gd name="T24" fmla="*/ 927 w 932"/>
                  <a:gd name="T25" fmla="*/ 38 h 70"/>
                  <a:gd name="T26" fmla="*/ 932 w 932"/>
                  <a:gd name="T27" fmla="*/ 38 h 70"/>
                  <a:gd name="T28" fmla="*/ 932 w 932"/>
                  <a:gd name="T29" fmla="*/ 63 h 70"/>
                  <a:gd name="T30" fmla="*/ 932 w 932"/>
                  <a:gd name="T31" fmla="*/ 63 h 70"/>
                  <a:gd name="T32" fmla="*/ 930 w 932"/>
                  <a:gd name="T33" fmla="*/ 63 h 70"/>
                  <a:gd name="T34" fmla="*/ 930 w 932"/>
                  <a:gd name="T35" fmla="*/ 63 h 70"/>
                  <a:gd name="T36" fmla="*/ 929 w 932"/>
                  <a:gd name="T37" fmla="*/ 63 h 70"/>
                  <a:gd name="T38" fmla="*/ 929 w 932"/>
                  <a:gd name="T39" fmla="*/ 63 h 70"/>
                  <a:gd name="T40" fmla="*/ 929 w 932"/>
                  <a:gd name="T41" fmla="*/ 63 h 70"/>
                  <a:gd name="T42" fmla="*/ 927 w 932"/>
                  <a:gd name="T43" fmla="*/ 63 h 70"/>
                  <a:gd name="T44" fmla="*/ 927 w 932"/>
                  <a:gd name="T45" fmla="*/ 63 h 70"/>
                  <a:gd name="T46" fmla="*/ 927 w 932"/>
                  <a:gd name="T47" fmla="*/ 63 h 70"/>
                  <a:gd name="T48" fmla="*/ 927 w 932"/>
                  <a:gd name="T49" fmla="*/ 38 h 70"/>
                  <a:gd name="T50" fmla="*/ 932 w 932"/>
                  <a:gd name="T51" fmla="*/ 38 h 70"/>
                  <a:gd name="T52" fmla="*/ 0 w 932"/>
                  <a:gd name="T53" fmla="*/ 8 h 70"/>
                  <a:gd name="T54" fmla="*/ 0 w 932"/>
                  <a:gd name="T55" fmla="*/ 15 h 70"/>
                  <a:gd name="T56" fmla="*/ 0 w 932"/>
                  <a:gd name="T57" fmla="*/ 38 h 70"/>
                  <a:gd name="T58" fmla="*/ 0 w 932"/>
                  <a:gd name="T59" fmla="*/ 63 h 70"/>
                  <a:gd name="T60" fmla="*/ 0 w 932"/>
                  <a:gd name="T61" fmla="*/ 70 h 70"/>
                  <a:gd name="T62" fmla="*/ 5 w 932"/>
                  <a:gd name="T63" fmla="*/ 68 h 70"/>
                  <a:gd name="T64" fmla="*/ 5 w 932"/>
                  <a:gd name="T65" fmla="*/ 63 h 70"/>
                  <a:gd name="T66" fmla="*/ 5 w 932"/>
                  <a:gd name="T67" fmla="*/ 38 h 70"/>
                  <a:gd name="T68" fmla="*/ 5 w 932"/>
                  <a:gd name="T69" fmla="*/ 15 h 70"/>
                  <a:gd name="T70" fmla="*/ 5 w 932"/>
                  <a:gd name="T71" fmla="*/ 5 h 70"/>
                  <a:gd name="T72" fmla="*/ 5 w 932"/>
                  <a:gd name="T73" fmla="*/ 7 h 70"/>
                  <a:gd name="T74" fmla="*/ 3 w 932"/>
                  <a:gd name="T75" fmla="*/ 7 h 70"/>
                  <a:gd name="T76" fmla="*/ 3 w 932"/>
                  <a:gd name="T77" fmla="*/ 7 h 70"/>
                  <a:gd name="T78" fmla="*/ 3 w 932"/>
                  <a:gd name="T79" fmla="*/ 7 h 70"/>
                  <a:gd name="T80" fmla="*/ 1 w 932"/>
                  <a:gd name="T81" fmla="*/ 7 h 70"/>
                  <a:gd name="T82" fmla="*/ 1 w 932"/>
                  <a:gd name="T83" fmla="*/ 7 h 70"/>
                  <a:gd name="T84" fmla="*/ 1 w 932"/>
                  <a:gd name="T85" fmla="*/ 7 h 70"/>
                  <a:gd name="T86" fmla="*/ 0 w 932"/>
                  <a:gd name="T87" fmla="*/ 8 h 7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32"/>
                  <a:gd name="T133" fmla="*/ 0 h 70"/>
                  <a:gd name="T134" fmla="*/ 932 w 932"/>
                  <a:gd name="T135" fmla="*/ 70 h 7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32" h="70">
                    <a:moveTo>
                      <a:pt x="932" y="38"/>
                    </a:moveTo>
                    <a:lnTo>
                      <a:pt x="932" y="15"/>
                    </a:lnTo>
                    <a:lnTo>
                      <a:pt x="930" y="0"/>
                    </a:lnTo>
                    <a:lnTo>
                      <a:pt x="929" y="0"/>
                    </a:lnTo>
                    <a:lnTo>
                      <a:pt x="927" y="0"/>
                    </a:lnTo>
                    <a:lnTo>
                      <a:pt x="925" y="0"/>
                    </a:lnTo>
                    <a:lnTo>
                      <a:pt x="927" y="15"/>
                    </a:lnTo>
                    <a:lnTo>
                      <a:pt x="927" y="38"/>
                    </a:lnTo>
                    <a:lnTo>
                      <a:pt x="932" y="38"/>
                    </a:lnTo>
                    <a:lnTo>
                      <a:pt x="932" y="63"/>
                    </a:lnTo>
                    <a:lnTo>
                      <a:pt x="930" y="63"/>
                    </a:lnTo>
                    <a:lnTo>
                      <a:pt x="929" y="63"/>
                    </a:lnTo>
                    <a:lnTo>
                      <a:pt x="927" y="63"/>
                    </a:lnTo>
                    <a:lnTo>
                      <a:pt x="927" y="38"/>
                    </a:lnTo>
                    <a:lnTo>
                      <a:pt x="932" y="38"/>
                    </a:lnTo>
                    <a:close/>
                    <a:moveTo>
                      <a:pt x="0" y="8"/>
                    </a:moveTo>
                    <a:lnTo>
                      <a:pt x="0" y="15"/>
                    </a:lnTo>
                    <a:lnTo>
                      <a:pt x="0" y="38"/>
                    </a:lnTo>
                    <a:lnTo>
                      <a:pt x="0" y="63"/>
                    </a:lnTo>
                    <a:lnTo>
                      <a:pt x="0" y="70"/>
                    </a:lnTo>
                    <a:lnTo>
                      <a:pt x="5" y="68"/>
                    </a:lnTo>
                    <a:lnTo>
                      <a:pt x="5" y="63"/>
                    </a:lnTo>
                    <a:lnTo>
                      <a:pt x="5" y="38"/>
                    </a:lnTo>
                    <a:lnTo>
                      <a:pt x="5" y="1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19" name="Freeform 131"/>
              <p:cNvSpPr>
                <a:spLocks noEditPoints="1"/>
              </p:cNvSpPr>
              <p:nvPr/>
            </p:nvSpPr>
            <p:spPr bwMode="auto">
              <a:xfrm>
                <a:off x="1567" y="2907"/>
                <a:ext cx="929" cy="70"/>
              </a:xfrm>
              <a:custGeom>
                <a:avLst/>
                <a:gdLst>
                  <a:gd name="T0" fmla="*/ 929 w 929"/>
                  <a:gd name="T1" fmla="*/ 38 h 70"/>
                  <a:gd name="T2" fmla="*/ 928 w 929"/>
                  <a:gd name="T3" fmla="*/ 15 h 70"/>
                  <a:gd name="T4" fmla="*/ 928 w 929"/>
                  <a:gd name="T5" fmla="*/ 0 h 70"/>
                  <a:gd name="T6" fmla="*/ 926 w 929"/>
                  <a:gd name="T7" fmla="*/ 0 h 70"/>
                  <a:gd name="T8" fmla="*/ 926 w 929"/>
                  <a:gd name="T9" fmla="*/ 0 h 70"/>
                  <a:gd name="T10" fmla="*/ 926 w 929"/>
                  <a:gd name="T11" fmla="*/ 0 h 70"/>
                  <a:gd name="T12" fmla="*/ 924 w 929"/>
                  <a:gd name="T13" fmla="*/ 0 h 70"/>
                  <a:gd name="T14" fmla="*/ 924 w 929"/>
                  <a:gd name="T15" fmla="*/ 0 h 70"/>
                  <a:gd name="T16" fmla="*/ 924 w 929"/>
                  <a:gd name="T17" fmla="*/ 0 h 70"/>
                  <a:gd name="T18" fmla="*/ 923 w 929"/>
                  <a:gd name="T19" fmla="*/ 2 h 70"/>
                  <a:gd name="T20" fmla="*/ 923 w 929"/>
                  <a:gd name="T21" fmla="*/ 2 h 70"/>
                  <a:gd name="T22" fmla="*/ 923 w 929"/>
                  <a:gd name="T23" fmla="*/ 15 h 70"/>
                  <a:gd name="T24" fmla="*/ 924 w 929"/>
                  <a:gd name="T25" fmla="*/ 38 h 70"/>
                  <a:gd name="T26" fmla="*/ 929 w 929"/>
                  <a:gd name="T27" fmla="*/ 38 h 70"/>
                  <a:gd name="T28" fmla="*/ 928 w 929"/>
                  <a:gd name="T29" fmla="*/ 63 h 70"/>
                  <a:gd name="T30" fmla="*/ 928 w 929"/>
                  <a:gd name="T31" fmla="*/ 63 h 70"/>
                  <a:gd name="T32" fmla="*/ 928 w 929"/>
                  <a:gd name="T33" fmla="*/ 63 h 70"/>
                  <a:gd name="T34" fmla="*/ 928 w 929"/>
                  <a:gd name="T35" fmla="*/ 63 h 70"/>
                  <a:gd name="T36" fmla="*/ 926 w 929"/>
                  <a:gd name="T37" fmla="*/ 63 h 70"/>
                  <a:gd name="T38" fmla="*/ 926 w 929"/>
                  <a:gd name="T39" fmla="*/ 63 h 70"/>
                  <a:gd name="T40" fmla="*/ 926 w 929"/>
                  <a:gd name="T41" fmla="*/ 63 h 70"/>
                  <a:gd name="T42" fmla="*/ 924 w 929"/>
                  <a:gd name="T43" fmla="*/ 63 h 70"/>
                  <a:gd name="T44" fmla="*/ 924 w 929"/>
                  <a:gd name="T45" fmla="*/ 63 h 70"/>
                  <a:gd name="T46" fmla="*/ 923 w 929"/>
                  <a:gd name="T47" fmla="*/ 63 h 70"/>
                  <a:gd name="T48" fmla="*/ 923 w 929"/>
                  <a:gd name="T49" fmla="*/ 63 h 70"/>
                  <a:gd name="T50" fmla="*/ 924 w 929"/>
                  <a:gd name="T51" fmla="*/ 38 h 70"/>
                  <a:gd name="T52" fmla="*/ 929 w 929"/>
                  <a:gd name="T53" fmla="*/ 38 h 70"/>
                  <a:gd name="T54" fmla="*/ 2 w 929"/>
                  <a:gd name="T55" fmla="*/ 7 h 70"/>
                  <a:gd name="T56" fmla="*/ 0 w 929"/>
                  <a:gd name="T57" fmla="*/ 15 h 70"/>
                  <a:gd name="T58" fmla="*/ 0 w 929"/>
                  <a:gd name="T59" fmla="*/ 38 h 70"/>
                  <a:gd name="T60" fmla="*/ 0 w 929"/>
                  <a:gd name="T61" fmla="*/ 63 h 70"/>
                  <a:gd name="T62" fmla="*/ 2 w 929"/>
                  <a:gd name="T63" fmla="*/ 70 h 70"/>
                  <a:gd name="T64" fmla="*/ 7 w 929"/>
                  <a:gd name="T65" fmla="*/ 66 h 70"/>
                  <a:gd name="T66" fmla="*/ 5 w 929"/>
                  <a:gd name="T67" fmla="*/ 63 h 70"/>
                  <a:gd name="T68" fmla="*/ 5 w 929"/>
                  <a:gd name="T69" fmla="*/ 38 h 70"/>
                  <a:gd name="T70" fmla="*/ 5 w 929"/>
                  <a:gd name="T71" fmla="*/ 15 h 70"/>
                  <a:gd name="T72" fmla="*/ 7 w 929"/>
                  <a:gd name="T73" fmla="*/ 5 h 70"/>
                  <a:gd name="T74" fmla="*/ 5 w 929"/>
                  <a:gd name="T75" fmla="*/ 5 h 70"/>
                  <a:gd name="T76" fmla="*/ 5 w 929"/>
                  <a:gd name="T77" fmla="*/ 5 h 70"/>
                  <a:gd name="T78" fmla="*/ 5 w 929"/>
                  <a:gd name="T79" fmla="*/ 5 h 70"/>
                  <a:gd name="T80" fmla="*/ 4 w 929"/>
                  <a:gd name="T81" fmla="*/ 5 h 70"/>
                  <a:gd name="T82" fmla="*/ 4 w 929"/>
                  <a:gd name="T83" fmla="*/ 7 h 70"/>
                  <a:gd name="T84" fmla="*/ 2 w 929"/>
                  <a:gd name="T85" fmla="*/ 7 h 70"/>
                  <a:gd name="T86" fmla="*/ 2 w 929"/>
                  <a:gd name="T87" fmla="*/ 7 h 70"/>
                  <a:gd name="T88" fmla="*/ 2 w 929"/>
                  <a:gd name="T89" fmla="*/ 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29"/>
                  <a:gd name="T136" fmla="*/ 0 h 70"/>
                  <a:gd name="T137" fmla="*/ 929 w 929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29" h="70">
                    <a:moveTo>
                      <a:pt x="929" y="38"/>
                    </a:moveTo>
                    <a:lnTo>
                      <a:pt x="928" y="15"/>
                    </a:lnTo>
                    <a:lnTo>
                      <a:pt x="928" y="0"/>
                    </a:lnTo>
                    <a:lnTo>
                      <a:pt x="926" y="0"/>
                    </a:lnTo>
                    <a:lnTo>
                      <a:pt x="924" y="0"/>
                    </a:lnTo>
                    <a:lnTo>
                      <a:pt x="923" y="2"/>
                    </a:lnTo>
                    <a:lnTo>
                      <a:pt x="923" y="15"/>
                    </a:lnTo>
                    <a:lnTo>
                      <a:pt x="924" y="38"/>
                    </a:lnTo>
                    <a:lnTo>
                      <a:pt x="929" y="38"/>
                    </a:lnTo>
                    <a:lnTo>
                      <a:pt x="928" y="63"/>
                    </a:lnTo>
                    <a:lnTo>
                      <a:pt x="926" y="63"/>
                    </a:lnTo>
                    <a:lnTo>
                      <a:pt x="924" y="63"/>
                    </a:lnTo>
                    <a:lnTo>
                      <a:pt x="923" y="63"/>
                    </a:lnTo>
                    <a:lnTo>
                      <a:pt x="924" y="38"/>
                    </a:lnTo>
                    <a:lnTo>
                      <a:pt x="929" y="38"/>
                    </a:lnTo>
                    <a:close/>
                    <a:moveTo>
                      <a:pt x="2" y="7"/>
                    </a:moveTo>
                    <a:lnTo>
                      <a:pt x="0" y="15"/>
                    </a:lnTo>
                    <a:lnTo>
                      <a:pt x="0" y="38"/>
                    </a:lnTo>
                    <a:lnTo>
                      <a:pt x="0" y="63"/>
                    </a:lnTo>
                    <a:lnTo>
                      <a:pt x="2" y="70"/>
                    </a:lnTo>
                    <a:lnTo>
                      <a:pt x="7" y="66"/>
                    </a:lnTo>
                    <a:lnTo>
                      <a:pt x="5" y="63"/>
                    </a:lnTo>
                    <a:lnTo>
                      <a:pt x="5" y="38"/>
                    </a:lnTo>
                    <a:lnTo>
                      <a:pt x="5" y="1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0" name="Freeform 132"/>
              <p:cNvSpPr>
                <a:spLocks noEditPoints="1"/>
              </p:cNvSpPr>
              <p:nvPr/>
            </p:nvSpPr>
            <p:spPr bwMode="auto">
              <a:xfrm>
                <a:off x="1571" y="2907"/>
                <a:ext cx="922" cy="68"/>
              </a:xfrm>
              <a:custGeom>
                <a:avLst/>
                <a:gdLst>
                  <a:gd name="T0" fmla="*/ 922 w 922"/>
                  <a:gd name="T1" fmla="*/ 38 h 68"/>
                  <a:gd name="T2" fmla="*/ 922 w 922"/>
                  <a:gd name="T3" fmla="*/ 15 h 68"/>
                  <a:gd name="T4" fmla="*/ 920 w 922"/>
                  <a:gd name="T5" fmla="*/ 0 h 68"/>
                  <a:gd name="T6" fmla="*/ 920 w 922"/>
                  <a:gd name="T7" fmla="*/ 0 h 68"/>
                  <a:gd name="T8" fmla="*/ 920 w 922"/>
                  <a:gd name="T9" fmla="*/ 0 h 68"/>
                  <a:gd name="T10" fmla="*/ 920 w 922"/>
                  <a:gd name="T11" fmla="*/ 0 h 68"/>
                  <a:gd name="T12" fmla="*/ 919 w 922"/>
                  <a:gd name="T13" fmla="*/ 2 h 68"/>
                  <a:gd name="T14" fmla="*/ 919 w 922"/>
                  <a:gd name="T15" fmla="*/ 2 h 68"/>
                  <a:gd name="T16" fmla="*/ 919 w 922"/>
                  <a:gd name="T17" fmla="*/ 2 h 68"/>
                  <a:gd name="T18" fmla="*/ 919 w 922"/>
                  <a:gd name="T19" fmla="*/ 2 h 68"/>
                  <a:gd name="T20" fmla="*/ 917 w 922"/>
                  <a:gd name="T21" fmla="*/ 2 h 68"/>
                  <a:gd name="T22" fmla="*/ 917 w 922"/>
                  <a:gd name="T23" fmla="*/ 2 h 68"/>
                  <a:gd name="T24" fmla="*/ 917 w 922"/>
                  <a:gd name="T25" fmla="*/ 2 h 68"/>
                  <a:gd name="T26" fmla="*/ 917 w 922"/>
                  <a:gd name="T27" fmla="*/ 2 h 68"/>
                  <a:gd name="T28" fmla="*/ 917 w 922"/>
                  <a:gd name="T29" fmla="*/ 2 h 68"/>
                  <a:gd name="T30" fmla="*/ 917 w 922"/>
                  <a:gd name="T31" fmla="*/ 2 h 68"/>
                  <a:gd name="T32" fmla="*/ 917 w 922"/>
                  <a:gd name="T33" fmla="*/ 2 h 68"/>
                  <a:gd name="T34" fmla="*/ 915 w 922"/>
                  <a:gd name="T35" fmla="*/ 2 h 68"/>
                  <a:gd name="T36" fmla="*/ 915 w 922"/>
                  <a:gd name="T37" fmla="*/ 2 h 68"/>
                  <a:gd name="T38" fmla="*/ 917 w 922"/>
                  <a:gd name="T39" fmla="*/ 15 h 68"/>
                  <a:gd name="T40" fmla="*/ 917 w 922"/>
                  <a:gd name="T41" fmla="*/ 38 h 68"/>
                  <a:gd name="T42" fmla="*/ 922 w 922"/>
                  <a:gd name="T43" fmla="*/ 38 h 68"/>
                  <a:gd name="T44" fmla="*/ 922 w 922"/>
                  <a:gd name="T45" fmla="*/ 63 h 68"/>
                  <a:gd name="T46" fmla="*/ 922 w 922"/>
                  <a:gd name="T47" fmla="*/ 63 h 68"/>
                  <a:gd name="T48" fmla="*/ 922 w 922"/>
                  <a:gd name="T49" fmla="*/ 63 h 68"/>
                  <a:gd name="T50" fmla="*/ 920 w 922"/>
                  <a:gd name="T51" fmla="*/ 63 h 68"/>
                  <a:gd name="T52" fmla="*/ 920 w 922"/>
                  <a:gd name="T53" fmla="*/ 63 h 68"/>
                  <a:gd name="T54" fmla="*/ 919 w 922"/>
                  <a:gd name="T55" fmla="*/ 63 h 68"/>
                  <a:gd name="T56" fmla="*/ 919 w 922"/>
                  <a:gd name="T57" fmla="*/ 63 h 68"/>
                  <a:gd name="T58" fmla="*/ 919 w 922"/>
                  <a:gd name="T59" fmla="*/ 63 h 68"/>
                  <a:gd name="T60" fmla="*/ 917 w 922"/>
                  <a:gd name="T61" fmla="*/ 63 h 68"/>
                  <a:gd name="T62" fmla="*/ 917 w 922"/>
                  <a:gd name="T63" fmla="*/ 63 h 68"/>
                  <a:gd name="T64" fmla="*/ 917 w 922"/>
                  <a:gd name="T65" fmla="*/ 63 h 68"/>
                  <a:gd name="T66" fmla="*/ 917 w 922"/>
                  <a:gd name="T67" fmla="*/ 38 h 68"/>
                  <a:gd name="T68" fmla="*/ 922 w 922"/>
                  <a:gd name="T69" fmla="*/ 38 h 68"/>
                  <a:gd name="T70" fmla="*/ 0 w 922"/>
                  <a:gd name="T71" fmla="*/ 5 h 68"/>
                  <a:gd name="T72" fmla="*/ 0 w 922"/>
                  <a:gd name="T73" fmla="*/ 15 h 68"/>
                  <a:gd name="T74" fmla="*/ 0 w 922"/>
                  <a:gd name="T75" fmla="*/ 38 h 68"/>
                  <a:gd name="T76" fmla="*/ 0 w 922"/>
                  <a:gd name="T77" fmla="*/ 63 h 68"/>
                  <a:gd name="T78" fmla="*/ 0 w 922"/>
                  <a:gd name="T79" fmla="*/ 68 h 68"/>
                  <a:gd name="T80" fmla="*/ 5 w 922"/>
                  <a:gd name="T81" fmla="*/ 66 h 68"/>
                  <a:gd name="T82" fmla="*/ 5 w 922"/>
                  <a:gd name="T83" fmla="*/ 63 h 68"/>
                  <a:gd name="T84" fmla="*/ 5 w 922"/>
                  <a:gd name="T85" fmla="*/ 38 h 68"/>
                  <a:gd name="T86" fmla="*/ 5 w 922"/>
                  <a:gd name="T87" fmla="*/ 15 h 68"/>
                  <a:gd name="T88" fmla="*/ 5 w 922"/>
                  <a:gd name="T89" fmla="*/ 3 h 68"/>
                  <a:gd name="T90" fmla="*/ 5 w 922"/>
                  <a:gd name="T91" fmla="*/ 3 h 68"/>
                  <a:gd name="T92" fmla="*/ 5 w 922"/>
                  <a:gd name="T93" fmla="*/ 5 h 68"/>
                  <a:gd name="T94" fmla="*/ 3 w 922"/>
                  <a:gd name="T95" fmla="*/ 5 h 68"/>
                  <a:gd name="T96" fmla="*/ 3 w 922"/>
                  <a:gd name="T97" fmla="*/ 5 h 68"/>
                  <a:gd name="T98" fmla="*/ 1 w 922"/>
                  <a:gd name="T99" fmla="*/ 5 h 68"/>
                  <a:gd name="T100" fmla="*/ 1 w 922"/>
                  <a:gd name="T101" fmla="*/ 5 h 68"/>
                  <a:gd name="T102" fmla="*/ 1 w 922"/>
                  <a:gd name="T103" fmla="*/ 5 h 68"/>
                  <a:gd name="T104" fmla="*/ 0 w 922"/>
                  <a:gd name="T105" fmla="*/ 5 h 6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922"/>
                  <a:gd name="T160" fmla="*/ 0 h 68"/>
                  <a:gd name="T161" fmla="*/ 922 w 922"/>
                  <a:gd name="T162" fmla="*/ 68 h 6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922" h="68">
                    <a:moveTo>
                      <a:pt x="922" y="38"/>
                    </a:moveTo>
                    <a:lnTo>
                      <a:pt x="922" y="15"/>
                    </a:lnTo>
                    <a:lnTo>
                      <a:pt x="920" y="0"/>
                    </a:lnTo>
                    <a:lnTo>
                      <a:pt x="919" y="2"/>
                    </a:lnTo>
                    <a:lnTo>
                      <a:pt x="917" y="2"/>
                    </a:lnTo>
                    <a:lnTo>
                      <a:pt x="915" y="2"/>
                    </a:lnTo>
                    <a:lnTo>
                      <a:pt x="917" y="15"/>
                    </a:lnTo>
                    <a:lnTo>
                      <a:pt x="917" y="38"/>
                    </a:lnTo>
                    <a:lnTo>
                      <a:pt x="922" y="38"/>
                    </a:lnTo>
                    <a:lnTo>
                      <a:pt x="922" y="63"/>
                    </a:lnTo>
                    <a:lnTo>
                      <a:pt x="920" y="63"/>
                    </a:lnTo>
                    <a:lnTo>
                      <a:pt x="919" y="63"/>
                    </a:lnTo>
                    <a:lnTo>
                      <a:pt x="917" y="63"/>
                    </a:lnTo>
                    <a:lnTo>
                      <a:pt x="917" y="38"/>
                    </a:lnTo>
                    <a:lnTo>
                      <a:pt x="922" y="38"/>
                    </a:lnTo>
                    <a:close/>
                    <a:moveTo>
                      <a:pt x="0" y="5"/>
                    </a:moveTo>
                    <a:lnTo>
                      <a:pt x="0" y="15"/>
                    </a:lnTo>
                    <a:lnTo>
                      <a:pt x="0" y="38"/>
                    </a:lnTo>
                    <a:lnTo>
                      <a:pt x="0" y="63"/>
                    </a:lnTo>
                    <a:lnTo>
                      <a:pt x="0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38"/>
                    </a:lnTo>
                    <a:lnTo>
                      <a:pt x="5" y="15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1" name="Freeform 133"/>
              <p:cNvSpPr>
                <a:spLocks noEditPoints="1"/>
              </p:cNvSpPr>
              <p:nvPr/>
            </p:nvSpPr>
            <p:spPr bwMode="auto">
              <a:xfrm>
                <a:off x="1572" y="2909"/>
                <a:ext cx="919" cy="64"/>
              </a:xfrm>
              <a:custGeom>
                <a:avLst/>
                <a:gdLst>
                  <a:gd name="T0" fmla="*/ 919 w 919"/>
                  <a:gd name="T1" fmla="*/ 36 h 64"/>
                  <a:gd name="T2" fmla="*/ 918 w 919"/>
                  <a:gd name="T3" fmla="*/ 13 h 64"/>
                  <a:gd name="T4" fmla="*/ 918 w 919"/>
                  <a:gd name="T5" fmla="*/ 0 h 64"/>
                  <a:gd name="T6" fmla="*/ 918 w 919"/>
                  <a:gd name="T7" fmla="*/ 0 h 64"/>
                  <a:gd name="T8" fmla="*/ 918 w 919"/>
                  <a:gd name="T9" fmla="*/ 0 h 64"/>
                  <a:gd name="T10" fmla="*/ 918 w 919"/>
                  <a:gd name="T11" fmla="*/ 0 h 64"/>
                  <a:gd name="T12" fmla="*/ 918 w 919"/>
                  <a:gd name="T13" fmla="*/ 0 h 64"/>
                  <a:gd name="T14" fmla="*/ 916 w 919"/>
                  <a:gd name="T15" fmla="*/ 0 h 64"/>
                  <a:gd name="T16" fmla="*/ 916 w 919"/>
                  <a:gd name="T17" fmla="*/ 0 h 64"/>
                  <a:gd name="T18" fmla="*/ 916 w 919"/>
                  <a:gd name="T19" fmla="*/ 0 h 64"/>
                  <a:gd name="T20" fmla="*/ 916 w 919"/>
                  <a:gd name="T21" fmla="*/ 0 h 64"/>
                  <a:gd name="T22" fmla="*/ 916 w 919"/>
                  <a:gd name="T23" fmla="*/ 0 h 64"/>
                  <a:gd name="T24" fmla="*/ 916 w 919"/>
                  <a:gd name="T25" fmla="*/ 0 h 64"/>
                  <a:gd name="T26" fmla="*/ 914 w 919"/>
                  <a:gd name="T27" fmla="*/ 0 h 64"/>
                  <a:gd name="T28" fmla="*/ 914 w 919"/>
                  <a:gd name="T29" fmla="*/ 0 h 64"/>
                  <a:gd name="T30" fmla="*/ 914 w 919"/>
                  <a:gd name="T31" fmla="*/ 0 h 64"/>
                  <a:gd name="T32" fmla="*/ 913 w 919"/>
                  <a:gd name="T33" fmla="*/ 0 h 64"/>
                  <a:gd name="T34" fmla="*/ 913 w 919"/>
                  <a:gd name="T35" fmla="*/ 0 h 64"/>
                  <a:gd name="T36" fmla="*/ 913 w 919"/>
                  <a:gd name="T37" fmla="*/ 0 h 64"/>
                  <a:gd name="T38" fmla="*/ 913 w 919"/>
                  <a:gd name="T39" fmla="*/ 13 h 64"/>
                  <a:gd name="T40" fmla="*/ 914 w 919"/>
                  <a:gd name="T41" fmla="*/ 36 h 64"/>
                  <a:gd name="T42" fmla="*/ 919 w 919"/>
                  <a:gd name="T43" fmla="*/ 36 h 64"/>
                  <a:gd name="T44" fmla="*/ 918 w 919"/>
                  <a:gd name="T45" fmla="*/ 61 h 64"/>
                  <a:gd name="T46" fmla="*/ 918 w 919"/>
                  <a:gd name="T47" fmla="*/ 61 h 64"/>
                  <a:gd name="T48" fmla="*/ 918 w 919"/>
                  <a:gd name="T49" fmla="*/ 61 h 64"/>
                  <a:gd name="T50" fmla="*/ 918 w 919"/>
                  <a:gd name="T51" fmla="*/ 61 h 64"/>
                  <a:gd name="T52" fmla="*/ 916 w 919"/>
                  <a:gd name="T53" fmla="*/ 61 h 64"/>
                  <a:gd name="T54" fmla="*/ 916 w 919"/>
                  <a:gd name="T55" fmla="*/ 61 h 64"/>
                  <a:gd name="T56" fmla="*/ 916 w 919"/>
                  <a:gd name="T57" fmla="*/ 61 h 64"/>
                  <a:gd name="T58" fmla="*/ 914 w 919"/>
                  <a:gd name="T59" fmla="*/ 61 h 64"/>
                  <a:gd name="T60" fmla="*/ 914 w 919"/>
                  <a:gd name="T61" fmla="*/ 61 h 64"/>
                  <a:gd name="T62" fmla="*/ 913 w 919"/>
                  <a:gd name="T63" fmla="*/ 61 h 64"/>
                  <a:gd name="T64" fmla="*/ 913 w 919"/>
                  <a:gd name="T65" fmla="*/ 59 h 64"/>
                  <a:gd name="T66" fmla="*/ 914 w 919"/>
                  <a:gd name="T67" fmla="*/ 36 h 64"/>
                  <a:gd name="T68" fmla="*/ 919 w 919"/>
                  <a:gd name="T69" fmla="*/ 36 h 64"/>
                  <a:gd name="T70" fmla="*/ 2 w 919"/>
                  <a:gd name="T71" fmla="*/ 3 h 64"/>
                  <a:gd name="T72" fmla="*/ 0 w 919"/>
                  <a:gd name="T73" fmla="*/ 13 h 64"/>
                  <a:gd name="T74" fmla="*/ 0 w 919"/>
                  <a:gd name="T75" fmla="*/ 36 h 64"/>
                  <a:gd name="T76" fmla="*/ 0 w 919"/>
                  <a:gd name="T77" fmla="*/ 61 h 64"/>
                  <a:gd name="T78" fmla="*/ 2 w 919"/>
                  <a:gd name="T79" fmla="*/ 64 h 64"/>
                  <a:gd name="T80" fmla="*/ 5 w 919"/>
                  <a:gd name="T81" fmla="*/ 63 h 64"/>
                  <a:gd name="T82" fmla="*/ 5 w 919"/>
                  <a:gd name="T83" fmla="*/ 59 h 64"/>
                  <a:gd name="T84" fmla="*/ 5 w 919"/>
                  <a:gd name="T85" fmla="*/ 36 h 64"/>
                  <a:gd name="T86" fmla="*/ 5 w 919"/>
                  <a:gd name="T87" fmla="*/ 13 h 64"/>
                  <a:gd name="T88" fmla="*/ 7 w 919"/>
                  <a:gd name="T89" fmla="*/ 1 h 64"/>
                  <a:gd name="T90" fmla="*/ 7 w 919"/>
                  <a:gd name="T91" fmla="*/ 1 h 64"/>
                  <a:gd name="T92" fmla="*/ 5 w 919"/>
                  <a:gd name="T93" fmla="*/ 1 h 64"/>
                  <a:gd name="T94" fmla="*/ 5 w 919"/>
                  <a:gd name="T95" fmla="*/ 1 h 64"/>
                  <a:gd name="T96" fmla="*/ 4 w 919"/>
                  <a:gd name="T97" fmla="*/ 1 h 64"/>
                  <a:gd name="T98" fmla="*/ 4 w 919"/>
                  <a:gd name="T99" fmla="*/ 1 h 64"/>
                  <a:gd name="T100" fmla="*/ 4 w 919"/>
                  <a:gd name="T101" fmla="*/ 3 h 64"/>
                  <a:gd name="T102" fmla="*/ 2 w 919"/>
                  <a:gd name="T103" fmla="*/ 3 h 64"/>
                  <a:gd name="T104" fmla="*/ 2 w 919"/>
                  <a:gd name="T105" fmla="*/ 3 h 6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919"/>
                  <a:gd name="T160" fmla="*/ 0 h 64"/>
                  <a:gd name="T161" fmla="*/ 919 w 919"/>
                  <a:gd name="T162" fmla="*/ 64 h 6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919" h="64">
                    <a:moveTo>
                      <a:pt x="919" y="36"/>
                    </a:moveTo>
                    <a:lnTo>
                      <a:pt x="918" y="13"/>
                    </a:lnTo>
                    <a:lnTo>
                      <a:pt x="918" y="0"/>
                    </a:lnTo>
                    <a:lnTo>
                      <a:pt x="916" y="0"/>
                    </a:lnTo>
                    <a:lnTo>
                      <a:pt x="914" y="0"/>
                    </a:lnTo>
                    <a:lnTo>
                      <a:pt x="913" y="0"/>
                    </a:lnTo>
                    <a:lnTo>
                      <a:pt x="913" y="13"/>
                    </a:lnTo>
                    <a:lnTo>
                      <a:pt x="914" y="36"/>
                    </a:lnTo>
                    <a:lnTo>
                      <a:pt x="919" y="36"/>
                    </a:lnTo>
                    <a:lnTo>
                      <a:pt x="918" y="61"/>
                    </a:lnTo>
                    <a:lnTo>
                      <a:pt x="916" y="61"/>
                    </a:lnTo>
                    <a:lnTo>
                      <a:pt x="914" y="61"/>
                    </a:lnTo>
                    <a:lnTo>
                      <a:pt x="913" y="61"/>
                    </a:lnTo>
                    <a:lnTo>
                      <a:pt x="913" y="59"/>
                    </a:lnTo>
                    <a:lnTo>
                      <a:pt x="914" y="36"/>
                    </a:lnTo>
                    <a:lnTo>
                      <a:pt x="919" y="36"/>
                    </a:lnTo>
                    <a:close/>
                    <a:moveTo>
                      <a:pt x="2" y="3"/>
                    </a:moveTo>
                    <a:lnTo>
                      <a:pt x="0" y="13"/>
                    </a:lnTo>
                    <a:lnTo>
                      <a:pt x="0" y="36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5" y="63"/>
                    </a:lnTo>
                    <a:lnTo>
                      <a:pt x="5" y="59"/>
                    </a:lnTo>
                    <a:lnTo>
                      <a:pt x="5" y="36"/>
                    </a:lnTo>
                    <a:lnTo>
                      <a:pt x="5" y="13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2" name="Freeform 134"/>
              <p:cNvSpPr>
                <a:spLocks noEditPoints="1"/>
              </p:cNvSpPr>
              <p:nvPr/>
            </p:nvSpPr>
            <p:spPr bwMode="auto">
              <a:xfrm>
                <a:off x="1576" y="2909"/>
                <a:ext cx="912" cy="64"/>
              </a:xfrm>
              <a:custGeom>
                <a:avLst/>
                <a:gdLst>
                  <a:gd name="T0" fmla="*/ 912 w 912"/>
                  <a:gd name="T1" fmla="*/ 36 h 64"/>
                  <a:gd name="T2" fmla="*/ 912 w 912"/>
                  <a:gd name="T3" fmla="*/ 13 h 64"/>
                  <a:gd name="T4" fmla="*/ 910 w 912"/>
                  <a:gd name="T5" fmla="*/ 0 h 64"/>
                  <a:gd name="T6" fmla="*/ 910 w 912"/>
                  <a:gd name="T7" fmla="*/ 0 h 64"/>
                  <a:gd name="T8" fmla="*/ 910 w 912"/>
                  <a:gd name="T9" fmla="*/ 0 h 64"/>
                  <a:gd name="T10" fmla="*/ 909 w 912"/>
                  <a:gd name="T11" fmla="*/ 0 h 64"/>
                  <a:gd name="T12" fmla="*/ 909 w 912"/>
                  <a:gd name="T13" fmla="*/ 0 h 64"/>
                  <a:gd name="T14" fmla="*/ 909 w 912"/>
                  <a:gd name="T15" fmla="*/ 1 h 64"/>
                  <a:gd name="T16" fmla="*/ 907 w 912"/>
                  <a:gd name="T17" fmla="*/ 1 h 64"/>
                  <a:gd name="T18" fmla="*/ 907 w 912"/>
                  <a:gd name="T19" fmla="*/ 1 h 64"/>
                  <a:gd name="T20" fmla="*/ 905 w 912"/>
                  <a:gd name="T21" fmla="*/ 1 h 64"/>
                  <a:gd name="T22" fmla="*/ 907 w 912"/>
                  <a:gd name="T23" fmla="*/ 13 h 64"/>
                  <a:gd name="T24" fmla="*/ 907 w 912"/>
                  <a:gd name="T25" fmla="*/ 36 h 64"/>
                  <a:gd name="T26" fmla="*/ 912 w 912"/>
                  <a:gd name="T27" fmla="*/ 36 h 64"/>
                  <a:gd name="T28" fmla="*/ 912 w 912"/>
                  <a:gd name="T29" fmla="*/ 61 h 64"/>
                  <a:gd name="T30" fmla="*/ 912 w 912"/>
                  <a:gd name="T31" fmla="*/ 61 h 64"/>
                  <a:gd name="T32" fmla="*/ 912 w 912"/>
                  <a:gd name="T33" fmla="*/ 61 h 64"/>
                  <a:gd name="T34" fmla="*/ 910 w 912"/>
                  <a:gd name="T35" fmla="*/ 61 h 64"/>
                  <a:gd name="T36" fmla="*/ 910 w 912"/>
                  <a:gd name="T37" fmla="*/ 61 h 64"/>
                  <a:gd name="T38" fmla="*/ 909 w 912"/>
                  <a:gd name="T39" fmla="*/ 61 h 64"/>
                  <a:gd name="T40" fmla="*/ 909 w 912"/>
                  <a:gd name="T41" fmla="*/ 61 h 64"/>
                  <a:gd name="T42" fmla="*/ 909 w 912"/>
                  <a:gd name="T43" fmla="*/ 61 h 64"/>
                  <a:gd name="T44" fmla="*/ 907 w 912"/>
                  <a:gd name="T45" fmla="*/ 61 h 64"/>
                  <a:gd name="T46" fmla="*/ 907 w 912"/>
                  <a:gd name="T47" fmla="*/ 61 h 64"/>
                  <a:gd name="T48" fmla="*/ 907 w 912"/>
                  <a:gd name="T49" fmla="*/ 59 h 64"/>
                  <a:gd name="T50" fmla="*/ 907 w 912"/>
                  <a:gd name="T51" fmla="*/ 36 h 64"/>
                  <a:gd name="T52" fmla="*/ 912 w 912"/>
                  <a:gd name="T53" fmla="*/ 36 h 64"/>
                  <a:gd name="T54" fmla="*/ 0 w 912"/>
                  <a:gd name="T55" fmla="*/ 1 h 64"/>
                  <a:gd name="T56" fmla="*/ 0 w 912"/>
                  <a:gd name="T57" fmla="*/ 13 h 64"/>
                  <a:gd name="T58" fmla="*/ 0 w 912"/>
                  <a:gd name="T59" fmla="*/ 36 h 64"/>
                  <a:gd name="T60" fmla="*/ 0 w 912"/>
                  <a:gd name="T61" fmla="*/ 61 h 64"/>
                  <a:gd name="T62" fmla="*/ 0 w 912"/>
                  <a:gd name="T63" fmla="*/ 64 h 64"/>
                  <a:gd name="T64" fmla="*/ 5 w 912"/>
                  <a:gd name="T65" fmla="*/ 61 h 64"/>
                  <a:gd name="T66" fmla="*/ 5 w 912"/>
                  <a:gd name="T67" fmla="*/ 59 h 64"/>
                  <a:gd name="T68" fmla="*/ 5 w 912"/>
                  <a:gd name="T69" fmla="*/ 36 h 64"/>
                  <a:gd name="T70" fmla="*/ 5 w 912"/>
                  <a:gd name="T71" fmla="*/ 13 h 64"/>
                  <a:gd name="T72" fmla="*/ 6 w 912"/>
                  <a:gd name="T73" fmla="*/ 0 h 64"/>
                  <a:gd name="T74" fmla="*/ 5 w 912"/>
                  <a:gd name="T75" fmla="*/ 0 h 64"/>
                  <a:gd name="T76" fmla="*/ 5 w 912"/>
                  <a:gd name="T77" fmla="*/ 0 h 64"/>
                  <a:gd name="T78" fmla="*/ 3 w 912"/>
                  <a:gd name="T79" fmla="*/ 0 h 64"/>
                  <a:gd name="T80" fmla="*/ 3 w 912"/>
                  <a:gd name="T81" fmla="*/ 1 h 64"/>
                  <a:gd name="T82" fmla="*/ 3 w 912"/>
                  <a:gd name="T83" fmla="*/ 1 h 64"/>
                  <a:gd name="T84" fmla="*/ 1 w 912"/>
                  <a:gd name="T85" fmla="*/ 1 h 64"/>
                  <a:gd name="T86" fmla="*/ 1 w 912"/>
                  <a:gd name="T87" fmla="*/ 1 h 64"/>
                  <a:gd name="T88" fmla="*/ 0 w 912"/>
                  <a:gd name="T89" fmla="*/ 1 h 6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12"/>
                  <a:gd name="T136" fmla="*/ 0 h 64"/>
                  <a:gd name="T137" fmla="*/ 912 w 912"/>
                  <a:gd name="T138" fmla="*/ 64 h 6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12" h="64">
                    <a:moveTo>
                      <a:pt x="912" y="36"/>
                    </a:moveTo>
                    <a:lnTo>
                      <a:pt x="912" y="13"/>
                    </a:lnTo>
                    <a:lnTo>
                      <a:pt x="910" y="0"/>
                    </a:lnTo>
                    <a:lnTo>
                      <a:pt x="909" y="0"/>
                    </a:lnTo>
                    <a:lnTo>
                      <a:pt x="909" y="1"/>
                    </a:lnTo>
                    <a:lnTo>
                      <a:pt x="907" y="1"/>
                    </a:lnTo>
                    <a:lnTo>
                      <a:pt x="905" y="1"/>
                    </a:lnTo>
                    <a:lnTo>
                      <a:pt x="907" y="13"/>
                    </a:lnTo>
                    <a:lnTo>
                      <a:pt x="907" y="36"/>
                    </a:lnTo>
                    <a:lnTo>
                      <a:pt x="912" y="36"/>
                    </a:lnTo>
                    <a:lnTo>
                      <a:pt x="912" y="61"/>
                    </a:lnTo>
                    <a:lnTo>
                      <a:pt x="910" y="61"/>
                    </a:lnTo>
                    <a:lnTo>
                      <a:pt x="909" y="61"/>
                    </a:lnTo>
                    <a:lnTo>
                      <a:pt x="907" y="61"/>
                    </a:lnTo>
                    <a:lnTo>
                      <a:pt x="907" y="59"/>
                    </a:lnTo>
                    <a:lnTo>
                      <a:pt x="907" y="36"/>
                    </a:lnTo>
                    <a:lnTo>
                      <a:pt x="912" y="36"/>
                    </a:lnTo>
                    <a:close/>
                    <a:moveTo>
                      <a:pt x="0" y="1"/>
                    </a:moveTo>
                    <a:lnTo>
                      <a:pt x="0" y="13"/>
                    </a:lnTo>
                    <a:lnTo>
                      <a:pt x="0" y="36"/>
                    </a:lnTo>
                    <a:lnTo>
                      <a:pt x="0" y="61"/>
                    </a:lnTo>
                    <a:lnTo>
                      <a:pt x="0" y="64"/>
                    </a:lnTo>
                    <a:lnTo>
                      <a:pt x="5" y="61"/>
                    </a:lnTo>
                    <a:lnTo>
                      <a:pt x="5" y="59"/>
                    </a:lnTo>
                    <a:lnTo>
                      <a:pt x="5" y="36"/>
                    </a:lnTo>
                    <a:lnTo>
                      <a:pt x="5" y="13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3" name="Freeform 135"/>
              <p:cNvSpPr>
                <a:spLocks noEditPoints="1"/>
              </p:cNvSpPr>
              <p:nvPr/>
            </p:nvSpPr>
            <p:spPr bwMode="auto">
              <a:xfrm>
                <a:off x="1577" y="2907"/>
                <a:ext cx="909" cy="65"/>
              </a:xfrm>
              <a:custGeom>
                <a:avLst/>
                <a:gdLst>
                  <a:gd name="T0" fmla="*/ 909 w 909"/>
                  <a:gd name="T1" fmla="*/ 38 h 65"/>
                  <a:gd name="T2" fmla="*/ 908 w 909"/>
                  <a:gd name="T3" fmla="*/ 15 h 65"/>
                  <a:gd name="T4" fmla="*/ 908 w 909"/>
                  <a:gd name="T5" fmla="*/ 2 h 65"/>
                  <a:gd name="T6" fmla="*/ 908 w 909"/>
                  <a:gd name="T7" fmla="*/ 3 h 65"/>
                  <a:gd name="T8" fmla="*/ 906 w 909"/>
                  <a:gd name="T9" fmla="*/ 3 h 65"/>
                  <a:gd name="T10" fmla="*/ 906 w 909"/>
                  <a:gd name="T11" fmla="*/ 3 h 65"/>
                  <a:gd name="T12" fmla="*/ 904 w 909"/>
                  <a:gd name="T13" fmla="*/ 3 h 65"/>
                  <a:gd name="T14" fmla="*/ 904 w 909"/>
                  <a:gd name="T15" fmla="*/ 3 h 65"/>
                  <a:gd name="T16" fmla="*/ 904 w 909"/>
                  <a:gd name="T17" fmla="*/ 3 h 65"/>
                  <a:gd name="T18" fmla="*/ 903 w 909"/>
                  <a:gd name="T19" fmla="*/ 3 h 65"/>
                  <a:gd name="T20" fmla="*/ 903 w 909"/>
                  <a:gd name="T21" fmla="*/ 3 h 65"/>
                  <a:gd name="T22" fmla="*/ 903 w 909"/>
                  <a:gd name="T23" fmla="*/ 17 h 65"/>
                  <a:gd name="T24" fmla="*/ 904 w 909"/>
                  <a:gd name="T25" fmla="*/ 38 h 65"/>
                  <a:gd name="T26" fmla="*/ 909 w 909"/>
                  <a:gd name="T27" fmla="*/ 38 h 65"/>
                  <a:gd name="T28" fmla="*/ 908 w 909"/>
                  <a:gd name="T29" fmla="*/ 61 h 65"/>
                  <a:gd name="T30" fmla="*/ 908 w 909"/>
                  <a:gd name="T31" fmla="*/ 63 h 65"/>
                  <a:gd name="T32" fmla="*/ 908 w 909"/>
                  <a:gd name="T33" fmla="*/ 63 h 65"/>
                  <a:gd name="T34" fmla="*/ 908 w 909"/>
                  <a:gd name="T35" fmla="*/ 63 h 65"/>
                  <a:gd name="T36" fmla="*/ 906 w 909"/>
                  <a:gd name="T37" fmla="*/ 63 h 65"/>
                  <a:gd name="T38" fmla="*/ 906 w 909"/>
                  <a:gd name="T39" fmla="*/ 63 h 65"/>
                  <a:gd name="T40" fmla="*/ 906 w 909"/>
                  <a:gd name="T41" fmla="*/ 63 h 65"/>
                  <a:gd name="T42" fmla="*/ 904 w 909"/>
                  <a:gd name="T43" fmla="*/ 63 h 65"/>
                  <a:gd name="T44" fmla="*/ 904 w 909"/>
                  <a:gd name="T45" fmla="*/ 63 h 65"/>
                  <a:gd name="T46" fmla="*/ 903 w 909"/>
                  <a:gd name="T47" fmla="*/ 63 h 65"/>
                  <a:gd name="T48" fmla="*/ 903 w 909"/>
                  <a:gd name="T49" fmla="*/ 61 h 65"/>
                  <a:gd name="T50" fmla="*/ 904 w 909"/>
                  <a:gd name="T51" fmla="*/ 38 h 65"/>
                  <a:gd name="T52" fmla="*/ 909 w 909"/>
                  <a:gd name="T53" fmla="*/ 38 h 65"/>
                  <a:gd name="T54" fmla="*/ 2 w 909"/>
                  <a:gd name="T55" fmla="*/ 3 h 65"/>
                  <a:gd name="T56" fmla="*/ 0 w 909"/>
                  <a:gd name="T57" fmla="*/ 15 h 65"/>
                  <a:gd name="T58" fmla="*/ 0 w 909"/>
                  <a:gd name="T59" fmla="*/ 38 h 65"/>
                  <a:gd name="T60" fmla="*/ 0 w 909"/>
                  <a:gd name="T61" fmla="*/ 61 h 65"/>
                  <a:gd name="T62" fmla="*/ 0 w 909"/>
                  <a:gd name="T63" fmla="*/ 65 h 65"/>
                  <a:gd name="T64" fmla="*/ 5 w 909"/>
                  <a:gd name="T65" fmla="*/ 63 h 65"/>
                  <a:gd name="T66" fmla="*/ 5 w 909"/>
                  <a:gd name="T67" fmla="*/ 61 h 65"/>
                  <a:gd name="T68" fmla="*/ 5 w 909"/>
                  <a:gd name="T69" fmla="*/ 38 h 65"/>
                  <a:gd name="T70" fmla="*/ 5 w 909"/>
                  <a:gd name="T71" fmla="*/ 17 h 65"/>
                  <a:gd name="T72" fmla="*/ 7 w 909"/>
                  <a:gd name="T73" fmla="*/ 0 h 65"/>
                  <a:gd name="T74" fmla="*/ 7 w 909"/>
                  <a:gd name="T75" fmla="*/ 0 h 65"/>
                  <a:gd name="T76" fmla="*/ 5 w 909"/>
                  <a:gd name="T77" fmla="*/ 2 h 65"/>
                  <a:gd name="T78" fmla="*/ 5 w 909"/>
                  <a:gd name="T79" fmla="*/ 2 h 65"/>
                  <a:gd name="T80" fmla="*/ 5 w 909"/>
                  <a:gd name="T81" fmla="*/ 2 h 65"/>
                  <a:gd name="T82" fmla="*/ 4 w 909"/>
                  <a:gd name="T83" fmla="*/ 2 h 65"/>
                  <a:gd name="T84" fmla="*/ 4 w 909"/>
                  <a:gd name="T85" fmla="*/ 2 h 65"/>
                  <a:gd name="T86" fmla="*/ 2 w 909"/>
                  <a:gd name="T87" fmla="*/ 2 h 65"/>
                  <a:gd name="T88" fmla="*/ 2 w 909"/>
                  <a:gd name="T89" fmla="*/ 3 h 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09"/>
                  <a:gd name="T136" fmla="*/ 0 h 65"/>
                  <a:gd name="T137" fmla="*/ 909 w 909"/>
                  <a:gd name="T138" fmla="*/ 65 h 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09" h="65">
                    <a:moveTo>
                      <a:pt x="909" y="38"/>
                    </a:moveTo>
                    <a:lnTo>
                      <a:pt x="908" y="15"/>
                    </a:lnTo>
                    <a:lnTo>
                      <a:pt x="908" y="2"/>
                    </a:lnTo>
                    <a:lnTo>
                      <a:pt x="908" y="3"/>
                    </a:lnTo>
                    <a:lnTo>
                      <a:pt x="906" y="3"/>
                    </a:lnTo>
                    <a:lnTo>
                      <a:pt x="904" y="3"/>
                    </a:lnTo>
                    <a:lnTo>
                      <a:pt x="903" y="3"/>
                    </a:lnTo>
                    <a:lnTo>
                      <a:pt x="903" y="17"/>
                    </a:lnTo>
                    <a:lnTo>
                      <a:pt x="904" y="38"/>
                    </a:lnTo>
                    <a:lnTo>
                      <a:pt x="909" y="38"/>
                    </a:lnTo>
                    <a:lnTo>
                      <a:pt x="908" y="61"/>
                    </a:lnTo>
                    <a:lnTo>
                      <a:pt x="908" y="63"/>
                    </a:lnTo>
                    <a:lnTo>
                      <a:pt x="906" y="63"/>
                    </a:lnTo>
                    <a:lnTo>
                      <a:pt x="904" y="63"/>
                    </a:lnTo>
                    <a:lnTo>
                      <a:pt x="903" y="63"/>
                    </a:lnTo>
                    <a:lnTo>
                      <a:pt x="903" y="61"/>
                    </a:lnTo>
                    <a:lnTo>
                      <a:pt x="904" y="38"/>
                    </a:lnTo>
                    <a:lnTo>
                      <a:pt x="909" y="38"/>
                    </a:lnTo>
                    <a:close/>
                    <a:moveTo>
                      <a:pt x="2" y="3"/>
                    </a:moveTo>
                    <a:lnTo>
                      <a:pt x="0" y="15"/>
                    </a:lnTo>
                    <a:lnTo>
                      <a:pt x="0" y="38"/>
                    </a:lnTo>
                    <a:lnTo>
                      <a:pt x="0" y="61"/>
                    </a:lnTo>
                    <a:lnTo>
                      <a:pt x="0" y="65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5" y="38"/>
                    </a:lnTo>
                    <a:lnTo>
                      <a:pt x="5" y="17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4" name="Freeform 136"/>
              <p:cNvSpPr>
                <a:spLocks noEditPoints="1"/>
              </p:cNvSpPr>
              <p:nvPr/>
            </p:nvSpPr>
            <p:spPr bwMode="auto">
              <a:xfrm>
                <a:off x="1581" y="2907"/>
                <a:ext cx="902" cy="63"/>
              </a:xfrm>
              <a:custGeom>
                <a:avLst/>
                <a:gdLst>
                  <a:gd name="T0" fmla="*/ 902 w 902"/>
                  <a:gd name="T1" fmla="*/ 38 h 63"/>
                  <a:gd name="T2" fmla="*/ 902 w 902"/>
                  <a:gd name="T3" fmla="*/ 15 h 63"/>
                  <a:gd name="T4" fmla="*/ 900 w 902"/>
                  <a:gd name="T5" fmla="*/ 3 h 63"/>
                  <a:gd name="T6" fmla="*/ 900 w 902"/>
                  <a:gd name="T7" fmla="*/ 3 h 63"/>
                  <a:gd name="T8" fmla="*/ 900 w 902"/>
                  <a:gd name="T9" fmla="*/ 3 h 63"/>
                  <a:gd name="T10" fmla="*/ 899 w 902"/>
                  <a:gd name="T11" fmla="*/ 3 h 63"/>
                  <a:gd name="T12" fmla="*/ 899 w 902"/>
                  <a:gd name="T13" fmla="*/ 3 h 63"/>
                  <a:gd name="T14" fmla="*/ 899 w 902"/>
                  <a:gd name="T15" fmla="*/ 3 h 63"/>
                  <a:gd name="T16" fmla="*/ 897 w 902"/>
                  <a:gd name="T17" fmla="*/ 3 h 63"/>
                  <a:gd name="T18" fmla="*/ 897 w 902"/>
                  <a:gd name="T19" fmla="*/ 5 h 63"/>
                  <a:gd name="T20" fmla="*/ 895 w 902"/>
                  <a:gd name="T21" fmla="*/ 5 h 63"/>
                  <a:gd name="T22" fmla="*/ 897 w 902"/>
                  <a:gd name="T23" fmla="*/ 17 h 63"/>
                  <a:gd name="T24" fmla="*/ 897 w 902"/>
                  <a:gd name="T25" fmla="*/ 38 h 63"/>
                  <a:gd name="T26" fmla="*/ 902 w 902"/>
                  <a:gd name="T27" fmla="*/ 38 h 63"/>
                  <a:gd name="T28" fmla="*/ 902 w 902"/>
                  <a:gd name="T29" fmla="*/ 61 h 63"/>
                  <a:gd name="T30" fmla="*/ 902 w 902"/>
                  <a:gd name="T31" fmla="*/ 63 h 63"/>
                  <a:gd name="T32" fmla="*/ 902 w 902"/>
                  <a:gd name="T33" fmla="*/ 63 h 63"/>
                  <a:gd name="T34" fmla="*/ 900 w 902"/>
                  <a:gd name="T35" fmla="*/ 63 h 63"/>
                  <a:gd name="T36" fmla="*/ 900 w 902"/>
                  <a:gd name="T37" fmla="*/ 63 h 63"/>
                  <a:gd name="T38" fmla="*/ 899 w 902"/>
                  <a:gd name="T39" fmla="*/ 63 h 63"/>
                  <a:gd name="T40" fmla="*/ 899 w 902"/>
                  <a:gd name="T41" fmla="*/ 63 h 63"/>
                  <a:gd name="T42" fmla="*/ 899 w 902"/>
                  <a:gd name="T43" fmla="*/ 63 h 63"/>
                  <a:gd name="T44" fmla="*/ 897 w 902"/>
                  <a:gd name="T45" fmla="*/ 63 h 63"/>
                  <a:gd name="T46" fmla="*/ 897 w 902"/>
                  <a:gd name="T47" fmla="*/ 63 h 63"/>
                  <a:gd name="T48" fmla="*/ 897 w 902"/>
                  <a:gd name="T49" fmla="*/ 61 h 63"/>
                  <a:gd name="T50" fmla="*/ 897 w 902"/>
                  <a:gd name="T51" fmla="*/ 38 h 63"/>
                  <a:gd name="T52" fmla="*/ 902 w 902"/>
                  <a:gd name="T53" fmla="*/ 38 h 63"/>
                  <a:gd name="T54" fmla="*/ 1 w 902"/>
                  <a:gd name="T55" fmla="*/ 2 h 63"/>
                  <a:gd name="T56" fmla="*/ 0 w 902"/>
                  <a:gd name="T57" fmla="*/ 15 h 63"/>
                  <a:gd name="T58" fmla="*/ 0 w 902"/>
                  <a:gd name="T59" fmla="*/ 38 h 63"/>
                  <a:gd name="T60" fmla="*/ 0 w 902"/>
                  <a:gd name="T61" fmla="*/ 61 h 63"/>
                  <a:gd name="T62" fmla="*/ 0 w 902"/>
                  <a:gd name="T63" fmla="*/ 63 h 63"/>
                  <a:gd name="T64" fmla="*/ 5 w 902"/>
                  <a:gd name="T65" fmla="*/ 61 h 63"/>
                  <a:gd name="T66" fmla="*/ 5 w 902"/>
                  <a:gd name="T67" fmla="*/ 38 h 63"/>
                  <a:gd name="T68" fmla="*/ 5 w 902"/>
                  <a:gd name="T69" fmla="*/ 17 h 63"/>
                  <a:gd name="T70" fmla="*/ 6 w 902"/>
                  <a:gd name="T71" fmla="*/ 0 h 63"/>
                  <a:gd name="T72" fmla="*/ 5 w 902"/>
                  <a:gd name="T73" fmla="*/ 0 h 63"/>
                  <a:gd name="T74" fmla="*/ 5 w 902"/>
                  <a:gd name="T75" fmla="*/ 0 h 63"/>
                  <a:gd name="T76" fmla="*/ 3 w 902"/>
                  <a:gd name="T77" fmla="*/ 0 h 63"/>
                  <a:gd name="T78" fmla="*/ 3 w 902"/>
                  <a:gd name="T79" fmla="*/ 0 h 63"/>
                  <a:gd name="T80" fmla="*/ 3 w 902"/>
                  <a:gd name="T81" fmla="*/ 0 h 63"/>
                  <a:gd name="T82" fmla="*/ 1 w 902"/>
                  <a:gd name="T83" fmla="*/ 2 h 63"/>
                  <a:gd name="T84" fmla="*/ 1 w 902"/>
                  <a:gd name="T85" fmla="*/ 2 h 63"/>
                  <a:gd name="T86" fmla="*/ 1 w 902"/>
                  <a:gd name="T87" fmla="*/ 2 h 6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2"/>
                  <a:gd name="T133" fmla="*/ 0 h 63"/>
                  <a:gd name="T134" fmla="*/ 902 w 902"/>
                  <a:gd name="T135" fmla="*/ 63 h 6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2" h="63">
                    <a:moveTo>
                      <a:pt x="902" y="38"/>
                    </a:moveTo>
                    <a:lnTo>
                      <a:pt x="902" y="15"/>
                    </a:lnTo>
                    <a:lnTo>
                      <a:pt x="900" y="3"/>
                    </a:lnTo>
                    <a:lnTo>
                      <a:pt x="899" y="3"/>
                    </a:lnTo>
                    <a:lnTo>
                      <a:pt x="897" y="3"/>
                    </a:lnTo>
                    <a:lnTo>
                      <a:pt x="897" y="5"/>
                    </a:lnTo>
                    <a:lnTo>
                      <a:pt x="895" y="5"/>
                    </a:lnTo>
                    <a:lnTo>
                      <a:pt x="897" y="17"/>
                    </a:lnTo>
                    <a:lnTo>
                      <a:pt x="897" y="38"/>
                    </a:lnTo>
                    <a:lnTo>
                      <a:pt x="902" y="38"/>
                    </a:lnTo>
                    <a:lnTo>
                      <a:pt x="902" y="61"/>
                    </a:lnTo>
                    <a:lnTo>
                      <a:pt x="902" y="63"/>
                    </a:lnTo>
                    <a:lnTo>
                      <a:pt x="900" y="63"/>
                    </a:lnTo>
                    <a:lnTo>
                      <a:pt x="899" y="63"/>
                    </a:lnTo>
                    <a:lnTo>
                      <a:pt x="897" y="63"/>
                    </a:lnTo>
                    <a:lnTo>
                      <a:pt x="897" y="61"/>
                    </a:lnTo>
                    <a:lnTo>
                      <a:pt x="897" y="38"/>
                    </a:lnTo>
                    <a:lnTo>
                      <a:pt x="902" y="38"/>
                    </a:lnTo>
                    <a:close/>
                    <a:moveTo>
                      <a:pt x="1" y="2"/>
                    </a:moveTo>
                    <a:lnTo>
                      <a:pt x="0" y="15"/>
                    </a:lnTo>
                    <a:lnTo>
                      <a:pt x="0" y="38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38"/>
                    </a:lnTo>
                    <a:lnTo>
                      <a:pt x="5" y="17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5" name="Freeform 137"/>
              <p:cNvSpPr>
                <a:spLocks noEditPoints="1"/>
              </p:cNvSpPr>
              <p:nvPr/>
            </p:nvSpPr>
            <p:spPr bwMode="auto">
              <a:xfrm>
                <a:off x="1582" y="2905"/>
                <a:ext cx="899" cy="65"/>
              </a:xfrm>
              <a:custGeom>
                <a:avLst/>
                <a:gdLst>
                  <a:gd name="T0" fmla="*/ 899 w 899"/>
                  <a:gd name="T1" fmla="*/ 40 h 65"/>
                  <a:gd name="T2" fmla="*/ 898 w 899"/>
                  <a:gd name="T3" fmla="*/ 19 h 65"/>
                  <a:gd name="T4" fmla="*/ 898 w 899"/>
                  <a:gd name="T5" fmla="*/ 5 h 65"/>
                  <a:gd name="T6" fmla="*/ 898 w 899"/>
                  <a:gd name="T7" fmla="*/ 5 h 65"/>
                  <a:gd name="T8" fmla="*/ 896 w 899"/>
                  <a:gd name="T9" fmla="*/ 5 h 65"/>
                  <a:gd name="T10" fmla="*/ 896 w 899"/>
                  <a:gd name="T11" fmla="*/ 7 h 65"/>
                  <a:gd name="T12" fmla="*/ 894 w 899"/>
                  <a:gd name="T13" fmla="*/ 7 h 65"/>
                  <a:gd name="T14" fmla="*/ 894 w 899"/>
                  <a:gd name="T15" fmla="*/ 7 h 65"/>
                  <a:gd name="T16" fmla="*/ 894 w 899"/>
                  <a:gd name="T17" fmla="*/ 7 h 65"/>
                  <a:gd name="T18" fmla="*/ 893 w 899"/>
                  <a:gd name="T19" fmla="*/ 7 h 65"/>
                  <a:gd name="T20" fmla="*/ 893 w 899"/>
                  <a:gd name="T21" fmla="*/ 7 h 65"/>
                  <a:gd name="T22" fmla="*/ 893 w 899"/>
                  <a:gd name="T23" fmla="*/ 19 h 65"/>
                  <a:gd name="T24" fmla="*/ 894 w 899"/>
                  <a:gd name="T25" fmla="*/ 40 h 65"/>
                  <a:gd name="T26" fmla="*/ 899 w 899"/>
                  <a:gd name="T27" fmla="*/ 40 h 65"/>
                  <a:gd name="T28" fmla="*/ 898 w 899"/>
                  <a:gd name="T29" fmla="*/ 63 h 65"/>
                  <a:gd name="T30" fmla="*/ 898 w 899"/>
                  <a:gd name="T31" fmla="*/ 65 h 65"/>
                  <a:gd name="T32" fmla="*/ 898 w 899"/>
                  <a:gd name="T33" fmla="*/ 65 h 65"/>
                  <a:gd name="T34" fmla="*/ 898 w 899"/>
                  <a:gd name="T35" fmla="*/ 65 h 65"/>
                  <a:gd name="T36" fmla="*/ 896 w 899"/>
                  <a:gd name="T37" fmla="*/ 65 h 65"/>
                  <a:gd name="T38" fmla="*/ 896 w 899"/>
                  <a:gd name="T39" fmla="*/ 65 h 65"/>
                  <a:gd name="T40" fmla="*/ 896 w 899"/>
                  <a:gd name="T41" fmla="*/ 65 h 65"/>
                  <a:gd name="T42" fmla="*/ 894 w 899"/>
                  <a:gd name="T43" fmla="*/ 65 h 65"/>
                  <a:gd name="T44" fmla="*/ 894 w 899"/>
                  <a:gd name="T45" fmla="*/ 65 h 65"/>
                  <a:gd name="T46" fmla="*/ 893 w 899"/>
                  <a:gd name="T47" fmla="*/ 65 h 65"/>
                  <a:gd name="T48" fmla="*/ 893 w 899"/>
                  <a:gd name="T49" fmla="*/ 63 h 65"/>
                  <a:gd name="T50" fmla="*/ 894 w 899"/>
                  <a:gd name="T51" fmla="*/ 40 h 65"/>
                  <a:gd name="T52" fmla="*/ 899 w 899"/>
                  <a:gd name="T53" fmla="*/ 40 h 65"/>
                  <a:gd name="T54" fmla="*/ 2 w 899"/>
                  <a:gd name="T55" fmla="*/ 2 h 65"/>
                  <a:gd name="T56" fmla="*/ 0 w 899"/>
                  <a:gd name="T57" fmla="*/ 19 h 65"/>
                  <a:gd name="T58" fmla="*/ 0 w 899"/>
                  <a:gd name="T59" fmla="*/ 40 h 65"/>
                  <a:gd name="T60" fmla="*/ 0 w 899"/>
                  <a:gd name="T61" fmla="*/ 63 h 65"/>
                  <a:gd name="T62" fmla="*/ 0 w 899"/>
                  <a:gd name="T63" fmla="*/ 65 h 65"/>
                  <a:gd name="T64" fmla="*/ 5 w 899"/>
                  <a:gd name="T65" fmla="*/ 62 h 65"/>
                  <a:gd name="T66" fmla="*/ 5 w 899"/>
                  <a:gd name="T67" fmla="*/ 40 h 65"/>
                  <a:gd name="T68" fmla="*/ 5 w 899"/>
                  <a:gd name="T69" fmla="*/ 19 h 65"/>
                  <a:gd name="T70" fmla="*/ 7 w 899"/>
                  <a:gd name="T71" fmla="*/ 0 h 65"/>
                  <a:gd name="T72" fmla="*/ 7 w 899"/>
                  <a:gd name="T73" fmla="*/ 0 h 65"/>
                  <a:gd name="T74" fmla="*/ 5 w 899"/>
                  <a:gd name="T75" fmla="*/ 0 h 65"/>
                  <a:gd name="T76" fmla="*/ 5 w 899"/>
                  <a:gd name="T77" fmla="*/ 2 h 65"/>
                  <a:gd name="T78" fmla="*/ 5 w 899"/>
                  <a:gd name="T79" fmla="*/ 2 h 65"/>
                  <a:gd name="T80" fmla="*/ 4 w 899"/>
                  <a:gd name="T81" fmla="*/ 2 h 65"/>
                  <a:gd name="T82" fmla="*/ 4 w 899"/>
                  <a:gd name="T83" fmla="*/ 2 h 65"/>
                  <a:gd name="T84" fmla="*/ 2 w 899"/>
                  <a:gd name="T85" fmla="*/ 2 h 65"/>
                  <a:gd name="T86" fmla="*/ 2 w 899"/>
                  <a:gd name="T87" fmla="*/ 2 h 6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99"/>
                  <a:gd name="T133" fmla="*/ 0 h 65"/>
                  <a:gd name="T134" fmla="*/ 899 w 899"/>
                  <a:gd name="T135" fmla="*/ 65 h 6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99" h="65">
                    <a:moveTo>
                      <a:pt x="899" y="40"/>
                    </a:moveTo>
                    <a:lnTo>
                      <a:pt x="898" y="19"/>
                    </a:lnTo>
                    <a:lnTo>
                      <a:pt x="898" y="5"/>
                    </a:lnTo>
                    <a:lnTo>
                      <a:pt x="896" y="5"/>
                    </a:lnTo>
                    <a:lnTo>
                      <a:pt x="896" y="7"/>
                    </a:lnTo>
                    <a:lnTo>
                      <a:pt x="894" y="7"/>
                    </a:lnTo>
                    <a:lnTo>
                      <a:pt x="893" y="7"/>
                    </a:lnTo>
                    <a:lnTo>
                      <a:pt x="893" y="19"/>
                    </a:lnTo>
                    <a:lnTo>
                      <a:pt x="894" y="40"/>
                    </a:lnTo>
                    <a:lnTo>
                      <a:pt x="899" y="40"/>
                    </a:lnTo>
                    <a:lnTo>
                      <a:pt x="898" y="63"/>
                    </a:lnTo>
                    <a:lnTo>
                      <a:pt x="898" y="65"/>
                    </a:lnTo>
                    <a:lnTo>
                      <a:pt x="896" y="65"/>
                    </a:lnTo>
                    <a:lnTo>
                      <a:pt x="894" y="65"/>
                    </a:lnTo>
                    <a:lnTo>
                      <a:pt x="893" y="65"/>
                    </a:lnTo>
                    <a:lnTo>
                      <a:pt x="893" y="63"/>
                    </a:lnTo>
                    <a:lnTo>
                      <a:pt x="894" y="40"/>
                    </a:lnTo>
                    <a:lnTo>
                      <a:pt x="899" y="40"/>
                    </a:lnTo>
                    <a:close/>
                    <a:moveTo>
                      <a:pt x="2" y="2"/>
                    </a:moveTo>
                    <a:lnTo>
                      <a:pt x="0" y="19"/>
                    </a:lnTo>
                    <a:lnTo>
                      <a:pt x="0" y="4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5" y="62"/>
                    </a:lnTo>
                    <a:lnTo>
                      <a:pt x="5" y="40"/>
                    </a:lnTo>
                    <a:lnTo>
                      <a:pt x="5" y="19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6" name="Freeform 138"/>
              <p:cNvSpPr>
                <a:spLocks noEditPoints="1"/>
              </p:cNvSpPr>
              <p:nvPr/>
            </p:nvSpPr>
            <p:spPr bwMode="auto">
              <a:xfrm>
                <a:off x="1586" y="2904"/>
                <a:ext cx="892" cy="66"/>
              </a:xfrm>
              <a:custGeom>
                <a:avLst/>
                <a:gdLst>
                  <a:gd name="T0" fmla="*/ 892 w 892"/>
                  <a:gd name="T1" fmla="*/ 41 h 66"/>
                  <a:gd name="T2" fmla="*/ 892 w 892"/>
                  <a:gd name="T3" fmla="*/ 20 h 66"/>
                  <a:gd name="T4" fmla="*/ 890 w 892"/>
                  <a:gd name="T5" fmla="*/ 8 h 66"/>
                  <a:gd name="T6" fmla="*/ 890 w 892"/>
                  <a:gd name="T7" fmla="*/ 8 h 66"/>
                  <a:gd name="T8" fmla="*/ 890 w 892"/>
                  <a:gd name="T9" fmla="*/ 8 h 66"/>
                  <a:gd name="T10" fmla="*/ 889 w 892"/>
                  <a:gd name="T11" fmla="*/ 8 h 66"/>
                  <a:gd name="T12" fmla="*/ 889 w 892"/>
                  <a:gd name="T13" fmla="*/ 8 h 66"/>
                  <a:gd name="T14" fmla="*/ 889 w 892"/>
                  <a:gd name="T15" fmla="*/ 8 h 66"/>
                  <a:gd name="T16" fmla="*/ 887 w 892"/>
                  <a:gd name="T17" fmla="*/ 8 h 66"/>
                  <a:gd name="T18" fmla="*/ 887 w 892"/>
                  <a:gd name="T19" fmla="*/ 8 h 66"/>
                  <a:gd name="T20" fmla="*/ 885 w 892"/>
                  <a:gd name="T21" fmla="*/ 8 h 66"/>
                  <a:gd name="T22" fmla="*/ 887 w 892"/>
                  <a:gd name="T23" fmla="*/ 20 h 66"/>
                  <a:gd name="T24" fmla="*/ 887 w 892"/>
                  <a:gd name="T25" fmla="*/ 41 h 66"/>
                  <a:gd name="T26" fmla="*/ 892 w 892"/>
                  <a:gd name="T27" fmla="*/ 41 h 66"/>
                  <a:gd name="T28" fmla="*/ 892 w 892"/>
                  <a:gd name="T29" fmla="*/ 64 h 66"/>
                  <a:gd name="T30" fmla="*/ 892 w 892"/>
                  <a:gd name="T31" fmla="*/ 66 h 66"/>
                  <a:gd name="T32" fmla="*/ 892 w 892"/>
                  <a:gd name="T33" fmla="*/ 66 h 66"/>
                  <a:gd name="T34" fmla="*/ 890 w 892"/>
                  <a:gd name="T35" fmla="*/ 66 h 66"/>
                  <a:gd name="T36" fmla="*/ 890 w 892"/>
                  <a:gd name="T37" fmla="*/ 66 h 66"/>
                  <a:gd name="T38" fmla="*/ 889 w 892"/>
                  <a:gd name="T39" fmla="*/ 66 h 66"/>
                  <a:gd name="T40" fmla="*/ 889 w 892"/>
                  <a:gd name="T41" fmla="*/ 66 h 66"/>
                  <a:gd name="T42" fmla="*/ 889 w 892"/>
                  <a:gd name="T43" fmla="*/ 66 h 66"/>
                  <a:gd name="T44" fmla="*/ 887 w 892"/>
                  <a:gd name="T45" fmla="*/ 66 h 66"/>
                  <a:gd name="T46" fmla="*/ 887 w 892"/>
                  <a:gd name="T47" fmla="*/ 66 h 66"/>
                  <a:gd name="T48" fmla="*/ 887 w 892"/>
                  <a:gd name="T49" fmla="*/ 64 h 66"/>
                  <a:gd name="T50" fmla="*/ 887 w 892"/>
                  <a:gd name="T51" fmla="*/ 41 h 66"/>
                  <a:gd name="T52" fmla="*/ 892 w 892"/>
                  <a:gd name="T53" fmla="*/ 41 h 66"/>
                  <a:gd name="T54" fmla="*/ 1 w 892"/>
                  <a:gd name="T55" fmla="*/ 3 h 66"/>
                  <a:gd name="T56" fmla="*/ 0 w 892"/>
                  <a:gd name="T57" fmla="*/ 20 h 66"/>
                  <a:gd name="T58" fmla="*/ 0 w 892"/>
                  <a:gd name="T59" fmla="*/ 41 h 66"/>
                  <a:gd name="T60" fmla="*/ 0 w 892"/>
                  <a:gd name="T61" fmla="*/ 64 h 66"/>
                  <a:gd name="T62" fmla="*/ 5 w 892"/>
                  <a:gd name="T63" fmla="*/ 63 h 66"/>
                  <a:gd name="T64" fmla="*/ 5 w 892"/>
                  <a:gd name="T65" fmla="*/ 41 h 66"/>
                  <a:gd name="T66" fmla="*/ 5 w 892"/>
                  <a:gd name="T67" fmla="*/ 20 h 66"/>
                  <a:gd name="T68" fmla="*/ 6 w 892"/>
                  <a:gd name="T69" fmla="*/ 0 h 66"/>
                  <a:gd name="T70" fmla="*/ 5 w 892"/>
                  <a:gd name="T71" fmla="*/ 1 h 66"/>
                  <a:gd name="T72" fmla="*/ 5 w 892"/>
                  <a:gd name="T73" fmla="*/ 1 h 66"/>
                  <a:gd name="T74" fmla="*/ 5 w 892"/>
                  <a:gd name="T75" fmla="*/ 1 h 66"/>
                  <a:gd name="T76" fmla="*/ 3 w 892"/>
                  <a:gd name="T77" fmla="*/ 1 h 66"/>
                  <a:gd name="T78" fmla="*/ 3 w 892"/>
                  <a:gd name="T79" fmla="*/ 1 h 66"/>
                  <a:gd name="T80" fmla="*/ 1 w 892"/>
                  <a:gd name="T81" fmla="*/ 1 h 66"/>
                  <a:gd name="T82" fmla="*/ 1 w 892"/>
                  <a:gd name="T83" fmla="*/ 3 h 66"/>
                  <a:gd name="T84" fmla="*/ 1 w 892"/>
                  <a:gd name="T85" fmla="*/ 3 h 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92"/>
                  <a:gd name="T130" fmla="*/ 0 h 66"/>
                  <a:gd name="T131" fmla="*/ 892 w 892"/>
                  <a:gd name="T132" fmla="*/ 66 h 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92" h="66">
                    <a:moveTo>
                      <a:pt x="892" y="41"/>
                    </a:moveTo>
                    <a:lnTo>
                      <a:pt x="892" y="20"/>
                    </a:lnTo>
                    <a:lnTo>
                      <a:pt x="890" y="8"/>
                    </a:lnTo>
                    <a:lnTo>
                      <a:pt x="889" y="8"/>
                    </a:lnTo>
                    <a:lnTo>
                      <a:pt x="887" y="8"/>
                    </a:lnTo>
                    <a:lnTo>
                      <a:pt x="885" y="8"/>
                    </a:lnTo>
                    <a:lnTo>
                      <a:pt x="887" y="20"/>
                    </a:lnTo>
                    <a:lnTo>
                      <a:pt x="887" y="41"/>
                    </a:lnTo>
                    <a:lnTo>
                      <a:pt x="892" y="41"/>
                    </a:lnTo>
                    <a:lnTo>
                      <a:pt x="892" y="64"/>
                    </a:lnTo>
                    <a:lnTo>
                      <a:pt x="892" y="66"/>
                    </a:lnTo>
                    <a:lnTo>
                      <a:pt x="890" y="66"/>
                    </a:lnTo>
                    <a:lnTo>
                      <a:pt x="889" y="66"/>
                    </a:lnTo>
                    <a:lnTo>
                      <a:pt x="887" y="66"/>
                    </a:lnTo>
                    <a:lnTo>
                      <a:pt x="887" y="64"/>
                    </a:lnTo>
                    <a:lnTo>
                      <a:pt x="887" y="41"/>
                    </a:lnTo>
                    <a:lnTo>
                      <a:pt x="892" y="41"/>
                    </a:lnTo>
                    <a:close/>
                    <a:moveTo>
                      <a:pt x="1" y="3"/>
                    </a:moveTo>
                    <a:lnTo>
                      <a:pt x="0" y="20"/>
                    </a:lnTo>
                    <a:lnTo>
                      <a:pt x="0" y="41"/>
                    </a:lnTo>
                    <a:lnTo>
                      <a:pt x="0" y="64"/>
                    </a:lnTo>
                    <a:lnTo>
                      <a:pt x="5" y="63"/>
                    </a:lnTo>
                    <a:lnTo>
                      <a:pt x="5" y="41"/>
                    </a:lnTo>
                    <a:lnTo>
                      <a:pt x="5" y="2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7" name="Freeform 139"/>
              <p:cNvSpPr>
                <a:spLocks noEditPoints="1"/>
              </p:cNvSpPr>
              <p:nvPr/>
            </p:nvSpPr>
            <p:spPr bwMode="auto">
              <a:xfrm>
                <a:off x="1587" y="2904"/>
                <a:ext cx="889" cy="66"/>
              </a:xfrm>
              <a:custGeom>
                <a:avLst/>
                <a:gdLst>
                  <a:gd name="T0" fmla="*/ 889 w 889"/>
                  <a:gd name="T1" fmla="*/ 41 h 66"/>
                  <a:gd name="T2" fmla="*/ 888 w 889"/>
                  <a:gd name="T3" fmla="*/ 20 h 66"/>
                  <a:gd name="T4" fmla="*/ 888 w 889"/>
                  <a:gd name="T5" fmla="*/ 8 h 66"/>
                  <a:gd name="T6" fmla="*/ 888 w 889"/>
                  <a:gd name="T7" fmla="*/ 8 h 66"/>
                  <a:gd name="T8" fmla="*/ 886 w 889"/>
                  <a:gd name="T9" fmla="*/ 8 h 66"/>
                  <a:gd name="T10" fmla="*/ 886 w 889"/>
                  <a:gd name="T11" fmla="*/ 8 h 66"/>
                  <a:gd name="T12" fmla="*/ 884 w 889"/>
                  <a:gd name="T13" fmla="*/ 8 h 66"/>
                  <a:gd name="T14" fmla="*/ 884 w 889"/>
                  <a:gd name="T15" fmla="*/ 8 h 66"/>
                  <a:gd name="T16" fmla="*/ 884 w 889"/>
                  <a:gd name="T17" fmla="*/ 10 h 66"/>
                  <a:gd name="T18" fmla="*/ 883 w 889"/>
                  <a:gd name="T19" fmla="*/ 10 h 66"/>
                  <a:gd name="T20" fmla="*/ 883 w 889"/>
                  <a:gd name="T21" fmla="*/ 10 h 66"/>
                  <a:gd name="T22" fmla="*/ 883 w 889"/>
                  <a:gd name="T23" fmla="*/ 20 h 66"/>
                  <a:gd name="T24" fmla="*/ 884 w 889"/>
                  <a:gd name="T25" fmla="*/ 41 h 66"/>
                  <a:gd name="T26" fmla="*/ 889 w 889"/>
                  <a:gd name="T27" fmla="*/ 41 h 66"/>
                  <a:gd name="T28" fmla="*/ 888 w 889"/>
                  <a:gd name="T29" fmla="*/ 64 h 66"/>
                  <a:gd name="T30" fmla="*/ 888 w 889"/>
                  <a:gd name="T31" fmla="*/ 66 h 66"/>
                  <a:gd name="T32" fmla="*/ 888 w 889"/>
                  <a:gd name="T33" fmla="*/ 66 h 66"/>
                  <a:gd name="T34" fmla="*/ 888 w 889"/>
                  <a:gd name="T35" fmla="*/ 66 h 66"/>
                  <a:gd name="T36" fmla="*/ 886 w 889"/>
                  <a:gd name="T37" fmla="*/ 66 h 66"/>
                  <a:gd name="T38" fmla="*/ 886 w 889"/>
                  <a:gd name="T39" fmla="*/ 66 h 66"/>
                  <a:gd name="T40" fmla="*/ 886 w 889"/>
                  <a:gd name="T41" fmla="*/ 66 h 66"/>
                  <a:gd name="T42" fmla="*/ 884 w 889"/>
                  <a:gd name="T43" fmla="*/ 66 h 66"/>
                  <a:gd name="T44" fmla="*/ 884 w 889"/>
                  <a:gd name="T45" fmla="*/ 66 h 66"/>
                  <a:gd name="T46" fmla="*/ 883 w 889"/>
                  <a:gd name="T47" fmla="*/ 66 h 66"/>
                  <a:gd name="T48" fmla="*/ 883 w 889"/>
                  <a:gd name="T49" fmla="*/ 64 h 66"/>
                  <a:gd name="T50" fmla="*/ 884 w 889"/>
                  <a:gd name="T51" fmla="*/ 41 h 66"/>
                  <a:gd name="T52" fmla="*/ 889 w 889"/>
                  <a:gd name="T53" fmla="*/ 41 h 66"/>
                  <a:gd name="T54" fmla="*/ 2 w 889"/>
                  <a:gd name="T55" fmla="*/ 1 h 66"/>
                  <a:gd name="T56" fmla="*/ 0 w 889"/>
                  <a:gd name="T57" fmla="*/ 20 h 66"/>
                  <a:gd name="T58" fmla="*/ 0 w 889"/>
                  <a:gd name="T59" fmla="*/ 41 h 66"/>
                  <a:gd name="T60" fmla="*/ 0 w 889"/>
                  <a:gd name="T61" fmla="*/ 63 h 66"/>
                  <a:gd name="T62" fmla="*/ 5 w 889"/>
                  <a:gd name="T63" fmla="*/ 61 h 66"/>
                  <a:gd name="T64" fmla="*/ 5 w 889"/>
                  <a:gd name="T65" fmla="*/ 41 h 66"/>
                  <a:gd name="T66" fmla="*/ 5 w 889"/>
                  <a:gd name="T67" fmla="*/ 20 h 66"/>
                  <a:gd name="T68" fmla="*/ 7 w 889"/>
                  <a:gd name="T69" fmla="*/ 0 h 66"/>
                  <a:gd name="T70" fmla="*/ 7 w 889"/>
                  <a:gd name="T71" fmla="*/ 0 h 66"/>
                  <a:gd name="T72" fmla="*/ 7 w 889"/>
                  <a:gd name="T73" fmla="*/ 0 h 66"/>
                  <a:gd name="T74" fmla="*/ 5 w 889"/>
                  <a:gd name="T75" fmla="*/ 0 h 66"/>
                  <a:gd name="T76" fmla="*/ 5 w 889"/>
                  <a:gd name="T77" fmla="*/ 0 h 66"/>
                  <a:gd name="T78" fmla="*/ 4 w 889"/>
                  <a:gd name="T79" fmla="*/ 1 h 66"/>
                  <a:gd name="T80" fmla="*/ 4 w 889"/>
                  <a:gd name="T81" fmla="*/ 1 h 66"/>
                  <a:gd name="T82" fmla="*/ 4 w 889"/>
                  <a:gd name="T83" fmla="*/ 1 h 66"/>
                  <a:gd name="T84" fmla="*/ 2 w 889"/>
                  <a:gd name="T85" fmla="*/ 1 h 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89"/>
                  <a:gd name="T130" fmla="*/ 0 h 66"/>
                  <a:gd name="T131" fmla="*/ 889 w 889"/>
                  <a:gd name="T132" fmla="*/ 66 h 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89" h="66">
                    <a:moveTo>
                      <a:pt x="889" y="41"/>
                    </a:moveTo>
                    <a:lnTo>
                      <a:pt x="888" y="20"/>
                    </a:lnTo>
                    <a:lnTo>
                      <a:pt x="888" y="8"/>
                    </a:lnTo>
                    <a:lnTo>
                      <a:pt x="886" y="8"/>
                    </a:lnTo>
                    <a:lnTo>
                      <a:pt x="884" y="8"/>
                    </a:lnTo>
                    <a:lnTo>
                      <a:pt x="884" y="10"/>
                    </a:lnTo>
                    <a:lnTo>
                      <a:pt x="883" y="10"/>
                    </a:lnTo>
                    <a:lnTo>
                      <a:pt x="883" y="20"/>
                    </a:lnTo>
                    <a:lnTo>
                      <a:pt x="884" y="41"/>
                    </a:lnTo>
                    <a:lnTo>
                      <a:pt x="889" y="41"/>
                    </a:lnTo>
                    <a:lnTo>
                      <a:pt x="888" y="64"/>
                    </a:lnTo>
                    <a:lnTo>
                      <a:pt x="888" y="66"/>
                    </a:lnTo>
                    <a:lnTo>
                      <a:pt x="886" y="66"/>
                    </a:lnTo>
                    <a:lnTo>
                      <a:pt x="884" y="66"/>
                    </a:lnTo>
                    <a:lnTo>
                      <a:pt x="883" y="66"/>
                    </a:lnTo>
                    <a:lnTo>
                      <a:pt x="883" y="64"/>
                    </a:lnTo>
                    <a:lnTo>
                      <a:pt x="884" y="41"/>
                    </a:lnTo>
                    <a:lnTo>
                      <a:pt x="889" y="41"/>
                    </a:lnTo>
                    <a:close/>
                    <a:moveTo>
                      <a:pt x="2" y="1"/>
                    </a:moveTo>
                    <a:lnTo>
                      <a:pt x="0" y="20"/>
                    </a:lnTo>
                    <a:lnTo>
                      <a:pt x="0" y="41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41"/>
                    </a:lnTo>
                    <a:lnTo>
                      <a:pt x="5" y="2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8" name="Freeform 140"/>
              <p:cNvSpPr>
                <a:spLocks noEditPoints="1"/>
              </p:cNvSpPr>
              <p:nvPr/>
            </p:nvSpPr>
            <p:spPr bwMode="auto">
              <a:xfrm>
                <a:off x="1591" y="2902"/>
                <a:ext cx="882" cy="68"/>
              </a:xfrm>
              <a:custGeom>
                <a:avLst/>
                <a:gdLst>
                  <a:gd name="T0" fmla="*/ 882 w 882"/>
                  <a:gd name="T1" fmla="*/ 43 h 68"/>
                  <a:gd name="T2" fmla="*/ 882 w 882"/>
                  <a:gd name="T3" fmla="*/ 22 h 68"/>
                  <a:gd name="T4" fmla="*/ 880 w 882"/>
                  <a:gd name="T5" fmla="*/ 10 h 68"/>
                  <a:gd name="T6" fmla="*/ 880 w 882"/>
                  <a:gd name="T7" fmla="*/ 10 h 68"/>
                  <a:gd name="T8" fmla="*/ 880 w 882"/>
                  <a:gd name="T9" fmla="*/ 12 h 68"/>
                  <a:gd name="T10" fmla="*/ 879 w 882"/>
                  <a:gd name="T11" fmla="*/ 12 h 68"/>
                  <a:gd name="T12" fmla="*/ 879 w 882"/>
                  <a:gd name="T13" fmla="*/ 12 h 68"/>
                  <a:gd name="T14" fmla="*/ 879 w 882"/>
                  <a:gd name="T15" fmla="*/ 12 h 68"/>
                  <a:gd name="T16" fmla="*/ 877 w 882"/>
                  <a:gd name="T17" fmla="*/ 12 h 68"/>
                  <a:gd name="T18" fmla="*/ 877 w 882"/>
                  <a:gd name="T19" fmla="*/ 12 h 68"/>
                  <a:gd name="T20" fmla="*/ 877 w 882"/>
                  <a:gd name="T21" fmla="*/ 12 h 68"/>
                  <a:gd name="T22" fmla="*/ 877 w 882"/>
                  <a:gd name="T23" fmla="*/ 22 h 68"/>
                  <a:gd name="T24" fmla="*/ 877 w 882"/>
                  <a:gd name="T25" fmla="*/ 43 h 68"/>
                  <a:gd name="T26" fmla="*/ 882 w 882"/>
                  <a:gd name="T27" fmla="*/ 43 h 68"/>
                  <a:gd name="T28" fmla="*/ 882 w 882"/>
                  <a:gd name="T29" fmla="*/ 66 h 68"/>
                  <a:gd name="T30" fmla="*/ 882 w 882"/>
                  <a:gd name="T31" fmla="*/ 68 h 68"/>
                  <a:gd name="T32" fmla="*/ 882 w 882"/>
                  <a:gd name="T33" fmla="*/ 68 h 68"/>
                  <a:gd name="T34" fmla="*/ 880 w 882"/>
                  <a:gd name="T35" fmla="*/ 68 h 68"/>
                  <a:gd name="T36" fmla="*/ 880 w 882"/>
                  <a:gd name="T37" fmla="*/ 68 h 68"/>
                  <a:gd name="T38" fmla="*/ 879 w 882"/>
                  <a:gd name="T39" fmla="*/ 68 h 68"/>
                  <a:gd name="T40" fmla="*/ 879 w 882"/>
                  <a:gd name="T41" fmla="*/ 68 h 68"/>
                  <a:gd name="T42" fmla="*/ 879 w 882"/>
                  <a:gd name="T43" fmla="*/ 68 h 68"/>
                  <a:gd name="T44" fmla="*/ 877 w 882"/>
                  <a:gd name="T45" fmla="*/ 68 h 68"/>
                  <a:gd name="T46" fmla="*/ 877 w 882"/>
                  <a:gd name="T47" fmla="*/ 68 h 68"/>
                  <a:gd name="T48" fmla="*/ 877 w 882"/>
                  <a:gd name="T49" fmla="*/ 66 h 68"/>
                  <a:gd name="T50" fmla="*/ 877 w 882"/>
                  <a:gd name="T51" fmla="*/ 43 h 68"/>
                  <a:gd name="T52" fmla="*/ 882 w 882"/>
                  <a:gd name="T53" fmla="*/ 43 h 68"/>
                  <a:gd name="T54" fmla="*/ 1 w 882"/>
                  <a:gd name="T55" fmla="*/ 2 h 68"/>
                  <a:gd name="T56" fmla="*/ 0 w 882"/>
                  <a:gd name="T57" fmla="*/ 22 h 68"/>
                  <a:gd name="T58" fmla="*/ 0 w 882"/>
                  <a:gd name="T59" fmla="*/ 43 h 68"/>
                  <a:gd name="T60" fmla="*/ 0 w 882"/>
                  <a:gd name="T61" fmla="*/ 65 h 68"/>
                  <a:gd name="T62" fmla="*/ 5 w 882"/>
                  <a:gd name="T63" fmla="*/ 63 h 68"/>
                  <a:gd name="T64" fmla="*/ 5 w 882"/>
                  <a:gd name="T65" fmla="*/ 43 h 68"/>
                  <a:gd name="T66" fmla="*/ 5 w 882"/>
                  <a:gd name="T67" fmla="*/ 22 h 68"/>
                  <a:gd name="T68" fmla="*/ 6 w 882"/>
                  <a:gd name="T69" fmla="*/ 0 h 68"/>
                  <a:gd name="T70" fmla="*/ 5 w 882"/>
                  <a:gd name="T71" fmla="*/ 0 h 68"/>
                  <a:gd name="T72" fmla="*/ 5 w 882"/>
                  <a:gd name="T73" fmla="*/ 0 h 68"/>
                  <a:gd name="T74" fmla="*/ 5 w 882"/>
                  <a:gd name="T75" fmla="*/ 2 h 68"/>
                  <a:gd name="T76" fmla="*/ 3 w 882"/>
                  <a:gd name="T77" fmla="*/ 2 h 68"/>
                  <a:gd name="T78" fmla="*/ 3 w 882"/>
                  <a:gd name="T79" fmla="*/ 2 h 68"/>
                  <a:gd name="T80" fmla="*/ 3 w 882"/>
                  <a:gd name="T81" fmla="*/ 2 h 68"/>
                  <a:gd name="T82" fmla="*/ 1 w 882"/>
                  <a:gd name="T83" fmla="*/ 2 h 68"/>
                  <a:gd name="T84" fmla="*/ 1 w 882"/>
                  <a:gd name="T85" fmla="*/ 2 h 6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82"/>
                  <a:gd name="T130" fmla="*/ 0 h 68"/>
                  <a:gd name="T131" fmla="*/ 882 w 882"/>
                  <a:gd name="T132" fmla="*/ 68 h 6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82" h="68">
                    <a:moveTo>
                      <a:pt x="882" y="43"/>
                    </a:moveTo>
                    <a:lnTo>
                      <a:pt x="882" y="22"/>
                    </a:lnTo>
                    <a:lnTo>
                      <a:pt x="880" y="10"/>
                    </a:lnTo>
                    <a:lnTo>
                      <a:pt x="880" y="12"/>
                    </a:lnTo>
                    <a:lnTo>
                      <a:pt x="879" y="12"/>
                    </a:lnTo>
                    <a:lnTo>
                      <a:pt x="877" y="12"/>
                    </a:lnTo>
                    <a:lnTo>
                      <a:pt x="877" y="22"/>
                    </a:lnTo>
                    <a:lnTo>
                      <a:pt x="877" y="43"/>
                    </a:lnTo>
                    <a:lnTo>
                      <a:pt x="882" y="43"/>
                    </a:lnTo>
                    <a:lnTo>
                      <a:pt x="882" y="66"/>
                    </a:lnTo>
                    <a:lnTo>
                      <a:pt x="882" y="68"/>
                    </a:lnTo>
                    <a:lnTo>
                      <a:pt x="880" y="68"/>
                    </a:lnTo>
                    <a:lnTo>
                      <a:pt x="879" y="68"/>
                    </a:lnTo>
                    <a:lnTo>
                      <a:pt x="877" y="68"/>
                    </a:lnTo>
                    <a:lnTo>
                      <a:pt x="877" y="66"/>
                    </a:lnTo>
                    <a:lnTo>
                      <a:pt x="877" y="43"/>
                    </a:lnTo>
                    <a:lnTo>
                      <a:pt x="882" y="43"/>
                    </a:lnTo>
                    <a:close/>
                    <a:moveTo>
                      <a:pt x="1" y="2"/>
                    </a:moveTo>
                    <a:lnTo>
                      <a:pt x="0" y="22"/>
                    </a:lnTo>
                    <a:lnTo>
                      <a:pt x="0" y="43"/>
                    </a:lnTo>
                    <a:lnTo>
                      <a:pt x="0" y="65"/>
                    </a:lnTo>
                    <a:lnTo>
                      <a:pt x="5" y="63"/>
                    </a:lnTo>
                    <a:lnTo>
                      <a:pt x="5" y="43"/>
                    </a:lnTo>
                    <a:lnTo>
                      <a:pt x="5" y="2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29" name="Freeform 141"/>
              <p:cNvSpPr>
                <a:spLocks noEditPoints="1"/>
              </p:cNvSpPr>
              <p:nvPr/>
            </p:nvSpPr>
            <p:spPr bwMode="auto">
              <a:xfrm>
                <a:off x="1592" y="2900"/>
                <a:ext cx="879" cy="72"/>
              </a:xfrm>
              <a:custGeom>
                <a:avLst/>
                <a:gdLst>
                  <a:gd name="T0" fmla="*/ 879 w 879"/>
                  <a:gd name="T1" fmla="*/ 45 h 72"/>
                  <a:gd name="T2" fmla="*/ 878 w 879"/>
                  <a:gd name="T3" fmla="*/ 24 h 72"/>
                  <a:gd name="T4" fmla="*/ 878 w 879"/>
                  <a:gd name="T5" fmla="*/ 14 h 72"/>
                  <a:gd name="T6" fmla="*/ 878 w 879"/>
                  <a:gd name="T7" fmla="*/ 14 h 72"/>
                  <a:gd name="T8" fmla="*/ 876 w 879"/>
                  <a:gd name="T9" fmla="*/ 14 h 72"/>
                  <a:gd name="T10" fmla="*/ 876 w 879"/>
                  <a:gd name="T11" fmla="*/ 14 h 72"/>
                  <a:gd name="T12" fmla="*/ 876 w 879"/>
                  <a:gd name="T13" fmla="*/ 14 h 72"/>
                  <a:gd name="T14" fmla="*/ 874 w 879"/>
                  <a:gd name="T15" fmla="*/ 14 h 72"/>
                  <a:gd name="T16" fmla="*/ 874 w 879"/>
                  <a:gd name="T17" fmla="*/ 14 h 72"/>
                  <a:gd name="T18" fmla="*/ 873 w 879"/>
                  <a:gd name="T19" fmla="*/ 14 h 72"/>
                  <a:gd name="T20" fmla="*/ 873 w 879"/>
                  <a:gd name="T21" fmla="*/ 14 h 72"/>
                  <a:gd name="T22" fmla="*/ 873 w 879"/>
                  <a:gd name="T23" fmla="*/ 24 h 72"/>
                  <a:gd name="T24" fmla="*/ 874 w 879"/>
                  <a:gd name="T25" fmla="*/ 45 h 72"/>
                  <a:gd name="T26" fmla="*/ 879 w 879"/>
                  <a:gd name="T27" fmla="*/ 45 h 72"/>
                  <a:gd name="T28" fmla="*/ 878 w 879"/>
                  <a:gd name="T29" fmla="*/ 68 h 72"/>
                  <a:gd name="T30" fmla="*/ 878 w 879"/>
                  <a:gd name="T31" fmla="*/ 70 h 72"/>
                  <a:gd name="T32" fmla="*/ 878 w 879"/>
                  <a:gd name="T33" fmla="*/ 70 h 72"/>
                  <a:gd name="T34" fmla="*/ 878 w 879"/>
                  <a:gd name="T35" fmla="*/ 70 h 72"/>
                  <a:gd name="T36" fmla="*/ 876 w 879"/>
                  <a:gd name="T37" fmla="*/ 70 h 72"/>
                  <a:gd name="T38" fmla="*/ 876 w 879"/>
                  <a:gd name="T39" fmla="*/ 70 h 72"/>
                  <a:gd name="T40" fmla="*/ 874 w 879"/>
                  <a:gd name="T41" fmla="*/ 72 h 72"/>
                  <a:gd name="T42" fmla="*/ 874 w 879"/>
                  <a:gd name="T43" fmla="*/ 72 h 72"/>
                  <a:gd name="T44" fmla="*/ 874 w 879"/>
                  <a:gd name="T45" fmla="*/ 72 h 72"/>
                  <a:gd name="T46" fmla="*/ 873 w 879"/>
                  <a:gd name="T47" fmla="*/ 72 h 72"/>
                  <a:gd name="T48" fmla="*/ 873 w 879"/>
                  <a:gd name="T49" fmla="*/ 68 h 72"/>
                  <a:gd name="T50" fmla="*/ 874 w 879"/>
                  <a:gd name="T51" fmla="*/ 45 h 72"/>
                  <a:gd name="T52" fmla="*/ 879 w 879"/>
                  <a:gd name="T53" fmla="*/ 45 h 72"/>
                  <a:gd name="T54" fmla="*/ 2 w 879"/>
                  <a:gd name="T55" fmla="*/ 4 h 72"/>
                  <a:gd name="T56" fmla="*/ 0 w 879"/>
                  <a:gd name="T57" fmla="*/ 24 h 72"/>
                  <a:gd name="T58" fmla="*/ 0 w 879"/>
                  <a:gd name="T59" fmla="*/ 45 h 72"/>
                  <a:gd name="T60" fmla="*/ 0 w 879"/>
                  <a:gd name="T61" fmla="*/ 65 h 72"/>
                  <a:gd name="T62" fmla="*/ 5 w 879"/>
                  <a:gd name="T63" fmla="*/ 63 h 72"/>
                  <a:gd name="T64" fmla="*/ 5 w 879"/>
                  <a:gd name="T65" fmla="*/ 45 h 72"/>
                  <a:gd name="T66" fmla="*/ 5 w 879"/>
                  <a:gd name="T67" fmla="*/ 24 h 72"/>
                  <a:gd name="T68" fmla="*/ 7 w 879"/>
                  <a:gd name="T69" fmla="*/ 2 h 72"/>
                  <a:gd name="T70" fmla="*/ 7 w 879"/>
                  <a:gd name="T71" fmla="*/ 0 h 72"/>
                  <a:gd name="T72" fmla="*/ 7 w 879"/>
                  <a:gd name="T73" fmla="*/ 2 h 72"/>
                  <a:gd name="T74" fmla="*/ 7 w 879"/>
                  <a:gd name="T75" fmla="*/ 2 h 72"/>
                  <a:gd name="T76" fmla="*/ 5 w 879"/>
                  <a:gd name="T77" fmla="*/ 2 h 72"/>
                  <a:gd name="T78" fmla="*/ 5 w 879"/>
                  <a:gd name="T79" fmla="*/ 2 h 72"/>
                  <a:gd name="T80" fmla="*/ 4 w 879"/>
                  <a:gd name="T81" fmla="*/ 2 h 72"/>
                  <a:gd name="T82" fmla="*/ 4 w 879"/>
                  <a:gd name="T83" fmla="*/ 2 h 72"/>
                  <a:gd name="T84" fmla="*/ 4 w 879"/>
                  <a:gd name="T85" fmla="*/ 4 h 72"/>
                  <a:gd name="T86" fmla="*/ 2 w 879"/>
                  <a:gd name="T87" fmla="*/ 4 h 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79"/>
                  <a:gd name="T133" fmla="*/ 0 h 72"/>
                  <a:gd name="T134" fmla="*/ 879 w 879"/>
                  <a:gd name="T135" fmla="*/ 72 h 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79" h="72">
                    <a:moveTo>
                      <a:pt x="879" y="45"/>
                    </a:moveTo>
                    <a:lnTo>
                      <a:pt x="878" y="24"/>
                    </a:lnTo>
                    <a:lnTo>
                      <a:pt x="878" y="14"/>
                    </a:lnTo>
                    <a:lnTo>
                      <a:pt x="876" y="14"/>
                    </a:lnTo>
                    <a:lnTo>
                      <a:pt x="874" y="14"/>
                    </a:lnTo>
                    <a:lnTo>
                      <a:pt x="873" y="14"/>
                    </a:lnTo>
                    <a:lnTo>
                      <a:pt x="873" y="24"/>
                    </a:lnTo>
                    <a:lnTo>
                      <a:pt x="874" y="45"/>
                    </a:lnTo>
                    <a:lnTo>
                      <a:pt x="879" y="45"/>
                    </a:lnTo>
                    <a:lnTo>
                      <a:pt x="878" y="68"/>
                    </a:lnTo>
                    <a:lnTo>
                      <a:pt x="878" y="70"/>
                    </a:lnTo>
                    <a:lnTo>
                      <a:pt x="876" y="70"/>
                    </a:lnTo>
                    <a:lnTo>
                      <a:pt x="874" y="72"/>
                    </a:lnTo>
                    <a:lnTo>
                      <a:pt x="873" y="72"/>
                    </a:lnTo>
                    <a:lnTo>
                      <a:pt x="873" y="68"/>
                    </a:lnTo>
                    <a:lnTo>
                      <a:pt x="874" y="45"/>
                    </a:lnTo>
                    <a:lnTo>
                      <a:pt x="879" y="45"/>
                    </a:lnTo>
                    <a:close/>
                    <a:moveTo>
                      <a:pt x="2" y="4"/>
                    </a:moveTo>
                    <a:lnTo>
                      <a:pt x="0" y="24"/>
                    </a:lnTo>
                    <a:lnTo>
                      <a:pt x="0" y="45"/>
                    </a:lnTo>
                    <a:lnTo>
                      <a:pt x="0" y="65"/>
                    </a:lnTo>
                    <a:lnTo>
                      <a:pt x="5" y="63"/>
                    </a:lnTo>
                    <a:lnTo>
                      <a:pt x="5" y="45"/>
                    </a:lnTo>
                    <a:lnTo>
                      <a:pt x="5" y="2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0" name="Freeform 142"/>
              <p:cNvSpPr>
                <a:spLocks noEditPoints="1"/>
              </p:cNvSpPr>
              <p:nvPr/>
            </p:nvSpPr>
            <p:spPr bwMode="auto">
              <a:xfrm>
                <a:off x="1596" y="2900"/>
                <a:ext cx="872" cy="72"/>
              </a:xfrm>
              <a:custGeom>
                <a:avLst/>
                <a:gdLst>
                  <a:gd name="T0" fmla="*/ 872 w 872"/>
                  <a:gd name="T1" fmla="*/ 45 h 72"/>
                  <a:gd name="T2" fmla="*/ 872 w 872"/>
                  <a:gd name="T3" fmla="*/ 24 h 72"/>
                  <a:gd name="T4" fmla="*/ 872 w 872"/>
                  <a:gd name="T5" fmla="*/ 14 h 72"/>
                  <a:gd name="T6" fmla="*/ 870 w 872"/>
                  <a:gd name="T7" fmla="*/ 14 h 72"/>
                  <a:gd name="T8" fmla="*/ 870 w 872"/>
                  <a:gd name="T9" fmla="*/ 14 h 72"/>
                  <a:gd name="T10" fmla="*/ 869 w 872"/>
                  <a:gd name="T11" fmla="*/ 14 h 72"/>
                  <a:gd name="T12" fmla="*/ 869 w 872"/>
                  <a:gd name="T13" fmla="*/ 14 h 72"/>
                  <a:gd name="T14" fmla="*/ 869 w 872"/>
                  <a:gd name="T15" fmla="*/ 15 h 72"/>
                  <a:gd name="T16" fmla="*/ 867 w 872"/>
                  <a:gd name="T17" fmla="*/ 15 h 72"/>
                  <a:gd name="T18" fmla="*/ 867 w 872"/>
                  <a:gd name="T19" fmla="*/ 15 h 72"/>
                  <a:gd name="T20" fmla="*/ 867 w 872"/>
                  <a:gd name="T21" fmla="*/ 15 h 72"/>
                  <a:gd name="T22" fmla="*/ 867 w 872"/>
                  <a:gd name="T23" fmla="*/ 24 h 72"/>
                  <a:gd name="T24" fmla="*/ 867 w 872"/>
                  <a:gd name="T25" fmla="*/ 45 h 72"/>
                  <a:gd name="T26" fmla="*/ 872 w 872"/>
                  <a:gd name="T27" fmla="*/ 45 h 72"/>
                  <a:gd name="T28" fmla="*/ 872 w 872"/>
                  <a:gd name="T29" fmla="*/ 68 h 72"/>
                  <a:gd name="T30" fmla="*/ 872 w 872"/>
                  <a:gd name="T31" fmla="*/ 70 h 72"/>
                  <a:gd name="T32" fmla="*/ 870 w 872"/>
                  <a:gd name="T33" fmla="*/ 72 h 72"/>
                  <a:gd name="T34" fmla="*/ 870 w 872"/>
                  <a:gd name="T35" fmla="*/ 72 h 72"/>
                  <a:gd name="T36" fmla="*/ 870 w 872"/>
                  <a:gd name="T37" fmla="*/ 72 h 72"/>
                  <a:gd name="T38" fmla="*/ 869 w 872"/>
                  <a:gd name="T39" fmla="*/ 72 h 72"/>
                  <a:gd name="T40" fmla="*/ 869 w 872"/>
                  <a:gd name="T41" fmla="*/ 72 h 72"/>
                  <a:gd name="T42" fmla="*/ 869 w 872"/>
                  <a:gd name="T43" fmla="*/ 72 h 72"/>
                  <a:gd name="T44" fmla="*/ 867 w 872"/>
                  <a:gd name="T45" fmla="*/ 72 h 72"/>
                  <a:gd name="T46" fmla="*/ 867 w 872"/>
                  <a:gd name="T47" fmla="*/ 72 h 72"/>
                  <a:gd name="T48" fmla="*/ 867 w 872"/>
                  <a:gd name="T49" fmla="*/ 68 h 72"/>
                  <a:gd name="T50" fmla="*/ 867 w 872"/>
                  <a:gd name="T51" fmla="*/ 45 h 72"/>
                  <a:gd name="T52" fmla="*/ 872 w 872"/>
                  <a:gd name="T53" fmla="*/ 45 h 72"/>
                  <a:gd name="T54" fmla="*/ 1 w 872"/>
                  <a:gd name="T55" fmla="*/ 2 h 72"/>
                  <a:gd name="T56" fmla="*/ 0 w 872"/>
                  <a:gd name="T57" fmla="*/ 24 h 72"/>
                  <a:gd name="T58" fmla="*/ 0 w 872"/>
                  <a:gd name="T59" fmla="*/ 45 h 72"/>
                  <a:gd name="T60" fmla="*/ 0 w 872"/>
                  <a:gd name="T61" fmla="*/ 65 h 72"/>
                  <a:gd name="T62" fmla="*/ 5 w 872"/>
                  <a:gd name="T63" fmla="*/ 62 h 72"/>
                  <a:gd name="T64" fmla="*/ 5 w 872"/>
                  <a:gd name="T65" fmla="*/ 45 h 72"/>
                  <a:gd name="T66" fmla="*/ 5 w 872"/>
                  <a:gd name="T67" fmla="*/ 24 h 72"/>
                  <a:gd name="T68" fmla="*/ 6 w 872"/>
                  <a:gd name="T69" fmla="*/ 2 h 72"/>
                  <a:gd name="T70" fmla="*/ 6 w 872"/>
                  <a:gd name="T71" fmla="*/ 0 h 72"/>
                  <a:gd name="T72" fmla="*/ 6 w 872"/>
                  <a:gd name="T73" fmla="*/ 0 h 72"/>
                  <a:gd name="T74" fmla="*/ 5 w 872"/>
                  <a:gd name="T75" fmla="*/ 0 h 72"/>
                  <a:gd name="T76" fmla="*/ 5 w 872"/>
                  <a:gd name="T77" fmla="*/ 0 h 72"/>
                  <a:gd name="T78" fmla="*/ 3 w 872"/>
                  <a:gd name="T79" fmla="*/ 0 h 72"/>
                  <a:gd name="T80" fmla="*/ 3 w 872"/>
                  <a:gd name="T81" fmla="*/ 2 h 72"/>
                  <a:gd name="T82" fmla="*/ 3 w 872"/>
                  <a:gd name="T83" fmla="*/ 2 h 72"/>
                  <a:gd name="T84" fmla="*/ 1 w 872"/>
                  <a:gd name="T85" fmla="*/ 2 h 72"/>
                  <a:gd name="T86" fmla="*/ 1 w 872"/>
                  <a:gd name="T87" fmla="*/ 2 h 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72"/>
                  <a:gd name="T133" fmla="*/ 0 h 72"/>
                  <a:gd name="T134" fmla="*/ 872 w 872"/>
                  <a:gd name="T135" fmla="*/ 72 h 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72" h="72">
                    <a:moveTo>
                      <a:pt x="872" y="45"/>
                    </a:moveTo>
                    <a:lnTo>
                      <a:pt x="872" y="24"/>
                    </a:lnTo>
                    <a:lnTo>
                      <a:pt x="872" y="14"/>
                    </a:lnTo>
                    <a:lnTo>
                      <a:pt x="870" y="14"/>
                    </a:lnTo>
                    <a:lnTo>
                      <a:pt x="869" y="14"/>
                    </a:lnTo>
                    <a:lnTo>
                      <a:pt x="869" y="15"/>
                    </a:lnTo>
                    <a:lnTo>
                      <a:pt x="867" y="15"/>
                    </a:lnTo>
                    <a:lnTo>
                      <a:pt x="867" y="24"/>
                    </a:lnTo>
                    <a:lnTo>
                      <a:pt x="867" y="45"/>
                    </a:lnTo>
                    <a:lnTo>
                      <a:pt x="872" y="45"/>
                    </a:lnTo>
                    <a:lnTo>
                      <a:pt x="872" y="68"/>
                    </a:lnTo>
                    <a:lnTo>
                      <a:pt x="872" y="70"/>
                    </a:lnTo>
                    <a:lnTo>
                      <a:pt x="870" y="72"/>
                    </a:lnTo>
                    <a:lnTo>
                      <a:pt x="869" y="72"/>
                    </a:lnTo>
                    <a:lnTo>
                      <a:pt x="867" y="72"/>
                    </a:lnTo>
                    <a:lnTo>
                      <a:pt x="867" y="68"/>
                    </a:lnTo>
                    <a:lnTo>
                      <a:pt x="867" y="45"/>
                    </a:lnTo>
                    <a:lnTo>
                      <a:pt x="872" y="45"/>
                    </a:lnTo>
                    <a:close/>
                    <a:moveTo>
                      <a:pt x="1" y="2"/>
                    </a:moveTo>
                    <a:lnTo>
                      <a:pt x="0" y="24"/>
                    </a:lnTo>
                    <a:lnTo>
                      <a:pt x="0" y="45"/>
                    </a:lnTo>
                    <a:lnTo>
                      <a:pt x="0" y="65"/>
                    </a:lnTo>
                    <a:lnTo>
                      <a:pt x="5" y="62"/>
                    </a:lnTo>
                    <a:lnTo>
                      <a:pt x="5" y="45"/>
                    </a:lnTo>
                    <a:lnTo>
                      <a:pt x="5" y="2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1" name="Freeform 143"/>
              <p:cNvSpPr>
                <a:spLocks noEditPoints="1"/>
              </p:cNvSpPr>
              <p:nvPr/>
            </p:nvSpPr>
            <p:spPr bwMode="auto">
              <a:xfrm>
                <a:off x="1597" y="2899"/>
                <a:ext cx="869" cy="73"/>
              </a:xfrm>
              <a:custGeom>
                <a:avLst/>
                <a:gdLst>
                  <a:gd name="T0" fmla="*/ 869 w 869"/>
                  <a:gd name="T1" fmla="*/ 46 h 73"/>
                  <a:gd name="T2" fmla="*/ 868 w 869"/>
                  <a:gd name="T3" fmla="*/ 25 h 73"/>
                  <a:gd name="T4" fmla="*/ 868 w 869"/>
                  <a:gd name="T5" fmla="*/ 15 h 73"/>
                  <a:gd name="T6" fmla="*/ 868 w 869"/>
                  <a:gd name="T7" fmla="*/ 16 h 73"/>
                  <a:gd name="T8" fmla="*/ 866 w 869"/>
                  <a:gd name="T9" fmla="*/ 16 h 73"/>
                  <a:gd name="T10" fmla="*/ 866 w 869"/>
                  <a:gd name="T11" fmla="*/ 16 h 73"/>
                  <a:gd name="T12" fmla="*/ 866 w 869"/>
                  <a:gd name="T13" fmla="*/ 16 h 73"/>
                  <a:gd name="T14" fmla="*/ 864 w 869"/>
                  <a:gd name="T15" fmla="*/ 16 h 73"/>
                  <a:gd name="T16" fmla="*/ 864 w 869"/>
                  <a:gd name="T17" fmla="*/ 16 h 73"/>
                  <a:gd name="T18" fmla="*/ 863 w 869"/>
                  <a:gd name="T19" fmla="*/ 16 h 73"/>
                  <a:gd name="T20" fmla="*/ 863 w 869"/>
                  <a:gd name="T21" fmla="*/ 16 h 73"/>
                  <a:gd name="T22" fmla="*/ 863 w 869"/>
                  <a:gd name="T23" fmla="*/ 25 h 73"/>
                  <a:gd name="T24" fmla="*/ 864 w 869"/>
                  <a:gd name="T25" fmla="*/ 46 h 73"/>
                  <a:gd name="T26" fmla="*/ 869 w 869"/>
                  <a:gd name="T27" fmla="*/ 46 h 73"/>
                  <a:gd name="T28" fmla="*/ 868 w 869"/>
                  <a:gd name="T29" fmla="*/ 69 h 73"/>
                  <a:gd name="T30" fmla="*/ 868 w 869"/>
                  <a:gd name="T31" fmla="*/ 73 h 73"/>
                  <a:gd name="T32" fmla="*/ 868 w 869"/>
                  <a:gd name="T33" fmla="*/ 73 h 73"/>
                  <a:gd name="T34" fmla="*/ 868 w 869"/>
                  <a:gd name="T35" fmla="*/ 73 h 73"/>
                  <a:gd name="T36" fmla="*/ 866 w 869"/>
                  <a:gd name="T37" fmla="*/ 73 h 73"/>
                  <a:gd name="T38" fmla="*/ 866 w 869"/>
                  <a:gd name="T39" fmla="*/ 73 h 73"/>
                  <a:gd name="T40" fmla="*/ 864 w 869"/>
                  <a:gd name="T41" fmla="*/ 73 h 73"/>
                  <a:gd name="T42" fmla="*/ 864 w 869"/>
                  <a:gd name="T43" fmla="*/ 73 h 73"/>
                  <a:gd name="T44" fmla="*/ 864 w 869"/>
                  <a:gd name="T45" fmla="*/ 73 h 73"/>
                  <a:gd name="T46" fmla="*/ 863 w 869"/>
                  <a:gd name="T47" fmla="*/ 73 h 73"/>
                  <a:gd name="T48" fmla="*/ 863 w 869"/>
                  <a:gd name="T49" fmla="*/ 69 h 73"/>
                  <a:gd name="T50" fmla="*/ 864 w 869"/>
                  <a:gd name="T51" fmla="*/ 46 h 73"/>
                  <a:gd name="T52" fmla="*/ 869 w 869"/>
                  <a:gd name="T53" fmla="*/ 46 h 73"/>
                  <a:gd name="T54" fmla="*/ 2 w 869"/>
                  <a:gd name="T55" fmla="*/ 1 h 73"/>
                  <a:gd name="T56" fmla="*/ 2 w 869"/>
                  <a:gd name="T57" fmla="*/ 3 h 73"/>
                  <a:gd name="T58" fmla="*/ 0 w 869"/>
                  <a:gd name="T59" fmla="*/ 25 h 73"/>
                  <a:gd name="T60" fmla="*/ 0 w 869"/>
                  <a:gd name="T61" fmla="*/ 46 h 73"/>
                  <a:gd name="T62" fmla="*/ 0 w 869"/>
                  <a:gd name="T63" fmla="*/ 64 h 73"/>
                  <a:gd name="T64" fmla="*/ 5 w 869"/>
                  <a:gd name="T65" fmla="*/ 63 h 73"/>
                  <a:gd name="T66" fmla="*/ 5 w 869"/>
                  <a:gd name="T67" fmla="*/ 46 h 73"/>
                  <a:gd name="T68" fmla="*/ 5 w 869"/>
                  <a:gd name="T69" fmla="*/ 25 h 73"/>
                  <a:gd name="T70" fmla="*/ 7 w 869"/>
                  <a:gd name="T71" fmla="*/ 3 h 73"/>
                  <a:gd name="T72" fmla="*/ 9 w 869"/>
                  <a:gd name="T73" fmla="*/ 0 h 73"/>
                  <a:gd name="T74" fmla="*/ 7 w 869"/>
                  <a:gd name="T75" fmla="*/ 0 h 73"/>
                  <a:gd name="T76" fmla="*/ 7 w 869"/>
                  <a:gd name="T77" fmla="*/ 1 h 73"/>
                  <a:gd name="T78" fmla="*/ 5 w 869"/>
                  <a:gd name="T79" fmla="*/ 1 h 73"/>
                  <a:gd name="T80" fmla="*/ 5 w 869"/>
                  <a:gd name="T81" fmla="*/ 1 h 73"/>
                  <a:gd name="T82" fmla="*/ 5 w 869"/>
                  <a:gd name="T83" fmla="*/ 1 h 73"/>
                  <a:gd name="T84" fmla="*/ 4 w 869"/>
                  <a:gd name="T85" fmla="*/ 1 h 73"/>
                  <a:gd name="T86" fmla="*/ 4 w 869"/>
                  <a:gd name="T87" fmla="*/ 1 h 73"/>
                  <a:gd name="T88" fmla="*/ 2 w 869"/>
                  <a:gd name="T89" fmla="*/ 1 h 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69"/>
                  <a:gd name="T136" fmla="*/ 0 h 73"/>
                  <a:gd name="T137" fmla="*/ 869 w 869"/>
                  <a:gd name="T138" fmla="*/ 73 h 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69" h="73">
                    <a:moveTo>
                      <a:pt x="869" y="46"/>
                    </a:moveTo>
                    <a:lnTo>
                      <a:pt x="868" y="25"/>
                    </a:lnTo>
                    <a:lnTo>
                      <a:pt x="868" y="15"/>
                    </a:lnTo>
                    <a:lnTo>
                      <a:pt x="868" y="16"/>
                    </a:lnTo>
                    <a:lnTo>
                      <a:pt x="866" y="16"/>
                    </a:lnTo>
                    <a:lnTo>
                      <a:pt x="864" y="16"/>
                    </a:lnTo>
                    <a:lnTo>
                      <a:pt x="863" y="16"/>
                    </a:lnTo>
                    <a:lnTo>
                      <a:pt x="863" y="25"/>
                    </a:lnTo>
                    <a:lnTo>
                      <a:pt x="864" y="46"/>
                    </a:lnTo>
                    <a:lnTo>
                      <a:pt x="869" y="46"/>
                    </a:lnTo>
                    <a:lnTo>
                      <a:pt x="868" y="69"/>
                    </a:lnTo>
                    <a:lnTo>
                      <a:pt x="868" y="73"/>
                    </a:lnTo>
                    <a:lnTo>
                      <a:pt x="866" y="73"/>
                    </a:lnTo>
                    <a:lnTo>
                      <a:pt x="864" y="73"/>
                    </a:lnTo>
                    <a:lnTo>
                      <a:pt x="863" y="73"/>
                    </a:lnTo>
                    <a:lnTo>
                      <a:pt x="863" y="69"/>
                    </a:lnTo>
                    <a:lnTo>
                      <a:pt x="864" y="46"/>
                    </a:lnTo>
                    <a:lnTo>
                      <a:pt x="869" y="46"/>
                    </a:lnTo>
                    <a:close/>
                    <a:moveTo>
                      <a:pt x="2" y="1"/>
                    </a:moveTo>
                    <a:lnTo>
                      <a:pt x="2" y="3"/>
                    </a:lnTo>
                    <a:lnTo>
                      <a:pt x="0" y="25"/>
                    </a:lnTo>
                    <a:lnTo>
                      <a:pt x="0" y="46"/>
                    </a:lnTo>
                    <a:lnTo>
                      <a:pt x="0" y="64"/>
                    </a:lnTo>
                    <a:lnTo>
                      <a:pt x="5" y="63"/>
                    </a:lnTo>
                    <a:lnTo>
                      <a:pt x="5" y="46"/>
                    </a:lnTo>
                    <a:lnTo>
                      <a:pt x="5" y="25"/>
                    </a:lnTo>
                    <a:lnTo>
                      <a:pt x="7" y="3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2" name="Freeform 144"/>
              <p:cNvSpPr>
                <a:spLocks noEditPoints="1"/>
              </p:cNvSpPr>
              <p:nvPr/>
            </p:nvSpPr>
            <p:spPr bwMode="auto">
              <a:xfrm>
                <a:off x="1601" y="2899"/>
                <a:ext cx="862" cy="73"/>
              </a:xfrm>
              <a:custGeom>
                <a:avLst/>
                <a:gdLst>
                  <a:gd name="T0" fmla="*/ 862 w 862"/>
                  <a:gd name="T1" fmla="*/ 46 h 73"/>
                  <a:gd name="T2" fmla="*/ 862 w 862"/>
                  <a:gd name="T3" fmla="*/ 25 h 73"/>
                  <a:gd name="T4" fmla="*/ 862 w 862"/>
                  <a:gd name="T5" fmla="*/ 16 h 73"/>
                  <a:gd name="T6" fmla="*/ 860 w 862"/>
                  <a:gd name="T7" fmla="*/ 16 h 73"/>
                  <a:gd name="T8" fmla="*/ 860 w 862"/>
                  <a:gd name="T9" fmla="*/ 16 h 73"/>
                  <a:gd name="T10" fmla="*/ 859 w 862"/>
                  <a:gd name="T11" fmla="*/ 16 h 73"/>
                  <a:gd name="T12" fmla="*/ 859 w 862"/>
                  <a:gd name="T13" fmla="*/ 16 h 73"/>
                  <a:gd name="T14" fmla="*/ 859 w 862"/>
                  <a:gd name="T15" fmla="*/ 16 h 73"/>
                  <a:gd name="T16" fmla="*/ 857 w 862"/>
                  <a:gd name="T17" fmla="*/ 16 h 73"/>
                  <a:gd name="T18" fmla="*/ 857 w 862"/>
                  <a:gd name="T19" fmla="*/ 16 h 73"/>
                  <a:gd name="T20" fmla="*/ 857 w 862"/>
                  <a:gd name="T21" fmla="*/ 16 h 73"/>
                  <a:gd name="T22" fmla="*/ 857 w 862"/>
                  <a:gd name="T23" fmla="*/ 25 h 73"/>
                  <a:gd name="T24" fmla="*/ 857 w 862"/>
                  <a:gd name="T25" fmla="*/ 46 h 73"/>
                  <a:gd name="T26" fmla="*/ 862 w 862"/>
                  <a:gd name="T27" fmla="*/ 46 h 73"/>
                  <a:gd name="T28" fmla="*/ 862 w 862"/>
                  <a:gd name="T29" fmla="*/ 69 h 73"/>
                  <a:gd name="T30" fmla="*/ 862 w 862"/>
                  <a:gd name="T31" fmla="*/ 73 h 73"/>
                  <a:gd name="T32" fmla="*/ 860 w 862"/>
                  <a:gd name="T33" fmla="*/ 73 h 73"/>
                  <a:gd name="T34" fmla="*/ 860 w 862"/>
                  <a:gd name="T35" fmla="*/ 73 h 73"/>
                  <a:gd name="T36" fmla="*/ 860 w 862"/>
                  <a:gd name="T37" fmla="*/ 73 h 73"/>
                  <a:gd name="T38" fmla="*/ 859 w 862"/>
                  <a:gd name="T39" fmla="*/ 73 h 73"/>
                  <a:gd name="T40" fmla="*/ 859 w 862"/>
                  <a:gd name="T41" fmla="*/ 73 h 73"/>
                  <a:gd name="T42" fmla="*/ 859 w 862"/>
                  <a:gd name="T43" fmla="*/ 73 h 73"/>
                  <a:gd name="T44" fmla="*/ 857 w 862"/>
                  <a:gd name="T45" fmla="*/ 73 h 73"/>
                  <a:gd name="T46" fmla="*/ 857 w 862"/>
                  <a:gd name="T47" fmla="*/ 73 h 73"/>
                  <a:gd name="T48" fmla="*/ 857 w 862"/>
                  <a:gd name="T49" fmla="*/ 69 h 73"/>
                  <a:gd name="T50" fmla="*/ 857 w 862"/>
                  <a:gd name="T51" fmla="*/ 46 h 73"/>
                  <a:gd name="T52" fmla="*/ 862 w 862"/>
                  <a:gd name="T53" fmla="*/ 46 h 73"/>
                  <a:gd name="T54" fmla="*/ 1 w 862"/>
                  <a:gd name="T55" fmla="*/ 1 h 73"/>
                  <a:gd name="T56" fmla="*/ 1 w 862"/>
                  <a:gd name="T57" fmla="*/ 3 h 73"/>
                  <a:gd name="T58" fmla="*/ 0 w 862"/>
                  <a:gd name="T59" fmla="*/ 25 h 73"/>
                  <a:gd name="T60" fmla="*/ 0 w 862"/>
                  <a:gd name="T61" fmla="*/ 46 h 73"/>
                  <a:gd name="T62" fmla="*/ 0 w 862"/>
                  <a:gd name="T63" fmla="*/ 63 h 73"/>
                  <a:gd name="T64" fmla="*/ 5 w 862"/>
                  <a:gd name="T65" fmla="*/ 61 h 73"/>
                  <a:gd name="T66" fmla="*/ 5 w 862"/>
                  <a:gd name="T67" fmla="*/ 46 h 73"/>
                  <a:gd name="T68" fmla="*/ 5 w 862"/>
                  <a:gd name="T69" fmla="*/ 25 h 73"/>
                  <a:gd name="T70" fmla="*/ 6 w 862"/>
                  <a:gd name="T71" fmla="*/ 3 h 73"/>
                  <a:gd name="T72" fmla="*/ 6 w 862"/>
                  <a:gd name="T73" fmla="*/ 0 h 73"/>
                  <a:gd name="T74" fmla="*/ 6 w 862"/>
                  <a:gd name="T75" fmla="*/ 0 h 73"/>
                  <a:gd name="T76" fmla="*/ 5 w 862"/>
                  <a:gd name="T77" fmla="*/ 0 h 73"/>
                  <a:gd name="T78" fmla="*/ 5 w 862"/>
                  <a:gd name="T79" fmla="*/ 0 h 73"/>
                  <a:gd name="T80" fmla="*/ 5 w 862"/>
                  <a:gd name="T81" fmla="*/ 0 h 73"/>
                  <a:gd name="T82" fmla="*/ 3 w 862"/>
                  <a:gd name="T83" fmla="*/ 0 h 73"/>
                  <a:gd name="T84" fmla="*/ 3 w 862"/>
                  <a:gd name="T85" fmla="*/ 1 h 73"/>
                  <a:gd name="T86" fmla="*/ 1 w 862"/>
                  <a:gd name="T87" fmla="*/ 1 h 73"/>
                  <a:gd name="T88" fmla="*/ 1 w 862"/>
                  <a:gd name="T89" fmla="*/ 1 h 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62"/>
                  <a:gd name="T136" fmla="*/ 0 h 73"/>
                  <a:gd name="T137" fmla="*/ 862 w 862"/>
                  <a:gd name="T138" fmla="*/ 73 h 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62" h="73">
                    <a:moveTo>
                      <a:pt x="862" y="46"/>
                    </a:moveTo>
                    <a:lnTo>
                      <a:pt x="862" y="25"/>
                    </a:lnTo>
                    <a:lnTo>
                      <a:pt x="862" y="16"/>
                    </a:lnTo>
                    <a:lnTo>
                      <a:pt x="860" y="16"/>
                    </a:lnTo>
                    <a:lnTo>
                      <a:pt x="859" y="16"/>
                    </a:lnTo>
                    <a:lnTo>
                      <a:pt x="857" y="16"/>
                    </a:lnTo>
                    <a:lnTo>
                      <a:pt x="857" y="25"/>
                    </a:lnTo>
                    <a:lnTo>
                      <a:pt x="857" y="46"/>
                    </a:lnTo>
                    <a:lnTo>
                      <a:pt x="862" y="46"/>
                    </a:lnTo>
                    <a:lnTo>
                      <a:pt x="862" y="69"/>
                    </a:lnTo>
                    <a:lnTo>
                      <a:pt x="862" y="73"/>
                    </a:lnTo>
                    <a:lnTo>
                      <a:pt x="860" y="73"/>
                    </a:lnTo>
                    <a:lnTo>
                      <a:pt x="859" y="73"/>
                    </a:lnTo>
                    <a:lnTo>
                      <a:pt x="857" y="73"/>
                    </a:lnTo>
                    <a:lnTo>
                      <a:pt x="857" y="69"/>
                    </a:lnTo>
                    <a:lnTo>
                      <a:pt x="857" y="46"/>
                    </a:lnTo>
                    <a:lnTo>
                      <a:pt x="862" y="46"/>
                    </a:lnTo>
                    <a:close/>
                    <a:moveTo>
                      <a:pt x="1" y="1"/>
                    </a:moveTo>
                    <a:lnTo>
                      <a:pt x="1" y="3"/>
                    </a:lnTo>
                    <a:lnTo>
                      <a:pt x="0" y="25"/>
                    </a:lnTo>
                    <a:lnTo>
                      <a:pt x="0" y="46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46"/>
                    </a:lnTo>
                    <a:lnTo>
                      <a:pt x="5" y="25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3" name="Freeform 145"/>
              <p:cNvSpPr>
                <a:spLocks noEditPoints="1"/>
              </p:cNvSpPr>
              <p:nvPr/>
            </p:nvSpPr>
            <p:spPr bwMode="auto">
              <a:xfrm>
                <a:off x="1602" y="2897"/>
                <a:ext cx="859" cy="75"/>
              </a:xfrm>
              <a:custGeom>
                <a:avLst/>
                <a:gdLst>
                  <a:gd name="T0" fmla="*/ 859 w 859"/>
                  <a:gd name="T1" fmla="*/ 48 h 75"/>
                  <a:gd name="T2" fmla="*/ 858 w 859"/>
                  <a:gd name="T3" fmla="*/ 27 h 75"/>
                  <a:gd name="T4" fmla="*/ 858 w 859"/>
                  <a:gd name="T5" fmla="*/ 18 h 75"/>
                  <a:gd name="T6" fmla="*/ 858 w 859"/>
                  <a:gd name="T7" fmla="*/ 18 h 75"/>
                  <a:gd name="T8" fmla="*/ 856 w 859"/>
                  <a:gd name="T9" fmla="*/ 18 h 75"/>
                  <a:gd name="T10" fmla="*/ 856 w 859"/>
                  <a:gd name="T11" fmla="*/ 18 h 75"/>
                  <a:gd name="T12" fmla="*/ 856 w 859"/>
                  <a:gd name="T13" fmla="*/ 18 h 75"/>
                  <a:gd name="T14" fmla="*/ 854 w 859"/>
                  <a:gd name="T15" fmla="*/ 20 h 75"/>
                  <a:gd name="T16" fmla="*/ 854 w 859"/>
                  <a:gd name="T17" fmla="*/ 20 h 75"/>
                  <a:gd name="T18" fmla="*/ 854 w 859"/>
                  <a:gd name="T19" fmla="*/ 20 h 75"/>
                  <a:gd name="T20" fmla="*/ 853 w 859"/>
                  <a:gd name="T21" fmla="*/ 20 h 75"/>
                  <a:gd name="T22" fmla="*/ 853 w 859"/>
                  <a:gd name="T23" fmla="*/ 27 h 75"/>
                  <a:gd name="T24" fmla="*/ 854 w 859"/>
                  <a:gd name="T25" fmla="*/ 48 h 75"/>
                  <a:gd name="T26" fmla="*/ 859 w 859"/>
                  <a:gd name="T27" fmla="*/ 48 h 75"/>
                  <a:gd name="T28" fmla="*/ 858 w 859"/>
                  <a:gd name="T29" fmla="*/ 71 h 75"/>
                  <a:gd name="T30" fmla="*/ 858 w 859"/>
                  <a:gd name="T31" fmla="*/ 75 h 75"/>
                  <a:gd name="T32" fmla="*/ 858 w 859"/>
                  <a:gd name="T33" fmla="*/ 75 h 75"/>
                  <a:gd name="T34" fmla="*/ 858 w 859"/>
                  <a:gd name="T35" fmla="*/ 75 h 75"/>
                  <a:gd name="T36" fmla="*/ 856 w 859"/>
                  <a:gd name="T37" fmla="*/ 75 h 75"/>
                  <a:gd name="T38" fmla="*/ 856 w 859"/>
                  <a:gd name="T39" fmla="*/ 75 h 75"/>
                  <a:gd name="T40" fmla="*/ 854 w 859"/>
                  <a:gd name="T41" fmla="*/ 75 h 75"/>
                  <a:gd name="T42" fmla="*/ 854 w 859"/>
                  <a:gd name="T43" fmla="*/ 75 h 75"/>
                  <a:gd name="T44" fmla="*/ 854 w 859"/>
                  <a:gd name="T45" fmla="*/ 75 h 75"/>
                  <a:gd name="T46" fmla="*/ 853 w 859"/>
                  <a:gd name="T47" fmla="*/ 75 h 75"/>
                  <a:gd name="T48" fmla="*/ 853 w 859"/>
                  <a:gd name="T49" fmla="*/ 71 h 75"/>
                  <a:gd name="T50" fmla="*/ 854 w 859"/>
                  <a:gd name="T51" fmla="*/ 48 h 75"/>
                  <a:gd name="T52" fmla="*/ 859 w 859"/>
                  <a:gd name="T53" fmla="*/ 48 h 75"/>
                  <a:gd name="T54" fmla="*/ 4 w 859"/>
                  <a:gd name="T55" fmla="*/ 2 h 75"/>
                  <a:gd name="T56" fmla="*/ 2 w 859"/>
                  <a:gd name="T57" fmla="*/ 5 h 75"/>
                  <a:gd name="T58" fmla="*/ 0 w 859"/>
                  <a:gd name="T59" fmla="*/ 27 h 75"/>
                  <a:gd name="T60" fmla="*/ 0 w 859"/>
                  <a:gd name="T61" fmla="*/ 48 h 75"/>
                  <a:gd name="T62" fmla="*/ 0 w 859"/>
                  <a:gd name="T63" fmla="*/ 65 h 75"/>
                  <a:gd name="T64" fmla="*/ 5 w 859"/>
                  <a:gd name="T65" fmla="*/ 61 h 75"/>
                  <a:gd name="T66" fmla="*/ 5 w 859"/>
                  <a:gd name="T67" fmla="*/ 48 h 75"/>
                  <a:gd name="T68" fmla="*/ 5 w 859"/>
                  <a:gd name="T69" fmla="*/ 27 h 75"/>
                  <a:gd name="T70" fmla="*/ 7 w 859"/>
                  <a:gd name="T71" fmla="*/ 5 h 75"/>
                  <a:gd name="T72" fmla="*/ 9 w 859"/>
                  <a:gd name="T73" fmla="*/ 0 h 75"/>
                  <a:gd name="T74" fmla="*/ 7 w 859"/>
                  <a:gd name="T75" fmla="*/ 0 h 75"/>
                  <a:gd name="T76" fmla="*/ 7 w 859"/>
                  <a:gd name="T77" fmla="*/ 0 h 75"/>
                  <a:gd name="T78" fmla="*/ 7 w 859"/>
                  <a:gd name="T79" fmla="*/ 0 h 75"/>
                  <a:gd name="T80" fmla="*/ 5 w 859"/>
                  <a:gd name="T81" fmla="*/ 2 h 75"/>
                  <a:gd name="T82" fmla="*/ 5 w 859"/>
                  <a:gd name="T83" fmla="*/ 2 h 75"/>
                  <a:gd name="T84" fmla="*/ 4 w 859"/>
                  <a:gd name="T85" fmla="*/ 2 h 75"/>
                  <a:gd name="T86" fmla="*/ 4 w 859"/>
                  <a:gd name="T87" fmla="*/ 2 h 75"/>
                  <a:gd name="T88" fmla="*/ 4 w 859"/>
                  <a:gd name="T89" fmla="*/ 2 h 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59"/>
                  <a:gd name="T136" fmla="*/ 0 h 75"/>
                  <a:gd name="T137" fmla="*/ 859 w 859"/>
                  <a:gd name="T138" fmla="*/ 75 h 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59" h="75">
                    <a:moveTo>
                      <a:pt x="859" y="48"/>
                    </a:moveTo>
                    <a:lnTo>
                      <a:pt x="858" y="27"/>
                    </a:lnTo>
                    <a:lnTo>
                      <a:pt x="858" y="18"/>
                    </a:lnTo>
                    <a:lnTo>
                      <a:pt x="856" y="18"/>
                    </a:lnTo>
                    <a:lnTo>
                      <a:pt x="854" y="20"/>
                    </a:lnTo>
                    <a:lnTo>
                      <a:pt x="853" y="20"/>
                    </a:lnTo>
                    <a:lnTo>
                      <a:pt x="853" y="27"/>
                    </a:lnTo>
                    <a:lnTo>
                      <a:pt x="854" y="48"/>
                    </a:lnTo>
                    <a:lnTo>
                      <a:pt x="859" y="48"/>
                    </a:lnTo>
                    <a:lnTo>
                      <a:pt x="858" y="71"/>
                    </a:lnTo>
                    <a:lnTo>
                      <a:pt x="858" y="75"/>
                    </a:lnTo>
                    <a:lnTo>
                      <a:pt x="856" y="75"/>
                    </a:lnTo>
                    <a:lnTo>
                      <a:pt x="854" y="75"/>
                    </a:lnTo>
                    <a:lnTo>
                      <a:pt x="853" y="75"/>
                    </a:lnTo>
                    <a:lnTo>
                      <a:pt x="853" y="71"/>
                    </a:lnTo>
                    <a:lnTo>
                      <a:pt x="854" y="48"/>
                    </a:lnTo>
                    <a:lnTo>
                      <a:pt x="859" y="48"/>
                    </a:lnTo>
                    <a:close/>
                    <a:moveTo>
                      <a:pt x="4" y="2"/>
                    </a:moveTo>
                    <a:lnTo>
                      <a:pt x="2" y="5"/>
                    </a:lnTo>
                    <a:lnTo>
                      <a:pt x="0" y="27"/>
                    </a:lnTo>
                    <a:lnTo>
                      <a:pt x="0" y="48"/>
                    </a:lnTo>
                    <a:lnTo>
                      <a:pt x="0" y="65"/>
                    </a:lnTo>
                    <a:lnTo>
                      <a:pt x="5" y="61"/>
                    </a:lnTo>
                    <a:lnTo>
                      <a:pt x="5" y="48"/>
                    </a:lnTo>
                    <a:lnTo>
                      <a:pt x="5" y="2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4" name="Freeform 146"/>
              <p:cNvSpPr>
                <a:spLocks noEditPoints="1"/>
              </p:cNvSpPr>
              <p:nvPr/>
            </p:nvSpPr>
            <p:spPr bwMode="auto">
              <a:xfrm>
                <a:off x="1606" y="2895"/>
                <a:ext cx="852" cy="77"/>
              </a:xfrm>
              <a:custGeom>
                <a:avLst/>
                <a:gdLst>
                  <a:gd name="T0" fmla="*/ 852 w 852"/>
                  <a:gd name="T1" fmla="*/ 50 h 77"/>
                  <a:gd name="T2" fmla="*/ 852 w 852"/>
                  <a:gd name="T3" fmla="*/ 29 h 77"/>
                  <a:gd name="T4" fmla="*/ 852 w 852"/>
                  <a:gd name="T5" fmla="*/ 20 h 77"/>
                  <a:gd name="T6" fmla="*/ 850 w 852"/>
                  <a:gd name="T7" fmla="*/ 22 h 77"/>
                  <a:gd name="T8" fmla="*/ 850 w 852"/>
                  <a:gd name="T9" fmla="*/ 22 h 77"/>
                  <a:gd name="T10" fmla="*/ 850 w 852"/>
                  <a:gd name="T11" fmla="*/ 22 h 77"/>
                  <a:gd name="T12" fmla="*/ 849 w 852"/>
                  <a:gd name="T13" fmla="*/ 22 h 77"/>
                  <a:gd name="T14" fmla="*/ 849 w 852"/>
                  <a:gd name="T15" fmla="*/ 22 h 77"/>
                  <a:gd name="T16" fmla="*/ 847 w 852"/>
                  <a:gd name="T17" fmla="*/ 22 h 77"/>
                  <a:gd name="T18" fmla="*/ 847 w 852"/>
                  <a:gd name="T19" fmla="*/ 22 h 77"/>
                  <a:gd name="T20" fmla="*/ 847 w 852"/>
                  <a:gd name="T21" fmla="*/ 22 h 77"/>
                  <a:gd name="T22" fmla="*/ 847 w 852"/>
                  <a:gd name="T23" fmla="*/ 29 h 77"/>
                  <a:gd name="T24" fmla="*/ 847 w 852"/>
                  <a:gd name="T25" fmla="*/ 50 h 77"/>
                  <a:gd name="T26" fmla="*/ 852 w 852"/>
                  <a:gd name="T27" fmla="*/ 50 h 77"/>
                  <a:gd name="T28" fmla="*/ 852 w 852"/>
                  <a:gd name="T29" fmla="*/ 73 h 77"/>
                  <a:gd name="T30" fmla="*/ 852 w 852"/>
                  <a:gd name="T31" fmla="*/ 77 h 77"/>
                  <a:gd name="T32" fmla="*/ 850 w 852"/>
                  <a:gd name="T33" fmla="*/ 77 h 77"/>
                  <a:gd name="T34" fmla="*/ 850 w 852"/>
                  <a:gd name="T35" fmla="*/ 77 h 77"/>
                  <a:gd name="T36" fmla="*/ 850 w 852"/>
                  <a:gd name="T37" fmla="*/ 77 h 77"/>
                  <a:gd name="T38" fmla="*/ 849 w 852"/>
                  <a:gd name="T39" fmla="*/ 77 h 77"/>
                  <a:gd name="T40" fmla="*/ 849 w 852"/>
                  <a:gd name="T41" fmla="*/ 77 h 77"/>
                  <a:gd name="T42" fmla="*/ 849 w 852"/>
                  <a:gd name="T43" fmla="*/ 77 h 77"/>
                  <a:gd name="T44" fmla="*/ 847 w 852"/>
                  <a:gd name="T45" fmla="*/ 77 h 77"/>
                  <a:gd name="T46" fmla="*/ 847 w 852"/>
                  <a:gd name="T47" fmla="*/ 77 h 77"/>
                  <a:gd name="T48" fmla="*/ 847 w 852"/>
                  <a:gd name="T49" fmla="*/ 72 h 77"/>
                  <a:gd name="T50" fmla="*/ 847 w 852"/>
                  <a:gd name="T51" fmla="*/ 50 h 77"/>
                  <a:gd name="T52" fmla="*/ 852 w 852"/>
                  <a:gd name="T53" fmla="*/ 50 h 77"/>
                  <a:gd name="T54" fmla="*/ 1 w 852"/>
                  <a:gd name="T55" fmla="*/ 4 h 77"/>
                  <a:gd name="T56" fmla="*/ 1 w 852"/>
                  <a:gd name="T57" fmla="*/ 7 h 77"/>
                  <a:gd name="T58" fmla="*/ 0 w 852"/>
                  <a:gd name="T59" fmla="*/ 29 h 77"/>
                  <a:gd name="T60" fmla="*/ 0 w 852"/>
                  <a:gd name="T61" fmla="*/ 50 h 77"/>
                  <a:gd name="T62" fmla="*/ 0 w 852"/>
                  <a:gd name="T63" fmla="*/ 65 h 77"/>
                  <a:gd name="T64" fmla="*/ 5 w 852"/>
                  <a:gd name="T65" fmla="*/ 63 h 77"/>
                  <a:gd name="T66" fmla="*/ 5 w 852"/>
                  <a:gd name="T67" fmla="*/ 50 h 77"/>
                  <a:gd name="T68" fmla="*/ 5 w 852"/>
                  <a:gd name="T69" fmla="*/ 29 h 77"/>
                  <a:gd name="T70" fmla="*/ 6 w 852"/>
                  <a:gd name="T71" fmla="*/ 7 h 77"/>
                  <a:gd name="T72" fmla="*/ 6 w 852"/>
                  <a:gd name="T73" fmla="*/ 0 h 77"/>
                  <a:gd name="T74" fmla="*/ 6 w 852"/>
                  <a:gd name="T75" fmla="*/ 0 h 77"/>
                  <a:gd name="T76" fmla="*/ 6 w 852"/>
                  <a:gd name="T77" fmla="*/ 2 h 77"/>
                  <a:gd name="T78" fmla="*/ 5 w 852"/>
                  <a:gd name="T79" fmla="*/ 2 h 77"/>
                  <a:gd name="T80" fmla="*/ 5 w 852"/>
                  <a:gd name="T81" fmla="*/ 2 h 77"/>
                  <a:gd name="T82" fmla="*/ 3 w 852"/>
                  <a:gd name="T83" fmla="*/ 2 h 77"/>
                  <a:gd name="T84" fmla="*/ 3 w 852"/>
                  <a:gd name="T85" fmla="*/ 2 h 77"/>
                  <a:gd name="T86" fmla="*/ 3 w 852"/>
                  <a:gd name="T87" fmla="*/ 2 h 77"/>
                  <a:gd name="T88" fmla="*/ 1 w 852"/>
                  <a:gd name="T89" fmla="*/ 4 h 7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52"/>
                  <a:gd name="T136" fmla="*/ 0 h 77"/>
                  <a:gd name="T137" fmla="*/ 852 w 852"/>
                  <a:gd name="T138" fmla="*/ 77 h 7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52" h="77">
                    <a:moveTo>
                      <a:pt x="852" y="50"/>
                    </a:moveTo>
                    <a:lnTo>
                      <a:pt x="852" y="29"/>
                    </a:lnTo>
                    <a:lnTo>
                      <a:pt x="852" y="20"/>
                    </a:lnTo>
                    <a:lnTo>
                      <a:pt x="850" y="22"/>
                    </a:lnTo>
                    <a:lnTo>
                      <a:pt x="849" y="22"/>
                    </a:lnTo>
                    <a:lnTo>
                      <a:pt x="847" y="22"/>
                    </a:lnTo>
                    <a:lnTo>
                      <a:pt x="847" y="29"/>
                    </a:lnTo>
                    <a:lnTo>
                      <a:pt x="847" y="50"/>
                    </a:lnTo>
                    <a:lnTo>
                      <a:pt x="852" y="50"/>
                    </a:lnTo>
                    <a:lnTo>
                      <a:pt x="852" y="73"/>
                    </a:lnTo>
                    <a:lnTo>
                      <a:pt x="852" y="77"/>
                    </a:lnTo>
                    <a:lnTo>
                      <a:pt x="850" y="77"/>
                    </a:lnTo>
                    <a:lnTo>
                      <a:pt x="849" y="77"/>
                    </a:lnTo>
                    <a:lnTo>
                      <a:pt x="847" y="77"/>
                    </a:lnTo>
                    <a:lnTo>
                      <a:pt x="847" y="72"/>
                    </a:lnTo>
                    <a:lnTo>
                      <a:pt x="847" y="50"/>
                    </a:lnTo>
                    <a:lnTo>
                      <a:pt x="852" y="50"/>
                    </a:lnTo>
                    <a:close/>
                    <a:moveTo>
                      <a:pt x="1" y="4"/>
                    </a:moveTo>
                    <a:lnTo>
                      <a:pt x="1" y="7"/>
                    </a:lnTo>
                    <a:lnTo>
                      <a:pt x="0" y="29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5" y="63"/>
                    </a:lnTo>
                    <a:lnTo>
                      <a:pt x="5" y="50"/>
                    </a:lnTo>
                    <a:lnTo>
                      <a:pt x="5" y="29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5" name="Freeform 147"/>
              <p:cNvSpPr>
                <a:spLocks noEditPoints="1"/>
              </p:cNvSpPr>
              <p:nvPr/>
            </p:nvSpPr>
            <p:spPr bwMode="auto">
              <a:xfrm>
                <a:off x="1607" y="2895"/>
                <a:ext cx="849" cy="77"/>
              </a:xfrm>
              <a:custGeom>
                <a:avLst/>
                <a:gdLst>
                  <a:gd name="T0" fmla="*/ 849 w 849"/>
                  <a:gd name="T1" fmla="*/ 50 h 77"/>
                  <a:gd name="T2" fmla="*/ 848 w 849"/>
                  <a:gd name="T3" fmla="*/ 29 h 77"/>
                  <a:gd name="T4" fmla="*/ 848 w 849"/>
                  <a:gd name="T5" fmla="*/ 22 h 77"/>
                  <a:gd name="T6" fmla="*/ 848 w 849"/>
                  <a:gd name="T7" fmla="*/ 22 h 77"/>
                  <a:gd name="T8" fmla="*/ 846 w 849"/>
                  <a:gd name="T9" fmla="*/ 22 h 77"/>
                  <a:gd name="T10" fmla="*/ 846 w 849"/>
                  <a:gd name="T11" fmla="*/ 22 h 77"/>
                  <a:gd name="T12" fmla="*/ 846 w 849"/>
                  <a:gd name="T13" fmla="*/ 22 h 77"/>
                  <a:gd name="T14" fmla="*/ 844 w 849"/>
                  <a:gd name="T15" fmla="*/ 22 h 77"/>
                  <a:gd name="T16" fmla="*/ 844 w 849"/>
                  <a:gd name="T17" fmla="*/ 22 h 77"/>
                  <a:gd name="T18" fmla="*/ 844 w 849"/>
                  <a:gd name="T19" fmla="*/ 22 h 77"/>
                  <a:gd name="T20" fmla="*/ 843 w 849"/>
                  <a:gd name="T21" fmla="*/ 22 h 77"/>
                  <a:gd name="T22" fmla="*/ 843 w 849"/>
                  <a:gd name="T23" fmla="*/ 29 h 77"/>
                  <a:gd name="T24" fmla="*/ 844 w 849"/>
                  <a:gd name="T25" fmla="*/ 50 h 77"/>
                  <a:gd name="T26" fmla="*/ 849 w 849"/>
                  <a:gd name="T27" fmla="*/ 50 h 77"/>
                  <a:gd name="T28" fmla="*/ 848 w 849"/>
                  <a:gd name="T29" fmla="*/ 73 h 77"/>
                  <a:gd name="T30" fmla="*/ 848 w 849"/>
                  <a:gd name="T31" fmla="*/ 77 h 77"/>
                  <a:gd name="T32" fmla="*/ 848 w 849"/>
                  <a:gd name="T33" fmla="*/ 77 h 77"/>
                  <a:gd name="T34" fmla="*/ 848 w 849"/>
                  <a:gd name="T35" fmla="*/ 77 h 77"/>
                  <a:gd name="T36" fmla="*/ 846 w 849"/>
                  <a:gd name="T37" fmla="*/ 77 h 77"/>
                  <a:gd name="T38" fmla="*/ 846 w 849"/>
                  <a:gd name="T39" fmla="*/ 77 h 77"/>
                  <a:gd name="T40" fmla="*/ 844 w 849"/>
                  <a:gd name="T41" fmla="*/ 77 h 77"/>
                  <a:gd name="T42" fmla="*/ 844 w 849"/>
                  <a:gd name="T43" fmla="*/ 77 h 77"/>
                  <a:gd name="T44" fmla="*/ 844 w 849"/>
                  <a:gd name="T45" fmla="*/ 77 h 77"/>
                  <a:gd name="T46" fmla="*/ 843 w 849"/>
                  <a:gd name="T47" fmla="*/ 77 h 77"/>
                  <a:gd name="T48" fmla="*/ 843 w 849"/>
                  <a:gd name="T49" fmla="*/ 72 h 77"/>
                  <a:gd name="T50" fmla="*/ 844 w 849"/>
                  <a:gd name="T51" fmla="*/ 50 h 77"/>
                  <a:gd name="T52" fmla="*/ 849 w 849"/>
                  <a:gd name="T53" fmla="*/ 50 h 77"/>
                  <a:gd name="T54" fmla="*/ 4 w 849"/>
                  <a:gd name="T55" fmla="*/ 2 h 77"/>
                  <a:gd name="T56" fmla="*/ 2 w 849"/>
                  <a:gd name="T57" fmla="*/ 7 h 77"/>
                  <a:gd name="T58" fmla="*/ 0 w 849"/>
                  <a:gd name="T59" fmla="*/ 29 h 77"/>
                  <a:gd name="T60" fmla="*/ 0 w 849"/>
                  <a:gd name="T61" fmla="*/ 50 h 77"/>
                  <a:gd name="T62" fmla="*/ 0 w 849"/>
                  <a:gd name="T63" fmla="*/ 63 h 77"/>
                  <a:gd name="T64" fmla="*/ 5 w 849"/>
                  <a:gd name="T65" fmla="*/ 62 h 77"/>
                  <a:gd name="T66" fmla="*/ 5 w 849"/>
                  <a:gd name="T67" fmla="*/ 50 h 77"/>
                  <a:gd name="T68" fmla="*/ 5 w 849"/>
                  <a:gd name="T69" fmla="*/ 29 h 77"/>
                  <a:gd name="T70" fmla="*/ 7 w 849"/>
                  <a:gd name="T71" fmla="*/ 9 h 77"/>
                  <a:gd name="T72" fmla="*/ 9 w 849"/>
                  <a:gd name="T73" fmla="*/ 0 h 77"/>
                  <a:gd name="T74" fmla="*/ 9 w 849"/>
                  <a:gd name="T75" fmla="*/ 0 h 77"/>
                  <a:gd name="T76" fmla="*/ 7 w 849"/>
                  <a:gd name="T77" fmla="*/ 0 h 77"/>
                  <a:gd name="T78" fmla="*/ 7 w 849"/>
                  <a:gd name="T79" fmla="*/ 0 h 77"/>
                  <a:gd name="T80" fmla="*/ 5 w 849"/>
                  <a:gd name="T81" fmla="*/ 0 h 77"/>
                  <a:gd name="T82" fmla="*/ 5 w 849"/>
                  <a:gd name="T83" fmla="*/ 0 h 77"/>
                  <a:gd name="T84" fmla="*/ 5 w 849"/>
                  <a:gd name="T85" fmla="*/ 2 h 77"/>
                  <a:gd name="T86" fmla="*/ 4 w 849"/>
                  <a:gd name="T87" fmla="*/ 2 h 77"/>
                  <a:gd name="T88" fmla="*/ 4 w 849"/>
                  <a:gd name="T89" fmla="*/ 2 h 7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49"/>
                  <a:gd name="T136" fmla="*/ 0 h 77"/>
                  <a:gd name="T137" fmla="*/ 849 w 849"/>
                  <a:gd name="T138" fmla="*/ 77 h 7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49" h="77">
                    <a:moveTo>
                      <a:pt x="849" y="50"/>
                    </a:moveTo>
                    <a:lnTo>
                      <a:pt x="848" y="29"/>
                    </a:lnTo>
                    <a:lnTo>
                      <a:pt x="848" y="22"/>
                    </a:lnTo>
                    <a:lnTo>
                      <a:pt x="846" y="22"/>
                    </a:lnTo>
                    <a:lnTo>
                      <a:pt x="844" y="22"/>
                    </a:lnTo>
                    <a:lnTo>
                      <a:pt x="843" y="22"/>
                    </a:lnTo>
                    <a:lnTo>
                      <a:pt x="843" y="29"/>
                    </a:lnTo>
                    <a:lnTo>
                      <a:pt x="844" y="50"/>
                    </a:lnTo>
                    <a:lnTo>
                      <a:pt x="849" y="50"/>
                    </a:lnTo>
                    <a:lnTo>
                      <a:pt x="848" y="73"/>
                    </a:lnTo>
                    <a:lnTo>
                      <a:pt x="848" y="77"/>
                    </a:lnTo>
                    <a:lnTo>
                      <a:pt x="846" y="77"/>
                    </a:lnTo>
                    <a:lnTo>
                      <a:pt x="844" y="77"/>
                    </a:lnTo>
                    <a:lnTo>
                      <a:pt x="843" y="77"/>
                    </a:lnTo>
                    <a:lnTo>
                      <a:pt x="843" y="72"/>
                    </a:lnTo>
                    <a:lnTo>
                      <a:pt x="844" y="50"/>
                    </a:lnTo>
                    <a:lnTo>
                      <a:pt x="849" y="50"/>
                    </a:lnTo>
                    <a:close/>
                    <a:moveTo>
                      <a:pt x="4" y="2"/>
                    </a:moveTo>
                    <a:lnTo>
                      <a:pt x="2" y="7"/>
                    </a:lnTo>
                    <a:lnTo>
                      <a:pt x="0" y="29"/>
                    </a:lnTo>
                    <a:lnTo>
                      <a:pt x="0" y="50"/>
                    </a:lnTo>
                    <a:lnTo>
                      <a:pt x="0" y="63"/>
                    </a:lnTo>
                    <a:lnTo>
                      <a:pt x="5" y="62"/>
                    </a:lnTo>
                    <a:lnTo>
                      <a:pt x="5" y="50"/>
                    </a:lnTo>
                    <a:lnTo>
                      <a:pt x="5" y="29"/>
                    </a:lnTo>
                    <a:lnTo>
                      <a:pt x="7" y="9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6" name="Freeform 148"/>
              <p:cNvSpPr>
                <a:spLocks noEditPoints="1"/>
              </p:cNvSpPr>
              <p:nvPr/>
            </p:nvSpPr>
            <p:spPr bwMode="auto">
              <a:xfrm>
                <a:off x="1611" y="2894"/>
                <a:ext cx="842" cy="78"/>
              </a:xfrm>
              <a:custGeom>
                <a:avLst/>
                <a:gdLst>
                  <a:gd name="T0" fmla="*/ 842 w 842"/>
                  <a:gd name="T1" fmla="*/ 51 h 78"/>
                  <a:gd name="T2" fmla="*/ 842 w 842"/>
                  <a:gd name="T3" fmla="*/ 30 h 78"/>
                  <a:gd name="T4" fmla="*/ 842 w 842"/>
                  <a:gd name="T5" fmla="*/ 23 h 78"/>
                  <a:gd name="T6" fmla="*/ 840 w 842"/>
                  <a:gd name="T7" fmla="*/ 23 h 78"/>
                  <a:gd name="T8" fmla="*/ 840 w 842"/>
                  <a:gd name="T9" fmla="*/ 23 h 78"/>
                  <a:gd name="T10" fmla="*/ 840 w 842"/>
                  <a:gd name="T11" fmla="*/ 23 h 78"/>
                  <a:gd name="T12" fmla="*/ 839 w 842"/>
                  <a:gd name="T13" fmla="*/ 23 h 78"/>
                  <a:gd name="T14" fmla="*/ 839 w 842"/>
                  <a:gd name="T15" fmla="*/ 25 h 78"/>
                  <a:gd name="T16" fmla="*/ 837 w 842"/>
                  <a:gd name="T17" fmla="*/ 25 h 78"/>
                  <a:gd name="T18" fmla="*/ 837 w 842"/>
                  <a:gd name="T19" fmla="*/ 25 h 78"/>
                  <a:gd name="T20" fmla="*/ 837 w 842"/>
                  <a:gd name="T21" fmla="*/ 25 h 78"/>
                  <a:gd name="T22" fmla="*/ 837 w 842"/>
                  <a:gd name="T23" fmla="*/ 31 h 78"/>
                  <a:gd name="T24" fmla="*/ 837 w 842"/>
                  <a:gd name="T25" fmla="*/ 51 h 78"/>
                  <a:gd name="T26" fmla="*/ 842 w 842"/>
                  <a:gd name="T27" fmla="*/ 51 h 78"/>
                  <a:gd name="T28" fmla="*/ 842 w 842"/>
                  <a:gd name="T29" fmla="*/ 73 h 78"/>
                  <a:gd name="T30" fmla="*/ 842 w 842"/>
                  <a:gd name="T31" fmla="*/ 78 h 78"/>
                  <a:gd name="T32" fmla="*/ 840 w 842"/>
                  <a:gd name="T33" fmla="*/ 78 h 78"/>
                  <a:gd name="T34" fmla="*/ 840 w 842"/>
                  <a:gd name="T35" fmla="*/ 78 h 78"/>
                  <a:gd name="T36" fmla="*/ 840 w 842"/>
                  <a:gd name="T37" fmla="*/ 78 h 78"/>
                  <a:gd name="T38" fmla="*/ 839 w 842"/>
                  <a:gd name="T39" fmla="*/ 78 h 78"/>
                  <a:gd name="T40" fmla="*/ 839 w 842"/>
                  <a:gd name="T41" fmla="*/ 78 h 78"/>
                  <a:gd name="T42" fmla="*/ 837 w 842"/>
                  <a:gd name="T43" fmla="*/ 78 h 78"/>
                  <a:gd name="T44" fmla="*/ 837 w 842"/>
                  <a:gd name="T45" fmla="*/ 78 h 78"/>
                  <a:gd name="T46" fmla="*/ 837 w 842"/>
                  <a:gd name="T47" fmla="*/ 78 h 78"/>
                  <a:gd name="T48" fmla="*/ 837 w 842"/>
                  <a:gd name="T49" fmla="*/ 73 h 78"/>
                  <a:gd name="T50" fmla="*/ 837 w 842"/>
                  <a:gd name="T51" fmla="*/ 51 h 78"/>
                  <a:gd name="T52" fmla="*/ 842 w 842"/>
                  <a:gd name="T53" fmla="*/ 51 h 78"/>
                  <a:gd name="T54" fmla="*/ 1 w 842"/>
                  <a:gd name="T55" fmla="*/ 1 h 78"/>
                  <a:gd name="T56" fmla="*/ 1 w 842"/>
                  <a:gd name="T57" fmla="*/ 8 h 78"/>
                  <a:gd name="T58" fmla="*/ 0 w 842"/>
                  <a:gd name="T59" fmla="*/ 30 h 78"/>
                  <a:gd name="T60" fmla="*/ 0 w 842"/>
                  <a:gd name="T61" fmla="*/ 51 h 78"/>
                  <a:gd name="T62" fmla="*/ 0 w 842"/>
                  <a:gd name="T63" fmla="*/ 64 h 78"/>
                  <a:gd name="T64" fmla="*/ 5 w 842"/>
                  <a:gd name="T65" fmla="*/ 61 h 78"/>
                  <a:gd name="T66" fmla="*/ 5 w 842"/>
                  <a:gd name="T67" fmla="*/ 51 h 78"/>
                  <a:gd name="T68" fmla="*/ 5 w 842"/>
                  <a:gd name="T69" fmla="*/ 31 h 78"/>
                  <a:gd name="T70" fmla="*/ 6 w 842"/>
                  <a:gd name="T71" fmla="*/ 10 h 78"/>
                  <a:gd name="T72" fmla="*/ 8 w 842"/>
                  <a:gd name="T73" fmla="*/ 0 h 78"/>
                  <a:gd name="T74" fmla="*/ 6 w 842"/>
                  <a:gd name="T75" fmla="*/ 0 h 78"/>
                  <a:gd name="T76" fmla="*/ 6 w 842"/>
                  <a:gd name="T77" fmla="*/ 0 h 78"/>
                  <a:gd name="T78" fmla="*/ 5 w 842"/>
                  <a:gd name="T79" fmla="*/ 1 h 78"/>
                  <a:gd name="T80" fmla="*/ 5 w 842"/>
                  <a:gd name="T81" fmla="*/ 1 h 78"/>
                  <a:gd name="T82" fmla="*/ 5 w 842"/>
                  <a:gd name="T83" fmla="*/ 1 h 78"/>
                  <a:gd name="T84" fmla="*/ 3 w 842"/>
                  <a:gd name="T85" fmla="*/ 1 h 78"/>
                  <a:gd name="T86" fmla="*/ 3 w 842"/>
                  <a:gd name="T87" fmla="*/ 1 h 78"/>
                  <a:gd name="T88" fmla="*/ 1 w 842"/>
                  <a:gd name="T89" fmla="*/ 1 h 7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42"/>
                  <a:gd name="T136" fmla="*/ 0 h 78"/>
                  <a:gd name="T137" fmla="*/ 842 w 842"/>
                  <a:gd name="T138" fmla="*/ 78 h 7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42" h="78">
                    <a:moveTo>
                      <a:pt x="842" y="51"/>
                    </a:moveTo>
                    <a:lnTo>
                      <a:pt x="842" y="30"/>
                    </a:lnTo>
                    <a:lnTo>
                      <a:pt x="842" y="23"/>
                    </a:lnTo>
                    <a:lnTo>
                      <a:pt x="840" y="23"/>
                    </a:lnTo>
                    <a:lnTo>
                      <a:pt x="839" y="23"/>
                    </a:lnTo>
                    <a:lnTo>
                      <a:pt x="839" y="25"/>
                    </a:lnTo>
                    <a:lnTo>
                      <a:pt x="837" y="25"/>
                    </a:lnTo>
                    <a:lnTo>
                      <a:pt x="837" y="31"/>
                    </a:lnTo>
                    <a:lnTo>
                      <a:pt x="837" y="51"/>
                    </a:lnTo>
                    <a:lnTo>
                      <a:pt x="842" y="51"/>
                    </a:lnTo>
                    <a:lnTo>
                      <a:pt x="842" y="73"/>
                    </a:lnTo>
                    <a:lnTo>
                      <a:pt x="842" y="78"/>
                    </a:lnTo>
                    <a:lnTo>
                      <a:pt x="840" y="78"/>
                    </a:lnTo>
                    <a:lnTo>
                      <a:pt x="839" y="78"/>
                    </a:lnTo>
                    <a:lnTo>
                      <a:pt x="837" y="78"/>
                    </a:lnTo>
                    <a:lnTo>
                      <a:pt x="837" y="73"/>
                    </a:lnTo>
                    <a:lnTo>
                      <a:pt x="837" y="51"/>
                    </a:lnTo>
                    <a:lnTo>
                      <a:pt x="842" y="51"/>
                    </a:lnTo>
                    <a:close/>
                    <a:moveTo>
                      <a:pt x="1" y="1"/>
                    </a:moveTo>
                    <a:lnTo>
                      <a:pt x="1" y="8"/>
                    </a:lnTo>
                    <a:lnTo>
                      <a:pt x="0" y="30"/>
                    </a:lnTo>
                    <a:lnTo>
                      <a:pt x="0" y="51"/>
                    </a:lnTo>
                    <a:lnTo>
                      <a:pt x="0" y="64"/>
                    </a:lnTo>
                    <a:lnTo>
                      <a:pt x="5" y="61"/>
                    </a:lnTo>
                    <a:lnTo>
                      <a:pt x="5" y="51"/>
                    </a:lnTo>
                    <a:lnTo>
                      <a:pt x="5" y="31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7" name="Freeform 149"/>
              <p:cNvSpPr>
                <a:spLocks noEditPoints="1"/>
              </p:cNvSpPr>
              <p:nvPr/>
            </p:nvSpPr>
            <p:spPr bwMode="auto">
              <a:xfrm>
                <a:off x="1612" y="2894"/>
                <a:ext cx="839" cy="79"/>
              </a:xfrm>
              <a:custGeom>
                <a:avLst/>
                <a:gdLst>
                  <a:gd name="T0" fmla="*/ 839 w 839"/>
                  <a:gd name="T1" fmla="*/ 51 h 79"/>
                  <a:gd name="T2" fmla="*/ 838 w 839"/>
                  <a:gd name="T3" fmla="*/ 30 h 79"/>
                  <a:gd name="T4" fmla="*/ 838 w 839"/>
                  <a:gd name="T5" fmla="*/ 23 h 79"/>
                  <a:gd name="T6" fmla="*/ 838 w 839"/>
                  <a:gd name="T7" fmla="*/ 25 h 79"/>
                  <a:gd name="T8" fmla="*/ 836 w 839"/>
                  <a:gd name="T9" fmla="*/ 25 h 79"/>
                  <a:gd name="T10" fmla="*/ 836 w 839"/>
                  <a:gd name="T11" fmla="*/ 25 h 79"/>
                  <a:gd name="T12" fmla="*/ 836 w 839"/>
                  <a:gd name="T13" fmla="*/ 25 h 79"/>
                  <a:gd name="T14" fmla="*/ 834 w 839"/>
                  <a:gd name="T15" fmla="*/ 25 h 79"/>
                  <a:gd name="T16" fmla="*/ 834 w 839"/>
                  <a:gd name="T17" fmla="*/ 25 h 79"/>
                  <a:gd name="T18" fmla="*/ 834 w 839"/>
                  <a:gd name="T19" fmla="*/ 25 h 79"/>
                  <a:gd name="T20" fmla="*/ 833 w 839"/>
                  <a:gd name="T21" fmla="*/ 25 h 79"/>
                  <a:gd name="T22" fmla="*/ 833 w 839"/>
                  <a:gd name="T23" fmla="*/ 31 h 79"/>
                  <a:gd name="T24" fmla="*/ 834 w 839"/>
                  <a:gd name="T25" fmla="*/ 51 h 79"/>
                  <a:gd name="T26" fmla="*/ 839 w 839"/>
                  <a:gd name="T27" fmla="*/ 51 h 79"/>
                  <a:gd name="T28" fmla="*/ 838 w 839"/>
                  <a:gd name="T29" fmla="*/ 73 h 79"/>
                  <a:gd name="T30" fmla="*/ 838 w 839"/>
                  <a:gd name="T31" fmla="*/ 78 h 79"/>
                  <a:gd name="T32" fmla="*/ 838 w 839"/>
                  <a:gd name="T33" fmla="*/ 78 h 79"/>
                  <a:gd name="T34" fmla="*/ 836 w 839"/>
                  <a:gd name="T35" fmla="*/ 78 h 79"/>
                  <a:gd name="T36" fmla="*/ 836 w 839"/>
                  <a:gd name="T37" fmla="*/ 78 h 79"/>
                  <a:gd name="T38" fmla="*/ 836 w 839"/>
                  <a:gd name="T39" fmla="*/ 78 h 79"/>
                  <a:gd name="T40" fmla="*/ 834 w 839"/>
                  <a:gd name="T41" fmla="*/ 79 h 79"/>
                  <a:gd name="T42" fmla="*/ 834 w 839"/>
                  <a:gd name="T43" fmla="*/ 79 h 79"/>
                  <a:gd name="T44" fmla="*/ 834 w 839"/>
                  <a:gd name="T45" fmla="*/ 79 h 79"/>
                  <a:gd name="T46" fmla="*/ 833 w 839"/>
                  <a:gd name="T47" fmla="*/ 79 h 79"/>
                  <a:gd name="T48" fmla="*/ 833 w 839"/>
                  <a:gd name="T49" fmla="*/ 73 h 79"/>
                  <a:gd name="T50" fmla="*/ 834 w 839"/>
                  <a:gd name="T51" fmla="*/ 51 h 79"/>
                  <a:gd name="T52" fmla="*/ 839 w 839"/>
                  <a:gd name="T53" fmla="*/ 51 h 79"/>
                  <a:gd name="T54" fmla="*/ 4 w 839"/>
                  <a:gd name="T55" fmla="*/ 1 h 79"/>
                  <a:gd name="T56" fmla="*/ 2 w 839"/>
                  <a:gd name="T57" fmla="*/ 10 h 79"/>
                  <a:gd name="T58" fmla="*/ 0 w 839"/>
                  <a:gd name="T59" fmla="*/ 30 h 79"/>
                  <a:gd name="T60" fmla="*/ 0 w 839"/>
                  <a:gd name="T61" fmla="*/ 51 h 79"/>
                  <a:gd name="T62" fmla="*/ 0 w 839"/>
                  <a:gd name="T63" fmla="*/ 63 h 79"/>
                  <a:gd name="T64" fmla="*/ 5 w 839"/>
                  <a:gd name="T65" fmla="*/ 61 h 79"/>
                  <a:gd name="T66" fmla="*/ 5 w 839"/>
                  <a:gd name="T67" fmla="*/ 51 h 79"/>
                  <a:gd name="T68" fmla="*/ 5 w 839"/>
                  <a:gd name="T69" fmla="*/ 31 h 79"/>
                  <a:gd name="T70" fmla="*/ 7 w 839"/>
                  <a:gd name="T71" fmla="*/ 10 h 79"/>
                  <a:gd name="T72" fmla="*/ 9 w 839"/>
                  <a:gd name="T73" fmla="*/ 0 h 79"/>
                  <a:gd name="T74" fmla="*/ 9 w 839"/>
                  <a:gd name="T75" fmla="*/ 0 h 79"/>
                  <a:gd name="T76" fmla="*/ 7 w 839"/>
                  <a:gd name="T77" fmla="*/ 0 h 79"/>
                  <a:gd name="T78" fmla="*/ 7 w 839"/>
                  <a:gd name="T79" fmla="*/ 0 h 79"/>
                  <a:gd name="T80" fmla="*/ 7 w 839"/>
                  <a:gd name="T81" fmla="*/ 0 h 79"/>
                  <a:gd name="T82" fmla="*/ 5 w 839"/>
                  <a:gd name="T83" fmla="*/ 0 h 79"/>
                  <a:gd name="T84" fmla="*/ 5 w 839"/>
                  <a:gd name="T85" fmla="*/ 0 h 79"/>
                  <a:gd name="T86" fmla="*/ 4 w 839"/>
                  <a:gd name="T87" fmla="*/ 1 h 79"/>
                  <a:gd name="T88" fmla="*/ 4 w 839"/>
                  <a:gd name="T89" fmla="*/ 1 h 7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39"/>
                  <a:gd name="T136" fmla="*/ 0 h 79"/>
                  <a:gd name="T137" fmla="*/ 839 w 839"/>
                  <a:gd name="T138" fmla="*/ 79 h 7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39" h="79">
                    <a:moveTo>
                      <a:pt x="839" y="51"/>
                    </a:moveTo>
                    <a:lnTo>
                      <a:pt x="838" y="30"/>
                    </a:lnTo>
                    <a:lnTo>
                      <a:pt x="838" y="23"/>
                    </a:lnTo>
                    <a:lnTo>
                      <a:pt x="838" y="25"/>
                    </a:lnTo>
                    <a:lnTo>
                      <a:pt x="836" y="25"/>
                    </a:lnTo>
                    <a:lnTo>
                      <a:pt x="834" y="25"/>
                    </a:lnTo>
                    <a:lnTo>
                      <a:pt x="833" y="25"/>
                    </a:lnTo>
                    <a:lnTo>
                      <a:pt x="833" y="31"/>
                    </a:lnTo>
                    <a:lnTo>
                      <a:pt x="834" y="51"/>
                    </a:lnTo>
                    <a:lnTo>
                      <a:pt x="839" y="51"/>
                    </a:lnTo>
                    <a:lnTo>
                      <a:pt x="838" y="73"/>
                    </a:lnTo>
                    <a:lnTo>
                      <a:pt x="838" y="78"/>
                    </a:lnTo>
                    <a:lnTo>
                      <a:pt x="836" y="78"/>
                    </a:lnTo>
                    <a:lnTo>
                      <a:pt x="834" y="79"/>
                    </a:lnTo>
                    <a:lnTo>
                      <a:pt x="833" y="79"/>
                    </a:lnTo>
                    <a:lnTo>
                      <a:pt x="833" y="73"/>
                    </a:lnTo>
                    <a:lnTo>
                      <a:pt x="834" y="51"/>
                    </a:lnTo>
                    <a:lnTo>
                      <a:pt x="839" y="51"/>
                    </a:lnTo>
                    <a:close/>
                    <a:moveTo>
                      <a:pt x="4" y="1"/>
                    </a:moveTo>
                    <a:lnTo>
                      <a:pt x="2" y="10"/>
                    </a:lnTo>
                    <a:lnTo>
                      <a:pt x="0" y="30"/>
                    </a:lnTo>
                    <a:lnTo>
                      <a:pt x="0" y="51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51"/>
                    </a:lnTo>
                    <a:lnTo>
                      <a:pt x="5" y="31"/>
                    </a:lnTo>
                    <a:lnTo>
                      <a:pt x="7" y="1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8" name="Freeform 150"/>
              <p:cNvSpPr>
                <a:spLocks noEditPoints="1"/>
              </p:cNvSpPr>
              <p:nvPr/>
            </p:nvSpPr>
            <p:spPr bwMode="auto">
              <a:xfrm>
                <a:off x="1616" y="2892"/>
                <a:ext cx="832" cy="81"/>
              </a:xfrm>
              <a:custGeom>
                <a:avLst/>
                <a:gdLst>
                  <a:gd name="T0" fmla="*/ 832 w 832"/>
                  <a:gd name="T1" fmla="*/ 53 h 81"/>
                  <a:gd name="T2" fmla="*/ 832 w 832"/>
                  <a:gd name="T3" fmla="*/ 33 h 81"/>
                  <a:gd name="T4" fmla="*/ 832 w 832"/>
                  <a:gd name="T5" fmla="*/ 27 h 81"/>
                  <a:gd name="T6" fmla="*/ 830 w 832"/>
                  <a:gd name="T7" fmla="*/ 27 h 81"/>
                  <a:gd name="T8" fmla="*/ 830 w 832"/>
                  <a:gd name="T9" fmla="*/ 27 h 81"/>
                  <a:gd name="T10" fmla="*/ 830 w 832"/>
                  <a:gd name="T11" fmla="*/ 27 h 81"/>
                  <a:gd name="T12" fmla="*/ 829 w 832"/>
                  <a:gd name="T13" fmla="*/ 27 h 81"/>
                  <a:gd name="T14" fmla="*/ 829 w 832"/>
                  <a:gd name="T15" fmla="*/ 27 h 81"/>
                  <a:gd name="T16" fmla="*/ 827 w 832"/>
                  <a:gd name="T17" fmla="*/ 27 h 81"/>
                  <a:gd name="T18" fmla="*/ 827 w 832"/>
                  <a:gd name="T19" fmla="*/ 27 h 81"/>
                  <a:gd name="T20" fmla="*/ 827 w 832"/>
                  <a:gd name="T21" fmla="*/ 27 h 81"/>
                  <a:gd name="T22" fmla="*/ 827 w 832"/>
                  <a:gd name="T23" fmla="*/ 33 h 81"/>
                  <a:gd name="T24" fmla="*/ 827 w 832"/>
                  <a:gd name="T25" fmla="*/ 53 h 81"/>
                  <a:gd name="T26" fmla="*/ 832 w 832"/>
                  <a:gd name="T27" fmla="*/ 53 h 81"/>
                  <a:gd name="T28" fmla="*/ 832 w 832"/>
                  <a:gd name="T29" fmla="*/ 75 h 81"/>
                  <a:gd name="T30" fmla="*/ 832 w 832"/>
                  <a:gd name="T31" fmla="*/ 80 h 81"/>
                  <a:gd name="T32" fmla="*/ 830 w 832"/>
                  <a:gd name="T33" fmla="*/ 81 h 81"/>
                  <a:gd name="T34" fmla="*/ 830 w 832"/>
                  <a:gd name="T35" fmla="*/ 81 h 81"/>
                  <a:gd name="T36" fmla="*/ 830 w 832"/>
                  <a:gd name="T37" fmla="*/ 81 h 81"/>
                  <a:gd name="T38" fmla="*/ 829 w 832"/>
                  <a:gd name="T39" fmla="*/ 81 h 81"/>
                  <a:gd name="T40" fmla="*/ 829 w 832"/>
                  <a:gd name="T41" fmla="*/ 81 h 81"/>
                  <a:gd name="T42" fmla="*/ 827 w 832"/>
                  <a:gd name="T43" fmla="*/ 81 h 81"/>
                  <a:gd name="T44" fmla="*/ 827 w 832"/>
                  <a:gd name="T45" fmla="*/ 81 h 81"/>
                  <a:gd name="T46" fmla="*/ 827 w 832"/>
                  <a:gd name="T47" fmla="*/ 81 h 81"/>
                  <a:gd name="T48" fmla="*/ 827 w 832"/>
                  <a:gd name="T49" fmla="*/ 75 h 81"/>
                  <a:gd name="T50" fmla="*/ 827 w 832"/>
                  <a:gd name="T51" fmla="*/ 53 h 81"/>
                  <a:gd name="T52" fmla="*/ 832 w 832"/>
                  <a:gd name="T53" fmla="*/ 53 h 81"/>
                  <a:gd name="T54" fmla="*/ 3 w 832"/>
                  <a:gd name="T55" fmla="*/ 2 h 81"/>
                  <a:gd name="T56" fmla="*/ 1 w 832"/>
                  <a:gd name="T57" fmla="*/ 12 h 81"/>
                  <a:gd name="T58" fmla="*/ 0 w 832"/>
                  <a:gd name="T59" fmla="*/ 33 h 81"/>
                  <a:gd name="T60" fmla="*/ 0 w 832"/>
                  <a:gd name="T61" fmla="*/ 53 h 81"/>
                  <a:gd name="T62" fmla="*/ 0 w 832"/>
                  <a:gd name="T63" fmla="*/ 63 h 81"/>
                  <a:gd name="T64" fmla="*/ 5 w 832"/>
                  <a:gd name="T65" fmla="*/ 61 h 81"/>
                  <a:gd name="T66" fmla="*/ 5 w 832"/>
                  <a:gd name="T67" fmla="*/ 53 h 81"/>
                  <a:gd name="T68" fmla="*/ 5 w 832"/>
                  <a:gd name="T69" fmla="*/ 33 h 81"/>
                  <a:gd name="T70" fmla="*/ 6 w 832"/>
                  <a:gd name="T71" fmla="*/ 12 h 81"/>
                  <a:gd name="T72" fmla="*/ 8 w 832"/>
                  <a:gd name="T73" fmla="*/ 0 h 81"/>
                  <a:gd name="T74" fmla="*/ 8 w 832"/>
                  <a:gd name="T75" fmla="*/ 0 h 81"/>
                  <a:gd name="T76" fmla="*/ 8 w 832"/>
                  <a:gd name="T77" fmla="*/ 0 h 81"/>
                  <a:gd name="T78" fmla="*/ 8 w 832"/>
                  <a:gd name="T79" fmla="*/ 0 h 81"/>
                  <a:gd name="T80" fmla="*/ 8 w 832"/>
                  <a:gd name="T81" fmla="*/ 0 h 81"/>
                  <a:gd name="T82" fmla="*/ 6 w 832"/>
                  <a:gd name="T83" fmla="*/ 0 h 81"/>
                  <a:gd name="T84" fmla="*/ 6 w 832"/>
                  <a:gd name="T85" fmla="*/ 0 h 81"/>
                  <a:gd name="T86" fmla="*/ 6 w 832"/>
                  <a:gd name="T87" fmla="*/ 0 h 81"/>
                  <a:gd name="T88" fmla="*/ 6 w 832"/>
                  <a:gd name="T89" fmla="*/ 0 h 81"/>
                  <a:gd name="T90" fmla="*/ 6 w 832"/>
                  <a:gd name="T91" fmla="*/ 0 h 81"/>
                  <a:gd name="T92" fmla="*/ 6 w 832"/>
                  <a:gd name="T93" fmla="*/ 0 h 81"/>
                  <a:gd name="T94" fmla="*/ 5 w 832"/>
                  <a:gd name="T95" fmla="*/ 2 h 81"/>
                  <a:gd name="T96" fmla="*/ 5 w 832"/>
                  <a:gd name="T97" fmla="*/ 2 h 81"/>
                  <a:gd name="T98" fmla="*/ 5 w 832"/>
                  <a:gd name="T99" fmla="*/ 2 h 81"/>
                  <a:gd name="T100" fmla="*/ 3 w 832"/>
                  <a:gd name="T101" fmla="*/ 2 h 81"/>
                  <a:gd name="T102" fmla="*/ 3 w 832"/>
                  <a:gd name="T103" fmla="*/ 2 h 81"/>
                  <a:gd name="T104" fmla="*/ 3 w 832"/>
                  <a:gd name="T105" fmla="*/ 2 h 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832"/>
                  <a:gd name="T160" fmla="*/ 0 h 81"/>
                  <a:gd name="T161" fmla="*/ 832 w 832"/>
                  <a:gd name="T162" fmla="*/ 81 h 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832" h="81">
                    <a:moveTo>
                      <a:pt x="832" y="53"/>
                    </a:moveTo>
                    <a:lnTo>
                      <a:pt x="832" y="33"/>
                    </a:lnTo>
                    <a:lnTo>
                      <a:pt x="832" y="27"/>
                    </a:lnTo>
                    <a:lnTo>
                      <a:pt x="830" y="27"/>
                    </a:lnTo>
                    <a:lnTo>
                      <a:pt x="829" y="27"/>
                    </a:lnTo>
                    <a:lnTo>
                      <a:pt x="827" y="27"/>
                    </a:lnTo>
                    <a:lnTo>
                      <a:pt x="827" y="33"/>
                    </a:lnTo>
                    <a:lnTo>
                      <a:pt x="827" y="53"/>
                    </a:lnTo>
                    <a:lnTo>
                      <a:pt x="832" y="53"/>
                    </a:lnTo>
                    <a:lnTo>
                      <a:pt x="832" y="75"/>
                    </a:lnTo>
                    <a:lnTo>
                      <a:pt x="832" y="80"/>
                    </a:lnTo>
                    <a:lnTo>
                      <a:pt x="830" y="81"/>
                    </a:lnTo>
                    <a:lnTo>
                      <a:pt x="829" y="81"/>
                    </a:lnTo>
                    <a:lnTo>
                      <a:pt x="827" y="81"/>
                    </a:lnTo>
                    <a:lnTo>
                      <a:pt x="827" y="75"/>
                    </a:lnTo>
                    <a:lnTo>
                      <a:pt x="827" y="53"/>
                    </a:lnTo>
                    <a:lnTo>
                      <a:pt x="832" y="53"/>
                    </a:lnTo>
                    <a:close/>
                    <a:moveTo>
                      <a:pt x="3" y="2"/>
                    </a:moveTo>
                    <a:lnTo>
                      <a:pt x="1" y="12"/>
                    </a:lnTo>
                    <a:lnTo>
                      <a:pt x="0" y="33"/>
                    </a:lnTo>
                    <a:lnTo>
                      <a:pt x="0" y="53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53"/>
                    </a:lnTo>
                    <a:lnTo>
                      <a:pt x="5" y="33"/>
                    </a:lnTo>
                    <a:lnTo>
                      <a:pt x="6" y="1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39" name="Freeform 151"/>
              <p:cNvSpPr>
                <a:spLocks noEditPoints="1"/>
              </p:cNvSpPr>
              <p:nvPr/>
            </p:nvSpPr>
            <p:spPr bwMode="auto">
              <a:xfrm>
                <a:off x="1617" y="2892"/>
                <a:ext cx="829" cy="81"/>
              </a:xfrm>
              <a:custGeom>
                <a:avLst/>
                <a:gdLst>
                  <a:gd name="T0" fmla="*/ 829 w 829"/>
                  <a:gd name="T1" fmla="*/ 53 h 81"/>
                  <a:gd name="T2" fmla="*/ 828 w 829"/>
                  <a:gd name="T3" fmla="*/ 33 h 81"/>
                  <a:gd name="T4" fmla="*/ 828 w 829"/>
                  <a:gd name="T5" fmla="*/ 27 h 81"/>
                  <a:gd name="T6" fmla="*/ 828 w 829"/>
                  <a:gd name="T7" fmla="*/ 27 h 81"/>
                  <a:gd name="T8" fmla="*/ 826 w 829"/>
                  <a:gd name="T9" fmla="*/ 27 h 81"/>
                  <a:gd name="T10" fmla="*/ 826 w 829"/>
                  <a:gd name="T11" fmla="*/ 27 h 81"/>
                  <a:gd name="T12" fmla="*/ 826 w 829"/>
                  <a:gd name="T13" fmla="*/ 27 h 81"/>
                  <a:gd name="T14" fmla="*/ 824 w 829"/>
                  <a:gd name="T15" fmla="*/ 27 h 81"/>
                  <a:gd name="T16" fmla="*/ 824 w 829"/>
                  <a:gd name="T17" fmla="*/ 28 h 81"/>
                  <a:gd name="T18" fmla="*/ 824 w 829"/>
                  <a:gd name="T19" fmla="*/ 28 h 81"/>
                  <a:gd name="T20" fmla="*/ 823 w 829"/>
                  <a:gd name="T21" fmla="*/ 28 h 81"/>
                  <a:gd name="T22" fmla="*/ 823 w 829"/>
                  <a:gd name="T23" fmla="*/ 33 h 81"/>
                  <a:gd name="T24" fmla="*/ 824 w 829"/>
                  <a:gd name="T25" fmla="*/ 53 h 81"/>
                  <a:gd name="T26" fmla="*/ 829 w 829"/>
                  <a:gd name="T27" fmla="*/ 53 h 81"/>
                  <a:gd name="T28" fmla="*/ 828 w 829"/>
                  <a:gd name="T29" fmla="*/ 75 h 81"/>
                  <a:gd name="T30" fmla="*/ 828 w 829"/>
                  <a:gd name="T31" fmla="*/ 81 h 81"/>
                  <a:gd name="T32" fmla="*/ 828 w 829"/>
                  <a:gd name="T33" fmla="*/ 81 h 81"/>
                  <a:gd name="T34" fmla="*/ 826 w 829"/>
                  <a:gd name="T35" fmla="*/ 81 h 81"/>
                  <a:gd name="T36" fmla="*/ 826 w 829"/>
                  <a:gd name="T37" fmla="*/ 81 h 81"/>
                  <a:gd name="T38" fmla="*/ 826 w 829"/>
                  <a:gd name="T39" fmla="*/ 81 h 81"/>
                  <a:gd name="T40" fmla="*/ 824 w 829"/>
                  <a:gd name="T41" fmla="*/ 81 h 81"/>
                  <a:gd name="T42" fmla="*/ 824 w 829"/>
                  <a:gd name="T43" fmla="*/ 81 h 81"/>
                  <a:gd name="T44" fmla="*/ 824 w 829"/>
                  <a:gd name="T45" fmla="*/ 81 h 81"/>
                  <a:gd name="T46" fmla="*/ 823 w 829"/>
                  <a:gd name="T47" fmla="*/ 81 h 81"/>
                  <a:gd name="T48" fmla="*/ 823 w 829"/>
                  <a:gd name="T49" fmla="*/ 75 h 81"/>
                  <a:gd name="T50" fmla="*/ 824 w 829"/>
                  <a:gd name="T51" fmla="*/ 53 h 81"/>
                  <a:gd name="T52" fmla="*/ 829 w 829"/>
                  <a:gd name="T53" fmla="*/ 53 h 81"/>
                  <a:gd name="T54" fmla="*/ 4 w 829"/>
                  <a:gd name="T55" fmla="*/ 2 h 81"/>
                  <a:gd name="T56" fmla="*/ 2 w 829"/>
                  <a:gd name="T57" fmla="*/ 12 h 81"/>
                  <a:gd name="T58" fmla="*/ 0 w 829"/>
                  <a:gd name="T59" fmla="*/ 33 h 81"/>
                  <a:gd name="T60" fmla="*/ 0 w 829"/>
                  <a:gd name="T61" fmla="*/ 53 h 81"/>
                  <a:gd name="T62" fmla="*/ 0 w 829"/>
                  <a:gd name="T63" fmla="*/ 63 h 81"/>
                  <a:gd name="T64" fmla="*/ 5 w 829"/>
                  <a:gd name="T65" fmla="*/ 60 h 81"/>
                  <a:gd name="T66" fmla="*/ 5 w 829"/>
                  <a:gd name="T67" fmla="*/ 53 h 81"/>
                  <a:gd name="T68" fmla="*/ 5 w 829"/>
                  <a:gd name="T69" fmla="*/ 33 h 81"/>
                  <a:gd name="T70" fmla="*/ 7 w 829"/>
                  <a:gd name="T71" fmla="*/ 12 h 81"/>
                  <a:gd name="T72" fmla="*/ 9 w 829"/>
                  <a:gd name="T73" fmla="*/ 0 h 81"/>
                  <a:gd name="T74" fmla="*/ 9 w 829"/>
                  <a:gd name="T75" fmla="*/ 0 h 81"/>
                  <a:gd name="T76" fmla="*/ 9 w 829"/>
                  <a:gd name="T77" fmla="*/ 0 h 81"/>
                  <a:gd name="T78" fmla="*/ 9 w 829"/>
                  <a:gd name="T79" fmla="*/ 0 h 81"/>
                  <a:gd name="T80" fmla="*/ 7 w 829"/>
                  <a:gd name="T81" fmla="*/ 0 h 81"/>
                  <a:gd name="T82" fmla="*/ 7 w 829"/>
                  <a:gd name="T83" fmla="*/ 0 h 81"/>
                  <a:gd name="T84" fmla="*/ 7 w 829"/>
                  <a:gd name="T85" fmla="*/ 0 h 81"/>
                  <a:gd name="T86" fmla="*/ 7 w 829"/>
                  <a:gd name="T87" fmla="*/ 0 h 81"/>
                  <a:gd name="T88" fmla="*/ 5 w 829"/>
                  <a:gd name="T89" fmla="*/ 0 h 81"/>
                  <a:gd name="T90" fmla="*/ 5 w 829"/>
                  <a:gd name="T91" fmla="*/ 0 h 81"/>
                  <a:gd name="T92" fmla="*/ 5 w 829"/>
                  <a:gd name="T93" fmla="*/ 0 h 81"/>
                  <a:gd name="T94" fmla="*/ 5 w 829"/>
                  <a:gd name="T95" fmla="*/ 0 h 81"/>
                  <a:gd name="T96" fmla="*/ 5 w 829"/>
                  <a:gd name="T97" fmla="*/ 0 h 81"/>
                  <a:gd name="T98" fmla="*/ 5 w 829"/>
                  <a:gd name="T99" fmla="*/ 0 h 81"/>
                  <a:gd name="T100" fmla="*/ 4 w 829"/>
                  <a:gd name="T101" fmla="*/ 0 h 81"/>
                  <a:gd name="T102" fmla="*/ 4 w 829"/>
                  <a:gd name="T103" fmla="*/ 2 h 81"/>
                  <a:gd name="T104" fmla="*/ 4 w 829"/>
                  <a:gd name="T105" fmla="*/ 2 h 8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829"/>
                  <a:gd name="T160" fmla="*/ 0 h 81"/>
                  <a:gd name="T161" fmla="*/ 829 w 829"/>
                  <a:gd name="T162" fmla="*/ 81 h 8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829" h="81">
                    <a:moveTo>
                      <a:pt x="829" y="53"/>
                    </a:moveTo>
                    <a:lnTo>
                      <a:pt x="828" y="33"/>
                    </a:lnTo>
                    <a:lnTo>
                      <a:pt x="828" y="27"/>
                    </a:lnTo>
                    <a:lnTo>
                      <a:pt x="826" y="27"/>
                    </a:lnTo>
                    <a:lnTo>
                      <a:pt x="824" y="27"/>
                    </a:lnTo>
                    <a:lnTo>
                      <a:pt x="824" y="28"/>
                    </a:lnTo>
                    <a:lnTo>
                      <a:pt x="823" y="28"/>
                    </a:lnTo>
                    <a:lnTo>
                      <a:pt x="823" y="33"/>
                    </a:lnTo>
                    <a:lnTo>
                      <a:pt x="824" y="53"/>
                    </a:lnTo>
                    <a:lnTo>
                      <a:pt x="829" y="53"/>
                    </a:lnTo>
                    <a:lnTo>
                      <a:pt x="828" y="75"/>
                    </a:lnTo>
                    <a:lnTo>
                      <a:pt x="828" y="81"/>
                    </a:lnTo>
                    <a:lnTo>
                      <a:pt x="826" y="81"/>
                    </a:lnTo>
                    <a:lnTo>
                      <a:pt x="824" y="81"/>
                    </a:lnTo>
                    <a:lnTo>
                      <a:pt x="823" y="81"/>
                    </a:lnTo>
                    <a:lnTo>
                      <a:pt x="823" y="75"/>
                    </a:lnTo>
                    <a:lnTo>
                      <a:pt x="824" y="53"/>
                    </a:lnTo>
                    <a:lnTo>
                      <a:pt x="829" y="53"/>
                    </a:lnTo>
                    <a:close/>
                    <a:moveTo>
                      <a:pt x="4" y="2"/>
                    </a:moveTo>
                    <a:lnTo>
                      <a:pt x="2" y="12"/>
                    </a:lnTo>
                    <a:lnTo>
                      <a:pt x="0" y="33"/>
                    </a:lnTo>
                    <a:lnTo>
                      <a:pt x="0" y="53"/>
                    </a:lnTo>
                    <a:lnTo>
                      <a:pt x="0" y="63"/>
                    </a:lnTo>
                    <a:lnTo>
                      <a:pt x="5" y="60"/>
                    </a:lnTo>
                    <a:lnTo>
                      <a:pt x="5" y="53"/>
                    </a:lnTo>
                    <a:lnTo>
                      <a:pt x="5" y="33"/>
                    </a:lnTo>
                    <a:lnTo>
                      <a:pt x="7" y="1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0" name="Freeform 152"/>
              <p:cNvSpPr>
                <a:spLocks noEditPoints="1"/>
              </p:cNvSpPr>
              <p:nvPr/>
            </p:nvSpPr>
            <p:spPr bwMode="auto">
              <a:xfrm>
                <a:off x="1621" y="2890"/>
                <a:ext cx="822" cy="83"/>
              </a:xfrm>
              <a:custGeom>
                <a:avLst/>
                <a:gdLst>
                  <a:gd name="T0" fmla="*/ 822 w 822"/>
                  <a:gd name="T1" fmla="*/ 55 h 83"/>
                  <a:gd name="T2" fmla="*/ 822 w 822"/>
                  <a:gd name="T3" fmla="*/ 35 h 83"/>
                  <a:gd name="T4" fmla="*/ 822 w 822"/>
                  <a:gd name="T5" fmla="*/ 29 h 83"/>
                  <a:gd name="T6" fmla="*/ 820 w 822"/>
                  <a:gd name="T7" fmla="*/ 29 h 83"/>
                  <a:gd name="T8" fmla="*/ 820 w 822"/>
                  <a:gd name="T9" fmla="*/ 30 h 83"/>
                  <a:gd name="T10" fmla="*/ 820 w 822"/>
                  <a:gd name="T11" fmla="*/ 30 h 83"/>
                  <a:gd name="T12" fmla="*/ 819 w 822"/>
                  <a:gd name="T13" fmla="*/ 30 h 83"/>
                  <a:gd name="T14" fmla="*/ 819 w 822"/>
                  <a:gd name="T15" fmla="*/ 30 h 83"/>
                  <a:gd name="T16" fmla="*/ 817 w 822"/>
                  <a:gd name="T17" fmla="*/ 30 h 83"/>
                  <a:gd name="T18" fmla="*/ 817 w 822"/>
                  <a:gd name="T19" fmla="*/ 30 h 83"/>
                  <a:gd name="T20" fmla="*/ 817 w 822"/>
                  <a:gd name="T21" fmla="*/ 30 h 83"/>
                  <a:gd name="T22" fmla="*/ 817 w 822"/>
                  <a:gd name="T23" fmla="*/ 35 h 83"/>
                  <a:gd name="T24" fmla="*/ 817 w 822"/>
                  <a:gd name="T25" fmla="*/ 55 h 83"/>
                  <a:gd name="T26" fmla="*/ 822 w 822"/>
                  <a:gd name="T27" fmla="*/ 55 h 83"/>
                  <a:gd name="T28" fmla="*/ 822 w 822"/>
                  <a:gd name="T29" fmla="*/ 77 h 83"/>
                  <a:gd name="T30" fmla="*/ 822 w 822"/>
                  <a:gd name="T31" fmla="*/ 83 h 83"/>
                  <a:gd name="T32" fmla="*/ 820 w 822"/>
                  <a:gd name="T33" fmla="*/ 83 h 83"/>
                  <a:gd name="T34" fmla="*/ 820 w 822"/>
                  <a:gd name="T35" fmla="*/ 83 h 83"/>
                  <a:gd name="T36" fmla="*/ 820 w 822"/>
                  <a:gd name="T37" fmla="*/ 83 h 83"/>
                  <a:gd name="T38" fmla="*/ 819 w 822"/>
                  <a:gd name="T39" fmla="*/ 83 h 83"/>
                  <a:gd name="T40" fmla="*/ 819 w 822"/>
                  <a:gd name="T41" fmla="*/ 83 h 83"/>
                  <a:gd name="T42" fmla="*/ 817 w 822"/>
                  <a:gd name="T43" fmla="*/ 83 h 83"/>
                  <a:gd name="T44" fmla="*/ 817 w 822"/>
                  <a:gd name="T45" fmla="*/ 83 h 83"/>
                  <a:gd name="T46" fmla="*/ 817 w 822"/>
                  <a:gd name="T47" fmla="*/ 83 h 83"/>
                  <a:gd name="T48" fmla="*/ 817 w 822"/>
                  <a:gd name="T49" fmla="*/ 77 h 83"/>
                  <a:gd name="T50" fmla="*/ 817 w 822"/>
                  <a:gd name="T51" fmla="*/ 55 h 83"/>
                  <a:gd name="T52" fmla="*/ 822 w 822"/>
                  <a:gd name="T53" fmla="*/ 55 h 83"/>
                  <a:gd name="T54" fmla="*/ 3 w 822"/>
                  <a:gd name="T55" fmla="*/ 2 h 83"/>
                  <a:gd name="T56" fmla="*/ 1 w 822"/>
                  <a:gd name="T57" fmla="*/ 14 h 83"/>
                  <a:gd name="T58" fmla="*/ 0 w 822"/>
                  <a:gd name="T59" fmla="*/ 35 h 83"/>
                  <a:gd name="T60" fmla="*/ 0 w 822"/>
                  <a:gd name="T61" fmla="*/ 55 h 83"/>
                  <a:gd name="T62" fmla="*/ 0 w 822"/>
                  <a:gd name="T63" fmla="*/ 63 h 83"/>
                  <a:gd name="T64" fmla="*/ 5 w 822"/>
                  <a:gd name="T65" fmla="*/ 62 h 83"/>
                  <a:gd name="T66" fmla="*/ 5 w 822"/>
                  <a:gd name="T67" fmla="*/ 55 h 83"/>
                  <a:gd name="T68" fmla="*/ 5 w 822"/>
                  <a:gd name="T69" fmla="*/ 35 h 83"/>
                  <a:gd name="T70" fmla="*/ 6 w 822"/>
                  <a:gd name="T71" fmla="*/ 14 h 83"/>
                  <a:gd name="T72" fmla="*/ 8 w 822"/>
                  <a:gd name="T73" fmla="*/ 0 h 83"/>
                  <a:gd name="T74" fmla="*/ 6 w 822"/>
                  <a:gd name="T75" fmla="*/ 0 h 83"/>
                  <a:gd name="T76" fmla="*/ 6 w 822"/>
                  <a:gd name="T77" fmla="*/ 0 h 83"/>
                  <a:gd name="T78" fmla="*/ 6 w 822"/>
                  <a:gd name="T79" fmla="*/ 0 h 83"/>
                  <a:gd name="T80" fmla="*/ 5 w 822"/>
                  <a:gd name="T81" fmla="*/ 2 h 83"/>
                  <a:gd name="T82" fmla="*/ 5 w 822"/>
                  <a:gd name="T83" fmla="*/ 2 h 83"/>
                  <a:gd name="T84" fmla="*/ 5 w 822"/>
                  <a:gd name="T85" fmla="*/ 2 h 83"/>
                  <a:gd name="T86" fmla="*/ 3 w 822"/>
                  <a:gd name="T87" fmla="*/ 2 h 83"/>
                  <a:gd name="T88" fmla="*/ 3 w 822"/>
                  <a:gd name="T89" fmla="*/ 2 h 8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22"/>
                  <a:gd name="T136" fmla="*/ 0 h 83"/>
                  <a:gd name="T137" fmla="*/ 822 w 822"/>
                  <a:gd name="T138" fmla="*/ 83 h 8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22" h="83">
                    <a:moveTo>
                      <a:pt x="822" y="55"/>
                    </a:moveTo>
                    <a:lnTo>
                      <a:pt x="822" y="35"/>
                    </a:lnTo>
                    <a:lnTo>
                      <a:pt x="822" y="29"/>
                    </a:lnTo>
                    <a:lnTo>
                      <a:pt x="820" y="29"/>
                    </a:lnTo>
                    <a:lnTo>
                      <a:pt x="820" y="30"/>
                    </a:lnTo>
                    <a:lnTo>
                      <a:pt x="819" y="30"/>
                    </a:lnTo>
                    <a:lnTo>
                      <a:pt x="817" y="30"/>
                    </a:lnTo>
                    <a:lnTo>
                      <a:pt x="817" y="35"/>
                    </a:lnTo>
                    <a:lnTo>
                      <a:pt x="817" y="55"/>
                    </a:lnTo>
                    <a:lnTo>
                      <a:pt x="822" y="55"/>
                    </a:lnTo>
                    <a:lnTo>
                      <a:pt x="822" y="77"/>
                    </a:lnTo>
                    <a:lnTo>
                      <a:pt x="822" y="83"/>
                    </a:lnTo>
                    <a:lnTo>
                      <a:pt x="820" y="83"/>
                    </a:lnTo>
                    <a:lnTo>
                      <a:pt x="819" y="83"/>
                    </a:lnTo>
                    <a:lnTo>
                      <a:pt x="817" y="83"/>
                    </a:lnTo>
                    <a:lnTo>
                      <a:pt x="817" y="77"/>
                    </a:lnTo>
                    <a:lnTo>
                      <a:pt x="817" y="55"/>
                    </a:lnTo>
                    <a:lnTo>
                      <a:pt x="822" y="55"/>
                    </a:lnTo>
                    <a:close/>
                    <a:moveTo>
                      <a:pt x="3" y="2"/>
                    </a:moveTo>
                    <a:lnTo>
                      <a:pt x="1" y="14"/>
                    </a:lnTo>
                    <a:lnTo>
                      <a:pt x="0" y="35"/>
                    </a:lnTo>
                    <a:lnTo>
                      <a:pt x="0" y="55"/>
                    </a:lnTo>
                    <a:lnTo>
                      <a:pt x="0" y="63"/>
                    </a:lnTo>
                    <a:lnTo>
                      <a:pt x="5" y="62"/>
                    </a:lnTo>
                    <a:lnTo>
                      <a:pt x="5" y="55"/>
                    </a:lnTo>
                    <a:lnTo>
                      <a:pt x="5" y="35"/>
                    </a:lnTo>
                    <a:lnTo>
                      <a:pt x="6" y="1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1" name="Freeform 153"/>
              <p:cNvSpPr>
                <a:spLocks noEditPoints="1"/>
              </p:cNvSpPr>
              <p:nvPr/>
            </p:nvSpPr>
            <p:spPr bwMode="auto">
              <a:xfrm>
                <a:off x="1622" y="2890"/>
                <a:ext cx="819" cy="83"/>
              </a:xfrm>
              <a:custGeom>
                <a:avLst/>
                <a:gdLst>
                  <a:gd name="T0" fmla="*/ 819 w 819"/>
                  <a:gd name="T1" fmla="*/ 55 h 83"/>
                  <a:gd name="T2" fmla="*/ 818 w 819"/>
                  <a:gd name="T3" fmla="*/ 35 h 83"/>
                  <a:gd name="T4" fmla="*/ 818 w 819"/>
                  <a:gd name="T5" fmla="*/ 30 h 83"/>
                  <a:gd name="T6" fmla="*/ 818 w 819"/>
                  <a:gd name="T7" fmla="*/ 30 h 83"/>
                  <a:gd name="T8" fmla="*/ 816 w 819"/>
                  <a:gd name="T9" fmla="*/ 30 h 83"/>
                  <a:gd name="T10" fmla="*/ 816 w 819"/>
                  <a:gd name="T11" fmla="*/ 30 h 83"/>
                  <a:gd name="T12" fmla="*/ 816 w 819"/>
                  <a:gd name="T13" fmla="*/ 30 h 83"/>
                  <a:gd name="T14" fmla="*/ 814 w 819"/>
                  <a:gd name="T15" fmla="*/ 30 h 83"/>
                  <a:gd name="T16" fmla="*/ 814 w 819"/>
                  <a:gd name="T17" fmla="*/ 30 h 83"/>
                  <a:gd name="T18" fmla="*/ 814 w 819"/>
                  <a:gd name="T19" fmla="*/ 30 h 83"/>
                  <a:gd name="T20" fmla="*/ 813 w 819"/>
                  <a:gd name="T21" fmla="*/ 30 h 83"/>
                  <a:gd name="T22" fmla="*/ 813 w 819"/>
                  <a:gd name="T23" fmla="*/ 35 h 83"/>
                  <a:gd name="T24" fmla="*/ 814 w 819"/>
                  <a:gd name="T25" fmla="*/ 55 h 83"/>
                  <a:gd name="T26" fmla="*/ 819 w 819"/>
                  <a:gd name="T27" fmla="*/ 55 h 83"/>
                  <a:gd name="T28" fmla="*/ 818 w 819"/>
                  <a:gd name="T29" fmla="*/ 77 h 83"/>
                  <a:gd name="T30" fmla="*/ 818 w 819"/>
                  <a:gd name="T31" fmla="*/ 83 h 83"/>
                  <a:gd name="T32" fmla="*/ 818 w 819"/>
                  <a:gd name="T33" fmla="*/ 83 h 83"/>
                  <a:gd name="T34" fmla="*/ 816 w 819"/>
                  <a:gd name="T35" fmla="*/ 83 h 83"/>
                  <a:gd name="T36" fmla="*/ 816 w 819"/>
                  <a:gd name="T37" fmla="*/ 83 h 83"/>
                  <a:gd name="T38" fmla="*/ 816 w 819"/>
                  <a:gd name="T39" fmla="*/ 83 h 83"/>
                  <a:gd name="T40" fmla="*/ 814 w 819"/>
                  <a:gd name="T41" fmla="*/ 83 h 83"/>
                  <a:gd name="T42" fmla="*/ 814 w 819"/>
                  <a:gd name="T43" fmla="*/ 83 h 83"/>
                  <a:gd name="T44" fmla="*/ 814 w 819"/>
                  <a:gd name="T45" fmla="*/ 83 h 83"/>
                  <a:gd name="T46" fmla="*/ 813 w 819"/>
                  <a:gd name="T47" fmla="*/ 83 h 83"/>
                  <a:gd name="T48" fmla="*/ 813 w 819"/>
                  <a:gd name="T49" fmla="*/ 77 h 83"/>
                  <a:gd name="T50" fmla="*/ 814 w 819"/>
                  <a:gd name="T51" fmla="*/ 55 h 83"/>
                  <a:gd name="T52" fmla="*/ 819 w 819"/>
                  <a:gd name="T53" fmla="*/ 55 h 83"/>
                  <a:gd name="T54" fmla="*/ 4 w 819"/>
                  <a:gd name="T55" fmla="*/ 2 h 83"/>
                  <a:gd name="T56" fmla="*/ 2 w 819"/>
                  <a:gd name="T57" fmla="*/ 14 h 83"/>
                  <a:gd name="T58" fmla="*/ 0 w 819"/>
                  <a:gd name="T59" fmla="*/ 35 h 83"/>
                  <a:gd name="T60" fmla="*/ 0 w 819"/>
                  <a:gd name="T61" fmla="*/ 55 h 83"/>
                  <a:gd name="T62" fmla="*/ 0 w 819"/>
                  <a:gd name="T63" fmla="*/ 62 h 83"/>
                  <a:gd name="T64" fmla="*/ 5 w 819"/>
                  <a:gd name="T65" fmla="*/ 60 h 83"/>
                  <a:gd name="T66" fmla="*/ 5 w 819"/>
                  <a:gd name="T67" fmla="*/ 55 h 83"/>
                  <a:gd name="T68" fmla="*/ 5 w 819"/>
                  <a:gd name="T69" fmla="*/ 35 h 83"/>
                  <a:gd name="T70" fmla="*/ 7 w 819"/>
                  <a:gd name="T71" fmla="*/ 15 h 83"/>
                  <a:gd name="T72" fmla="*/ 9 w 819"/>
                  <a:gd name="T73" fmla="*/ 0 h 83"/>
                  <a:gd name="T74" fmla="*/ 9 w 819"/>
                  <a:gd name="T75" fmla="*/ 0 h 83"/>
                  <a:gd name="T76" fmla="*/ 9 w 819"/>
                  <a:gd name="T77" fmla="*/ 0 h 83"/>
                  <a:gd name="T78" fmla="*/ 7 w 819"/>
                  <a:gd name="T79" fmla="*/ 0 h 83"/>
                  <a:gd name="T80" fmla="*/ 7 w 819"/>
                  <a:gd name="T81" fmla="*/ 0 h 83"/>
                  <a:gd name="T82" fmla="*/ 5 w 819"/>
                  <a:gd name="T83" fmla="*/ 0 h 83"/>
                  <a:gd name="T84" fmla="*/ 5 w 819"/>
                  <a:gd name="T85" fmla="*/ 0 h 83"/>
                  <a:gd name="T86" fmla="*/ 5 w 819"/>
                  <a:gd name="T87" fmla="*/ 0 h 83"/>
                  <a:gd name="T88" fmla="*/ 4 w 819"/>
                  <a:gd name="T89" fmla="*/ 2 h 8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19"/>
                  <a:gd name="T136" fmla="*/ 0 h 83"/>
                  <a:gd name="T137" fmla="*/ 819 w 819"/>
                  <a:gd name="T138" fmla="*/ 83 h 8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19" h="83">
                    <a:moveTo>
                      <a:pt x="819" y="55"/>
                    </a:moveTo>
                    <a:lnTo>
                      <a:pt x="818" y="35"/>
                    </a:lnTo>
                    <a:lnTo>
                      <a:pt x="818" y="30"/>
                    </a:lnTo>
                    <a:lnTo>
                      <a:pt x="816" y="30"/>
                    </a:lnTo>
                    <a:lnTo>
                      <a:pt x="814" y="30"/>
                    </a:lnTo>
                    <a:lnTo>
                      <a:pt x="813" y="30"/>
                    </a:lnTo>
                    <a:lnTo>
                      <a:pt x="813" y="35"/>
                    </a:lnTo>
                    <a:lnTo>
                      <a:pt x="814" y="55"/>
                    </a:lnTo>
                    <a:lnTo>
                      <a:pt x="819" y="55"/>
                    </a:lnTo>
                    <a:lnTo>
                      <a:pt x="818" y="77"/>
                    </a:lnTo>
                    <a:lnTo>
                      <a:pt x="818" y="83"/>
                    </a:lnTo>
                    <a:lnTo>
                      <a:pt x="816" y="83"/>
                    </a:lnTo>
                    <a:lnTo>
                      <a:pt x="814" y="83"/>
                    </a:lnTo>
                    <a:lnTo>
                      <a:pt x="813" y="83"/>
                    </a:lnTo>
                    <a:lnTo>
                      <a:pt x="813" y="77"/>
                    </a:lnTo>
                    <a:lnTo>
                      <a:pt x="814" y="55"/>
                    </a:lnTo>
                    <a:lnTo>
                      <a:pt x="819" y="55"/>
                    </a:lnTo>
                    <a:close/>
                    <a:moveTo>
                      <a:pt x="4" y="2"/>
                    </a:moveTo>
                    <a:lnTo>
                      <a:pt x="2" y="14"/>
                    </a:lnTo>
                    <a:lnTo>
                      <a:pt x="0" y="35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5" y="60"/>
                    </a:lnTo>
                    <a:lnTo>
                      <a:pt x="5" y="55"/>
                    </a:lnTo>
                    <a:lnTo>
                      <a:pt x="5" y="35"/>
                    </a:lnTo>
                    <a:lnTo>
                      <a:pt x="7" y="15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2" name="Freeform 154"/>
              <p:cNvSpPr>
                <a:spLocks noEditPoints="1"/>
              </p:cNvSpPr>
              <p:nvPr/>
            </p:nvSpPr>
            <p:spPr bwMode="auto">
              <a:xfrm>
                <a:off x="1626" y="2889"/>
                <a:ext cx="812" cy="84"/>
              </a:xfrm>
              <a:custGeom>
                <a:avLst/>
                <a:gdLst>
                  <a:gd name="T0" fmla="*/ 812 w 812"/>
                  <a:gd name="T1" fmla="*/ 56 h 84"/>
                  <a:gd name="T2" fmla="*/ 812 w 812"/>
                  <a:gd name="T3" fmla="*/ 36 h 84"/>
                  <a:gd name="T4" fmla="*/ 812 w 812"/>
                  <a:gd name="T5" fmla="*/ 31 h 84"/>
                  <a:gd name="T6" fmla="*/ 810 w 812"/>
                  <a:gd name="T7" fmla="*/ 31 h 84"/>
                  <a:gd name="T8" fmla="*/ 810 w 812"/>
                  <a:gd name="T9" fmla="*/ 31 h 84"/>
                  <a:gd name="T10" fmla="*/ 810 w 812"/>
                  <a:gd name="T11" fmla="*/ 31 h 84"/>
                  <a:gd name="T12" fmla="*/ 809 w 812"/>
                  <a:gd name="T13" fmla="*/ 31 h 84"/>
                  <a:gd name="T14" fmla="*/ 809 w 812"/>
                  <a:gd name="T15" fmla="*/ 31 h 84"/>
                  <a:gd name="T16" fmla="*/ 809 w 812"/>
                  <a:gd name="T17" fmla="*/ 31 h 84"/>
                  <a:gd name="T18" fmla="*/ 807 w 812"/>
                  <a:gd name="T19" fmla="*/ 31 h 84"/>
                  <a:gd name="T20" fmla="*/ 807 w 812"/>
                  <a:gd name="T21" fmla="*/ 33 h 84"/>
                  <a:gd name="T22" fmla="*/ 807 w 812"/>
                  <a:gd name="T23" fmla="*/ 36 h 84"/>
                  <a:gd name="T24" fmla="*/ 807 w 812"/>
                  <a:gd name="T25" fmla="*/ 56 h 84"/>
                  <a:gd name="T26" fmla="*/ 812 w 812"/>
                  <a:gd name="T27" fmla="*/ 56 h 84"/>
                  <a:gd name="T28" fmla="*/ 812 w 812"/>
                  <a:gd name="T29" fmla="*/ 78 h 84"/>
                  <a:gd name="T30" fmla="*/ 812 w 812"/>
                  <a:gd name="T31" fmla="*/ 84 h 84"/>
                  <a:gd name="T32" fmla="*/ 810 w 812"/>
                  <a:gd name="T33" fmla="*/ 84 h 84"/>
                  <a:gd name="T34" fmla="*/ 810 w 812"/>
                  <a:gd name="T35" fmla="*/ 84 h 84"/>
                  <a:gd name="T36" fmla="*/ 810 w 812"/>
                  <a:gd name="T37" fmla="*/ 84 h 84"/>
                  <a:gd name="T38" fmla="*/ 809 w 812"/>
                  <a:gd name="T39" fmla="*/ 84 h 84"/>
                  <a:gd name="T40" fmla="*/ 809 w 812"/>
                  <a:gd name="T41" fmla="*/ 84 h 84"/>
                  <a:gd name="T42" fmla="*/ 807 w 812"/>
                  <a:gd name="T43" fmla="*/ 84 h 84"/>
                  <a:gd name="T44" fmla="*/ 807 w 812"/>
                  <a:gd name="T45" fmla="*/ 84 h 84"/>
                  <a:gd name="T46" fmla="*/ 807 w 812"/>
                  <a:gd name="T47" fmla="*/ 84 h 84"/>
                  <a:gd name="T48" fmla="*/ 807 w 812"/>
                  <a:gd name="T49" fmla="*/ 78 h 84"/>
                  <a:gd name="T50" fmla="*/ 807 w 812"/>
                  <a:gd name="T51" fmla="*/ 56 h 84"/>
                  <a:gd name="T52" fmla="*/ 812 w 812"/>
                  <a:gd name="T53" fmla="*/ 56 h 84"/>
                  <a:gd name="T54" fmla="*/ 3 w 812"/>
                  <a:gd name="T55" fmla="*/ 1 h 84"/>
                  <a:gd name="T56" fmla="*/ 1 w 812"/>
                  <a:gd name="T57" fmla="*/ 15 h 84"/>
                  <a:gd name="T58" fmla="*/ 0 w 812"/>
                  <a:gd name="T59" fmla="*/ 36 h 84"/>
                  <a:gd name="T60" fmla="*/ 0 w 812"/>
                  <a:gd name="T61" fmla="*/ 56 h 84"/>
                  <a:gd name="T62" fmla="*/ 0 w 812"/>
                  <a:gd name="T63" fmla="*/ 63 h 84"/>
                  <a:gd name="T64" fmla="*/ 5 w 812"/>
                  <a:gd name="T65" fmla="*/ 59 h 84"/>
                  <a:gd name="T66" fmla="*/ 5 w 812"/>
                  <a:gd name="T67" fmla="*/ 56 h 84"/>
                  <a:gd name="T68" fmla="*/ 5 w 812"/>
                  <a:gd name="T69" fmla="*/ 36 h 84"/>
                  <a:gd name="T70" fmla="*/ 6 w 812"/>
                  <a:gd name="T71" fmla="*/ 16 h 84"/>
                  <a:gd name="T72" fmla="*/ 8 w 812"/>
                  <a:gd name="T73" fmla="*/ 0 h 84"/>
                  <a:gd name="T74" fmla="*/ 8 w 812"/>
                  <a:gd name="T75" fmla="*/ 0 h 84"/>
                  <a:gd name="T76" fmla="*/ 6 w 812"/>
                  <a:gd name="T77" fmla="*/ 0 h 84"/>
                  <a:gd name="T78" fmla="*/ 6 w 812"/>
                  <a:gd name="T79" fmla="*/ 0 h 84"/>
                  <a:gd name="T80" fmla="*/ 5 w 812"/>
                  <a:gd name="T81" fmla="*/ 1 h 84"/>
                  <a:gd name="T82" fmla="*/ 5 w 812"/>
                  <a:gd name="T83" fmla="*/ 1 h 84"/>
                  <a:gd name="T84" fmla="*/ 5 w 812"/>
                  <a:gd name="T85" fmla="*/ 1 h 84"/>
                  <a:gd name="T86" fmla="*/ 3 w 812"/>
                  <a:gd name="T87" fmla="*/ 1 h 84"/>
                  <a:gd name="T88" fmla="*/ 3 w 812"/>
                  <a:gd name="T89" fmla="*/ 1 h 8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12"/>
                  <a:gd name="T136" fmla="*/ 0 h 84"/>
                  <a:gd name="T137" fmla="*/ 812 w 812"/>
                  <a:gd name="T138" fmla="*/ 84 h 8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12" h="84">
                    <a:moveTo>
                      <a:pt x="812" y="56"/>
                    </a:moveTo>
                    <a:lnTo>
                      <a:pt x="812" y="36"/>
                    </a:lnTo>
                    <a:lnTo>
                      <a:pt x="812" y="31"/>
                    </a:lnTo>
                    <a:lnTo>
                      <a:pt x="810" y="31"/>
                    </a:lnTo>
                    <a:lnTo>
                      <a:pt x="809" y="31"/>
                    </a:lnTo>
                    <a:lnTo>
                      <a:pt x="807" y="31"/>
                    </a:lnTo>
                    <a:lnTo>
                      <a:pt x="807" y="33"/>
                    </a:lnTo>
                    <a:lnTo>
                      <a:pt x="807" y="36"/>
                    </a:lnTo>
                    <a:lnTo>
                      <a:pt x="807" y="56"/>
                    </a:lnTo>
                    <a:lnTo>
                      <a:pt x="812" y="56"/>
                    </a:lnTo>
                    <a:lnTo>
                      <a:pt x="812" y="78"/>
                    </a:lnTo>
                    <a:lnTo>
                      <a:pt x="812" y="84"/>
                    </a:lnTo>
                    <a:lnTo>
                      <a:pt x="810" y="84"/>
                    </a:lnTo>
                    <a:lnTo>
                      <a:pt x="809" y="84"/>
                    </a:lnTo>
                    <a:lnTo>
                      <a:pt x="807" y="84"/>
                    </a:lnTo>
                    <a:lnTo>
                      <a:pt x="807" y="78"/>
                    </a:lnTo>
                    <a:lnTo>
                      <a:pt x="807" y="56"/>
                    </a:lnTo>
                    <a:lnTo>
                      <a:pt x="812" y="56"/>
                    </a:lnTo>
                    <a:close/>
                    <a:moveTo>
                      <a:pt x="3" y="1"/>
                    </a:moveTo>
                    <a:lnTo>
                      <a:pt x="1" y="15"/>
                    </a:lnTo>
                    <a:lnTo>
                      <a:pt x="0" y="36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5" y="59"/>
                    </a:lnTo>
                    <a:lnTo>
                      <a:pt x="5" y="56"/>
                    </a:lnTo>
                    <a:lnTo>
                      <a:pt x="5" y="36"/>
                    </a:lnTo>
                    <a:lnTo>
                      <a:pt x="6" y="16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3" name="Freeform 155"/>
              <p:cNvSpPr>
                <a:spLocks noEditPoints="1"/>
              </p:cNvSpPr>
              <p:nvPr/>
            </p:nvSpPr>
            <p:spPr bwMode="auto">
              <a:xfrm>
                <a:off x="1627" y="2889"/>
                <a:ext cx="809" cy="86"/>
              </a:xfrm>
              <a:custGeom>
                <a:avLst/>
                <a:gdLst>
                  <a:gd name="T0" fmla="*/ 809 w 809"/>
                  <a:gd name="T1" fmla="*/ 56 h 86"/>
                  <a:gd name="T2" fmla="*/ 808 w 809"/>
                  <a:gd name="T3" fmla="*/ 36 h 86"/>
                  <a:gd name="T4" fmla="*/ 808 w 809"/>
                  <a:gd name="T5" fmla="*/ 31 h 86"/>
                  <a:gd name="T6" fmla="*/ 808 w 809"/>
                  <a:gd name="T7" fmla="*/ 31 h 86"/>
                  <a:gd name="T8" fmla="*/ 808 w 809"/>
                  <a:gd name="T9" fmla="*/ 31 h 86"/>
                  <a:gd name="T10" fmla="*/ 806 w 809"/>
                  <a:gd name="T11" fmla="*/ 31 h 86"/>
                  <a:gd name="T12" fmla="*/ 806 w 809"/>
                  <a:gd name="T13" fmla="*/ 33 h 86"/>
                  <a:gd name="T14" fmla="*/ 804 w 809"/>
                  <a:gd name="T15" fmla="*/ 33 h 86"/>
                  <a:gd name="T16" fmla="*/ 804 w 809"/>
                  <a:gd name="T17" fmla="*/ 33 h 86"/>
                  <a:gd name="T18" fmla="*/ 804 w 809"/>
                  <a:gd name="T19" fmla="*/ 33 h 86"/>
                  <a:gd name="T20" fmla="*/ 803 w 809"/>
                  <a:gd name="T21" fmla="*/ 33 h 86"/>
                  <a:gd name="T22" fmla="*/ 803 w 809"/>
                  <a:gd name="T23" fmla="*/ 36 h 86"/>
                  <a:gd name="T24" fmla="*/ 804 w 809"/>
                  <a:gd name="T25" fmla="*/ 56 h 86"/>
                  <a:gd name="T26" fmla="*/ 809 w 809"/>
                  <a:gd name="T27" fmla="*/ 56 h 86"/>
                  <a:gd name="T28" fmla="*/ 808 w 809"/>
                  <a:gd name="T29" fmla="*/ 78 h 86"/>
                  <a:gd name="T30" fmla="*/ 808 w 809"/>
                  <a:gd name="T31" fmla="*/ 84 h 86"/>
                  <a:gd name="T32" fmla="*/ 808 w 809"/>
                  <a:gd name="T33" fmla="*/ 84 h 86"/>
                  <a:gd name="T34" fmla="*/ 806 w 809"/>
                  <a:gd name="T35" fmla="*/ 84 h 86"/>
                  <a:gd name="T36" fmla="*/ 806 w 809"/>
                  <a:gd name="T37" fmla="*/ 84 h 86"/>
                  <a:gd name="T38" fmla="*/ 806 w 809"/>
                  <a:gd name="T39" fmla="*/ 84 h 86"/>
                  <a:gd name="T40" fmla="*/ 804 w 809"/>
                  <a:gd name="T41" fmla="*/ 86 h 86"/>
                  <a:gd name="T42" fmla="*/ 804 w 809"/>
                  <a:gd name="T43" fmla="*/ 86 h 86"/>
                  <a:gd name="T44" fmla="*/ 803 w 809"/>
                  <a:gd name="T45" fmla="*/ 86 h 86"/>
                  <a:gd name="T46" fmla="*/ 803 w 809"/>
                  <a:gd name="T47" fmla="*/ 86 h 86"/>
                  <a:gd name="T48" fmla="*/ 803 w 809"/>
                  <a:gd name="T49" fmla="*/ 78 h 86"/>
                  <a:gd name="T50" fmla="*/ 804 w 809"/>
                  <a:gd name="T51" fmla="*/ 56 h 86"/>
                  <a:gd name="T52" fmla="*/ 809 w 809"/>
                  <a:gd name="T53" fmla="*/ 56 h 86"/>
                  <a:gd name="T54" fmla="*/ 4 w 809"/>
                  <a:gd name="T55" fmla="*/ 1 h 86"/>
                  <a:gd name="T56" fmla="*/ 2 w 809"/>
                  <a:gd name="T57" fmla="*/ 16 h 86"/>
                  <a:gd name="T58" fmla="*/ 0 w 809"/>
                  <a:gd name="T59" fmla="*/ 36 h 86"/>
                  <a:gd name="T60" fmla="*/ 0 w 809"/>
                  <a:gd name="T61" fmla="*/ 56 h 86"/>
                  <a:gd name="T62" fmla="*/ 0 w 809"/>
                  <a:gd name="T63" fmla="*/ 61 h 86"/>
                  <a:gd name="T64" fmla="*/ 5 w 809"/>
                  <a:gd name="T65" fmla="*/ 59 h 86"/>
                  <a:gd name="T66" fmla="*/ 5 w 809"/>
                  <a:gd name="T67" fmla="*/ 56 h 86"/>
                  <a:gd name="T68" fmla="*/ 5 w 809"/>
                  <a:gd name="T69" fmla="*/ 36 h 86"/>
                  <a:gd name="T70" fmla="*/ 7 w 809"/>
                  <a:gd name="T71" fmla="*/ 16 h 86"/>
                  <a:gd name="T72" fmla="*/ 10 w 809"/>
                  <a:gd name="T73" fmla="*/ 0 h 86"/>
                  <a:gd name="T74" fmla="*/ 9 w 809"/>
                  <a:gd name="T75" fmla="*/ 0 h 86"/>
                  <a:gd name="T76" fmla="*/ 9 w 809"/>
                  <a:gd name="T77" fmla="*/ 0 h 86"/>
                  <a:gd name="T78" fmla="*/ 7 w 809"/>
                  <a:gd name="T79" fmla="*/ 0 h 86"/>
                  <a:gd name="T80" fmla="*/ 7 w 809"/>
                  <a:gd name="T81" fmla="*/ 0 h 86"/>
                  <a:gd name="T82" fmla="*/ 7 w 809"/>
                  <a:gd name="T83" fmla="*/ 0 h 86"/>
                  <a:gd name="T84" fmla="*/ 5 w 809"/>
                  <a:gd name="T85" fmla="*/ 0 h 86"/>
                  <a:gd name="T86" fmla="*/ 5 w 809"/>
                  <a:gd name="T87" fmla="*/ 0 h 86"/>
                  <a:gd name="T88" fmla="*/ 4 w 809"/>
                  <a:gd name="T89" fmla="*/ 1 h 8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09"/>
                  <a:gd name="T136" fmla="*/ 0 h 86"/>
                  <a:gd name="T137" fmla="*/ 809 w 809"/>
                  <a:gd name="T138" fmla="*/ 86 h 8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09" h="86">
                    <a:moveTo>
                      <a:pt x="809" y="56"/>
                    </a:moveTo>
                    <a:lnTo>
                      <a:pt x="808" y="36"/>
                    </a:lnTo>
                    <a:lnTo>
                      <a:pt x="808" y="31"/>
                    </a:lnTo>
                    <a:lnTo>
                      <a:pt x="806" y="31"/>
                    </a:lnTo>
                    <a:lnTo>
                      <a:pt x="806" y="33"/>
                    </a:lnTo>
                    <a:lnTo>
                      <a:pt x="804" y="33"/>
                    </a:lnTo>
                    <a:lnTo>
                      <a:pt x="803" y="33"/>
                    </a:lnTo>
                    <a:lnTo>
                      <a:pt x="803" y="36"/>
                    </a:lnTo>
                    <a:lnTo>
                      <a:pt x="804" y="56"/>
                    </a:lnTo>
                    <a:lnTo>
                      <a:pt x="809" y="56"/>
                    </a:lnTo>
                    <a:lnTo>
                      <a:pt x="808" y="78"/>
                    </a:lnTo>
                    <a:lnTo>
                      <a:pt x="808" y="84"/>
                    </a:lnTo>
                    <a:lnTo>
                      <a:pt x="806" y="84"/>
                    </a:lnTo>
                    <a:lnTo>
                      <a:pt x="804" y="86"/>
                    </a:lnTo>
                    <a:lnTo>
                      <a:pt x="803" y="86"/>
                    </a:lnTo>
                    <a:lnTo>
                      <a:pt x="803" y="78"/>
                    </a:lnTo>
                    <a:lnTo>
                      <a:pt x="804" y="56"/>
                    </a:lnTo>
                    <a:lnTo>
                      <a:pt x="809" y="56"/>
                    </a:lnTo>
                    <a:close/>
                    <a:moveTo>
                      <a:pt x="4" y="1"/>
                    </a:moveTo>
                    <a:lnTo>
                      <a:pt x="2" y="16"/>
                    </a:lnTo>
                    <a:lnTo>
                      <a:pt x="0" y="36"/>
                    </a:lnTo>
                    <a:lnTo>
                      <a:pt x="0" y="56"/>
                    </a:lnTo>
                    <a:lnTo>
                      <a:pt x="0" y="61"/>
                    </a:lnTo>
                    <a:lnTo>
                      <a:pt x="5" y="59"/>
                    </a:lnTo>
                    <a:lnTo>
                      <a:pt x="5" y="56"/>
                    </a:lnTo>
                    <a:lnTo>
                      <a:pt x="5" y="36"/>
                    </a:lnTo>
                    <a:lnTo>
                      <a:pt x="7" y="16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4" name="Freeform 156"/>
              <p:cNvSpPr>
                <a:spLocks noEditPoints="1"/>
              </p:cNvSpPr>
              <p:nvPr/>
            </p:nvSpPr>
            <p:spPr bwMode="auto">
              <a:xfrm>
                <a:off x="1631" y="2887"/>
                <a:ext cx="802" cy="88"/>
              </a:xfrm>
              <a:custGeom>
                <a:avLst/>
                <a:gdLst>
                  <a:gd name="T0" fmla="*/ 802 w 802"/>
                  <a:gd name="T1" fmla="*/ 58 h 88"/>
                  <a:gd name="T2" fmla="*/ 802 w 802"/>
                  <a:gd name="T3" fmla="*/ 38 h 88"/>
                  <a:gd name="T4" fmla="*/ 802 w 802"/>
                  <a:gd name="T5" fmla="*/ 35 h 88"/>
                  <a:gd name="T6" fmla="*/ 800 w 802"/>
                  <a:gd name="T7" fmla="*/ 35 h 88"/>
                  <a:gd name="T8" fmla="*/ 800 w 802"/>
                  <a:gd name="T9" fmla="*/ 35 h 88"/>
                  <a:gd name="T10" fmla="*/ 800 w 802"/>
                  <a:gd name="T11" fmla="*/ 35 h 88"/>
                  <a:gd name="T12" fmla="*/ 799 w 802"/>
                  <a:gd name="T13" fmla="*/ 35 h 88"/>
                  <a:gd name="T14" fmla="*/ 799 w 802"/>
                  <a:gd name="T15" fmla="*/ 35 h 88"/>
                  <a:gd name="T16" fmla="*/ 799 w 802"/>
                  <a:gd name="T17" fmla="*/ 35 h 88"/>
                  <a:gd name="T18" fmla="*/ 797 w 802"/>
                  <a:gd name="T19" fmla="*/ 35 h 88"/>
                  <a:gd name="T20" fmla="*/ 797 w 802"/>
                  <a:gd name="T21" fmla="*/ 35 h 88"/>
                  <a:gd name="T22" fmla="*/ 797 w 802"/>
                  <a:gd name="T23" fmla="*/ 38 h 88"/>
                  <a:gd name="T24" fmla="*/ 797 w 802"/>
                  <a:gd name="T25" fmla="*/ 58 h 88"/>
                  <a:gd name="T26" fmla="*/ 802 w 802"/>
                  <a:gd name="T27" fmla="*/ 58 h 88"/>
                  <a:gd name="T28" fmla="*/ 802 w 802"/>
                  <a:gd name="T29" fmla="*/ 80 h 88"/>
                  <a:gd name="T30" fmla="*/ 802 w 802"/>
                  <a:gd name="T31" fmla="*/ 86 h 88"/>
                  <a:gd name="T32" fmla="*/ 800 w 802"/>
                  <a:gd name="T33" fmla="*/ 88 h 88"/>
                  <a:gd name="T34" fmla="*/ 800 w 802"/>
                  <a:gd name="T35" fmla="*/ 88 h 88"/>
                  <a:gd name="T36" fmla="*/ 799 w 802"/>
                  <a:gd name="T37" fmla="*/ 88 h 88"/>
                  <a:gd name="T38" fmla="*/ 799 w 802"/>
                  <a:gd name="T39" fmla="*/ 88 h 88"/>
                  <a:gd name="T40" fmla="*/ 799 w 802"/>
                  <a:gd name="T41" fmla="*/ 88 h 88"/>
                  <a:gd name="T42" fmla="*/ 797 w 802"/>
                  <a:gd name="T43" fmla="*/ 88 h 88"/>
                  <a:gd name="T44" fmla="*/ 797 w 802"/>
                  <a:gd name="T45" fmla="*/ 88 h 88"/>
                  <a:gd name="T46" fmla="*/ 797 w 802"/>
                  <a:gd name="T47" fmla="*/ 88 h 88"/>
                  <a:gd name="T48" fmla="*/ 797 w 802"/>
                  <a:gd name="T49" fmla="*/ 80 h 88"/>
                  <a:gd name="T50" fmla="*/ 797 w 802"/>
                  <a:gd name="T51" fmla="*/ 58 h 88"/>
                  <a:gd name="T52" fmla="*/ 802 w 802"/>
                  <a:gd name="T53" fmla="*/ 58 h 88"/>
                  <a:gd name="T54" fmla="*/ 3 w 802"/>
                  <a:gd name="T55" fmla="*/ 2 h 88"/>
                  <a:gd name="T56" fmla="*/ 1 w 802"/>
                  <a:gd name="T57" fmla="*/ 18 h 88"/>
                  <a:gd name="T58" fmla="*/ 0 w 802"/>
                  <a:gd name="T59" fmla="*/ 38 h 88"/>
                  <a:gd name="T60" fmla="*/ 0 w 802"/>
                  <a:gd name="T61" fmla="*/ 58 h 88"/>
                  <a:gd name="T62" fmla="*/ 0 w 802"/>
                  <a:gd name="T63" fmla="*/ 61 h 88"/>
                  <a:gd name="T64" fmla="*/ 5 w 802"/>
                  <a:gd name="T65" fmla="*/ 60 h 88"/>
                  <a:gd name="T66" fmla="*/ 5 w 802"/>
                  <a:gd name="T67" fmla="*/ 58 h 88"/>
                  <a:gd name="T68" fmla="*/ 5 w 802"/>
                  <a:gd name="T69" fmla="*/ 38 h 88"/>
                  <a:gd name="T70" fmla="*/ 6 w 802"/>
                  <a:gd name="T71" fmla="*/ 18 h 88"/>
                  <a:gd name="T72" fmla="*/ 8 w 802"/>
                  <a:gd name="T73" fmla="*/ 0 h 88"/>
                  <a:gd name="T74" fmla="*/ 8 w 802"/>
                  <a:gd name="T75" fmla="*/ 0 h 88"/>
                  <a:gd name="T76" fmla="*/ 6 w 802"/>
                  <a:gd name="T77" fmla="*/ 0 h 88"/>
                  <a:gd name="T78" fmla="*/ 6 w 802"/>
                  <a:gd name="T79" fmla="*/ 0 h 88"/>
                  <a:gd name="T80" fmla="*/ 6 w 802"/>
                  <a:gd name="T81" fmla="*/ 2 h 88"/>
                  <a:gd name="T82" fmla="*/ 5 w 802"/>
                  <a:gd name="T83" fmla="*/ 2 h 88"/>
                  <a:gd name="T84" fmla="*/ 5 w 802"/>
                  <a:gd name="T85" fmla="*/ 2 h 88"/>
                  <a:gd name="T86" fmla="*/ 3 w 802"/>
                  <a:gd name="T87" fmla="*/ 2 h 88"/>
                  <a:gd name="T88" fmla="*/ 3 w 802"/>
                  <a:gd name="T89" fmla="*/ 2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02"/>
                  <a:gd name="T136" fmla="*/ 0 h 88"/>
                  <a:gd name="T137" fmla="*/ 802 w 802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02" h="88">
                    <a:moveTo>
                      <a:pt x="802" y="58"/>
                    </a:moveTo>
                    <a:lnTo>
                      <a:pt x="802" y="38"/>
                    </a:lnTo>
                    <a:lnTo>
                      <a:pt x="802" y="35"/>
                    </a:lnTo>
                    <a:lnTo>
                      <a:pt x="800" y="35"/>
                    </a:lnTo>
                    <a:lnTo>
                      <a:pt x="799" y="35"/>
                    </a:lnTo>
                    <a:lnTo>
                      <a:pt x="797" y="35"/>
                    </a:lnTo>
                    <a:lnTo>
                      <a:pt x="797" y="38"/>
                    </a:lnTo>
                    <a:lnTo>
                      <a:pt x="797" y="58"/>
                    </a:lnTo>
                    <a:lnTo>
                      <a:pt x="802" y="58"/>
                    </a:lnTo>
                    <a:lnTo>
                      <a:pt x="802" y="80"/>
                    </a:lnTo>
                    <a:lnTo>
                      <a:pt x="802" y="86"/>
                    </a:lnTo>
                    <a:lnTo>
                      <a:pt x="800" y="88"/>
                    </a:lnTo>
                    <a:lnTo>
                      <a:pt x="799" y="88"/>
                    </a:lnTo>
                    <a:lnTo>
                      <a:pt x="797" y="88"/>
                    </a:lnTo>
                    <a:lnTo>
                      <a:pt x="797" y="80"/>
                    </a:lnTo>
                    <a:lnTo>
                      <a:pt x="797" y="58"/>
                    </a:lnTo>
                    <a:lnTo>
                      <a:pt x="802" y="58"/>
                    </a:lnTo>
                    <a:close/>
                    <a:moveTo>
                      <a:pt x="3" y="2"/>
                    </a:moveTo>
                    <a:lnTo>
                      <a:pt x="1" y="18"/>
                    </a:lnTo>
                    <a:lnTo>
                      <a:pt x="0" y="38"/>
                    </a:lnTo>
                    <a:lnTo>
                      <a:pt x="0" y="58"/>
                    </a:lnTo>
                    <a:lnTo>
                      <a:pt x="0" y="61"/>
                    </a:lnTo>
                    <a:lnTo>
                      <a:pt x="5" y="60"/>
                    </a:lnTo>
                    <a:lnTo>
                      <a:pt x="5" y="58"/>
                    </a:lnTo>
                    <a:lnTo>
                      <a:pt x="5" y="38"/>
                    </a:lnTo>
                    <a:lnTo>
                      <a:pt x="6" y="18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5" name="Freeform 157"/>
              <p:cNvSpPr>
                <a:spLocks noEditPoints="1"/>
              </p:cNvSpPr>
              <p:nvPr/>
            </p:nvSpPr>
            <p:spPr bwMode="auto">
              <a:xfrm>
                <a:off x="1632" y="2887"/>
                <a:ext cx="799" cy="88"/>
              </a:xfrm>
              <a:custGeom>
                <a:avLst/>
                <a:gdLst>
                  <a:gd name="T0" fmla="*/ 799 w 799"/>
                  <a:gd name="T1" fmla="*/ 58 h 88"/>
                  <a:gd name="T2" fmla="*/ 798 w 799"/>
                  <a:gd name="T3" fmla="*/ 38 h 88"/>
                  <a:gd name="T4" fmla="*/ 798 w 799"/>
                  <a:gd name="T5" fmla="*/ 35 h 88"/>
                  <a:gd name="T6" fmla="*/ 798 w 799"/>
                  <a:gd name="T7" fmla="*/ 35 h 88"/>
                  <a:gd name="T8" fmla="*/ 798 w 799"/>
                  <a:gd name="T9" fmla="*/ 35 h 88"/>
                  <a:gd name="T10" fmla="*/ 796 w 799"/>
                  <a:gd name="T11" fmla="*/ 35 h 88"/>
                  <a:gd name="T12" fmla="*/ 796 w 799"/>
                  <a:gd name="T13" fmla="*/ 35 h 88"/>
                  <a:gd name="T14" fmla="*/ 794 w 799"/>
                  <a:gd name="T15" fmla="*/ 35 h 88"/>
                  <a:gd name="T16" fmla="*/ 794 w 799"/>
                  <a:gd name="T17" fmla="*/ 35 h 88"/>
                  <a:gd name="T18" fmla="*/ 794 w 799"/>
                  <a:gd name="T19" fmla="*/ 35 h 88"/>
                  <a:gd name="T20" fmla="*/ 793 w 799"/>
                  <a:gd name="T21" fmla="*/ 35 h 88"/>
                  <a:gd name="T22" fmla="*/ 793 w 799"/>
                  <a:gd name="T23" fmla="*/ 38 h 88"/>
                  <a:gd name="T24" fmla="*/ 794 w 799"/>
                  <a:gd name="T25" fmla="*/ 58 h 88"/>
                  <a:gd name="T26" fmla="*/ 799 w 799"/>
                  <a:gd name="T27" fmla="*/ 58 h 88"/>
                  <a:gd name="T28" fmla="*/ 798 w 799"/>
                  <a:gd name="T29" fmla="*/ 80 h 88"/>
                  <a:gd name="T30" fmla="*/ 798 w 799"/>
                  <a:gd name="T31" fmla="*/ 88 h 88"/>
                  <a:gd name="T32" fmla="*/ 798 w 799"/>
                  <a:gd name="T33" fmla="*/ 88 h 88"/>
                  <a:gd name="T34" fmla="*/ 796 w 799"/>
                  <a:gd name="T35" fmla="*/ 88 h 88"/>
                  <a:gd name="T36" fmla="*/ 796 w 799"/>
                  <a:gd name="T37" fmla="*/ 88 h 88"/>
                  <a:gd name="T38" fmla="*/ 796 w 799"/>
                  <a:gd name="T39" fmla="*/ 88 h 88"/>
                  <a:gd name="T40" fmla="*/ 794 w 799"/>
                  <a:gd name="T41" fmla="*/ 88 h 88"/>
                  <a:gd name="T42" fmla="*/ 794 w 799"/>
                  <a:gd name="T43" fmla="*/ 88 h 88"/>
                  <a:gd name="T44" fmla="*/ 793 w 799"/>
                  <a:gd name="T45" fmla="*/ 88 h 88"/>
                  <a:gd name="T46" fmla="*/ 793 w 799"/>
                  <a:gd name="T47" fmla="*/ 88 h 88"/>
                  <a:gd name="T48" fmla="*/ 793 w 799"/>
                  <a:gd name="T49" fmla="*/ 80 h 88"/>
                  <a:gd name="T50" fmla="*/ 794 w 799"/>
                  <a:gd name="T51" fmla="*/ 58 h 88"/>
                  <a:gd name="T52" fmla="*/ 799 w 799"/>
                  <a:gd name="T53" fmla="*/ 58 h 88"/>
                  <a:gd name="T54" fmla="*/ 5 w 799"/>
                  <a:gd name="T55" fmla="*/ 2 h 88"/>
                  <a:gd name="T56" fmla="*/ 2 w 799"/>
                  <a:gd name="T57" fmla="*/ 18 h 88"/>
                  <a:gd name="T58" fmla="*/ 0 w 799"/>
                  <a:gd name="T59" fmla="*/ 38 h 88"/>
                  <a:gd name="T60" fmla="*/ 0 w 799"/>
                  <a:gd name="T61" fmla="*/ 58 h 88"/>
                  <a:gd name="T62" fmla="*/ 0 w 799"/>
                  <a:gd name="T63" fmla="*/ 61 h 88"/>
                  <a:gd name="T64" fmla="*/ 5 w 799"/>
                  <a:gd name="T65" fmla="*/ 60 h 88"/>
                  <a:gd name="T66" fmla="*/ 5 w 799"/>
                  <a:gd name="T67" fmla="*/ 58 h 88"/>
                  <a:gd name="T68" fmla="*/ 5 w 799"/>
                  <a:gd name="T69" fmla="*/ 38 h 88"/>
                  <a:gd name="T70" fmla="*/ 7 w 799"/>
                  <a:gd name="T71" fmla="*/ 18 h 88"/>
                  <a:gd name="T72" fmla="*/ 10 w 799"/>
                  <a:gd name="T73" fmla="*/ 0 h 88"/>
                  <a:gd name="T74" fmla="*/ 9 w 799"/>
                  <a:gd name="T75" fmla="*/ 0 h 88"/>
                  <a:gd name="T76" fmla="*/ 9 w 799"/>
                  <a:gd name="T77" fmla="*/ 0 h 88"/>
                  <a:gd name="T78" fmla="*/ 9 w 799"/>
                  <a:gd name="T79" fmla="*/ 0 h 88"/>
                  <a:gd name="T80" fmla="*/ 7 w 799"/>
                  <a:gd name="T81" fmla="*/ 0 h 88"/>
                  <a:gd name="T82" fmla="*/ 7 w 799"/>
                  <a:gd name="T83" fmla="*/ 0 h 88"/>
                  <a:gd name="T84" fmla="*/ 5 w 799"/>
                  <a:gd name="T85" fmla="*/ 0 h 88"/>
                  <a:gd name="T86" fmla="*/ 5 w 799"/>
                  <a:gd name="T87" fmla="*/ 0 h 88"/>
                  <a:gd name="T88" fmla="*/ 5 w 799"/>
                  <a:gd name="T89" fmla="*/ 2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99"/>
                  <a:gd name="T136" fmla="*/ 0 h 88"/>
                  <a:gd name="T137" fmla="*/ 799 w 799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99" h="88">
                    <a:moveTo>
                      <a:pt x="799" y="58"/>
                    </a:moveTo>
                    <a:lnTo>
                      <a:pt x="798" y="38"/>
                    </a:lnTo>
                    <a:lnTo>
                      <a:pt x="798" y="35"/>
                    </a:lnTo>
                    <a:lnTo>
                      <a:pt x="796" y="35"/>
                    </a:lnTo>
                    <a:lnTo>
                      <a:pt x="794" y="35"/>
                    </a:lnTo>
                    <a:lnTo>
                      <a:pt x="793" y="35"/>
                    </a:lnTo>
                    <a:lnTo>
                      <a:pt x="793" y="38"/>
                    </a:lnTo>
                    <a:lnTo>
                      <a:pt x="794" y="58"/>
                    </a:lnTo>
                    <a:lnTo>
                      <a:pt x="799" y="58"/>
                    </a:lnTo>
                    <a:lnTo>
                      <a:pt x="798" y="80"/>
                    </a:lnTo>
                    <a:lnTo>
                      <a:pt x="798" y="88"/>
                    </a:lnTo>
                    <a:lnTo>
                      <a:pt x="796" y="88"/>
                    </a:lnTo>
                    <a:lnTo>
                      <a:pt x="794" y="88"/>
                    </a:lnTo>
                    <a:lnTo>
                      <a:pt x="793" y="88"/>
                    </a:lnTo>
                    <a:lnTo>
                      <a:pt x="793" y="80"/>
                    </a:lnTo>
                    <a:lnTo>
                      <a:pt x="794" y="58"/>
                    </a:lnTo>
                    <a:lnTo>
                      <a:pt x="799" y="58"/>
                    </a:lnTo>
                    <a:close/>
                    <a:moveTo>
                      <a:pt x="5" y="2"/>
                    </a:moveTo>
                    <a:lnTo>
                      <a:pt x="2" y="18"/>
                    </a:lnTo>
                    <a:lnTo>
                      <a:pt x="0" y="38"/>
                    </a:lnTo>
                    <a:lnTo>
                      <a:pt x="0" y="58"/>
                    </a:lnTo>
                    <a:lnTo>
                      <a:pt x="0" y="61"/>
                    </a:lnTo>
                    <a:lnTo>
                      <a:pt x="5" y="60"/>
                    </a:lnTo>
                    <a:lnTo>
                      <a:pt x="5" y="58"/>
                    </a:lnTo>
                    <a:lnTo>
                      <a:pt x="5" y="38"/>
                    </a:lnTo>
                    <a:lnTo>
                      <a:pt x="7" y="18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6" name="Freeform 158"/>
              <p:cNvSpPr>
                <a:spLocks noEditPoints="1"/>
              </p:cNvSpPr>
              <p:nvPr/>
            </p:nvSpPr>
            <p:spPr bwMode="auto">
              <a:xfrm>
                <a:off x="1636" y="2885"/>
                <a:ext cx="792" cy="90"/>
              </a:xfrm>
              <a:custGeom>
                <a:avLst/>
                <a:gdLst>
                  <a:gd name="T0" fmla="*/ 792 w 792"/>
                  <a:gd name="T1" fmla="*/ 60 h 90"/>
                  <a:gd name="T2" fmla="*/ 792 w 792"/>
                  <a:gd name="T3" fmla="*/ 40 h 90"/>
                  <a:gd name="T4" fmla="*/ 792 w 792"/>
                  <a:gd name="T5" fmla="*/ 37 h 90"/>
                  <a:gd name="T6" fmla="*/ 790 w 792"/>
                  <a:gd name="T7" fmla="*/ 37 h 90"/>
                  <a:gd name="T8" fmla="*/ 790 w 792"/>
                  <a:gd name="T9" fmla="*/ 37 h 90"/>
                  <a:gd name="T10" fmla="*/ 790 w 792"/>
                  <a:gd name="T11" fmla="*/ 37 h 90"/>
                  <a:gd name="T12" fmla="*/ 789 w 792"/>
                  <a:gd name="T13" fmla="*/ 37 h 90"/>
                  <a:gd name="T14" fmla="*/ 789 w 792"/>
                  <a:gd name="T15" fmla="*/ 37 h 90"/>
                  <a:gd name="T16" fmla="*/ 789 w 792"/>
                  <a:gd name="T17" fmla="*/ 37 h 90"/>
                  <a:gd name="T18" fmla="*/ 787 w 792"/>
                  <a:gd name="T19" fmla="*/ 39 h 90"/>
                  <a:gd name="T20" fmla="*/ 787 w 792"/>
                  <a:gd name="T21" fmla="*/ 39 h 90"/>
                  <a:gd name="T22" fmla="*/ 787 w 792"/>
                  <a:gd name="T23" fmla="*/ 40 h 90"/>
                  <a:gd name="T24" fmla="*/ 787 w 792"/>
                  <a:gd name="T25" fmla="*/ 60 h 90"/>
                  <a:gd name="T26" fmla="*/ 792 w 792"/>
                  <a:gd name="T27" fmla="*/ 60 h 90"/>
                  <a:gd name="T28" fmla="*/ 792 w 792"/>
                  <a:gd name="T29" fmla="*/ 82 h 90"/>
                  <a:gd name="T30" fmla="*/ 792 w 792"/>
                  <a:gd name="T31" fmla="*/ 90 h 90"/>
                  <a:gd name="T32" fmla="*/ 790 w 792"/>
                  <a:gd name="T33" fmla="*/ 90 h 90"/>
                  <a:gd name="T34" fmla="*/ 790 w 792"/>
                  <a:gd name="T35" fmla="*/ 90 h 90"/>
                  <a:gd name="T36" fmla="*/ 789 w 792"/>
                  <a:gd name="T37" fmla="*/ 90 h 90"/>
                  <a:gd name="T38" fmla="*/ 789 w 792"/>
                  <a:gd name="T39" fmla="*/ 90 h 90"/>
                  <a:gd name="T40" fmla="*/ 789 w 792"/>
                  <a:gd name="T41" fmla="*/ 90 h 90"/>
                  <a:gd name="T42" fmla="*/ 787 w 792"/>
                  <a:gd name="T43" fmla="*/ 90 h 90"/>
                  <a:gd name="T44" fmla="*/ 787 w 792"/>
                  <a:gd name="T45" fmla="*/ 90 h 90"/>
                  <a:gd name="T46" fmla="*/ 787 w 792"/>
                  <a:gd name="T47" fmla="*/ 90 h 90"/>
                  <a:gd name="T48" fmla="*/ 787 w 792"/>
                  <a:gd name="T49" fmla="*/ 82 h 90"/>
                  <a:gd name="T50" fmla="*/ 787 w 792"/>
                  <a:gd name="T51" fmla="*/ 60 h 90"/>
                  <a:gd name="T52" fmla="*/ 792 w 792"/>
                  <a:gd name="T53" fmla="*/ 60 h 90"/>
                  <a:gd name="T54" fmla="*/ 3 w 792"/>
                  <a:gd name="T55" fmla="*/ 2 h 90"/>
                  <a:gd name="T56" fmla="*/ 1 w 792"/>
                  <a:gd name="T57" fmla="*/ 20 h 90"/>
                  <a:gd name="T58" fmla="*/ 0 w 792"/>
                  <a:gd name="T59" fmla="*/ 40 h 90"/>
                  <a:gd name="T60" fmla="*/ 0 w 792"/>
                  <a:gd name="T61" fmla="*/ 60 h 90"/>
                  <a:gd name="T62" fmla="*/ 0 w 792"/>
                  <a:gd name="T63" fmla="*/ 62 h 90"/>
                  <a:gd name="T64" fmla="*/ 5 w 792"/>
                  <a:gd name="T65" fmla="*/ 60 h 90"/>
                  <a:gd name="T66" fmla="*/ 5 w 792"/>
                  <a:gd name="T67" fmla="*/ 40 h 90"/>
                  <a:gd name="T68" fmla="*/ 6 w 792"/>
                  <a:gd name="T69" fmla="*/ 20 h 90"/>
                  <a:gd name="T70" fmla="*/ 8 w 792"/>
                  <a:gd name="T71" fmla="*/ 2 h 90"/>
                  <a:gd name="T72" fmla="*/ 8 w 792"/>
                  <a:gd name="T73" fmla="*/ 0 h 90"/>
                  <a:gd name="T74" fmla="*/ 8 w 792"/>
                  <a:gd name="T75" fmla="*/ 0 h 90"/>
                  <a:gd name="T76" fmla="*/ 8 w 792"/>
                  <a:gd name="T77" fmla="*/ 0 h 90"/>
                  <a:gd name="T78" fmla="*/ 6 w 792"/>
                  <a:gd name="T79" fmla="*/ 2 h 90"/>
                  <a:gd name="T80" fmla="*/ 6 w 792"/>
                  <a:gd name="T81" fmla="*/ 2 h 90"/>
                  <a:gd name="T82" fmla="*/ 5 w 792"/>
                  <a:gd name="T83" fmla="*/ 2 h 90"/>
                  <a:gd name="T84" fmla="*/ 5 w 792"/>
                  <a:gd name="T85" fmla="*/ 2 h 90"/>
                  <a:gd name="T86" fmla="*/ 5 w 792"/>
                  <a:gd name="T87" fmla="*/ 2 h 90"/>
                  <a:gd name="T88" fmla="*/ 3 w 792"/>
                  <a:gd name="T89" fmla="*/ 2 h 9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92"/>
                  <a:gd name="T136" fmla="*/ 0 h 90"/>
                  <a:gd name="T137" fmla="*/ 792 w 792"/>
                  <a:gd name="T138" fmla="*/ 90 h 9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92" h="90">
                    <a:moveTo>
                      <a:pt x="792" y="60"/>
                    </a:moveTo>
                    <a:lnTo>
                      <a:pt x="792" y="40"/>
                    </a:lnTo>
                    <a:lnTo>
                      <a:pt x="792" y="37"/>
                    </a:lnTo>
                    <a:lnTo>
                      <a:pt x="790" y="37"/>
                    </a:lnTo>
                    <a:lnTo>
                      <a:pt x="789" y="37"/>
                    </a:lnTo>
                    <a:lnTo>
                      <a:pt x="787" y="39"/>
                    </a:lnTo>
                    <a:lnTo>
                      <a:pt x="787" y="40"/>
                    </a:lnTo>
                    <a:lnTo>
                      <a:pt x="787" y="60"/>
                    </a:lnTo>
                    <a:lnTo>
                      <a:pt x="792" y="60"/>
                    </a:lnTo>
                    <a:lnTo>
                      <a:pt x="792" y="82"/>
                    </a:lnTo>
                    <a:lnTo>
                      <a:pt x="792" y="90"/>
                    </a:lnTo>
                    <a:lnTo>
                      <a:pt x="790" y="90"/>
                    </a:lnTo>
                    <a:lnTo>
                      <a:pt x="789" y="90"/>
                    </a:lnTo>
                    <a:lnTo>
                      <a:pt x="787" y="90"/>
                    </a:lnTo>
                    <a:lnTo>
                      <a:pt x="787" y="82"/>
                    </a:lnTo>
                    <a:lnTo>
                      <a:pt x="787" y="60"/>
                    </a:lnTo>
                    <a:lnTo>
                      <a:pt x="792" y="60"/>
                    </a:lnTo>
                    <a:close/>
                    <a:moveTo>
                      <a:pt x="3" y="2"/>
                    </a:moveTo>
                    <a:lnTo>
                      <a:pt x="1" y="20"/>
                    </a:lnTo>
                    <a:lnTo>
                      <a:pt x="0" y="40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5" y="60"/>
                    </a:lnTo>
                    <a:lnTo>
                      <a:pt x="5" y="40"/>
                    </a:lnTo>
                    <a:lnTo>
                      <a:pt x="6" y="20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7" name="Freeform 159"/>
              <p:cNvSpPr>
                <a:spLocks noEditPoints="1"/>
              </p:cNvSpPr>
              <p:nvPr/>
            </p:nvSpPr>
            <p:spPr bwMode="auto">
              <a:xfrm>
                <a:off x="1637" y="2885"/>
                <a:ext cx="789" cy="90"/>
              </a:xfrm>
              <a:custGeom>
                <a:avLst/>
                <a:gdLst>
                  <a:gd name="T0" fmla="*/ 789 w 789"/>
                  <a:gd name="T1" fmla="*/ 60 h 90"/>
                  <a:gd name="T2" fmla="*/ 788 w 789"/>
                  <a:gd name="T3" fmla="*/ 40 h 90"/>
                  <a:gd name="T4" fmla="*/ 788 w 789"/>
                  <a:gd name="T5" fmla="*/ 37 h 90"/>
                  <a:gd name="T6" fmla="*/ 788 w 789"/>
                  <a:gd name="T7" fmla="*/ 37 h 90"/>
                  <a:gd name="T8" fmla="*/ 788 w 789"/>
                  <a:gd name="T9" fmla="*/ 37 h 90"/>
                  <a:gd name="T10" fmla="*/ 786 w 789"/>
                  <a:gd name="T11" fmla="*/ 39 h 90"/>
                  <a:gd name="T12" fmla="*/ 786 w 789"/>
                  <a:gd name="T13" fmla="*/ 39 h 90"/>
                  <a:gd name="T14" fmla="*/ 784 w 789"/>
                  <a:gd name="T15" fmla="*/ 39 h 90"/>
                  <a:gd name="T16" fmla="*/ 784 w 789"/>
                  <a:gd name="T17" fmla="*/ 39 h 90"/>
                  <a:gd name="T18" fmla="*/ 784 w 789"/>
                  <a:gd name="T19" fmla="*/ 39 h 90"/>
                  <a:gd name="T20" fmla="*/ 783 w 789"/>
                  <a:gd name="T21" fmla="*/ 39 h 90"/>
                  <a:gd name="T22" fmla="*/ 783 w 789"/>
                  <a:gd name="T23" fmla="*/ 40 h 90"/>
                  <a:gd name="T24" fmla="*/ 784 w 789"/>
                  <a:gd name="T25" fmla="*/ 60 h 90"/>
                  <a:gd name="T26" fmla="*/ 789 w 789"/>
                  <a:gd name="T27" fmla="*/ 60 h 90"/>
                  <a:gd name="T28" fmla="*/ 788 w 789"/>
                  <a:gd name="T29" fmla="*/ 82 h 90"/>
                  <a:gd name="T30" fmla="*/ 788 w 789"/>
                  <a:gd name="T31" fmla="*/ 90 h 90"/>
                  <a:gd name="T32" fmla="*/ 788 w 789"/>
                  <a:gd name="T33" fmla="*/ 90 h 90"/>
                  <a:gd name="T34" fmla="*/ 786 w 789"/>
                  <a:gd name="T35" fmla="*/ 90 h 90"/>
                  <a:gd name="T36" fmla="*/ 786 w 789"/>
                  <a:gd name="T37" fmla="*/ 90 h 90"/>
                  <a:gd name="T38" fmla="*/ 786 w 789"/>
                  <a:gd name="T39" fmla="*/ 90 h 90"/>
                  <a:gd name="T40" fmla="*/ 784 w 789"/>
                  <a:gd name="T41" fmla="*/ 90 h 90"/>
                  <a:gd name="T42" fmla="*/ 784 w 789"/>
                  <a:gd name="T43" fmla="*/ 90 h 90"/>
                  <a:gd name="T44" fmla="*/ 783 w 789"/>
                  <a:gd name="T45" fmla="*/ 90 h 90"/>
                  <a:gd name="T46" fmla="*/ 783 w 789"/>
                  <a:gd name="T47" fmla="*/ 90 h 90"/>
                  <a:gd name="T48" fmla="*/ 783 w 789"/>
                  <a:gd name="T49" fmla="*/ 80 h 90"/>
                  <a:gd name="T50" fmla="*/ 784 w 789"/>
                  <a:gd name="T51" fmla="*/ 60 h 90"/>
                  <a:gd name="T52" fmla="*/ 789 w 789"/>
                  <a:gd name="T53" fmla="*/ 60 h 90"/>
                  <a:gd name="T54" fmla="*/ 5 w 789"/>
                  <a:gd name="T55" fmla="*/ 2 h 90"/>
                  <a:gd name="T56" fmla="*/ 2 w 789"/>
                  <a:gd name="T57" fmla="*/ 20 h 90"/>
                  <a:gd name="T58" fmla="*/ 0 w 789"/>
                  <a:gd name="T59" fmla="*/ 40 h 90"/>
                  <a:gd name="T60" fmla="*/ 0 w 789"/>
                  <a:gd name="T61" fmla="*/ 60 h 90"/>
                  <a:gd name="T62" fmla="*/ 0 w 789"/>
                  <a:gd name="T63" fmla="*/ 62 h 90"/>
                  <a:gd name="T64" fmla="*/ 5 w 789"/>
                  <a:gd name="T65" fmla="*/ 58 h 90"/>
                  <a:gd name="T66" fmla="*/ 5 w 789"/>
                  <a:gd name="T67" fmla="*/ 40 h 90"/>
                  <a:gd name="T68" fmla="*/ 7 w 789"/>
                  <a:gd name="T69" fmla="*/ 20 h 90"/>
                  <a:gd name="T70" fmla="*/ 10 w 789"/>
                  <a:gd name="T71" fmla="*/ 2 h 90"/>
                  <a:gd name="T72" fmla="*/ 10 w 789"/>
                  <a:gd name="T73" fmla="*/ 0 h 90"/>
                  <a:gd name="T74" fmla="*/ 10 w 789"/>
                  <a:gd name="T75" fmla="*/ 0 h 90"/>
                  <a:gd name="T76" fmla="*/ 9 w 789"/>
                  <a:gd name="T77" fmla="*/ 0 h 90"/>
                  <a:gd name="T78" fmla="*/ 9 w 789"/>
                  <a:gd name="T79" fmla="*/ 0 h 90"/>
                  <a:gd name="T80" fmla="*/ 7 w 789"/>
                  <a:gd name="T81" fmla="*/ 0 h 90"/>
                  <a:gd name="T82" fmla="*/ 7 w 789"/>
                  <a:gd name="T83" fmla="*/ 0 h 90"/>
                  <a:gd name="T84" fmla="*/ 7 w 789"/>
                  <a:gd name="T85" fmla="*/ 0 h 90"/>
                  <a:gd name="T86" fmla="*/ 5 w 789"/>
                  <a:gd name="T87" fmla="*/ 2 h 90"/>
                  <a:gd name="T88" fmla="*/ 5 w 789"/>
                  <a:gd name="T89" fmla="*/ 2 h 9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89"/>
                  <a:gd name="T136" fmla="*/ 0 h 90"/>
                  <a:gd name="T137" fmla="*/ 789 w 789"/>
                  <a:gd name="T138" fmla="*/ 90 h 9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89" h="90">
                    <a:moveTo>
                      <a:pt x="789" y="60"/>
                    </a:moveTo>
                    <a:lnTo>
                      <a:pt x="788" y="40"/>
                    </a:lnTo>
                    <a:lnTo>
                      <a:pt x="788" y="37"/>
                    </a:lnTo>
                    <a:lnTo>
                      <a:pt x="786" y="39"/>
                    </a:lnTo>
                    <a:lnTo>
                      <a:pt x="784" y="39"/>
                    </a:lnTo>
                    <a:lnTo>
                      <a:pt x="783" y="39"/>
                    </a:lnTo>
                    <a:lnTo>
                      <a:pt x="783" y="40"/>
                    </a:lnTo>
                    <a:lnTo>
                      <a:pt x="784" y="60"/>
                    </a:lnTo>
                    <a:lnTo>
                      <a:pt x="789" y="60"/>
                    </a:lnTo>
                    <a:lnTo>
                      <a:pt x="788" y="82"/>
                    </a:lnTo>
                    <a:lnTo>
                      <a:pt x="788" y="90"/>
                    </a:lnTo>
                    <a:lnTo>
                      <a:pt x="786" y="90"/>
                    </a:lnTo>
                    <a:lnTo>
                      <a:pt x="784" y="90"/>
                    </a:lnTo>
                    <a:lnTo>
                      <a:pt x="783" y="90"/>
                    </a:lnTo>
                    <a:lnTo>
                      <a:pt x="783" y="80"/>
                    </a:lnTo>
                    <a:lnTo>
                      <a:pt x="784" y="60"/>
                    </a:lnTo>
                    <a:lnTo>
                      <a:pt x="789" y="60"/>
                    </a:lnTo>
                    <a:close/>
                    <a:moveTo>
                      <a:pt x="5" y="2"/>
                    </a:moveTo>
                    <a:lnTo>
                      <a:pt x="2" y="20"/>
                    </a:lnTo>
                    <a:lnTo>
                      <a:pt x="0" y="40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5" y="58"/>
                    </a:lnTo>
                    <a:lnTo>
                      <a:pt x="5" y="40"/>
                    </a:lnTo>
                    <a:lnTo>
                      <a:pt x="7" y="20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8" name="Freeform 160"/>
              <p:cNvSpPr>
                <a:spLocks noEditPoints="1"/>
              </p:cNvSpPr>
              <p:nvPr/>
            </p:nvSpPr>
            <p:spPr bwMode="auto">
              <a:xfrm>
                <a:off x="1641" y="2884"/>
                <a:ext cx="782" cy="93"/>
              </a:xfrm>
              <a:custGeom>
                <a:avLst/>
                <a:gdLst>
                  <a:gd name="T0" fmla="*/ 782 w 782"/>
                  <a:gd name="T1" fmla="*/ 61 h 93"/>
                  <a:gd name="T2" fmla="*/ 782 w 782"/>
                  <a:gd name="T3" fmla="*/ 41 h 93"/>
                  <a:gd name="T4" fmla="*/ 782 w 782"/>
                  <a:gd name="T5" fmla="*/ 40 h 93"/>
                  <a:gd name="T6" fmla="*/ 780 w 782"/>
                  <a:gd name="T7" fmla="*/ 40 h 93"/>
                  <a:gd name="T8" fmla="*/ 780 w 782"/>
                  <a:gd name="T9" fmla="*/ 40 h 93"/>
                  <a:gd name="T10" fmla="*/ 780 w 782"/>
                  <a:gd name="T11" fmla="*/ 40 h 93"/>
                  <a:gd name="T12" fmla="*/ 779 w 782"/>
                  <a:gd name="T13" fmla="*/ 40 h 93"/>
                  <a:gd name="T14" fmla="*/ 779 w 782"/>
                  <a:gd name="T15" fmla="*/ 40 h 93"/>
                  <a:gd name="T16" fmla="*/ 779 w 782"/>
                  <a:gd name="T17" fmla="*/ 40 h 93"/>
                  <a:gd name="T18" fmla="*/ 777 w 782"/>
                  <a:gd name="T19" fmla="*/ 40 h 93"/>
                  <a:gd name="T20" fmla="*/ 777 w 782"/>
                  <a:gd name="T21" fmla="*/ 40 h 93"/>
                  <a:gd name="T22" fmla="*/ 777 w 782"/>
                  <a:gd name="T23" fmla="*/ 41 h 93"/>
                  <a:gd name="T24" fmla="*/ 777 w 782"/>
                  <a:gd name="T25" fmla="*/ 61 h 93"/>
                  <a:gd name="T26" fmla="*/ 782 w 782"/>
                  <a:gd name="T27" fmla="*/ 61 h 93"/>
                  <a:gd name="T28" fmla="*/ 782 w 782"/>
                  <a:gd name="T29" fmla="*/ 83 h 93"/>
                  <a:gd name="T30" fmla="*/ 782 w 782"/>
                  <a:gd name="T31" fmla="*/ 91 h 93"/>
                  <a:gd name="T32" fmla="*/ 780 w 782"/>
                  <a:gd name="T33" fmla="*/ 91 h 93"/>
                  <a:gd name="T34" fmla="*/ 780 w 782"/>
                  <a:gd name="T35" fmla="*/ 91 h 93"/>
                  <a:gd name="T36" fmla="*/ 779 w 782"/>
                  <a:gd name="T37" fmla="*/ 91 h 93"/>
                  <a:gd name="T38" fmla="*/ 779 w 782"/>
                  <a:gd name="T39" fmla="*/ 91 h 93"/>
                  <a:gd name="T40" fmla="*/ 779 w 782"/>
                  <a:gd name="T41" fmla="*/ 93 h 93"/>
                  <a:gd name="T42" fmla="*/ 777 w 782"/>
                  <a:gd name="T43" fmla="*/ 93 h 93"/>
                  <a:gd name="T44" fmla="*/ 777 w 782"/>
                  <a:gd name="T45" fmla="*/ 93 h 93"/>
                  <a:gd name="T46" fmla="*/ 775 w 782"/>
                  <a:gd name="T47" fmla="*/ 93 h 93"/>
                  <a:gd name="T48" fmla="*/ 777 w 782"/>
                  <a:gd name="T49" fmla="*/ 81 h 93"/>
                  <a:gd name="T50" fmla="*/ 777 w 782"/>
                  <a:gd name="T51" fmla="*/ 61 h 93"/>
                  <a:gd name="T52" fmla="*/ 782 w 782"/>
                  <a:gd name="T53" fmla="*/ 61 h 93"/>
                  <a:gd name="T54" fmla="*/ 3 w 782"/>
                  <a:gd name="T55" fmla="*/ 1 h 93"/>
                  <a:gd name="T56" fmla="*/ 3 w 782"/>
                  <a:gd name="T57" fmla="*/ 3 h 93"/>
                  <a:gd name="T58" fmla="*/ 1 w 782"/>
                  <a:gd name="T59" fmla="*/ 21 h 93"/>
                  <a:gd name="T60" fmla="*/ 0 w 782"/>
                  <a:gd name="T61" fmla="*/ 41 h 93"/>
                  <a:gd name="T62" fmla="*/ 0 w 782"/>
                  <a:gd name="T63" fmla="*/ 61 h 93"/>
                  <a:gd name="T64" fmla="*/ 5 w 782"/>
                  <a:gd name="T65" fmla="*/ 59 h 93"/>
                  <a:gd name="T66" fmla="*/ 5 w 782"/>
                  <a:gd name="T67" fmla="*/ 41 h 93"/>
                  <a:gd name="T68" fmla="*/ 6 w 782"/>
                  <a:gd name="T69" fmla="*/ 23 h 93"/>
                  <a:gd name="T70" fmla="*/ 8 w 782"/>
                  <a:gd name="T71" fmla="*/ 3 h 93"/>
                  <a:gd name="T72" fmla="*/ 10 w 782"/>
                  <a:gd name="T73" fmla="*/ 0 h 93"/>
                  <a:gd name="T74" fmla="*/ 8 w 782"/>
                  <a:gd name="T75" fmla="*/ 0 h 93"/>
                  <a:gd name="T76" fmla="*/ 8 w 782"/>
                  <a:gd name="T77" fmla="*/ 1 h 93"/>
                  <a:gd name="T78" fmla="*/ 6 w 782"/>
                  <a:gd name="T79" fmla="*/ 1 h 93"/>
                  <a:gd name="T80" fmla="*/ 6 w 782"/>
                  <a:gd name="T81" fmla="*/ 1 h 93"/>
                  <a:gd name="T82" fmla="*/ 6 w 782"/>
                  <a:gd name="T83" fmla="*/ 1 h 93"/>
                  <a:gd name="T84" fmla="*/ 5 w 782"/>
                  <a:gd name="T85" fmla="*/ 1 h 93"/>
                  <a:gd name="T86" fmla="*/ 5 w 782"/>
                  <a:gd name="T87" fmla="*/ 1 h 93"/>
                  <a:gd name="T88" fmla="*/ 3 w 782"/>
                  <a:gd name="T89" fmla="*/ 1 h 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82"/>
                  <a:gd name="T136" fmla="*/ 0 h 93"/>
                  <a:gd name="T137" fmla="*/ 782 w 782"/>
                  <a:gd name="T138" fmla="*/ 93 h 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82" h="93">
                    <a:moveTo>
                      <a:pt x="782" y="61"/>
                    </a:moveTo>
                    <a:lnTo>
                      <a:pt x="782" y="41"/>
                    </a:lnTo>
                    <a:lnTo>
                      <a:pt x="782" y="40"/>
                    </a:lnTo>
                    <a:lnTo>
                      <a:pt x="780" y="40"/>
                    </a:lnTo>
                    <a:lnTo>
                      <a:pt x="779" y="40"/>
                    </a:lnTo>
                    <a:lnTo>
                      <a:pt x="777" y="40"/>
                    </a:lnTo>
                    <a:lnTo>
                      <a:pt x="777" y="41"/>
                    </a:lnTo>
                    <a:lnTo>
                      <a:pt x="777" y="61"/>
                    </a:lnTo>
                    <a:lnTo>
                      <a:pt x="782" y="61"/>
                    </a:lnTo>
                    <a:lnTo>
                      <a:pt x="782" y="83"/>
                    </a:lnTo>
                    <a:lnTo>
                      <a:pt x="782" y="91"/>
                    </a:lnTo>
                    <a:lnTo>
                      <a:pt x="780" y="91"/>
                    </a:lnTo>
                    <a:lnTo>
                      <a:pt x="779" y="91"/>
                    </a:lnTo>
                    <a:lnTo>
                      <a:pt x="779" y="93"/>
                    </a:lnTo>
                    <a:lnTo>
                      <a:pt x="777" y="93"/>
                    </a:lnTo>
                    <a:lnTo>
                      <a:pt x="775" y="93"/>
                    </a:lnTo>
                    <a:lnTo>
                      <a:pt x="777" y="81"/>
                    </a:lnTo>
                    <a:lnTo>
                      <a:pt x="777" y="61"/>
                    </a:lnTo>
                    <a:lnTo>
                      <a:pt x="782" y="61"/>
                    </a:lnTo>
                    <a:close/>
                    <a:moveTo>
                      <a:pt x="3" y="1"/>
                    </a:moveTo>
                    <a:lnTo>
                      <a:pt x="3" y="3"/>
                    </a:lnTo>
                    <a:lnTo>
                      <a:pt x="1" y="21"/>
                    </a:lnTo>
                    <a:lnTo>
                      <a:pt x="0" y="41"/>
                    </a:lnTo>
                    <a:lnTo>
                      <a:pt x="0" y="61"/>
                    </a:lnTo>
                    <a:lnTo>
                      <a:pt x="5" y="59"/>
                    </a:lnTo>
                    <a:lnTo>
                      <a:pt x="5" y="41"/>
                    </a:lnTo>
                    <a:lnTo>
                      <a:pt x="6" y="23"/>
                    </a:lnTo>
                    <a:lnTo>
                      <a:pt x="8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49" name="Freeform 161"/>
              <p:cNvSpPr>
                <a:spLocks noEditPoints="1"/>
              </p:cNvSpPr>
              <p:nvPr/>
            </p:nvSpPr>
            <p:spPr bwMode="auto">
              <a:xfrm>
                <a:off x="1642" y="2884"/>
                <a:ext cx="779" cy="93"/>
              </a:xfrm>
              <a:custGeom>
                <a:avLst/>
                <a:gdLst>
                  <a:gd name="T0" fmla="*/ 779 w 779"/>
                  <a:gd name="T1" fmla="*/ 61 h 93"/>
                  <a:gd name="T2" fmla="*/ 778 w 779"/>
                  <a:gd name="T3" fmla="*/ 41 h 93"/>
                  <a:gd name="T4" fmla="*/ 778 w 779"/>
                  <a:gd name="T5" fmla="*/ 40 h 93"/>
                  <a:gd name="T6" fmla="*/ 778 w 779"/>
                  <a:gd name="T7" fmla="*/ 40 h 93"/>
                  <a:gd name="T8" fmla="*/ 778 w 779"/>
                  <a:gd name="T9" fmla="*/ 40 h 93"/>
                  <a:gd name="T10" fmla="*/ 776 w 779"/>
                  <a:gd name="T11" fmla="*/ 40 h 93"/>
                  <a:gd name="T12" fmla="*/ 776 w 779"/>
                  <a:gd name="T13" fmla="*/ 40 h 93"/>
                  <a:gd name="T14" fmla="*/ 774 w 779"/>
                  <a:gd name="T15" fmla="*/ 40 h 93"/>
                  <a:gd name="T16" fmla="*/ 774 w 779"/>
                  <a:gd name="T17" fmla="*/ 40 h 93"/>
                  <a:gd name="T18" fmla="*/ 774 w 779"/>
                  <a:gd name="T19" fmla="*/ 40 h 93"/>
                  <a:gd name="T20" fmla="*/ 773 w 779"/>
                  <a:gd name="T21" fmla="*/ 40 h 93"/>
                  <a:gd name="T22" fmla="*/ 773 w 779"/>
                  <a:gd name="T23" fmla="*/ 43 h 93"/>
                  <a:gd name="T24" fmla="*/ 774 w 779"/>
                  <a:gd name="T25" fmla="*/ 61 h 93"/>
                  <a:gd name="T26" fmla="*/ 779 w 779"/>
                  <a:gd name="T27" fmla="*/ 61 h 93"/>
                  <a:gd name="T28" fmla="*/ 778 w 779"/>
                  <a:gd name="T29" fmla="*/ 81 h 93"/>
                  <a:gd name="T30" fmla="*/ 778 w 779"/>
                  <a:gd name="T31" fmla="*/ 91 h 93"/>
                  <a:gd name="T32" fmla="*/ 778 w 779"/>
                  <a:gd name="T33" fmla="*/ 93 h 93"/>
                  <a:gd name="T34" fmla="*/ 776 w 779"/>
                  <a:gd name="T35" fmla="*/ 93 h 93"/>
                  <a:gd name="T36" fmla="*/ 776 w 779"/>
                  <a:gd name="T37" fmla="*/ 93 h 93"/>
                  <a:gd name="T38" fmla="*/ 774 w 779"/>
                  <a:gd name="T39" fmla="*/ 93 h 93"/>
                  <a:gd name="T40" fmla="*/ 774 w 779"/>
                  <a:gd name="T41" fmla="*/ 93 h 93"/>
                  <a:gd name="T42" fmla="*/ 774 w 779"/>
                  <a:gd name="T43" fmla="*/ 93 h 93"/>
                  <a:gd name="T44" fmla="*/ 773 w 779"/>
                  <a:gd name="T45" fmla="*/ 93 h 93"/>
                  <a:gd name="T46" fmla="*/ 773 w 779"/>
                  <a:gd name="T47" fmla="*/ 93 h 93"/>
                  <a:gd name="T48" fmla="*/ 773 w 779"/>
                  <a:gd name="T49" fmla="*/ 81 h 93"/>
                  <a:gd name="T50" fmla="*/ 774 w 779"/>
                  <a:gd name="T51" fmla="*/ 61 h 93"/>
                  <a:gd name="T52" fmla="*/ 779 w 779"/>
                  <a:gd name="T53" fmla="*/ 61 h 93"/>
                  <a:gd name="T54" fmla="*/ 5 w 779"/>
                  <a:gd name="T55" fmla="*/ 1 h 93"/>
                  <a:gd name="T56" fmla="*/ 5 w 779"/>
                  <a:gd name="T57" fmla="*/ 3 h 93"/>
                  <a:gd name="T58" fmla="*/ 2 w 779"/>
                  <a:gd name="T59" fmla="*/ 21 h 93"/>
                  <a:gd name="T60" fmla="*/ 0 w 779"/>
                  <a:gd name="T61" fmla="*/ 41 h 93"/>
                  <a:gd name="T62" fmla="*/ 0 w 779"/>
                  <a:gd name="T63" fmla="*/ 59 h 93"/>
                  <a:gd name="T64" fmla="*/ 5 w 779"/>
                  <a:gd name="T65" fmla="*/ 58 h 93"/>
                  <a:gd name="T66" fmla="*/ 5 w 779"/>
                  <a:gd name="T67" fmla="*/ 43 h 93"/>
                  <a:gd name="T68" fmla="*/ 7 w 779"/>
                  <a:gd name="T69" fmla="*/ 23 h 93"/>
                  <a:gd name="T70" fmla="*/ 10 w 779"/>
                  <a:gd name="T71" fmla="*/ 3 h 93"/>
                  <a:gd name="T72" fmla="*/ 10 w 779"/>
                  <a:gd name="T73" fmla="*/ 0 h 93"/>
                  <a:gd name="T74" fmla="*/ 10 w 779"/>
                  <a:gd name="T75" fmla="*/ 0 h 93"/>
                  <a:gd name="T76" fmla="*/ 9 w 779"/>
                  <a:gd name="T77" fmla="*/ 0 h 93"/>
                  <a:gd name="T78" fmla="*/ 9 w 779"/>
                  <a:gd name="T79" fmla="*/ 0 h 93"/>
                  <a:gd name="T80" fmla="*/ 9 w 779"/>
                  <a:gd name="T81" fmla="*/ 0 h 93"/>
                  <a:gd name="T82" fmla="*/ 7 w 779"/>
                  <a:gd name="T83" fmla="*/ 0 h 93"/>
                  <a:gd name="T84" fmla="*/ 7 w 779"/>
                  <a:gd name="T85" fmla="*/ 1 h 93"/>
                  <a:gd name="T86" fmla="*/ 5 w 779"/>
                  <a:gd name="T87" fmla="*/ 1 h 93"/>
                  <a:gd name="T88" fmla="*/ 5 w 779"/>
                  <a:gd name="T89" fmla="*/ 1 h 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79"/>
                  <a:gd name="T136" fmla="*/ 0 h 93"/>
                  <a:gd name="T137" fmla="*/ 779 w 779"/>
                  <a:gd name="T138" fmla="*/ 93 h 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79" h="93">
                    <a:moveTo>
                      <a:pt x="779" y="61"/>
                    </a:moveTo>
                    <a:lnTo>
                      <a:pt x="778" y="41"/>
                    </a:lnTo>
                    <a:lnTo>
                      <a:pt x="778" y="40"/>
                    </a:lnTo>
                    <a:lnTo>
                      <a:pt x="776" y="40"/>
                    </a:lnTo>
                    <a:lnTo>
                      <a:pt x="774" y="40"/>
                    </a:lnTo>
                    <a:lnTo>
                      <a:pt x="773" y="40"/>
                    </a:lnTo>
                    <a:lnTo>
                      <a:pt x="773" y="43"/>
                    </a:lnTo>
                    <a:lnTo>
                      <a:pt x="774" y="61"/>
                    </a:lnTo>
                    <a:lnTo>
                      <a:pt x="779" y="61"/>
                    </a:lnTo>
                    <a:lnTo>
                      <a:pt x="778" y="81"/>
                    </a:lnTo>
                    <a:lnTo>
                      <a:pt x="778" y="91"/>
                    </a:lnTo>
                    <a:lnTo>
                      <a:pt x="778" y="93"/>
                    </a:lnTo>
                    <a:lnTo>
                      <a:pt x="776" y="93"/>
                    </a:lnTo>
                    <a:lnTo>
                      <a:pt x="774" y="93"/>
                    </a:lnTo>
                    <a:lnTo>
                      <a:pt x="773" y="93"/>
                    </a:lnTo>
                    <a:lnTo>
                      <a:pt x="773" y="81"/>
                    </a:lnTo>
                    <a:lnTo>
                      <a:pt x="774" y="61"/>
                    </a:lnTo>
                    <a:lnTo>
                      <a:pt x="779" y="61"/>
                    </a:lnTo>
                    <a:close/>
                    <a:moveTo>
                      <a:pt x="5" y="1"/>
                    </a:moveTo>
                    <a:lnTo>
                      <a:pt x="5" y="3"/>
                    </a:lnTo>
                    <a:lnTo>
                      <a:pt x="2" y="21"/>
                    </a:lnTo>
                    <a:lnTo>
                      <a:pt x="0" y="41"/>
                    </a:lnTo>
                    <a:lnTo>
                      <a:pt x="0" y="59"/>
                    </a:lnTo>
                    <a:lnTo>
                      <a:pt x="5" y="58"/>
                    </a:lnTo>
                    <a:lnTo>
                      <a:pt x="5" y="43"/>
                    </a:lnTo>
                    <a:lnTo>
                      <a:pt x="7" y="2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0" name="Freeform 162"/>
              <p:cNvSpPr>
                <a:spLocks noEditPoints="1"/>
              </p:cNvSpPr>
              <p:nvPr/>
            </p:nvSpPr>
            <p:spPr bwMode="auto">
              <a:xfrm>
                <a:off x="1646" y="2882"/>
                <a:ext cx="772" cy="95"/>
              </a:xfrm>
              <a:custGeom>
                <a:avLst/>
                <a:gdLst>
                  <a:gd name="T0" fmla="*/ 772 w 772"/>
                  <a:gd name="T1" fmla="*/ 63 h 95"/>
                  <a:gd name="T2" fmla="*/ 772 w 772"/>
                  <a:gd name="T3" fmla="*/ 43 h 95"/>
                  <a:gd name="T4" fmla="*/ 772 w 772"/>
                  <a:gd name="T5" fmla="*/ 42 h 95"/>
                  <a:gd name="T6" fmla="*/ 770 w 772"/>
                  <a:gd name="T7" fmla="*/ 42 h 95"/>
                  <a:gd name="T8" fmla="*/ 770 w 772"/>
                  <a:gd name="T9" fmla="*/ 42 h 95"/>
                  <a:gd name="T10" fmla="*/ 770 w 772"/>
                  <a:gd name="T11" fmla="*/ 42 h 95"/>
                  <a:gd name="T12" fmla="*/ 769 w 772"/>
                  <a:gd name="T13" fmla="*/ 42 h 95"/>
                  <a:gd name="T14" fmla="*/ 769 w 772"/>
                  <a:gd name="T15" fmla="*/ 42 h 95"/>
                  <a:gd name="T16" fmla="*/ 769 w 772"/>
                  <a:gd name="T17" fmla="*/ 42 h 95"/>
                  <a:gd name="T18" fmla="*/ 767 w 772"/>
                  <a:gd name="T19" fmla="*/ 42 h 95"/>
                  <a:gd name="T20" fmla="*/ 767 w 772"/>
                  <a:gd name="T21" fmla="*/ 43 h 95"/>
                  <a:gd name="T22" fmla="*/ 767 w 772"/>
                  <a:gd name="T23" fmla="*/ 45 h 95"/>
                  <a:gd name="T24" fmla="*/ 767 w 772"/>
                  <a:gd name="T25" fmla="*/ 63 h 95"/>
                  <a:gd name="T26" fmla="*/ 772 w 772"/>
                  <a:gd name="T27" fmla="*/ 63 h 95"/>
                  <a:gd name="T28" fmla="*/ 772 w 772"/>
                  <a:gd name="T29" fmla="*/ 83 h 95"/>
                  <a:gd name="T30" fmla="*/ 770 w 772"/>
                  <a:gd name="T31" fmla="*/ 95 h 95"/>
                  <a:gd name="T32" fmla="*/ 770 w 772"/>
                  <a:gd name="T33" fmla="*/ 95 h 95"/>
                  <a:gd name="T34" fmla="*/ 770 w 772"/>
                  <a:gd name="T35" fmla="*/ 95 h 95"/>
                  <a:gd name="T36" fmla="*/ 769 w 772"/>
                  <a:gd name="T37" fmla="*/ 95 h 95"/>
                  <a:gd name="T38" fmla="*/ 769 w 772"/>
                  <a:gd name="T39" fmla="*/ 95 h 95"/>
                  <a:gd name="T40" fmla="*/ 769 w 772"/>
                  <a:gd name="T41" fmla="*/ 95 h 95"/>
                  <a:gd name="T42" fmla="*/ 767 w 772"/>
                  <a:gd name="T43" fmla="*/ 95 h 95"/>
                  <a:gd name="T44" fmla="*/ 767 w 772"/>
                  <a:gd name="T45" fmla="*/ 95 h 95"/>
                  <a:gd name="T46" fmla="*/ 766 w 772"/>
                  <a:gd name="T47" fmla="*/ 95 h 95"/>
                  <a:gd name="T48" fmla="*/ 767 w 772"/>
                  <a:gd name="T49" fmla="*/ 83 h 95"/>
                  <a:gd name="T50" fmla="*/ 767 w 772"/>
                  <a:gd name="T51" fmla="*/ 63 h 95"/>
                  <a:gd name="T52" fmla="*/ 772 w 772"/>
                  <a:gd name="T53" fmla="*/ 63 h 95"/>
                  <a:gd name="T54" fmla="*/ 5 w 772"/>
                  <a:gd name="T55" fmla="*/ 2 h 95"/>
                  <a:gd name="T56" fmla="*/ 3 w 772"/>
                  <a:gd name="T57" fmla="*/ 5 h 95"/>
                  <a:gd name="T58" fmla="*/ 1 w 772"/>
                  <a:gd name="T59" fmla="*/ 25 h 95"/>
                  <a:gd name="T60" fmla="*/ 0 w 772"/>
                  <a:gd name="T61" fmla="*/ 43 h 95"/>
                  <a:gd name="T62" fmla="*/ 0 w 772"/>
                  <a:gd name="T63" fmla="*/ 61 h 95"/>
                  <a:gd name="T64" fmla="*/ 5 w 772"/>
                  <a:gd name="T65" fmla="*/ 58 h 95"/>
                  <a:gd name="T66" fmla="*/ 5 w 772"/>
                  <a:gd name="T67" fmla="*/ 45 h 95"/>
                  <a:gd name="T68" fmla="*/ 6 w 772"/>
                  <a:gd name="T69" fmla="*/ 25 h 95"/>
                  <a:gd name="T70" fmla="*/ 8 w 772"/>
                  <a:gd name="T71" fmla="*/ 5 h 95"/>
                  <a:gd name="T72" fmla="*/ 10 w 772"/>
                  <a:gd name="T73" fmla="*/ 0 h 95"/>
                  <a:gd name="T74" fmla="*/ 8 w 772"/>
                  <a:gd name="T75" fmla="*/ 0 h 95"/>
                  <a:gd name="T76" fmla="*/ 8 w 772"/>
                  <a:gd name="T77" fmla="*/ 2 h 95"/>
                  <a:gd name="T78" fmla="*/ 8 w 772"/>
                  <a:gd name="T79" fmla="*/ 2 h 95"/>
                  <a:gd name="T80" fmla="*/ 6 w 772"/>
                  <a:gd name="T81" fmla="*/ 2 h 95"/>
                  <a:gd name="T82" fmla="*/ 6 w 772"/>
                  <a:gd name="T83" fmla="*/ 2 h 95"/>
                  <a:gd name="T84" fmla="*/ 5 w 772"/>
                  <a:gd name="T85" fmla="*/ 2 h 95"/>
                  <a:gd name="T86" fmla="*/ 5 w 772"/>
                  <a:gd name="T87" fmla="*/ 2 h 95"/>
                  <a:gd name="T88" fmla="*/ 5 w 772"/>
                  <a:gd name="T89" fmla="*/ 2 h 9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72"/>
                  <a:gd name="T136" fmla="*/ 0 h 95"/>
                  <a:gd name="T137" fmla="*/ 772 w 772"/>
                  <a:gd name="T138" fmla="*/ 95 h 9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72" h="95">
                    <a:moveTo>
                      <a:pt x="772" y="63"/>
                    </a:moveTo>
                    <a:lnTo>
                      <a:pt x="772" y="43"/>
                    </a:lnTo>
                    <a:lnTo>
                      <a:pt x="772" y="42"/>
                    </a:lnTo>
                    <a:lnTo>
                      <a:pt x="770" y="42"/>
                    </a:lnTo>
                    <a:lnTo>
                      <a:pt x="769" y="42"/>
                    </a:lnTo>
                    <a:lnTo>
                      <a:pt x="767" y="42"/>
                    </a:lnTo>
                    <a:lnTo>
                      <a:pt x="767" y="43"/>
                    </a:lnTo>
                    <a:lnTo>
                      <a:pt x="767" y="45"/>
                    </a:lnTo>
                    <a:lnTo>
                      <a:pt x="767" y="63"/>
                    </a:lnTo>
                    <a:lnTo>
                      <a:pt x="772" y="63"/>
                    </a:lnTo>
                    <a:lnTo>
                      <a:pt x="772" y="83"/>
                    </a:lnTo>
                    <a:lnTo>
                      <a:pt x="770" y="95"/>
                    </a:lnTo>
                    <a:lnTo>
                      <a:pt x="769" y="95"/>
                    </a:lnTo>
                    <a:lnTo>
                      <a:pt x="767" y="95"/>
                    </a:lnTo>
                    <a:lnTo>
                      <a:pt x="766" y="95"/>
                    </a:lnTo>
                    <a:lnTo>
                      <a:pt x="767" y="83"/>
                    </a:lnTo>
                    <a:lnTo>
                      <a:pt x="767" y="63"/>
                    </a:lnTo>
                    <a:lnTo>
                      <a:pt x="772" y="63"/>
                    </a:lnTo>
                    <a:close/>
                    <a:moveTo>
                      <a:pt x="5" y="2"/>
                    </a:moveTo>
                    <a:lnTo>
                      <a:pt x="3" y="5"/>
                    </a:lnTo>
                    <a:lnTo>
                      <a:pt x="1" y="25"/>
                    </a:lnTo>
                    <a:lnTo>
                      <a:pt x="0" y="43"/>
                    </a:lnTo>
                    <a:lnTo>
                      <a:pt x="0" y="61"/>
                    </a:lnTo>
                    <a:lnTo>
                      <a:pt x="5" y="58"/>
                    </a:lnTo>
                    <a:lnTo>
                      <a:pt x="5" y="45"/>
                    </a:lnTo>
                    <a:lnTo>
                      <a:pt x="6" y="25"/>
                    </a:lnTo>
                    <a:lnTo>
                      <a:pt x="8" y="5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1" name="Freeform 163"/>
              <p:cNvSpPr>
                <a:spLocks noEditPoints="1"/>
              </p:cNvSpPr>
              <p:nvPr/>
            </p:nvSpPr>
            <p:spPr bwMode="auto">
              <a:xfrm>
                <a:off x="1647" y="2882"/>
                <a:ext cx="769" cy="95"/>
              </a:xfrm>
              <a:custGeom>
                <a:avLst/>
                <a:gdLst>
                  <a:gd name="T0" fmla="*/ 769 w 769"/>
                  <a:gd name="T1" fmla="*/ 63 h 95"/>
                  <a:gd name="T2" fmla="*/ 768 w 769"/>
                  <a:gd name="T3" fmla="*/ 45 h 95"/>
                  <a:gd name="T4" fmla="*/ 768 w 769"/>
                  <a:gd name="T5" fmla="*/ 42 h 95"/>
                  <a:gd name="T6" fmla="*/ 768 w 769"/>
                  <a:gd name="T7" fmla="*/ 42 h 95"/>
                  <a:gd name="T8" fmla="*/ 768 w 769"/>
                  <a:gd name="T9" fmla="*/ 42 h 95"/>
                  <a:gd name="T10" fmla="*/ 766 w 769"/>
                  <a:gd name="T11" fmla="*/ 42 h 95"/>
                  <a:gd name="T12" fmla="*/ 766 w 769"/>
                  <a:gd name="T13" fmla="*/ 43 h 95"/>
                  <a:gd name="T14" fmla="*/ 766 w 769"/>
                  <a:gd name="T15" fmla="*/ 43 h 95"/>
                  <a:gd name="T16" fmla="*/ 765 w 769"/>
                  <a:gd name="T17" fmla="*/ 43 h 95"/>
                  <a:gd name="T18" fmla="*/ 765 w 769"/>
                  <a:gd name="T19" fmla="*/ 43 h 95"/>
                  <a:gd name="T20" fmla="*/ 763 w 769"/>
                  <a:gd name="T21" fmla="*/ 43 h 95"/>
                  <a:gd name="T22" fmla="*/ 763 w 769"/>
                  <a:gd name="T23" fmla="*/ 45 h 95"/>
                  <a:gd name="T24" fmla="*/ 765 w 769"/>
                  <a:gd name="T25" fmla="*/ 63 h 95"/>
                  <a:gd name="T26" fmla="*/ 769 w 769"/>
                  <a:gd name="T27" fmla="*/ 63 h 95"/>
                  <a:gd name="T28" fmla="*/ 768 w 769"/>
                  <a:gd name="T29" fmla="*/ 83 h 95"/>
                  <a:gd name="T30" fmla="*/ 768 w 769"/>
                  <a:gd name="T31" fmla="*/ 95 h 95"/>
                  <a:gd name="T32" fmla="*/ 768 w 769"/>
                  <a:gd name="T33" fmla="*/ 95 h 95"/>
                  <a:gd name="T34" fmla="*/ 766 w 769"/>
                  <a:gd name="T35" fmla="*/ 95 h 95"/>
                  <a:gd name="T36" fmla="*/ 766 w 769"/>
                  <a:gd name="T37" fmla="*/ 95 h 95"/>
                  <a:gd name="T38" fmla="*/ 765 w 769"/>
                  <a:gd name="T39" fmla="*/ 95 h 95"/>
                  <a:gd name="T40" fmla="*/ 765 w 769"/>
                  <a:gd name="T41" fmla="*/ 95 h 95"/>
                  <a:gd name="T42" fmla="*/ 765 w 769"/>
                  <a:gd name="T43" fmla="*/ 95 h 95"/>
                  <a:gd name="T44" fmla="*/ 763 w 769"/>
                  <a:gd name="T45" fmla="*/ 95 h 95"/>
                  <a:gd name="T46" fmla="*/ 763 w 769"/>
                  <a:gd name="T47" fmla="*/ 95 h 95"/>
                  <a:gd name="T48" fmla="*/ 763 w 769"/>
                  <a:gd name="T49" fmla="*/ 83 h 95"/>
                  <a:gd name="T50" fmla="*/ 765 w 769"/>
                  <a:gd name="T51" fmla="*/ 63 h 95"/>
                  <a:gd name="T52" fmla="*/ 769 w 769"/>
                  <a:gd name="T53" fmla="*/ 63 h 95"/>
                  <a:gd name="T54" fmla="*/ 5 w 769"/>
                  <a:gd name="T55" fmla="*/ 2 h 95"/>
                  <a:gd name="T56" fmla="*/ 5 w 769"/>
                  <a:gd name="T57" fmla="*/ 5 h 95"/>
                  <a:gd name="T58" fmla="*/ 2 w 769"/>
                  <a:gd name="T59" fmla="*/ 25 h 95"/>
                  <a:gd name="T60" fmla="*/ 0 w 769"/>
                  <a:gd name="T61" fmla="*/ 45 h 95"/>
                  <a:gd name="T62" fmla="*/ 0 w 769"/>
                  <a:gd name="T63" fmla="*/ 60 h 95"/>
                  <a:gd name="T64" fmla="*/ 5 w 769"/>
                  <a:gd name="T65" fmla="*/ 58 h 95"/>
                  <a:gd name="T66" fmla="*/ 5 w 769"/>
                  <a:gd name="T67" fmla="*/ 45 h 95"/>
                  <a:gd name="T68" fmla="*/ 7 w 769"/>
                  <a:gd name="T69" fmla="*/ 25 h 95"/>
                  <a:gd name="T70" fmla="*/ 10 w 769"/>
                  <a:gd name="T71" fmla="*/ 7 h 95"/>
                  <a:gd name="T72" fmla="*/ 10 w 769"/>
                  <a:gd name="T73" fmla="*/ 0 h 95"/>
                  <a:gd name="T74" fmla="*/ 10 w 769"/>
                  <a:gd name="T75" fmla="*/ 0 h 95"/>
                  <a:gd name="T76" fmla="*/ 10 w 769"/>
                  <a:gd name="T77" fmla="*/ 0 h 95"/>
                  <a:gd name="T78" fmla="*/ 9 w 769"/>
                  <a:gd name="T79" fmla="*/ 0 h 95"/>
                  <a:gd name="T80" fmla="*/ 9 w 769"/>
                  <a:gd name="T81" fmla="*/ 0 h 95"/>
                  <a:gd name="T82" fmla="*/ 7 w 769"/>
                  <a:gd name="T83" fmla="*/ 0 h 95"/>
                  <a:gd name="T84" fmla="*/ 7 w 769"/>
                  <a:gd name="T85" fmla="*/ 2 h 95"/>
                  <a:gd name="T86" fmla="*/ 7 w 769"/>
                  <a:gd name="T87" fmla="*/ 2 h 95"/>
                  <a:gd name="T88" fmla="*/ 5 w 769"/>
                  <a:gd name="T89" fmla="*/ 2 h 9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69"/>
                  <a:gd name="T136" fmla="*/ 0 h 95"/>
                  <a:gd name="T137" fmla="*/ 769 w 769"/>
                  <a:gd name="T138" fmla="*/ 95 h 9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69" h="95">
                    <a:moveTo>
                      <a:pt x="769" y="63"/>
                    </a:moveTo>
                    <a:lnTo>
                      <a:pt x="768" y="45"/>
                    </a:lnTo>
                    <a:lnTo>
                      <a:pt x="768" y="42"/>
                    </a:lnTo>
                    <a:lnTo>
                      <a:pt x="766" y="42"/>
                    </a:lnTo>
                    <a:lnTo>
                      <a:pt x="766" y="43"/>
                    </a:lnTo>
                    <a:lnTo>
                      <a:pt x="765" y="43"/>
                    </a:lnTo>
                    <a:lnTo>
                      <a:pt x="763" y="43"/>
                    </a:lnTo>
                    <a:lnTo>
                      <a:pt x="763" y="45"/>
                    </a:lnTo>
                    <a:lnTo>
                      <a:pt x="765" y="63"/>
                    </a:lnTo>
                    <a:lnTo>
                      <a:pt x="769" y="63"/>
                    </a:lnTo>
                    <a:lnTo>
                      <a:pt x="768" y="83"/>
                    </a:lnTo>
                    <a:lnTo>
                      <a:pt x="768" y="95"/>
                    </a:lnTo>
                    <a:lnTo>
                      <a:pt x="766" y="95"/>
                    </a:lnTo>
                    <a:lnTo>
                      <a:pt x="765" y="95"/>
                    </a:lnTo>
                    <a:lnTo>
                      <a:pt x="763" y="95"/>
                    </a:lnTo>
                    <a:lnTo>
                      <a:pt x="763" y="83"/>
                    </a:lnTo>
                    <a:lnTo>
                      <a:pt x="765" y="63"/>
                    </a:lnTo>
                    <a:lnTo>
                      <a:pt x="769" y="63"/>
                    </a:lnTo>
                    <a:close/>
                    <a:moveTo>
                      <a:pt x="5" y="2"/>
                    </a:moveTo>
                    <a:lnTo>
                      <a:pt x="5" y="5"/>
                    </a:lnTo>
                    <a:lnTo>
                      <a:pt x="2" y="25"/>
                    </a:lnTo>
                    <a:lnTo>
                      <a:pt x="0" y="45"/>
                    </a:lnTo>
                    <a:lnTo>
                      <a:pt x="0" y="60"/>
                    </a:lnTo>
                    <a:lnTo>
                      <a:pt x="5" y="58"/>
                    </a:lnTo>
                    <a:lnTo>
                      <a:pt x="5" y="45"/>
                    </a:lnTo>
                    <a:lnTo>
                      <a:pt x="7" y="25"/>
                    </a:lnTo>
                    <a:lnTo>
                      <a:pt x="10" y="7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2" name="Freeform 164"/>
              <p:cNvSpPr>
                <a:spLocks noEditPoints="1"/>
              </p:cNvSpPr>
              <p:nvPr/>
            </p:nvSpPr>
            <p:spPr bwMode="auto">
              <a:xfrm>
                <a:off x="1651" y="2882"/>
                <a:ext cx="762" cy="96"/>
              </a:xfrm>
              <a:custGeom>
                <a:avLst/>
                <a:gdLst>
                  <a:gd name="T0" fmla="*/ 762 w 762"/>
                  <a:gd name="T1" fmla="*/ 63 h 96"/>
                  <a:gd name="T2" fmla="*/ 762 w 762"/>
                  <a:gd name="T3" fmla="*/ 45 h 96"/>
                  <a:gd name="T4" fmla="*/ 762 w 762"/>
                  <a:gd name="T5" fmla="*/ 43 h 96"/>
                  <a:gd name="T6" fmla="*/ 762 w 762"/>
                  <a:gd name="T7" fmla="*/ 43 h 96"/>
                  <a:gd name="T8" fmla="*/ 761 w 762"/>
                  <a:gd name="T9" fmla="*/ 43 h 96"/>
                  <a:gd name="T10" fmla="*/ 761 w 762"/>
                  <a:gd name="T11" fmla="*/ 43 h 96"/>
                  <a:gd name="T12" fmla="*/ 759 w 762"/>
                  <a:gd name="T13" fmla="*/ 43 h 96"/>
                  <a:gd name="T14" fmla="*/ 759 w 762"/>
                  <a:gd name="T15" fmla="*/ 43 h 96"/>
                  <a:gd name="T16" fmla="*/ 759 w 762"/>
                  <a:gd name="T17" fmla="*/ 43 h 96"/>
                  <a:gd name="T18" fmla="*/ 757 w 762"/>
                  <a:gd name="T19" fmla="*/ 43 h 96"/>
                  <a:gd name="T20" fmla="*/ 757 w 762"/>
                  <a:gd name="T21" fmla="*/ 43 h 96"/>
                  <a:gd name="T22" fmla="*/ 757 w 762"/>
                  <a:gd name="T23" fmla="*/ 45 h 96"/>
                  <a:gd name="T24" fmla="*/ 757 w 762"/>
                  <a:gd name="T25" fmla="*/ 63 h 96"/>
                  <a:gd name="T26" fmla="*/ 762 w 762"/>
                  <a:gd name="T27" fmla="*/ 63 h 96"/>
                  <a:gd name="T28" fmla="*/ 762 w 762"/>
                  <a:gd name="T29" fmla="*/ 83 h 96"/>
                  <a:gd name="T30" fmla="*/ 761 w 762"/>
                  <a:gd name="T31" fmla="*/ 95 h 96"/>
                  <a:gd name="T32" fmla="*/ 761 w 762"/>
                  <a:gd name="T33" fmla="*/ 95 h 96"/>
                  <a:gd name="T34" fmla="*/ 761 w 762"/>
                  <a:gd name="T35" fmla="*/ 95 h 96"/>
                  <a:gd name="T36" fmla="*/ 759 w 762"/>
                  <a:gd name="T37" fmla="*/ 95 h 96"/>
                  <a:gd name="T38" fmla="*/ 759 w 762"/>
                  <a:gd name="T39" fmla="*/ 95 h 96"/>
                  <a:gd name="T40" fmla="*/ 759 w 762"/>
                  <a:gd name="T41" fmla="*/ 95 h 96"/>
                  <a:gd name="T42" fmla="*/ 757 w 762"/>
                  <a:gd name="T43" fmla="*/ 95 h 96"/>
                  <a:gd name="T44" fmla="*/ 757 w 762"/>
                  <a:gd name="T45" fmla="*/ 95 h 96"/>
                  <a:gd name="T46" fmla="*/ 756 w 762"/>
                  <a:gd name="T47" fmla="*/ 96 h 96"/>
                  <a:gd name="T48" fmla="*/ 757 w 762"/>
                  <a:gd name="T49" fmla="*/ 83 h 96"/>
                  <a:gd name="T50" fmla="*/ 757 w 762"/>
                  <a:gd name="T51" fmla="*/ 63 h 96"/>
                  <a:gd name="T52" fmla="*/ 762 w 762"/>
                  <a:gd name="T53" fmla="*/ 63 h 96"/>
                  <a:gd name="T54" fmla="*/ 5 w 762"/>
                  <a:gd name="T55" fmla="*/ 0 h 96"/>
                  <a:gd name="T56" fmla="*/ 3 w 762"/>
                  <a:gd name="T57" fmla="*/ 5 h 96"/>
                  <a:gd name="T58" fmla="*/ 1 w 762"/>
                  <a:gd name="T59" fmla="*/ 25 h 96"/>
                  <a:gd name="T60" fmla="*/ 0 w 762"/>
                  <a:gd name="T61" fmla="*/ 45 h 96"/>
                  <a:gd name="T62" fmla="*/ 0 w 762"/>
                  <a:gd name="T63" fmla="*/ 58 h 96"/>
                  <a:gd name="T64" fmla="*/ 5 w 762"/>
                  <a:gd name="T65" fmla="*/ 56 h 96"/>
                  <a:gd name="T66" fmla="*/ 5 w 762"/>
                  <a:gd name="T67" fmla="*/ 45 h 96"/>
                  <a:gd name="T68" fmla="*/ 6 w 762"/>
                  <a:gd name="T69" fmla="*/ 25 h 96"/>
                  <a:gd name="T70" fmla="*/ 8 w 762"/>
                  <a:gd name="T71" fmla="*/ 7 h 96"/>
                  <a:gd name="T72" fmla="*/ 10 w 762"/>
                  <a:gd name="T73" fmla="*/ 0 h 96"/>
                  <a:gd name="T74" fmla="*/ 10 w 762"/>
                  <a:gd name="T75" fmla="*/ 0 h 96"/>
                  <a:gd name="T76" fmla="*/ 8 w 762"/>
                  <a:gd name="T77" fmla="*/ 0 h 96"/>
                  <a:gd name="T78" fmla="*/ 8 w 762"/>
                  <a:gd name="T79" fmla="*/ 0 h 96"/>
                  <a:gd name="T80" fmla="*/ 6 w 762"/>
                  <a:gd name="T81" fmla="*/ 0 h 96"/>
                  <a:gd name="T82" fmla="*/ 6 w 762"/>
                  <a:gd name="T83" fmla="*/ 0 h 96"/>
                  <a:gd name="T84" fmla="*/ 6 w 762"/>
                  <a:gd name="T85" fmla="*/ 0 h 96"/>
                  <a:gd name="T86" fmla="*/ 5 w 762"/>
                  <a:gd name="T87" fmla="*/ 0 h 96"/>
                  <a:gd name="T88" fmla="*/ 5 w 762"/>
                  <a:gd name="T89" fmla="*/ 0 h 9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62"/>
                  <a:gd name="T136" fmla="*/ 0 h 96"/>
                  <a:gd name="T137" fmla="*/ 762 w 762"/>
                  <a:gd name="T138" fmla="*/ 96 h 9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62" h="96">
                    <a:moveTo>
                      <a:pt x="762" y="63"/>
                    </a:moveTo>
                    <a:lnTo>
                      <a:pt x="762" y="45"/>
                    </a:lnTo>
                    <a:lnTo>
                      <a:pt x="762" y="43"/>
                    </a:lnTo>
                    <a:lnTo>
                      <a:pt x="761" y="43"/>
                    </a:lnTo>
                    <a:lnTo>
                      <a:pt x="759" y="43"/>
                    </a:lnTo>
                    <a:lnTo>
                      <a:pt x="757" y="43"/>
                    </a:lnTo>
                    <a:lnTo>
                      <a:pt x="757" y="45"/>
                    </a:lnTo>
                    <a:lnTo>
                      <a:pt x="757" y="63"/>
                    </a:lnTo>
                    <a:lnTo>
                      <a:pt x="762" y="63"/>
                    </a:lnTo>
                    <a:lnTo>
                      <a:pt x="762" y="83"/>
                    </a:lnTo>
                    <a:lnTo>
                      <a:pt x="761" y="95"/>
                    </a:lnTo>
                    <a:lnTo>
                      <a:pt x="759" y="95"/>
                    </a:lnTo>
                    <a:lnTo>
                      <a:pt x="757" y="95"/>
                    </a:lnTo>
                    <a:lnTo>
                      <a:pt x="756" y="96"/>
                    </a:lnTo>
                    <a:lnTo>
                      <a:pt x="757" y="83"/>
                    </a:lnTo>
                    <a:lnTo>
                      <a:pt x="757" y="63"/>
                    </a:lnTo>
                    <a:lnTo>
                      <a:pt x="762" y="63"/>
                    </a:lnTo>
                    <a:close/>
                    <a:moveTo>
                      <a:pt x="5" y="0"/>
                    </a:moveTo>
                    <a:lnTo>
                      <a:pt x="3" y="5"/>
                    </a:lnTo>
                    <a:lnTo>
                      <a:pt x="1" y="25"/>
                    </a:lnTo>
                    <a:lnTo>
                      <a:pt x="0" y="45"/>
                    </a:lnTo>
                    <a:lnTo>
                      <a:pt x="0" y="58"/>
                    </a:lnTo>
                    <a:lnTo>
                      <a:pt x="5" y="56"/>
                    </a:lnTo>
                    <a:lnTo>
                      <a:pt x="5" y="45"/>
                    </a:lnTo>
                    <a:lnTo>
                      <a:pt x="6" y="25"/>
                    </a:lnTo>
                    <a:lnTo>
                      <a:pt x="8" y="7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3" name="Freeform 165"/>
              <p:cNvSpPr>
                <a:spLocks noEditPoints="1"/>
              </p:cNvSpPr>
              <p:nvPr/>
            </p:nvSpPr>
            <p:spPr bwMode="auto">
              <a:xfrm>
                <a:off x="1652" y="2880"/>
                <a:ext cx="760" cy="98"/>
              </a:xfrm>
              <a:custGeom>
                <a:avLst/>
                <a:gdLst>
                  <a:gd name="T0" fmla="*/ 760 w 760"/>
                  <a:gd name="T1" fmla="*/ 65 h 98"/>
                  <a:gd name="T2" fmla="*/ 758 w 760"/>
                  <a:gd name="T3" fmla="*/ 47 h 98"/>
                  <a:gd name="T4" fmla="*/ 758 w 760"/>
                  <a:gd name="T5" fmla="*/ 45 h 98"/>
                  <a:gd name="T6" fmla="*/ 758 w 760"/>
                  <a:gd name="T7" fmla="*/ 45 h 98"/>
                  <a:gd name="T8" fmla="*/ 758 w 760"/>
                  <a:gd name="T9" fmla="*/ 45 h 98"/>
                  <a:gd name="T10" fmla="*/ 756 w 760"/>
                  <a:gd name="T11" fmla="*/ 45 h 98"/>
                  <a:gd name="T12" fmla="*/ 756 w 760"/>
                  <a:gd name="T13" fmla="*/ 45 h 98"/>
                  <a:gd name="T14" fmla="*/ 756 w 760"/>
                  <a:gd name="T15" fmla="*/ 45 h 98"/>
                  <a:gd name="T16" fmla="*/ 755 w 760"/>
                  <a:gd name="T17" fmla="*/ 45 h 98"/>
                  <a:gd name="T18" fmla="*/ 755 w 760"/>
                  <a:gd name="T19" fmla="*/ 45 h 98"/>
                  <a:gd name="T20" fmla="*/ 753 w 760"/>
                  <a:gd name="T21" fmla="*/ 45 h 98"/>
                  <a:gd name="T22" fmla="*/ 753 w 760"/>
                  <a:gd name="T23" fmla="*/ 47 h 98"/>
                  <a:gd name="T24" fmla="*/ 755 w 760"/>
                  <a:gd name="T25" fmla="*/ 65 h 98"/>
                  <a:gd name="T26" fmla="*/ 760 w 760"/>
                  <a:gd name="T27" fmla="*/ 65 h 98"/>
                  <a:gd name="T28" fmla="*/ 758 w 760"/>
                  <a:gd name="T29" fmla="*/ 85 h 98"/>
                  <a:gd name="T30" fmla="*/ 758 w 760"/>
                  <a:gd name="T31" fmla="*/ 97 h 98"/>
                  <a:gd name="T32" fmla="*/ 758 w 760"/>
                  <a:gd name="T33" fmla="*/ 97 h 98"/>
                  <a:gd name="T34" fmla="*/ 756 w 760"/>
                  <a:gd name="T35" fmla="*/ 97 h 98"/>
                  <a:gd name="T36" fmla="*/ 756 w 760"/>
                  <a:gd name="T37" fmla="*/ 97 h 98"/>
                  <a:gd name="T38" fmla="*/ 755 w 760"/>
                  <a:gd name="T39" fmla="*/ 98 h 98"/>
                  <a:gd name="T40" fmla="*/ 755 w 760"/>
                  <a:gd name="T41" fmla="*/ 98 h 98"/>
                  <a:gd name="T42" fmla="*/ 755 w 760"/>
                  <a:gd name="T43" fmla="*/ 98 h 98"/>
                  <a:gd name="T44" fmla="*/ 753 w 760"/>
                  <a:gd name="T45" fmla="*/ 98 h 98"/>
                  <a:gd name="T46" fmla="*/ 753 w 760"/>
                  <a:gd name="T47" fmla="*/ 98 h 98"/>
                  <a:gd name="T48" fmla="*/ 753 w 760"/>
                  <a:gd name="T49" fmla="*/ 85 h 98"/>
                  <a:gd name="T50" fmla="*/ 755 w 760"/>
                  <a:gd name="T51" fmla="*/ 65 h 98"/>
                  <a:gd name="T52" fmla="*/ 760 w 760"/>
                  <a:gd name="T53" fmla="*/ 65 h 98"/>
                  <a:gd name="T54" fmla="*/ 5 w 760"/>
                  <a:gd name="T55" fmla="*/ 2 h 98"/>
                  <a:gd name="T56" fmla="*/ 5 w 760"/>
                  <a:gd name="T57" fmla="*/ 9 h 98"/>
                  <a:gd name="T58" fmla="*/ 2 w 760"/>
                  <a:gd name="T59" fmla="*/ 27 h 98"/>
                  <a:gd name="T60" fmla="*/ 0 w 760"/>
                  <a:gd name="T61" fmla="*/ 47 h 98"/>
                  <a:gd name="T62" fmla="*/ 0 w 760"/>
                  <a:gd name="T63" fmla="*/ 60 h 98"/>
                  <a:gd name="T64" fmla="*/ 5 w 760"/>
                  <a:gd name="T65" fmla="*/ 57 h 98"/>
                  <a:gd name="T66" fmla="*/ 5 w 760"/>
                  <a:gd name="T67" fmla="*/ 47 h 98"/>
                  <a:gd name="T68" fmla="*/ 7 w 760"/>
                  <a:gd name="T69" fmla="*/ 27 h 98"/>
                  <a:gd name="T70" fmla="*/ 10 w 760"/>
                  <a:gd name="T71" fmla="*/ 9 h 98"/>
                  <a:gd name="T72" fmla="*/ 12 w 760"/>
                  <a:gd name="T73" fmla="*/ 0 h 98"/>
                  <a:gd name="T74" fmla="*/ 10 w 760"/>
                  <a:gd name="T75" fmla="*/ 0 h 98"/>
                  <a:gd name="T76" fmla="*/ 10 w 760"/>
                  <a:gd name="T77" fmla="*/ 0 h 98"/>
                  <a:gd name="T78" fmla="*/ 9 w 760"/>
                  <a:gd name="T79" fmla="*/ 0 h 98"/>
                  <a:gd name="T80" fmla="*/ 9 w 760"/>
                  <a:gd name="T81" fmla="*/ 2 h 98"/>
                  <a:gd name="T82" fmla="*/ 9 w 760"/>
                  <a:gd name="T83" fmla="*/ 2 h 98"/>
                  <a:gd name="T84" fmla="*/ 7 w 760"/>
                  <a:gd name="T85" fmla="*/ 2 h 98"/>
                  <a:gd name="T86" fmla="*/ 7 w 760"/>
                  <a:gd name="T87" fmla="*/ 2 h 98"/>
                  <a:gd name="T88" fmla="*/ 5 w 760"/>
                  <a:gd name="T89" fmla="*/ 2 h 9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60"/>
                  <a:gd name="T136" fmla="*/ 0 h 98"/>
                  <a:gd name="T137" fmla="*/ 760 w 760"/>
                  <a:gd name="T138" fmla="*/ 98 h 9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60" h="98">
                    <a:moveTo>
                      <a:pt x="760" y="65"/>
                    </a:moveTo>
                    <a:lnTo>
                      <a:pt x="758" y="47"/>
                    </a:lnTo>
                    <a:lnTo>
                      <a:pt x="758" y="45"/>
                    </a:lnTo>
                    <a:lnTo>
                      <a:pt x="756" y="45"/>
                    </a:lnTo>
                    <a:lnTo>
                      <a:pt x="755" y="45"/>
                    </a:lnTo>
                    <a:lnTo>
                      <a:pt x="753" y="45"/>
                    </a:lnTo>
                    <a:lnTo>
                      <a:pt x="753" y="47"/>
                    </a:lnTo>
                    <a:lnTo>
                      <a:pt x="755" y="65"/>
                    </a:lnTo>
                    <a:lnTo>
                      <a:pt x="760" y="65"/>
                    </a:lnTo>
                    <a:lnTo>
                      <a:pt x="758" y="85"/>
                    </a:lnTo>
                    <a:lnTo>
                      <a:pt x="758" y="97"/>
                    </a:lnTo>
                    <a:lnTo>
                      <a:pt x="756" y="97"/>
                    </a:lnTo>
                    <a:lnTo>
                      <a:pt x="755" y="98"/>
                    </a:lnTo>
                    <a:lnTo>
                      <a:pt x="753" y="98"/>
                    </a:lnTo>
                    <a:lnTo>
                      <a:pt x="753" y="85"/>
                    </a:lnTo>
                    <a:lnTo>
                      <a:pt x="755" y="65"/>
                    </a:lnTo>
                    <a:lnTo>
                      <a:pt x="760" y="65"/>
                    </a:lnTo>
                    <a:close/>
                    <a:moveTo>
                      <a:pt x="5" y="2"/>
                    </a:moveTo>
                    <a:lnTo>
                      <a:pt x="5" y="9"/>
                    </a:lnTo>
                    <a:lnTo>
                      <a:pt x="2" y="27"/>
                    </a:lnTo>
                    <a:lnTo>
                      <a:pt x="0" y="47"/>
                    </a:lnTo>
                    <a:lnTo>
                      <a:pt x="0" y="60"/>
                    </a:lnTo>
                    <a:lnTo>
                      <a:pt x="5" y="57"/>
                    </a:lnTo>
                    <a:lnTo>
                      <a:pt x="5" y="47"/>
                    </a:lnTo>
                    <a:lnTo>
                      <a:pt x="7" y="27"/>
                    </a:lnTo>
                    <a:lnTo>
                      <a:pt x="10" y="9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4" name="Freeform 166"/>
              <p:cNvSpPr>
                <a:spLocks noEditPoints="1"/>
              </p:cNvSpPr>
              <p:nvPr/>
            </p:nvSpPr>
            <p:spPr bwMode="auto">
              <a:xfrm>
                <a:off x="1656" y="2880"/>
                <a:ext cx="752" cy="98"/>
              </a:xfrm>
              <a:custGeom>
                <a:avLst/>
                <a:gdLst>
                  <a:gd name="T0" fmla="*/ 752 w 752"/>
                  <a:gd name="T1" fmla="*/ 65 h 98"/>
                  <a:gd name="T2" fmla="*/ 752 w 752"/>
                  <a:gd name="T3" fmla="*/ 47 h 98"/>
                  <a:gd name="T4" fmla="*/ 752 w 752"/>
                  <a:gd name="T5" fmla="*/ 45 h 98"/>
                  <a:gd name="T6" fmla="*/ 752 w 752"/>
                  <a:gd name="T7" fmla="*/ 45 h 98"/>
                  <a:gd name="T8" fmla="*/ 751 w 752"/>
                  <a:gd name="T9" fmla="*/ 45 h 98"/>
                  <a:gd name="T10" fmla="*/ 751 w 752"/>
                  <a:gd name="T11" fmla="*/ 45 h 98"/>
                  <a:gd name="T12" fmla="*/ 749 w 752"/>
                  <a:gd name="T13" fmla="*/ 45 h 98"/>
                  <a:gd name="T14" fmla="*/ 749 w 752"/>
                  <a:gd name="T15" fmla="*/ 45 h 98"/>
                  <a:gd name="T16" fmla="*/ 749 w 752"/>
                  <a:gd name="T17" fmla="*/ 45 h 98"/>
                  <a:gd name="T18" fmla="*/ 747 w 752"/>
                  <a:gd name="T19" fmla="*/ 45 h 98"/>
                  <a:gd name="T20" fmla="*/ 747 w 752"/>
                  <a:gd name="T21" fmla="*/ 45 h 98"/>
                  <a:gd name="T22" fmla="*/ 747 w 752"/>
                  <a:gd name="T23" fmla="*/ 47 h 98"/>
                  <a:gd name="T24" fmla="*/ 747 w 752"/>
                  <a:gd name="T25" fmla="*/ 65 h 98"/>
                  <a:gd name="T26" fmla="*/ 752 w 752"/>
                  <a:gd name="T27" fmla="*/ 65 h 98"/>
                  <a:gd name="T28" fmla="*/ 752 w 752"/>
                  <a:gd name="T29" fmla="*/ 85 h 98"/>
                  <a:gd name="T30" fmla="*/ 751 w 752"/>
                  <a:gd name="T31" fmla="*/ 98 h 98"/>
                  <a:gd name="T32" fmla="*/ 751 w 752"/>
                  <a:gd name="T33" fmla="*/ 98 h 98"/>
                  <a:gd name="T34" fmla="*/ 751 w 752"/>
                  <a:gd name="T35" fmla="*/ 98 h 98"/>
                  <a:gd name="T36" fmla="*/ 749 w 752"/>
                  <a:gd name="T37" fmla="*/ 98 h 98"/>
                  <a:gd name="T38" fmla="*/ 749 w 752"/>
                  <a:gd name="T39" fmla="*/ 98 h 98"/>
                  <a:gd name="T40" fmla="*/ 749 w 752"/>
                  <a:gd name="T41" fmla="*/ 98 h 98"/>
                  <a:gd name="T42" fmla="*/ 747 w 752"/>
                  <a:gd name="T43" fmla="*/ 98 h 98"/>
                  <a:gd name="T44" fmla="*/ 747 w 752"/>
                  <a:gd name="T45" fmla="*/ 98 h 98"/>
                  <a:gd name="T46" fmla="*/ 746 w 752"/>
                  <a:gd name="T47" fmla="*/ 98 h 98"/>
                  <a:gd name="T48" fmla="*/ 747 w 752"/>
                  <a:gd name="T49" fmla="*/ 85 h 98"/>
                  <a:gd name="T50" fmla="*/ 747 w 752"/>
                  <a:gd name="T51" fmla="*/ 65 h 98"/>
                  <a:gd name="T52" fmla="*/ 752 w 752"/>
                  <a:gd name="T53" fmla="*/ 65 h 98"/>
                  <a:gd name="T54" fmla="*/ 5 w 752"/>
                  <a:gd name="T55" fmla="*/ 2 h 98"/>
                  <a:gd name="T56" fmla="*/ 3 w 752"/>
                  <a:gd name="T57" fmla="*/ 9 h 98"/>
                  <a:gd name="T58" fmla="*/ 1 w 752"/>
                  <a:gd name="T59" fmla="*/ 27 h 98"/>
                  <a:gd name="T60" fmla="*/ 0 w 752"/>
                  <a:gd name="T61" fmla="*/ 47 h 98"/>
                  <a:gd name="T62" fmla="*/ 0 w 752"/>
                  <a:gd name="T63" fmla="*/ 58 h 98"/>
                  <a:gd name="T64" fmla="*/ 5 w 752"/>
                  <a:gd name="T65" fmla="*/ 57 h 98"/>
                  <a:gd name="T66" fmla="*/ 5 w 752"/>
                  <a:gd name="T67" fmla="*/ 47 h 98"/>
                  <a:gd name="T68" fmla="*/ 6 w 752"/>
                  <a:gd name="T69" fmla="*/ 29 h 98"/>
                  <a:gd name="T70" fmla="*/ 8 w 752"/>
                  <a:gd name="T71" fmla="*/ 9 h 98"/>
                  <a:gd name="T72" fmla="*/ 10 w 752"/>
                  <a:gd name="T73" fmla="*/ 0 h 98"/>
                  <a:gd name="T74" fmla="*/ 10 w 752"/>
                  <a:gd name="T75" fmla="*/ 0 h 98"/>
                  <a:gd name="T76" fmla="*/ 8 w 752"/>
                  <a:gd name="T77" fmla="*/ 0 h 98"/>
                  <a:gd name="T78" fmla="*/ 8 w 752"/>
                  <a:gd name="T79" fmla="*/ 0 h 98"/>
                  <a:gd name="T80" fmla="*/ 8 w 752"/>
                  <a:gd name="T81" fmla="*/ 0 h 98"/>
                  <a:gd name="T82" fmla="*/ 6 w 752"/>
                  <a:gd name="T83" fmla="*/ 0 h 98"/>
                  <a:gd name="T84" fmla="*/ 6 w 752"/>
                  <a:gd name="T85" fmla="*/ 0 h 98"/>
                  <a:gd name="T86" fmla="*/ 5 w 752"/>
                  <a:gd name="T87" fmla="*/ 0 h 98"/>
                  <a:gd name="T88" fmla="*/ 5 w 752"/>
                  <a:gd name="T89" fmla="*/ 2 h 9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52"/>
                  <a:gd name="T136" fmla="*/ 0 h 98"/>
                  <a:gd name="T137" fmla="*/ 752 w 752"/>
                  <a:gd name="T138" fmla="*/ 98 h 9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52" h="98">
                    <a:moveTo>
                      <a:pt x="752" y="65"/>
                    </a:moveTo>
                    <a:lnTo>
                      <a:pt x="752" y="47"/>
                    </a:lnTo>
                    <a:lnTo>
                      <a:pt x="752" y="45"/>
                    </a:lnTo>
                    <a:lnTo>
                      <a:pt x="751" y="45"/>
                    </a:lnTo>
                    <a:lnTo>
                      <a:pt x="749" y="45"/>
                    </a:lnTo>
                    <a:lnTo>
                      <a:pt x="747" y="45"/>
                    </a:lnTo>
                    <a:lnTo>
                      <a:pt x="747" y="47"/>
                    </a:lnTo>
                    <a:lnTo>
                      <a:pt x="747" y="65"/>
                    </a:lnTo>
                    <a:lnTo>
                      <a:pt x="752" y="65"/>
                    </a:lnTo>
                    <a:lnTo>
                      <a:pt x="752" y="85"/>
                    </a:lnTo>
                    <a:lnTo>
                      <a:pt x="751" y="98"/>
                    </a:lnTo>
                    <a:lnTo>
                      <a:pt x="749" y="98"/>
                    </a:lnTo>
                    <a:lnTo>
                      <a:pt x="747" y="98"/>
                    </a:lnTo>
                    <a:lnTo>
                      <a:pt x="746" y="98"/>
                    </a:lnTo>
                    <a:lnTo>
                      <a:pt x="747" y="85"/>
                    </a:lnTo>
                    <a:lnTo>
                      <a:pt x="747" y="65"/>
                    </a:lnTo>
                    <a:lnTo>
                      <a:pt x="752" y="65"/>
                    </a:lnTo>
                    <a:close/>
                    <a:moveTo>
                      <a:pt x="5" y="2"/>
                    </a:moveTo>
                    <a:lnTo>
                      <a:pt x="3" y="9"/>
                    </a:lnTo>
                    <a:lnTo>
                      <a:pt x="1" y="27"/>
                    </a:lnTo>
                    <a:lnTo>
                      <a:pt x="0" y="47"/>
                    </a:lnTo>
                    <a:lnTo>
                      <a:pt x="0" y="58"/>
                    </a:lnTo>
                    <a:lnTo>
                      <a:pt x="5" y="57"/>
                    </a:lnTo>
                    <a:lnTo>
                      <a:pt x="5" y="47"/>
                    </a:lnTo>
                    <a:lnTo>
                      <a:pt x="6" y="29"/>
                    </a:lnTo>
                    <a:lnTo>
                      <a:pt x="8" y="9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5" name="Freeform 167"/>
              <p:cNvSpPr>
                <a:spLocks noEditPoints="1"/>
              </p:cNvSpPr>
              <p:nvPr/>
            </p:nvSpPr>
            <p:spPr bwMode="auto">
              <a:xfrm>
                <a:off x="1657" y="2879"/>
                <a:ext cx="750" cy="99"/>
              </a:xfrm>
              <a:custGeom>
                <a:avLst/>
                <a:gdLst>
                  <a:gd name="T0" fmla="*/ 750 w 750"/>
                  <a:gd name="T1" fmla="*/ 66 h 99"/>
                  <a:gd name="T2" fmla="*/ 748 w 750"/>
                  <a:gd name="T3" fmla="*/ 48 h 99"/>
                  <a:gd name="T4" fmla="*/ 748 w 750"/>
                  <a:gd name="T5" fmla="*/ 46 h 99"/>
                  <a:gd name="T6" fmla="*/ 748 w 750"/>
                  <a:gd name="T7" fmla="*/ 46 h 99"/>
                  <a:gd name="T8" fmla="*/ 748 w 750"/>
                  <a:gd name="T9" fmla="*/ 46 h 99"/>
                  <a:gd name="T10" fmla="*/ 746 w 750"/>
                  <a:gd name="T11" fmla="*/ 46 h 99"/>
                  <a:gd name="T12" fmla="*/ 746 w 750"/>
                  <a:gd name="T13" fmla="*/ 46 h 99"/>
                  <a:gd name="T14" fmla="*/ 746 w 750"/>
                  <a:gd name="T15" fmla="*/ 46 h 99"/>
                  <a:gd name="T16" fmla="*/ 745 w 750"/>
                  <a:gd name="T17" fmla="*/ 48 h 99"/>
                  <a:gd name="T18" fmla="*/ 745 w 750"/>
                  <a:gd name="T19" fmla="*/ 48 h 99"/>
                  <a:gd name="T20" fmla="*/ 743 w 750"/>
                  <a:gd name="T21" fmla="*/ 48 h 99"/>
                  <a:gd name="T22" fmla="*/ 743 w 750"/>
                  <a:gd name="T23" fmla="*/ 48 h 99"/>
                  <a:gd name="T24" fmla="*/ 745 w 750"/>
                  <a:gd name="T25" fmla="*/ 66 h 99"/>
                  <a:gd name="T26" fmla="*/ 750 w 750"/>
                  <a:gd name="T27" fmla="*/ 66 h 99"/>
                  <a:gd name="T28" fmla="*/ 748 w 750"/>
                  <a:gd name="T29" fmla="*/ 86 h 99"/>
                  <a:gd name="T30" fmla="*/ 748 w 750"/>
                  <a:gd name="T31" fmla="*/ 99 h 99"/>
                  <a:gd name="T32" fmla="*/ 748 w 750"/>
                  <a:gd name="T33" fmla="*/ 99 h 99"/>
                  <a:gd name="T34" fmla="*/ 746 w 750"/>
                  <a:gd name="T35" fmla="*/ 99 h 99"/>
                  <a:gd name="T36" fmla="*/ 746 w 750"/>
                  <a:gd name="T37" fmla="*/ 99 h 99"/>
                  <a:gd name="T38" fmla="*/ 745 w 750"/>
                  <a:gd name="T39" fmla="*/ 99 h 99"/>
                  <a:gd name="T40" fmla="*/ 745 w 750"/>
                  <a:gd name="T41" fmla="*/ 99 h 99"/>
                  <a:gd name="T42" fmla="*/ 745 w 750"/>
                  <a:gd name="T43" fmla="*/ 99 h 99"/>
                  <a:gd name="T44" fmla="*/ 743 w 750"/>
                  <a:gd name="T45" fmla="*/ 99 h 99"/>
                  <a:gd name="T46" fmla="*/ 743 w 750"/>
                  <a:gd name="T47" fmla="*/ 99 h 99"/>
                  <a:gd name="T48" fmla="*/ 743 w 750"/>
                  <a:gd name="T49" fmla="*/ 86 h 99"/>
                  <a:gd name="T50" fmla="*/ 745 w 750"/>
                  <a:gd name="T51" fmla="*/ 66 h 99"/>
                  <a:gd name="T52" fmla="*/ 750 w 750"/>
                  <a:gd name="T53" fmla="*/ 66 h 99"/>
                  <a:gd name="T54" fmla="*/ 7 w 750"/>
                  <a:gd name="T55" fmla="*/ 1 h 99"/>
                  <a:gd name="T56" fmla="*/ 5 w 750"/>
                  <a:gd name="T57" fmla="*/ 10 h 99"/>
                  <a:gd name="T58" fmla="*/ 2 w 750"/>
                  <a:gd name="T59" fmla="*/ 28 h 99"/>
                  <a:gd name="T60" fmla="*/ 0 w 750"/>
                  <a:gd name="T61" fmla="*/ 48 h 99"/>
                  <a:gd name="T62" fmla="*/ 0 w 750"/>
                  <a:gd name="T63" fmla="*/ 58 h 99"/>
                  <a:gd name="T64" fmla="*/ 5 w 750"/>
                  <a:gd name="T65" fmla="*/ 56 h 99"/>
                  <a:gd name="T66" fmla="*/ 5 w 750"/>
                  <a:gd name="T67" fmla="*/ 48 h 99"/>
                  <a:gd name="T68" fmla="*/ 7 w 750"/>
                  <a:gd name="T69" fmla="*/ 30 h 99"/>
                  <a:gd name="T70" fmla="*/ 10 w 750"/>
                  <a:gd name="T71" fmla="*/ 11 h 99"/>
                  <a:gd name="T72" fmla="*/ 12 w 750"/>
                  <a:gd name="T73" fmla="*/ 0 h 99"/>
                  <a:gd name="T74" fmla="*/ 10 w 750"/>
                  <a:gd name="T75" fmla="*/ 0 h 99"/>
                  <a:gd name="T76" fmla="*/ 10 w 750"/>
                  <a:gd name="T77" fmla="*/ 0 h 99"/>
                  <a:gd name="T78" fmla="*/ 10 w 750"/>
                  <a:gd name="T79" fmla="*/ 1 h 99"/>
                  <a:gd name="T80" fmla="*/ 9 w 750"/>
                  <a:gd name="T81" fmla="*/ 1 h 99"/>
                  <a:gd name="T82" fmla="*/ 9 w 750"/>
                  <a:gd name="T83" fmla="*/ 1 h 99"/>
                  <a:gd name="T84" fmla="*/ 7 w 750"/>
                  <a:gd name="T85" fmla="*/ 1 h 99"/>
                  <a:gd name="T86" fmla="*/ 7 w 750"/>
                  <a:gd name="T87" fmla="*/ 1 h 99"/>
                  <a:gd name="T88" fmla="*/ 7 w 750"/>
                  <a:gd name="T89" fmla="*/ 1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50"/>
                  <a:gd name="T136" fmla="*/ 0 h 99"/>
                  <a:gd name="T137" fmla="*/ 750 w 750"/>
                  <a:gd name="T138" fmla="*/ 99 h 9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50" h="99">
                    <a:moveTo>
                      <a:pt x="750" y="66"/>
                    </a:moveTo>
                    <a:lnTo>
                      <a:pt x="748" y="48"/>
                    </a:lnTo>
                    <a:lnTo>
                      <a:pt x="748" y="46"/>
                    </a:lnTo>
                    <a:lnTo>
                      <a:pt x="746" y="46"/>
                    </a:lnTo>
                    <a:lnTo>
                      <a:pt x="745" y="48"/>
                    </a:lnTo>
                    <a:lnTo>
                      <a:pt x="743" y="48"/>
                    </a:lnTo>
                    <a:lnTo>
                      <a:pt x="745" y="66"/>
                    </a:lnTo>
                    <a:lnTo>
                      <a:pt x="750" y="66"/>
                    </a:lnTo>
                    <a:lnTo>
                      <a:pt x="748" y="86"/>
                    </a:lnTo>
                    <a:lnTo>
                      <a:pt x="748" y="99"/>
                    </a:lnTo>
                    <a:lnTo>
                      <a:pt x="746" y="99"/>
                    </a:lnTo>
                    <a:lnTo>
                      <a:pt x="745" y="99"/>
                    </a:lnTo>
                    <a:lnTo>
                      <a:pt x="743" y="99"/>
                    </a:lnTo>
                    <a:lnTo>
                      <a:pt x="743" y="86"/>
                    </a:lnTo>
                    <a:lnTo>
                      <a:pt x="745" y="66"/>
                    </a:lnTo>
                    <a:lnTo>
                      <a:pt x="750" y="66"/>
                    </a:lnTo>
                    <a:close/>
                    <a:moveTo>
                      <a:pt x="7" y="1"/>
                    </a:moveTo>
                    <a:lnTo>
                      <a:pt x="5" y="10"/>
                    </a:lnTo>
                    <a:lnTo>
                      <a:pt x="2" y="28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5" y="56"/>
                    </a:lnTo>
                    <a:lnTo>
                      <a:pt x="5" y="48"/>
                    </a:lnTo>
                    <a:lnTo>
                      <a:pt x="7" y="30"/>
                    </a:lnTo>
                    <a:lnTo>
                      <a:pt x="10" y="1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6" name="Freeform 168"/>
              <p:cNvSpPr>
                <a:spLocks noEditPoints="1"/>
              </p:cNvSpPr>
              <p:nvPr/>
            </p:nvSpPr>
            <p:spPr bwMode="auto">
              <a:xfrm>
                <a:off x="1661" y="2879"/>
                <a:ext cx="742" cy="99"/>
              </a:xfrm>
              <a:custGeom>
                <a:avLst/>
                <a:gdLst>
                  <a:gd name="T0" fmla="*/ 742 w 742"/>
                  <a:gd name="T1" fmla="*/ 66 h 99"/>
                  <a:gd name="T2" fmla="*/ 742 w 742"/>
                  <a:gd name="T3" fmla="*/ 48 h 99"/>
                  <a:gd name="T4" fmla="*/ 742 w 742"/>
                  <a:gd name="T5" fmla="*/ 46 h 99"/>
                  <a:gd name="T6" fmla="*/ 742 w 742"/>
                  <a:gd name="T7" fmla="*/ 46 h 99"/>
                  <a:gd name="T8" fmla="*/ 741 w 742"/>
                  <a:gd name="T9" fmla="*/ 48 h 99"/>
                  <a:gd name="T10" fmla="*/ 741 w 742"/>
                  <a:gd name="T11" fmla="*/ 48 h 99"/>
                  <a:gd name="T12" fmla="*/ 739 w 742"/>
                  <a:gd name="T13" fmla="*/ 48 h 99"/>
                  <a:gd name="T14" fmla="*/ 739 w 742"/>
                  <a:gd name="T15" fmla="*/ 48 h 99"/>
                  <a:gd name="T16" fmla="*/ 739 w 742"/>
                  <a:gd name="T17" fmla="*/ 48 h 99"/>
                  <a:gd name="T18" fmla="*/ 737 w 742"/>
                  <a:gd name="T19" fmla="*/ 48 h 99"/>
                  <a:gd name="T20" fmla="*/ 737 w 742"/>
                  <a:gd name="T21" fmla="*/ 48 h 99"/>
                  <a:gd name="T22" fmla="*/ 737 w 742"/>
                  <a:gd name="T23" fmla="*/ 48 h 99"/>
                  <a:gd name="T24" fmla="*/ 737 w 742"/>
                  <a:gd name="T25" fmla="*/ 66 h 99"/>
                  <a:gd name="T26" fmla="*/ 742 w 742"/>
                  <a:gd name="T27" fmla="*/ 66 h 99"/>
                  <a:gd name="T28" fmla="*/ 742 w 742"/>
                  <a:gd name="T29" fmla="*/ 86 h 99"/>
                  <a:gd name="T30" fmla="*/ 741 w 742"/>
                  <a:gd name="T31" fmla="*/ 99 h 99"/>
                  <a:gd name="T32" fmla="*/ 741 w 742"/>
                  <a:gd name="T33" fmla="*/ 99 h 99"/>
                  <a:gd name="T34" fmla="*/ 741 w 742"/>
                  <a:gd name="T35" fmla="*/ 99 h 99"/>
                  <a:gd name="T36" fmla="*/ 739 w 742"/>
                  <a:gd name="T37" fmla="*/ 99 h 99"/>
                  <a:gd name="T38" fmla="*/ 739 w 742"/>
                  <a:gd name="T39" fmla="*/ 99 h 99"/>
                  <a:gd name="T40" fmla="*/ 737 w 742"/>
                  <a:gd name="T41" fmla="*/ 99 h 99"/>
                  <a:gd name="T42" fmla="*/ 737 w 742"/>
                  <a:gd name="T43" fmla="*/ 99 h 99"/>
                  <a:gd name="T44" fmla="*/ 737 w 742"/>
                  <a:gd name="T45" fmla="*/ 99 h 99"/>
                  <a:gd name="T46" fmla="*/ 736 w 742"/>
                  <a:gd name="T47" fmla="*/ 99 h 99"/>
                  <a:gd name="T48" fmla="*/ 737 w 742"/>
                  <a:gd name="T49" fmla="*/ 86 h 99"/>
                  <a:gd name="T50" fmla="*/ 737 w 742"/>
                  <a:gd name="T51" fmla="*/ 66 h 99"/>
                  <a:gd name="T52" fmla="*/ 742 w 742"/>
                  <a:gd name="T53" fmla="*/ 66 h 99"/>
                  <a:gd name="T54" fmla="*/ 5 w 742"/>
                  <a:gd name="T55" fmla="*/ 1 h 99"/>
                  <a:gd name="T56" fmla="*/ 3 w 742"/>
                  <a:gd name="T57" fmla="*/ 10 h 99"/>
                  <a:gd name="T58" fmla="*/ 1 w 742"/>
                  <a:gd name="T59" fmla="*/ 30 h 99"/>
                  <a:gd name="T60" fmla="*/ 0 w 742"/>
                  <a:gd name="T61" fmla="*/ 48 h 99"/>
                  <a:gd name="T62" fmla="*/ 0 w 742"/>
                  <a:gd name="T63" fmla="*/ 58 h 99"/>
                  <a:gd name="T64" fmla="*/ 5 w 742"/>
                  <a:gd name="T65" fmla="*/ 54 h 99"/>
                  <a:gd name="T66" fmla="*/ 5 w 742"/>
                  <a:gd name="T67" fmla="*/ 48 h 99"/>
                  <a:gd name="T68" fmla="*/ 6 w 742"/>
                  <a:gd name="T69" fmla="*/ 30 h 99"/>
                  <a:gd name="T70" fmla="*/ 8 w 742"/>
                  <a:gd name="T71" fmla="*/ 11 h 99"/>
                  <a:gd name="T72" fmla="*/ 9 w 742"/>
                  <a:gd name="T73" fmla="*/ 0 h 99"/>
                  <a:gd name="T74" fmla="*/ 9 w 742"/>
                  <a:gd name="T75" fmla="*/ 0 h 99"/>
                  <a:gd name="T76" fmla="*/ 9 w 742"/>
                  <a:gd name="T77" fmla="*/ 0 h 99"/>
                  <a:gd name="T78" fmla="*/ 8 w 742"/>
                  <a:gd name="T79" fmla="*/ 0 h 99"/>
                  <a:gd name="T80" fmla="*/ 8 w 742"/>
                  <a:gd name="T81" fmla="*/ 0 h 99"/>
                  <a:gd name="T82" fmla="*/ 6 w 742"/>
                  <a:gd name="T83" fmla="*/ 0 h 99"/>
                  <a:gd name="T84" fmla="*/ 6 w 742"/>
                  <a:gd name="T85" fmla="*/ 0 h 99"/>
                  <a:gd name="T86" fmla="*/ 6 w 742"/>
                  <a:gd name="T87" fmla="*/ 1 h 99"/>
                  <a:gd name="T88" fmla="*/ 5 w 742"/>
                  <a:gd name="T89" fmla="*/ 1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42"/>
                  <a:gd name="T136" fmla="*/ 0 h 99"/>
                  <a:gd name="T137" fmla="*/ 742 w 742"/>
                  <a:gd name="T138" fmla="*/ 99 h 9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42" h="99">
                    <a:moveTo>
                      <a:pt x="742" y="66"/>
                    </a:moveTo>
                    <a:lnTo>
                      <a:pt x="742" y="48"/>
                    </a:lnTo>
                    <a:lnTo>
                      <a:pt x="742" y="46"/>
                    </a:lnTo>
                    <a:lnTo>
                      <a:pt x="741" y="48"/>
                    </a:lnTo>
                    <a:lnTo>
                      <a:pt x="739" y="48"/>
                    </a:lnTo>
                    <a:lnTo>
                      <a:pt x="737" y="48"/>
                    </a:lnTo>
                    <a:lnTo>
                      <a:pt x="737" y="66"/>
                    </a:lnTo>
                    <a:lnTo>
                      <a:pt x="742" y="66"/>
                    </a:lnTo>
                    <a:lnTo>
                      <a:pt x="742" y="86"/>
                    </a:lnTo>
                    <a:lnTo>
                      <a:pt x="741" y="99"/>
                    </a:lnTo>
                    <a:lnTo>
                      <a:pt x="739" y="99"/>
                    </a:lnTo>
                    <a:lnTo>
                      <a:pt x="737" y="99"/>
                    </a:lnTo>
                    <a:lnTo>
                      <a:pt x="736" y="99"/>
                    </a:lnTo>
                    <a:lnTo>
                      <a:pt x="737" y="86"/>
                    </a:lnTo>
                    <a:lnTo>
                      <a:pt x="737" y="66"/>
                    </a:lnTo>
                    <a:lnTo>
                      <a:pt x="742" y="66"/>
                    </a:lnTo>
                    <a:close/>
                    <a:moveTo>
                      <a:pt x="5" y="1"/>
                    </a:moveTo>
                    <a:lnTo>
                      <a:pt x="3" y="10"/>
                    </a:lnTo>
                    <a:lnTo>
                      <a:pt x="1" y="30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5" y="54"/>
                    </a:lnTo>
                    <a:lnTo>
                      <a:pt x="5" y="48"/>
                    </a:lnTo>
                    <a:lnTo>
                      <a:pt x="6" y="30"/>
                    </a:lnTo>
                    <a:lnTo>
                      <a:pt x="8" y="1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7" name="Freeform 169"/>
              <p:cNvSpPr>
                <a:spLocks noEditPoints="1"/>
              </p:cNvSpPr>
              <p:nvPr/>
            </p:nvSpPr>
            <p:spPr bwMode="auto">
              <a:xfrm>
                <a:off x="1662" y="2877"/>
                <a:ext cx="740" cy="103"/>
              </a:xfrm>
              <a:custGeom>
                <a:avLst/>
                <a:gdLst>
                  <a:gd name="T0" fmla="*/ 740 w 740"/>
                  <a:gd name="T1" fmla="*/ 68 h 103"/>
                  <a:gd name="T2" fmla="*/ 738 w 740"/>
                  <a:gd name="T3" fmla="*/ 50 h 103"/>
                  <a:gd name="T4" fmla="*/ 738 w 740"/>
                  <a:gd name="T5" fmla="*/ 50 h 103"/>
                  <a:gd name="T6" fmla="*/ 738 w 740"/>
                  <a:gd name="T7" fmla="*/ 50 h 103"/>
                  <a:gd name="T8" fmla="*/ 738 w 740"/>
                  <a:gd name="T9" fmla="*/ 50 h 103"/>
                  <a:gd name="T10" fmla="*/ 736 w 740"/>
                  <a:gd name="T11" fmla="*/ 50 h 103"/>
                  <a:gd name="T12" fmla="*/ 736 w 740"/>
                  <a:gd name="T13" fmla="*/ 50 h 103"/>
                  <a:gd name="T14" fmla="*/ 736 w 740"/>
                  <a:gd name="T15" fmla="*/ 50 h 103"/>
                  <a:gd name="T16" fmla="*/ 735 w 740"/>
                  <a:gd name="T17" fmla="*/ 50 h 103"/>
                  <a:gd name="T18" fmla="*/ 735 w 740"/>
                  <a:gd name="T19" fmla="*/ 50 h 103"/>
                  <a:gd name="T20" fmla="*/ 733 w 740"/>
                  <a:gd name="T21" fmla="*/ 50 h 103"/>
                  <a:gd name="T22" fmla="*/ 733 w 740"/>
                  <a:gd name="T23" fmla="*/ 50 h 103"/>
                  <a:gd name="T24" fmla="*/ 735 w 740"/>
                  <a:gd name="T25" fmla="*/ 68 h 103"/>
                  <a:gd name="T26" fmla="*/ 740 w 740"/>
                  <a:gd name="T27" fmla="*/ 68 h 103"/>
                  <a:gd name="T28" fmla="*/ 738 w 740"/>
                  <a:gd name="T29" fmla="*/ 88 h 103"/>
                  <a:gd name="T30" fmla="*/ 738 w 740"/>
                  <a:gd name="T31" fmla="*/ 101 h 103"/>
                  <a:gd name="T32" fmla="*/ 736 w 740"/>
                  <a:gd name="T33" fmla="*/ 101 h 103"/>
                  <a:gd name="T34" fmla="*/ 736 w 740"/>
                  <a:gd name="T35" fmla="*/ 101 h 103"/>
                  <a:gd name="T36" fmla="*/ 736 w 740"/>
                  <a:gd name="T37" fmla="*/ 101 h 103"/>
                  <a:gd name="T38" fmla="*/ 735 w 740"/>
                  <a:gd name="T39" fmla="*/ 101 h 103"/>
                  <a:gd name="T40" fmla="*/ 735 w 740"/>
                  <a:gd name="T41" fmla="*/ 101 h 103"/>
                  <a:gd name="T42" fmla="*/ 735 w 740"/>
                  <a:gd name="T43" fmla="*/ 101 h 103"/>
                  <a:gd name="T44" fmla="*/ 733 w 740"/>
                  <a:gd name="T45" fmla="*/ 103 h 103"/>
                  <a:gd name="T46" fmla="*/ 733 w 740"/>
                  <a:gd name="T47" fmla="*/ 103 h 103"/>
                  <a:gd name="T48" fmla="*/ 733 w 740"/>
                  <a:gd name="T49" fmla="*/ 88 h 103"/>
                  <a:gd name="T50" fmla="*/ 735 w 740"/>
                  <a:gd name="T51" fmla="*/ 68 h 103"/>
                  <a:gd name="T52" fmla="*/ 740 w 740"/>
                  <a:gd name="T53" fmla="*/ 68 h 103"/>
                  <a:gd name="T54" fmla="*/ 7 w 740"/>
                  <a:gd name="T55" fmla="*/ 2 h 103"/>
                  <a:gd name="T56" fmla="*/ 5 w 740"/>
                  <a:gd name="T57" fmla="*/ 13 h 103"/>
                  <a:gd name="T58" fmla="*/ 2 w 740"/>
                  <a:gd name="T59" fmla="*/ 32 h 103"/>
                  <a:gd name="T60" fmla="*/ 0 w 740"/>
                  <a:gd name="T61" fmla="*/ 50 h 103"/>
                  <a:gd name="T62" fmla="*/ 0 w 740"/>
                  <a:gd name="T63" fmla="*/ 58 h 103"/>
                  <a:gd name="T64" fmla="*/ 5 w 740"/>
                  <a:gd name="T65" fmla="*/ 56 h 103"/>
                  <a:gd name="T66" fmla="*/ 5 w 740"/>
                  <a:gd name="T67" fmla="*/ 50 h 103"/>
                  <a:gd name="T68" fmla="*/ 7 w 740"/>
                  <a:gd name="T69" fmla="*/ 32 h 103"/>
                  <a:gd name="T70" fmla="*/ 10 w 740"/>
                  <a:gd name="T71" fmla="*/ 13 h 103"/>
                  <a:gd name="T72" fmla="*/ 12 w 740"/>
                  <a:gd name="T73" fmla="*/ 0 h 103"/>
                  <a:gd name="T74" fmla="*/ 12 w 740"/>
                  <a:gd name="T75" fmla="*/ 2 h 103"/>
                  <a:gd name="T76" fmla="*/ 10 w 740"/>
                  <a:gd name="T77" fmla="*/ 2 h 103"/>
                  <a:gd name="T78" fmla="*/ 10 w 740"/>
                  <a:gd name="T79" fmla="*/ 2 h 103"/>
                  <a:gd name="T80" fmla="*/ 8 w 740"/>
                  <a:gd name="T81" fmla="*/ 2 h 103"/>
                  <a:gd name="T82" fmla="*/ 8 w 740"/>
                  <a:gd name="T83" fmla="*/ 2 h 103"/>
                  <a:gd name="T84" fmla="*/ 8 w 740"/>
                  <a:gd name="T85" fmla="*/ 2 h 103"/>
                  <a:gd name="T86" fmla="*/ 7 w 740"/>
                  <a:gd name="T87" fmla="*/ 2 h 103"/>
                  <a:gd name="T88" fmla="*/ 7 w 740"/>
                  <a:gd name="T89" fmla="*/ 2 h 10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40"/>
                  <a:gd name="T136" fmla="*/ 0 h 103"/>
                  <a:gd name="T137" fmla="*/ 740 w 740"/>
                  <a:gd name="T138" fmla="*/ 103 h 10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40" h="103">
                    <a:moveTo>
                      <a:pt x="740" y="68"/>
                    </a:moveTo>
                    <a:lnTo>
                      <a:pt x="738" y="50"/>
                    </a:lnTo>
                    <a:lnTo>
                      <a:pt x="736" y="50"/>
                    </a:lnTo>
                    <a:lnTo>
                      <a:pt x="735" y="50"/>
                    </a:lnTo>
                    <a:lnTo>
                      <a:pt x="733" y="50"/>
                    </a:lnTo>
                    <a:lnTo>
                      <a:pt x="735" y="68"/>
                    </a:lnTo>
                    <a:lnTo>
                      <a:pt x="740" y="68"/>
                    </a:lnTo>
                    <a:lnTo>
                      <a:pt x="738" y="88"/>
                    </a:lnTo>
                    <a:lnTo>
                      <a:pt x="738" y="101"/>
                    </a:lnTo>
                    <a:lnTo>
                      <a:pt x="736" y="101"/>
                    </a:lnTo>
                    <a:lnTo>
                      <a:pt x="735" y="101"/>
                    </a:lnTo>
                    <a:lnTo>
                      <a:pt x="733" y="103"/>
                    </a:lnTo>
                    <a:lnTo>
                      <a:pt x="733" y="88"/>
                    </a:lnTo>
                    <a:lnTo>
                      <a:pt x="735" y="68"/>
                    </a:lnTo>
                    <a:lnTo>
                      <a:pt x="740" y="68"/>
                    </a:lnTo>
                    <a:close/>
                    <a:moveTo>
                      <a:pt x="7" y="2"/>
                    </a:moveTo>
                    <a:lnTo>
                      <a:pt x="5" y="13"/>
                    </a:lnTo>
                    <a:lnTo>
                      <a:pt x="2" y="32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5" y="56"/>
                    </a:lnTo>
                    <a:lnTo>
                      <a:pt x="5" y="50"/>
                    </a:lnTo>
                    <a:lnTo>
                      <a:pt x="7" y="32"/>
                    </a:lnTo>
                    <a:lnTo>
                      <a:pt x="10" y="13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8" name="Freeform 170"/>
              <p:cNvSpPr>
                <a:spLocks noEditPoints="1"/>
              </p:cNvSpPr>
              <p:nvPr/>
            </p:nvSpPr>
            <p:spPr bwMode="auto">
              <a:xfrm>
                <a:off x="1666" y="2877"/>
                <a:ext cx="732" cy="103"/>
              </a:xfrm>
              <a:custGeom>
                <a:avLst/>
                <a:gdLst>
                  <a:gd name="T0" fmla="*/ 732 w 732"/>
                  <a:gd name="T1" fmla="*/ 68 h 103"/>
                  <a:gd name="T2" fmla="*/ 732 w 732"/>
                  <a:gd name="T3" fmla="*/ 50 h 103"/>
                  <a:gd name="T4" fmla="*/ 732 w 732"/>
                  <a:gd name="T5" fmla="*/ 50 h 103"/>
                  <a:gd name="T6" fmla="*/ 732 w 732"/>
                  <a:gd name="T7" fmla="*/ 50 h 103"/>
                  <a:gd name="T8" fmla="*/ 731 w 732"/>
                  <a:gd name="T9" fmla="*/ 50 h 103"/>
                  <a:gd name="T10" fmla="*/ 731 w 732"/>
                  <a:gd name="T11" fmla="*/ 50 h 103"/>
                  <a:gd name="T12" fmla="*/ 729 w 732"/>
                  <a:gd name="T13" fmla="*/ 50 h 103"/>
                  <a:gd name="T14" fmla="*/ 729 w 732"/>
                  <a:gd name="T15" fmla="*/ 50 h 103"/>
                  <a:gd name="T16" fmla="*/ 729 w 732"/>
                  <a:gd name="T17" fmla="*/ 50 h 103"/>
                  <a:gd name="T18" fmla="*/ 727 w 732"/>
                  <a:gd name="T19" fmla="*/ 50 h 103"/>
                  <a:gd name="T20" fmla="*/ 727 w 732"/>
                  <a:gd name="T21" fmla="*/ 50 h 103"/>
                  <a:gd name="T22" fmla="*/ 727 w 732"/>
                  <a:gd name="T23" fmla="*/ 50 h 103"/>
                  <a:gd name="T24" fmla="*/ 727 w 732"/>
                  <a:gd name="T25" fmla="*/ 68 h 103"/>
                  <a:gd name="T26" fmla="*/ 732 w 732"/>
                  <a:gd name="T27" fmla="*/ 68 h 103"/>
                  <a:gd name="T28" fmla="*/ 732 w 732"/>
                  <a:gd name="T29" fmla="*/ 88 h 103"/>
                  <a:gd name="T30" fmla="*/ 731 w 732"/>
                  <a:gd name="T31" fmla="*/ 101 h 103"/>
                  <a:gd name="T32" fmla="*/ 731 w 732"/>
                  <a:gd name="T33" fmla="*/ 101 h 103"/>
                  <a:gd name="T34" fmla="*/ 731 w 732"/>
                  <a:gd name="T35" fmla="*/ 101 h 103"/>
                  <a:gd name="T36" fmla="*/ 729 w 732"/>
                  <a:gd name="T37" fmla="*/ 103 h 103"/>
                  <a:gd name="T38" fmla="*/ 729 w 732"/>
                  <a:gd name="T39" fmla="*/ 103 h 103"/>
                  <a:gd name="T40" fmla="*/ 727 w 732"/>
                  <a:gd name="T41" fmla="*/ 103 h 103"/>
                  <a:gd name="T42" fmla="*/ 727 w 732"/>
                  <a:gd name="T43" fmla="*/ 103 h 103"/>
                  <a:gd name="T44" fmla="*/ 727 w 732"/>
                  <a:gd name="T45" fmla="*/ 103 h 103"/>
                  <a:gd name="T46" fmla="*/ 726 w 732"/>
                  <a:gd name="T47" fmla="*/ 103 h 103"/>
                  <a:gd name="T48" fmla="*/ 727 w 732"/>
                  <a:gd name="T49" fmla="*/ 88 h 103"/>
                  <a:gd name="T50" fmla="*/ 727 w 732"/>
                  <a:gd name="T51" fmla="*/ 68 h 103"/>
                  <a:gd name="T52" fmla="*/ 732 w 732"/>
                  <a:gd name="T53" fmla="*/ 68 h 103"/>
                  <a:gd name="T54" fmla="*/ 4 w 732"/>
                  <a:gd name="T55" fmla="*/ 2 h 103"/>
                  <a:gd name="T56" fmla="*/ 3 w 732"/>
                  <a:gd name="T57" fmla="*/ 13 h 103"/>
                  <a:gd name="T58" fmla="*/ 1 w 732"/>
                  <a:gd name="T59" fmla="*/ 32 h 103"/>
                  <a:gd name="T60" fmla="*/ 0 w 732"/>
                  <a:gd name="T61" fmla="*/ 50 h 103"/>
                  <a:gd name="T62" fmla="*/ 0 w 732"/>
                  <a:gd name="T63" fmla="*/ 56 h 103"/>
                  <a:gd name="T64" fmla="*/ 4 w 732"/>
                  <a:gd name="T65" fmla="*/ 55 h 103"/>
                  <a:gd name="T66" fmla="*/ 4 w 732"/>
                  <a:gd name="T67" fmla="*/ 50 h 103"/>
                  <a:gd name="T68" fmla="*/ 6 w 732"/>
                  <a:gd name="T69" fmla="*/ 32 h 103"/>
                  <a:gd name="T70" fmla="*/ 8 w 732"/>
                  <a:gd name="T71" fmla="*/ 13 h 103"/>
                  <a:gd name="T72" fmla="*/ 11 w 732"/>
                  <a:gd name="T73" fmla="*/ 0 h 103"/>
                  <a:gd name="T74" fmla="*/ 9 w 732"/>
                  <a:gd name="T75" fmla="*/ 0 h 103"/>
                  <a:gd name="T76" fmla="*/ 9 w 732"/>
                  <a:gd name="T77" fmla="*/ 0 h 103"/>
                  <a:gd name="T78" fmla="*/ 8 w 732"/>
                  <a:gd name="T79" fmla="*/ 0 h 103"/>
                  <a:gd name="T80" fmla="*/ 8 w 732"/>
                  <a:gd name="T81" fmla="*/ 0 h 103"/>
                  <a:gd name="T82" fmla="*/ 8 w 732"/>
                  <a:gd name="T83" fmla="*/ 2 h 103"/>
                  <a:gd name="T84" fmla="*/ 6 w 732"/>
                  <a:gd name="T85" fmla="*/ 2 h 103"/>
                  <a:gd name="T86" fmla="*/ 6 w 732"/>
                  <a:gd name="T87" fmla="*/ 2 h 103"/>
                  <a:gd name="T88" fmla="*/ 4 w 732"/>
                  <a:gd name="T89" fmla="*/ 2 h 10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32"/>
                  <a:gd name="T136" fmla="*/ 0 h 103"/>
                  <a:gd name="T137" fmla="*/ 732 w 732"/>
                  <a:gd name="T138" fmla="*/ 103 h 10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32" h="103">
                    <a:moveTo>
                      <a:pt x="732" y="68"/>
                    </a:moveTo>
                    <a:lnTo>
                      <a:pt x="732" y="50"/>
                    </a:lnTo>
                    <a:lnTo>
                      <a:pt x="731" y="50"/>
                    </a:lnTo>
                    <a:lnTo>
                      <a:pt x="729" y="50"/>
                    </a:lnTo>
                    <a:lnTo>
                      <a:pt x="727" y="50"/>
                    </a:lnTo>
                    <a:lnTo>
                      <a:pt x="727" y="68"/>
                    </a:lnTo>
                    <a:lnTo>
                      <a:pt x="732" y="68"/>
                    </a:lnTo>
                    <a:lnTo>
                      <a:pt x="732" y="88"/>
                    </a:lnTo>
                    <a:lnTo>
                      <a:pt x="731" y="101"/>
                    </a:lnTo>
                    <a:lnTo>
                      <a:pt x="729" y="103"/>
                    </a:lnTo>
                    <a:lnTo>
                      <a:pt x="727" y="103"/>
                    </a:lnTo>
                    <a:lnTo>
                      <a:pt x="726" y="103"/>
                    </a:lnTo>
                    <a:lnTo>
                      <a:pt x="727" y="88"/>
                    </a:lnTo>
                    <a:lnTo>
                      <a:pt x="727" y="68"/>
                    </a:lnTo>
                    <a:lnTo>
                      <a:pt x="732" y="68"/>
                    </a:lnTo>
                    <a:close/>
                    <a:moveTo>
                      <a:pt x="4" y="2"/>
                    </a:moveTo>
                    <a:lnTo>
                      <a:pt x="3" y="13"/>
                    </a:lnTo>
                    <a:lnTo>
                      <a:pt x="1" y="3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4" y="55"/>
                    </a:lnTo>
                    <a:lnTo>
                      <a:pt x="4" y="50"/>
                    </a:lnTo>
                    <a:lnTo>
                      <a:pt x="6" y="32"/>
                    </a:lnTo>
                    <a:lnTo>
                      <a:pt x="8" y="1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59" name="Freeform 171"/>
              <p:cNvSpPr>
                <a:spLocks noEditPoints="1"/>
              </p:cNvSpPr>
              <p:nvPr/>
            </p:nvSpPr>
            <p:spPr bwMode="auto">
              <a:xfrm>
                <a:off x="1667" y="2877"/>
                <a:ext cx="730" cy="103"/>
              </a:xfrm>
              <a:custGeom>
                <a:avLst/>
                <a:gdLst>
                  <a:gd name="T0" fmla="*/ 730 w 730"/>
                  <a:gd name="T1" fmla="*/ 68 h 103"/>
                  <a:gd name="T2" fmla="*/ 728 w 730"/>
                  <a:gd name="T3" fmla="*/ 50 h 103"/>
                  <a:gd name="T4" fmla="*/ 728 w 730"/>
                  <a:gd name="T5" fmla="*/ 50 h 103"/>
                  <a:gd name="T6" fmla="*/ 728 w 730"/>
                  <a:gd name="T7" fmla="*/ 50 h 103"/>
                  <a:gd name="T8" fmla="*/ 728 w 730"/>
                  <a:gd name="T9" fmla="*/ 50 h 103"/>
                  <a:gd name="T10" fmla="*/ 726 w 730"/>
                  <a:gd name="T11" fmla="*/ 50 h 103"/>
                  <a:gd name="T12" fmla="*/ 726 w 730"/>
                  <a:gd name="T13" fmla="*/ 50 h 103"/>
                  <a:gd name="T14" fmla="*/ 726 w 730"/>
                  <a:gd name="T15" fmla="*/ 50 h 103"/>
                  <a:gd name="T16" fmla="*/ 725 w 730"/>
                  <a:gd name="T17" fmla="*/ 50 h 103"/>
                  <a:gd name="T18" fmla="*/ 725 w 730"/>
                  <a:gd name="T19" fmla="*/ 50 h 103"/>
                  <a:gd name="T20" fmla="*/ 723 w 730"/>
                  <a:gd name="T21" fmla="*/ 50 h 103"/>
                  <a:gd name="T22" fmla="*/ 725 w 730"/>
                  <a:gd name="T23" fmla="*/ 68 h 103"/>
                  <a:gd name="T24" fmla="*/ 730 w 730"/>
                  <a:gd name="T25" fmla="*/ 68 h 103"/>
                  <a:gd name="T26" fmla="*/ 728 w 730"/>
                  <a:gd name="T27" fmla="*/ 88 h 103"/>
                  <a:gd name="T28" fmla="*/ 728 w 730"/>
                  <a:gd name="T29" fmla="*/ 103 h 103"/>
                  <a:gd name="T30" fmla="*/ 726 w 730"/>
                  <a:gd name="T31" fmla="*/ 103 h 103"/>
                  <a:gd name="T32" fmla="*/ 726 w 730"/>
                  <a:gd name="T33" fmla="*/ 103 h 103"/>
                  <a:gd name="T34" fmla="*/ 726 w 730"/>
                  <a:gd name="T35" fmla="*/ 103 h 103"/>
                  <a:gd name="T36" fmla="*/ 725 w 730"/>
                  <a:gd name="T37" fmla="*/ 103 h 103"/>
                  <a:gd name="T38" fmla="*/ 725 w 730"/>
                  <a:gd name="T39" fmla="*/ 103 h 103"/>
                  <a:gd name="T40" fmla="*/ 725 w 730"/>
                  <a:gd name="T41" fmla="*/ 103 h 103"/>
                  <a:gd name="T42" fmla="*/ 723 w 730"/>
                  <a:gd name="T43" fmla="*/ 103 h 103"/>
                  <a:gd name="T44" fmla="*/ 723 w 730"/>
                  <a:gd name="T45" fmla="*/ 103 h 103"/>
                  <a:gd name="T46" fmla="*/ 723 w 730"/>
                  <a:gd name="T47" fmla="*/ 88 h 103"/>
                  <a:gd name="T48" fmla="*/ 725 w 730"/>
                  <a:gd name="T49" fmla="*/ 68 h 103"/>
                  <a:gd name="T50" fmla="*/ 730 w 730"/>
                  <a:gd name="T51" fmla="*/ 68 h 103"/>
                  <a:gd name="T52" fmla="*/ 7 w 730"/>
                  <a:gd name="T53" fmla="*/ 0 h 103"/>
                  <a:gd name="T54" fmla="*/ 5 w 730"/>
                  <a:gd name="T55" fmla="*/ 13 h 103"/>
                  <a:gd name="T56" fmla="*/ 2 w 730"/>
                  <a:gd name="T57" fmla="*/ 32 h 103"/>
                  <a:gd name="T58" fmla="*/ 0 w 730"/>
                  <a:gd name="T59" fmla="*/ 50 h 103"/>
                  <a:gd name="T60" fmla="*/ 0 w 730"/>
                  <a:gd name="T61" fmla="*/ 56 h 103"/>
                  <a:gd name="T62" fmla="*/ 5 w 730"/>
                  <a:gd name="T63" fmla="*/ 53 h 103"/>
                  <a:gd name="T64" fmla="*/ 5 w 730"/>
                  <a:gd name="T65" fmla="*/ 50 h 103"/>
                  <a:gd name="T66" fmla="*/ 7 w 730"/>
                  <a:gd name="T67" fmla="*/ 32 h 103"/>
                  <a:gd name="T68" fmla="*/ 10 w 730"/>
                  <a:gd name="T69" fmla="*/ 13 h 103"/>
                  <a:gd name="T70" fmla="*/ 12 w 730"/>
                  <a:gd name="T71" fmla="*/ 0 h 103"/>
                  <a:gd name="T72" fmla="*/ 12 w 730"/>
                  <a:gd name="T73" fmla="*/ 0 h 103"/>
                  <a:gd name="T74" fmla="*/ 10 w 730"/>
                  <a:gd name="T75" fmla="*/ 0 h 103"/>
                  <a:gd name="T76" fmla="*/ 10 w 730"/>
                  <a:gd name="T77" fmla="*/ 0 h 103"/>
                  <a:gd name="T78" fmla="*/ 10 w 730"/>
                  <a:gd name="T79" fmla="*/ 0 h 103"/>
                  <a:gd name="T80" fmla="*/ 8 w 730"/>
                  <a:gd name="T81" fmla="*/ 0 h 103"/>
                  <a:gd name="T82" fmla="*/ 8 w 730"/>
                  <a:gd name="T83" fmla="*/ 0 h 103"/>
                  <a:gd name="T84" fmla="*/ 7 w 730"/>
                  <a:gd name="T85" fmla="*/ 0 h 103"/>
                  <a:gd name="T86" fmla="*/ 7 w 730"/>
                  <a:gd name="T87" fmla="*/ 0 h 10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30"/>
                  <a:gd name="T133" fmla="*/ 0 h 103"/>
                  <a:gd name="T134" fmla="*/ 730 w 730"/>
                  <a:gd name="T135" fmla="*/ 103 h 10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30" h="103">
                    <a:moveTo>
                      <a:pt x="730" y="68"/>
                    </a:moveTo>
                    <a:lnTo>
                      <a:pt x="728" y="50"/>
                    </a:lnTo>
                    <a:lnTo>
                      <a:pt x="726" y="50"/>
                    </a:lnTo>
                    <a:lnTo>
                      <a:pt x="725" y="50"/>
                    </a:lnTo>
                    <a:lnTo>
                      <a:pt x="723" y="50"/>
                    </a:lnTo>
                    <a:lnTo>
                      <a:pt x="725" y="68"/>
                    </a:lnTo>
                    <a:lnTo>
                      <a:pt x="730" y="68"/>
                    </a:lnTo>
                    <a:lnTo>
                      <a:pt x="728" y="88"/>
                    </a:lnTo>
                    <a:lnTo>
                      <a:pt x="728" y="103"/>
                    </a:lnTo>
                    <a:lnTo>
                      <a:pt x="726" y="103"/>
                    </a:lnTo>
                    <a:lnTo>
                      <a:pt x="725" y="103"/>
                    </a:lnTo>
                    <a:lnTo>
                      <a:pt x="723" y="103"/>
                    </a:lnTo>
                    <a:lnTo>
                      <a:pt x="723" y="88"/>
                    </a:lnTo>
                    <a:lnTo>
                      <a:pt x="725" y="68"/>
                    </a:lnTo>
                    <a:lnTo>
                      <a:pt x="730" y="68"/>
                    </a:lnTo>
                    <a:close/>
                    <a:moveTo>
                      <a:pt x="7" y="0"/>
                    </a:moveTo>
                    <a:lnTo>
                      <a:pt x="5" y="13"/>
                    </a:lnTo>
                    <a:lnTo>
                      <a:pt x="2" y="3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5" y="53"/>
                    </a:lnTo>
                    <a:lnTo>
                      <a:pt x="5" y="50"/>
                    </a:lnTo>
                    <a:lnTo>
                      <a:pt x="7" y="32"/>
                    </a:lnTo>
                    <a:lnTo>
                      <a:pt x="10" y="13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0" name="Freeform 172"/>
              <p:cNvSpPr>
                <a:spLocks noEditPoints="1"/>
              </p:cNvSpPr>
              <p:nvPr/>
            </p:nvSpPr>
            <p:spPr bwMode="auto">
              <a:xfrm>
                <a:off x="1670" y="2875"/>
                <a:ext cx="723" cy="105"/>
              </a:xfrm>
              <a:custGeom>
                <a:avLst/>
                <a:gdLst>
                  <a:gd name="T0" fmla="*/ 723 w 723"/>
                  <a:gd name="T1" fmla="*/ 70 h 105"/>
                  <a:gd name="T2" fmla="*/ 723 w 723"/>
                  <a:gd name="T3" fmla="*/ 52 h 105"/>
                  <a:gd name="T4" fmla="*/ 723 w 723"/>
                  <a:gd name="T5" fmla="*/ 52 h 105"/>
                  <a:gd name="T6" fmla="*/ 723 w 723"/>
                  <a:gd name="T7" fmla="*/ 52 h 105"/>
                  <a:gd name="T8" fmla="*/ 722 w 723"/>
                  <a:gd name="T9" fmla="*/ 52 h 105"/>
                  <a:gd name="T10" fmla="*/ 722 w 723"/>
                  <a:gd name="T11" fmla="*/ 52 h 105"/>
                  <a:gd name="T12" fmla="*/ 720 w 723"/>
                  <a:gd name="T13" fmla="*/ 52 h 105"/>
                  <a:gd name="T14" fmla="*/ 720 w 723"/>
                  <a:gd name="T15" fmla="*/ 52 h 105"/>
                  <a:gd name="T16" fmla="*/ 720 w 723"/>
                  <a:gd name="T17" fmla="*/ 52 h 105"/>
                  <a:gd name="T18" fmla="*/ 718 w 723"/>
                  <a:gd name="T19" fmla="*/ 54 h 105"/>
                  <a:gd name="T20" fmla="*/ 718 w 723"/>
                  <a:gd name="T21" fmla="*/ 54 h 105"/>
                  <a:gd name="T22" fmla="*/ 718 w 723"/>
                  <a:gd name="T23" fmla="*/ 70 h 105"/>
                  <a:gd name="T24" fmla="*/ 723 w 723"/>
                  <a:gd name="T25" fmla="*/ 70 h 105"/>
                  <a:gd name="T26" fmla="*/ 723 w 723"/>
                  <a:gd name="T27" fmla="*/ 90 h 105"/>
                  <a:gd name="T28" fmla="*/ 722 w 723"/>
                  <a:gd name="T29" fmla="*/ 105 h 105"/>
                  <a:gd name="T30" fmla="*/ 722 w 723"/>
                  <a:gd name="T31" fmla="*/ 105 h 105"/>
                  <a:gd name="T32" fmla="*/ 722 w 723"/>
                  <a:gd name="T33" fmla="*/ 105 h 105"/>
                  <a:gd name="T34" fmla="*/ 720 w 723"/>
                  <a:gd name="T35" fmla="*/ 105 h 105"/>
                  <a:gd name="T36" fmla="*/ 720 w 723"/>
                  <a:gd name="T37" fmla="*/ 105 h 105"/>
                  <a:gd name="T38" fmla="*/ 718 w 723"/>
                  <a:gd name="T39" fmla="*/ 105 h 105"/>
                  <a:gd name="T40" fmla="*/ 718 w 723"/>
                  <a:gd name="T41" fmla="*/ 105 h 105"/>
                  <a:gd name="T42" fmla="*/ 718 w 723"/>
                  <a:gd name="T43" fmla="*/ 105 h 105"/>
                  <a:gd name="T44" fmla="*/ 717 w 723"/>
                  <a:gd name="T45" fmla="*/ 105 h 105"/>
                  <a:gd name="T46" fmla="*/ 718 w 723"/>
                  <a:gd name="T47" fmla="*/ 88 h 105"/>
                  <a:gd name="T48" fmla="*/ 718 w 723"/>
                  <a:gd name="T49" fmla="*/ 70 h 105"/>
                  <a:gd name="T50" fmla="*/ 723 w 723"/>
                  <a:gd name="T51" fmla="*/ 70 h 105"/>
                  <a:gd name="T52" fmla="*/ 7 w 723"/>
                  <a:gd name="T53" fmla="*/ 2 h 105"/>
                  <a:gd name="T54" fmla="*/ 4 w 723"/>
                  <a:gd name="T55" fmla="*/ 15 h 105"/>
                  <a:gd name="T56" fmla="*/ 2 w 723"/>
                  <a:gd name="T57" fmla="*/ 34 h 105"/>
                  <a:gd name="T58" fmla="*/ 0 w 723"/>
                  <a:gd name="T59" fmla="*/ 52 h 105"/>
                  <a:gd name="T60" fmla="*/ 0 w 723"/>
                  <a:gd name="T61" fmla="*/ 57 h 105"/>
                  <a:gd name="T62" fmla="*/ 5 w 723"/>
                  <a:gd name="T63" fmla="*/ 55 h 105"/>
                  <a:gd name="T64" fmla="*/ 5 w 723"/>
                  <a:gd name="T65" fmla="*/ 52 h 105"/>
                  <a:gd name="T66" fmla="*/ 7 w 723"/>
                  <a:gd name="T67" fmla="*/ 34 h 105"/>
                  <a:gd name="T68" fmla="*/ 9 w 723"/>
                  <a:gd name="T69" fmla="*/ 17 h 105"/>
                  <a:gd name="T70" fmla="*/ 12 w 723"/>
                  <a:gd name="T71" fmla="*/ 0 h 105"/>
                  <a:gd name="T72" fmla="*/ 10 w 723"/>
                  <a:gd name="T73" fmla="*/ 0 h 105"/>
                  <a:gd name="T74" fmla="*/ 10 w 723"/>
                  <a:gd name="T75" fmla="*/ 2 h 105"/>
                  <a:gd name="T76" fmla="*/ 10 w 723"/>
                  <a:gd name="T77" fmla="*/ 2 h 105"/>
                  <a:gd name="T78" fmla="*/ 9 w 723"/>
                  <a:gd name="T79" fmla="*/ 2 h 105"/>
                  <a:gd name="T80" fmla="*/ 9 w 723"/>
                  <a:gd name="T81" fmla="*/ 2 h 105"/>
                  <a:gd name="T82" fmla="*/ 7 w 723"/>
                  <a:gd name="T83" fmla="*/ 2 h 105"/>
                  <a:gd name="T84" fmla="*/ 7 w 723"/>
                  <a:gd name="T85" fmla="*/ 2 h 105"/>
                  <a:gd name="T86" fmla="*/ 7 w 723"/>
                  <a:gd name="T87" fmla="*/ 2 h 10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23"/>
                  <a:gd name="T133" fmla="*/ 0 h 105"/>
                  <a:gd name="T134" fmla="*/ 723 w 723"/>
                  <a:gd name="T135" fmla="*/ 105 h 10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23" h="105">
                    <a:moveTo>
                      <a:pt x="723" y="70"/>
                    </a:moveTo>
                    <a:lnTo>
                      <a:pt x="723" y="52"/>
                    </a:lnTo>
                    <a:lnTo>
                      <a:pt x="722" y="52"/>
                    </a:lnTo>
                    <a:lnTo>
                      <a:pt x="720" y="52"/>
                    </a:lnTo>
                    <a:lnTo>
                      <a:pt x="718" y="54"/>
                    </a:lnTo>
                    <a:lnTo>
                      <a:pt x="718" y="70"/>
                    </a:lnTo>
                    <a:lnTo>
                      <a:pt x="723" y="70"/>
                    </a:lnTo>
                    <a:lnTo>
                      <a:pt x="723" y="90"/>
                    </a:lnTo>
                    <a:lnTo>
                      <a:pt x="722" y="105"/>
                    </a:lnTo>
                    <a:lnTo>
                      <a:pt x="720" y="105"/>
                    </a:lnTo>
                    <a:lnTo>
                      <a:pt x="718" y="105"/>
                    </a:lnTo>
                    <a:lnTo>
                      <a:pt x="717" y="105"/>
                    </a:lnTo>
                    <a:lnTo>
                      <a:pt x="718" y="88"/>
                    </a:lnTo>
                    <a:lnTo>
                      <a:pt x="718" y="70"/>
                    </a:lnTo>
                    <a:lnTo>
                      <a:pt x="723" y="70"/>
                    </a:lnTo>
                    <a:close/>
                    <a:moveTo>
                      <a:pt x="7" y="2"/>
                    </a:moveTo>
                    <a:lnTo>
                      <a:pt x="4" y="15"/>
                    </a:lnTo>
                    <a:lnTo>
                      <a:pt x="2" y="34"/>
                    </a:lnTo>
                    <a:lnTo>
                      <a:pt x="0" y="52"/>
                    </a:lnTo>
                    <a:lnTo>
                      <a:pt x="0" y="57"/>
                    </a:lnTo>
                    <a:lnTo>
                      <a:pt x="5" y="55"/>
                    </a:lnTo>
                    <a:lnTo>
                      <a:pt x="5" y="52"/>
                    </a:lnTo>
                    <a:lnTo>
                      <a:pt x="7" y="34"/>
                    </a:lnTo>
                    <a:lnTo>
                      <a:pt x="9" y="17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1" name="Freeform 173"/>
              <p:cNvSpPr>
                <a:spLocks noEditPoints="1"/>
              </p:cNvSpPr>
              <p:nvPr/>
            </p:nvSpPr>
            <p:spPr bwMode="auto">
              <a:xfrm>
                <a:off x="1672" y="2875"/>
                <a:ext cx="720" cy="107"/>
              </a:xfrm>
              <a:custGeom>
                <a:avLst/>
                <a:gdLst>
                  <a:gd name="T0" fmla="*/ 720 w 720"/>
                  <a:gd name="T1" fmla="*/ 70 h 107"/>
                  <a:gd name="T2" fmla="*/ 718 w 720"/>
                  <a:gd name="T3" fmla="*/ 52 h 107"/>
                  <a:gd name="T4" fmla="*/ 718 w 720"/>
                  <a:gd name="T5" fmla="*/ 52 h 107"/>
                  <a:gd name="T6" fmla="*/ 718 w 720"/>
                  <a:gd name="T7" fmla="*/ 52 h 107"/>
                  <a:gd name="T8" fmla="*/ 716 w 720"/>
                  <a:gd name="T9" fmla="*/ 54 h 107"/>
                  <a:gd name="T10" fmla="*/ 716 w 720"/>
                  <a:gd name="T11" fmla="*/ 54 h 107"/>
                  <a:gd name="T12" fmla="*/ 716 w 720"/>
                  <a:gd name="T13" fmla="*/ 54 h 107"/>
                  <a:gd name="T14" fmla="*/ 715 w 720"/>
                  <a:gd name="T15" fmla="*/ 54 h 107"/>
                  <a:gd name="T16" fmla="*/ 715 w 720"/>
                  <a:gd name="T17" fmla="*/ 54 h 107"/>
                  <a:gd name="T18" fmla="*/ 713 w 720"/>
                  <a:gd name="T19" fmla="*/ 54 h 107"/>
                  <a:gd name="T20" fmla="*/ 715 w 720"/>
                  <a:gd name="T21" fmla="*/ 70 h 107"/>
                  <a:gd name="T22" fmla="*/ 720 w 720"/>
                  <a:gd name="T23" fmla="*/ 70 h 107"/>
                  <a:gd name="T24" fmla="*/ 718 w 720"/>
                  <a:gd name="T25" fmla="*/ 90 h 107"/>
                  <a:gd name="T26" fmla="*/ 718 w 720"/>
                  <a:gd name="T27" fmla="*/ 105 h 107"/>
                  <a:gd name="T28" fmla="*/ 716 w 720"/>
                  <a:gd name="T29" fmla="*/ 105 h 107"/>
                  <a:gd name="T30" fmla="*/ 716 w 720"/>
                  <a:gd name="T31" fmla="*/ 105 h 107"/>
                  <a:gd name="T32" fmla="*/ 716 w 720"/>
                  <a:gd name="T33" fmla="*/ 105 h 107"/>
                  <a:gd name="T34" fmla="*/ 715 w 720"/>
                  <a:gd name="T35" fmla="*/ 105 h 107"/>
                  <a:gd name="T36" fmla="*/ 715 w 720"/>
                  <a:gd name="T37" fmla="*/ 105 h 107"/>
                  <a:gd name="T38" fmla="*/ 713 w 720"/>
                  <a:gd name="T39" fmla="*/ 105 h 107"/>
                  <a:gd name="T40" fmla="*/ 713 w 720"/>
                  <a:gd name="T41" fmla="*/ 105 h 107"/>
                  <a:gd name="T42" fmla="*/ 713 w 720"/>
                  <a:gd name="T43" fmla="*/ 107 h 107"/>
                  <a:gd name="T44" fmla="*/ 713 w 720"/>
                  <a:gd name="T45" fmla="*/ 88 h 107"/>
                  <a:gd name="T46" fmla="*/ 715 w 720"/>
                  <a:gd name="T47" fmla="*/ 70 h 107"/>
                  <a:gd name="T48" fmla="*/ 720 w 720"/>
                  <a:gd name="T49" fmla="*/ 70 h 107"/>
                  <a:gd name="T50" fmla="*/ 7 w 720"/>
                  <a:gd name="T51" fmla="*/ 2 h 107"/>
                  <a:gd name="T52" fmla="*/ 5 w 720"/>
                  <a:gd name="T53" fmla="*/ 15 h 107"/>
                  <a:gd name="T54" fmla="*/ 2 w 720"/>
                  <a:gd name="T55" fmla="*/ 34 h 107"/>
                  <a:gd name="T56" fmla="*/ 0 w 720"/>
                  <a:gd name="T57" fmla="*/ 52 h 107"/>
                  <a:gd name="T58" fmla="*/ 0 w 720"/>
                  <a:gd name="T59" fmla="*/ 55 h 107"/>
                  <a:gd name="T60" fmla="*/ 5 w 720"/>
                  <a:gd name="T61" fmla="*/ 54 h 107"/>
                  <a:gd name="T62" fmla="*/ 5 w 720"/>
                  <a:gd name="T63" fmla="*/ 52 h 107"/>
                  <a:gd name="T64" fmla="*/ 7 w 720"/>
                  <a:gd name="T65" fmla="*/ 35 h 107"/>
                  <a:gd name="T66" fmla="*/ 10 w 720"/>
                  <a:gd name="T67" fmla="*/ 17 h 107"/>
                  <a:gd name="T68" fmla="*/ 12 w 720"/>
                  <a:gd name="T69" fmla="*/ 0 h 107"/>
                  <a:gd name="T70" fmla="*/ 12 w 720"/>
                  <a:gd name="T71" fmla="*/ 0 h 107"/>
                  <a:gd name="T72" fmla="*/ 12 w 720"/>
                  <a:gd name="T73" fmla="*/ 0 h 107"/>
                  <a:gd name="T74" fmla="*/ 10 w 720"/>
                  <a:gd name="T75" fmla="*/ 0 h 107"/>
                  <a:gd name="T76" fmla="*/ 10 w 720"/>
                  <a:gd name="T77" fmla="*/ 0 h 107"/>
                  <a:gd name="T78" fmla="*/ 8 w 720"/>
                  <a:gd name="T79" fmla="*/ 0 h 107"/>
                  <a:gd name="T80" fmla="*/ 8 w 720"/>
                  <a:gd name="T81" fmla="*/ 2 h 107"/>
                  <a:gd name="T82" fmla="*/ 8 w 720"/>
                  <a:gd name="T83" fmla="*/ 2 h 107"/>
                  <a:gd name="T84" fmla="*/ 7 w 720"/>
                  <a:gd name="T85" fmla="*/ 2 h 10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720"/>
                  <a:gd name="T130" fmla="*/ 0 h 107"/>
                  <a:gd name="T131" fmla="*/ 720 w 720"/>
                  <a:gd name="T132" fmla="*/ 107 h 10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720" h="107">
                    <a:moveTo>
                      <a:pt x="720" y="70"/>
                    </a:moveTo>
                    <a:lnTo>
                      <a:pt x="718" y="52"/>
                    </a:lnTo>
                    <a:lnTo>
                      <a:pt x="716" y="54"/>
                    </a:lnTo>
                    <a:lnTo>
                      <a:pt x="715" y="54"/>
                    </a:lnTo>
                    <a:lnTo>
                      <a:pt x="713" y="54"/>
                    </a:lnTo>
                    <a:lnTo>
                      <a:pt x="715" y="70"/>
                    </a:lnTo>
                    <a:lnTo>
                      <a:pt x="720" y="70"/>
                    </a:lnTo>
                    <a:lnTo>
                      <a:pt x="718" y="90"/>
                    </a:lnTo>
                    <a:lnTo>
                      <a:pt x="718" y="105"/>
                    </a:lnTo>
                    <a:lnTo>
                      <a:pt x="716" y="105"/>
                    </a:lnTo>
                    <a:lnTo>
                      <a:pt x="715" y="105"/>
                    </a:lnTo>
                    <a:lnTo>
                      <a:pt x="713" y="105"/>
                    </a:lnTo>
                    <a:lnTo>
                      <a:pt x="713" y="107"/>
                    </a:lnTo>
                    <a:lnTo>
                      <a:pt x="713" y="88"/>
                    </a:lnTo>
                    <a:lnTo>
                      <a:pt x="715" y="70"/>
                    </a:lnTo>
                    <a:lnTo>
                      <a:pt x="720" y="70"/>
                    </a:lnTo>
                    <a:close/>
                    <a:moveTo>
                      <a:pt x="7" y="2"/>
                    </a:moveTo>
                    <a:lnTo>
                      <a:pt x="5" y="15"/>
                    </a:lnTo>
                    <a:lnTo>
                      <a:pt x="2" y="34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7" y="35"/>
                    </a:lnTo>
                    <a:lnTo>
                      <a:pt x="10" y="17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2" name="Freeform 174"/>
              <p:cNvSpPr>
                <a:spLocks noEditPoints="1"/>
              </p:cNvSpPr>
              <p:nvPr/>
            </p:nvSpPr>
            <p:spPr bwMode="auto">
              <a:xfrm>
                <a:off x="1675" y="2875"/>
                <a:ext cx="713" cy="107"/>
              </a:xfrm>
              <a:custGeom>
                <a:avLst/>
                <a:gdLst>
                  <a:gd name="T0" fmla="*/ 713 w 713"/>
                  <a:gd name="T1" fmla="*/ 70 h 107"/>
                  <a:gd name="T2" fmla="*/ 713 w 713"/>
                  <a:gd name="T3" fmla="*/ 54 h 107"/>
                  <a:gd name="T4" fmla="*/ 713 w 713"/>
                  <a:gd name="T5" fmla="*/ 54 h 107"/>
                  <a:gd name="T6" fmla="*/ 712 w 713"/>
                  <a:gd name="T7" fmla="*/ 54 h 107"/>
                  <a:gd name="T8" fmla="*/ 712 w 713"/>
                  <a:gd name="T9" fmla="*/ 54 h 107"/>
                  <a:gd name="T10" fmla="*/ 710 w 713"/>
                  <a:gd name="T11" fmla="*/ 54 h 107"/>
                  <a:gd name="T12" fmla="*/ 710 w 713"/>
                  <a:gd name="T13" fmla="*/ 54 h 107"/>
                  <a:gd name="T14" fmla="*/ 710 w 713"/>
                  <a:gd name="T15" fmla="*/ 54 h 107"/>
                  <a:gd name="T16" fmla="*/ 708 w 713"/>
                  <a:gd name="T17" fmla="*/ 54 h 107"/>
                  <a:gd name="T18" fmla="*/ 708 w 713"/>
                  <a:gd name="T19" fmla="*/ 54 h 107"/>
                  <a:gd name="T20" fmla="*/ 708 w 713"/>
                  <a:gd name="T21" fmla="*/ 70 h 107"/>
                  <a:gd name="T22" fmla="*/ 713 w 713"/>
                  <a:gd name="T23" fmla="*/ 70 h 107"/>
                  <a:gd name="T24" fmla="*/ 713 w 713"/>
                  <a:gd name="T25" fmla="*/ 88 h 107"/>
                  <a:gd name="T26" fmla="*/ 712 w 713"/>
                  <a:gd name="T27" fmla="*/ 105 h 107"/>
                  <a:gd name="T28" fmla="*/ 712 w 713"/>
                  <a:gd name="T29" fmla="*/ 105 h 107"/>
                  <a:gd name="T30" fmla="*/ 710 w 713"/>
                  <a:gd name="T31" fmla="*/ 105 h 107"/>
                  <a:gd name="T32" fmla="*/ 710 w 713"/>
                  <a:gd name="T33" fmla="*/ 105 h 107"/>
                  <a:gd name="T34" fmla="*/ 710 w 713"/>
                  <a:gd name="T35" fmla="*/ 107 h 107"/>
                  <a:gd name="T36" fmla="*/ 708 w 713"/>
                  <a:gd name="T37" fmla="*/ 107 h 107"/>
                  <a:gd name="T38" fmla="*/ 708 w 713"/>
                  <a:gd name="T39" fmla="*/ 107 h 107"/>
                  <a:gd name="T40" fmla="*/ 708 w 713"/>
                  <a:gd name="T41" fmla="*/ 107 h 107"/>
                  <a:gd name="T42" fmla="*/ 707 w 713"/>
                  <a:gd name="T43" fmla="*/ 107 h 107"/>
                  <a:gd name="T44" fmla="*/ 708 w 713"/>
                  <a:gd name="T45" fmla="*/ 88 h 107"/>
                  <a:gd name="T46" fmla="*/ 708 w 713"/>
                  <a:gd name="T47" fmla="*/ 70 h 107"/>
                  <a:gd name="T48" fmla="*/ 713 w 713"/>
                  <a:gd name="T49" fmla="*/ 70 h 107"/>
                  <a:gd name="T50" fmla="*/ 7 w 713"/>
                  <a:gd name="T51" fmla="*/ 0 h 107"/>
                  <a:gd name="T52" fmla="*/ 4 w 713"/>
                  <a:gd name="T53" fmla="*/ 17 h 107"/>
                  <a:gd name="T54" fmla="*/ 2 w 713"/>
                  <a:gd name="T55" fmla="*/ 34 h 107"/>
                  <a:gd name="T56" fmla="*/ 0 w 713"/>
                  <a:gd name="T57" fmla="*/ 52 h 107"/>
                  <a:gd name="T58" fmla="*/ 0 w 713"/>
                  <a:gd name="T59" fmla="*/ 55 h 107"/>
                  <a:gd name="T60" fmla="*/ 5 w 713"/>
                  <a:gd name="T61" fmla="*/ 52 h 107"/>
                  <a:gd name="T62" fmla="*/ 7 w 713"/>
                  <a:gd name="T63" fmla="*/ 35 h 107"/>
                  <a:gd name="T64" fmla="*/ 9 w 713"/>
                  <a:gd name="T65" fmla="*/ 17 h 107"/>
                  <a:gd name="T66" fmla="*/ 12 w 713"/>
                  <a:gd name="T67" fmla="*/ 0 h 107"/>
                  <a:gd name="T68" fmla="*/ 12 w 713"/>
                  <a:gd name="T69" fmla="*/ 0 h 107"/>
                  <a:gd name="T70" fmla="*/ 12 w 713"/>
                  <a:gd name="T71" fmla="*/ 0 h 107"/>
                  <a:gd name="T72" fmla="*/ 10 w 713"/>
                  <a:gd name="T73" fmla="*/ 0 h 107"/>
                  <a:gd name="T74" fmla="*/ 10 w 713"/>
                  <a:gd name="T75" fmla="*/ 0 h 107"/>
                  <a:gd name="T76" fmla="*/ 9 w 713"/>
                  <a:gd name="T77" fmla="*/ 0 h 107"/>
                  <a:gd name="T78" fmla="*/ 9 w 713"/>
                  <a:gd name="T79" fmla="*/ 0 h 107"/>
                  <a:gd name="T80" fmla="*/ 9 w 713"/>
                  <a:gd name="T81" fmla="*/ 0 h 107"/>
                  <a:gd name="T82" fmla="*/ 7 w 713"/>
                  <a:gd name="T83" fmla="*/ 0 h 107"/>
                  <a:gd name="T84" fmla="*/ 7 w 713"/>
                  <a:gd name="T85" fmla="*/ 0 h 10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713"/>
                  <a:gd name="T130" fmla="*/ 0 h 107"/>
                  <a:gd name="T131" fmla="*/ 713 w 713"/>
                  <a:gd name="T132" fmla="*/ 107 h 10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713" h="107">
                    <a:moveTo>
                      <a:pt x="713" y="70"/>
                    </a:moveTo>
                    <a:lnTo>
                      <a:pt x="713" y="54"/>
                    </a:lnTo>
                    <a:lnTo>
                      <a:pt x="712" y="54"/>
                    </a:lnTo>
                    <a:lnTo>
                      <a:pt x="710" y="54"/>
                    </a:lnTo>
                    <a:lnTo>
                      <a:pt x="708" y="54"/>
                    </a:lnTo>
                    <a:lnTo>
                      <a:pt x="708" y="70"/>
                    </a:lnTo>
                    <a:lnTo>
                      <a:pt x="713" y="70"/>
                    </a:lnTo>
                    <a:lnTo>
                      <a:pt x="713" y="88"/>
                    </a:lnTo>
                    <a:lnTo>
                      <a:pt x="712" y="105"/>
                    </a:lnTo>
                    <a:lnTo>
                      <a:pt x="710" y="105"/>
                    </a:lnTo>
                    <a:lnTo>
                      <a:pt x="710" y="107"/>
                    </a:lnTo>
                    <a:lnTo>
                      <a:pt x="708" y="107"/>
                    </a:lnTo>
                    <a:lnTo>
                      <a:pt x="707" y="107"/>
                    </a:lnTo>
                    <a:lnTo>
                      <a:pt x="708" y="88"/>
                    </a:lnTo>
                    <a:lnTo>
                      <a:pt x="708" y="70"/>
                    </a:lnTo>
                    <a:lnTo>
                      <a:pt x="713" y="70"/>
                    </a:lnTo>
                    <a:close/>
                    <a:moveTo>
                      <a:pt x="7" y="0"/>
                    </a:moveTo>
                    <a:lnTo>
                      <a:pt x="4" y="17"/>
                    </a:lnTo>
                    <a:lnTo>
                      <a:pt x="2" y="34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5" y="52"/>
                    </a:lnTo>
                    <a:lnTo>
                      <a:pt x="7" y="35"/>
                    </a:lnTo>
                    <a:lnTo>
                      <a:pt x="9" y="17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3" name="Freeform 175"/>
              <p:cNvSpPr>
                <a:spLocks noEditPoints="1"/>
              </p:cNvSpPr>
              <p:nvPr/>
            </p:nvSpPr>
            <p:spPr bwMode="auto">
              <a:xfrm>
                <a:off x="1677" y="2874"/>
                <a:ext cx="710" cy="108"/>
              </a:xfrm>
              <a:custGeom>
                <a:avLst/>
                <a:gdLst>
                  <a:gd name="T0" fmla="*/ 710 w 710"/>
                  <a:gd name="T1" fmla="*/ 71 h 108"/>
                  <a:gd name="T2" fmla="*/ 708 w 710"/>
                  <a:gd name="T3" fmla="*/ 55 h 108"/>
                  <a:gd name="T4" fmla="*/ 708 w 710"/>
                  <a:gd name="T5" fmla="*/ 55 h 108"/>
                  <a:gd name="T6" fmla="*/ 708 w 710"/>
                  <a:gd name="T7" fmla="*/ 55 h 108"/>
                  <a:gd name="T8" fmla="*/ 706 w 710"/>
                  <a:gd name="T9" fmla="*/ 55 h 108"/>
                  <a:gd name="T10" fmla="*/ 706 w 710"/>
                  <a:gd name="T11" fmla="*/ 55 h 108"/>
                  <a:gd name="T12" fmla="*/ 706 w 710"/>
                  <a:gd name="T13" fmla="*/ 55 h 108"/>
                  <a:gd name="T14" fmla="*/ 705 w 710"/>
                  <a:gd name="T15" fmla="*/ 55 h 108"/>
                  <a:gd name="T16" fmla="*/ 705 w 710"/>
                  <a:gd name="T17" fmla="*/ 55 h 108"/>
                  <a:gd name="T18" fmla="*/ 703 w 710"/>
                  <a:gd name="T19" fmla="*/ 55 h 108"/>
                  <a:gd name="T20" fmla="*/ 705 w 710"/>
                  <a:gd name="T21" fmla="*/ 71 h 108"/>
                  <a:gd name="T22" fmla="*/ 710 w 710"/>
                  <a:gd name="T23" fmla="*/ 71 h 108"/>
                  <a:gd name="T24" fmla="*/ 708 w 710"/>
                  <a:gd name="T25" fmla="*/ 89 h 108"/>
                  <a:gd name="T26" fmla="*/ 708 w 710"/>
                  <a:gd name="T27" fmla="*/ 108 h 108"/>
                  <a:gd name="T28" fmla="*/ 706 w 710"/>
                  <a:gd name="T29" fmla="*/ 108 h 108"/>
                  <a:gd name="T30" fmla="*/ 706 w 710"/>
                  <a:gd name="T31" fmla="*/ 108 h 108"/>
                  <a:gd name="T32" fmla="*/ 706 w 710"/>
                  <a:gd name="T33" fmla="*/ 108 h 108"/>
                  <a:gd name="T34" fmla="*/ 705 w 710"/>
                  <a:gd name="T35" fmla="*/ 108 h 108"/>
                  <a:gd name="T36" fmla="*/ 705 w 710"/>
                  <a:gd name="T37" fmla="*/ 108 h 108"/>
                  <a:gd name="T38" fmla="*/ 703 w 710"/>
                  <a:gd name="T39" fmla="*/ 108 h 108"/>
                  <a:gd name="T40" fmla="*/ 703 w 710"/>
                  <a:gd name="T41" fmla="*/ 108 h 108"/>
                  <a:gd name="T42" fmla="*/ 703 w 710"/>
                  <a:gd name="T43" fmla="*/ 108 h 108"/>
                  <a:gd name="T44" fmla="*/ 703 w 710"/>
                  <a:gd name="T45" fmla="*/ 108 h 108"/>
                  <a:gd name="T46" fmla="*/ 703 w 710"/>
                  <a:gd name="T47" fmla="*/ 89 h 108"/>
                  <a:gd name="T48" fmla="*/ 705 w 710"/>
                  <a:gd name="T49" fmla="*/ 71 h 108"/>
                  <a:gd name="T50" fmla="*/ 710 w 710"/>
                  <a:gd name="T51" fmla="*/ 71 h 108"/>
                  <a:gd name="T52" fmla="*/ 7 w 710"/>
                  <a:gd name="T53" fmla="*/ 1 h 108"/>
                  <a:gd name="T54" fmla="*/ 5 w 710"/>
                  <a:gd name="T55" fmla="*/ 18 h 108"/>
                  <a:gd name="T56" fmla="*/ 2 w 710"/>
                  <a:gd name="T57" fmla="*/ 36 h 108"/>
                  <a:gd name="T58" fmla="*/ 0 w 710"/>
                  <a:gd name="T59" fmla="*/ 53 h 108"/>
                  <a:gd name="T60" fmla="*/ 0 w 710"/>
                  <a:gd name="T61" fmla="*/ 55 h 108"/>
                  <a:gd name="T62" fmla="*/ 5 w 710"/>
                  <a:gd name="T63" fmla="*/ 53 h 108"/>
                  <a:gd name="T64" fmla="*/ 7 w 710"/>
                  <a:gd name="T65" fmla="*/ 36 h 108"/>
                  <a:gd name="T66" fmla="*/ 10 w 710"/>
                  <a:gd name="T67" fmla="*/ 18 h 108"/>
                  <a:gd name="T68" fmla="*/ 12 w 710"/>
                  <a:gd name="T69" fmla="*/ 1 h 108"/>
                  <a:gd name="T70" fmla="*/ 13 w 710"/>
                  <a:gd name="T71" fmla="*/ 0 h 108"/>
                  <a:gd name="T72" fmla="*/ 12 w 710"/>
                  <a:gd name="T73" fmla="*/ 0 h 108"/>
                  <a:gd name="T74" fmla="*/ 12 w 710"/>
                  <a:gd name="T75" fmla="*/ 1 h 108"/>
                  <a:gd name="T76" fmla="*/ 10 w 710"/>
                  <a:gd name="T77" fmla="*/ 1 h 108"/>
                  <a:gd name="T78" fmla="*/ 10 w 710"/>
                  <a:gd name="T79" fmla="*/ 1 h 108"/>
                  <a:gd name="T80" fmla="*/ 10 w 710"/>
                  <a:gd name="T81" fmla="*/ 1 h 108"/>
                  <a:gd name="T82" fmla="*/ 8 w 710"/>
                  <a:gd name="T83" fmla="*/ 1 h 108"/>
                  <a:gd name="T84" fmla="*/ 8 w 710"/>
                  <a:gd name="T85" fmla="*/ 1 h 108"/>
                  <a:gd name="T86" fmla="*/ 7 w 710"/>
                  <a:gd name="T87" fmla="*/ 1 h 10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10"/>
                  <a:gd name="T133" fmla="*/ 0 h 108"/>
                  <a:gd name="T134" fmla="*/ 710 w 710"/>
                  <a:gd name="T135" fmla="*/ 108 h 10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10" h="108">
                    <a:moveTo>
                      <a:pt x="710" y="71"/>
                    </a:moveTo>
                    <a:lnTo>
                      <a:pt x="708" y="55"/>
                    </a:lnTo>
                    <a:lnTo>
                      <a:pt x="706" y="55"/>
                    </a:lnTo>
                    <a:lnTo>
                      <a:pt x="705" y="55"/>
                    </a:lnTo>
                    <a:lnTo>
                      <a:pt x="703" y="55"/>
                    </a:lnTo>
                    <a:lnTo>
                      <a:pt x="705" y="71"/>
                    </a:lnTo>
                    <a:lnTo>
                      <a:pt x="710" y="71"/>
                    </a:lnTo>
                    <a:lnTo>
                      <a:pt x="708" y="89"/>
                    </a:lnTo>
                    <a:lnTo>
                      <a:pt x="708" y="108"/>
                    </a:lnTo>
                    <a:lnTo>
                      <a:pt x="706" y="108"/>
                    </a:lnTo>
                    <a:lnTo>
                      <a:pt x="705" y="108"/>
                    </a:lnTo>
                    <a:lnTo>
                      <a:pt x="703" y="108"/>
                    </a:lnTo>
                    <a:lnTo>
                      <a:pt x="703" y="89"/>
                    </a:lnTo>
                    <a:lnTo>
                      <a:pt x="705" y="71"/>
                    </a:lnTo>
                    <a:lnTo>
                      <a:pt x="710" y="71"/>
                    </a:lnTo>
                    <a:close/>
                    <a:moveTo>
                      <a:pt x="7" y="1"/>
                    </a:moveTo>
                    <a:lnTo>
                      <a:pt x="5" y="18"/>
                    </a:lnTo>
                    <a:lnTo>
                      <a:pt x="2" y="36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5" y="53"/>
                    </a:lnTo>
                    <a:lnTo>
                      <a:pt x="7" y="36"/>
                    </a:lnTo>
                    <a:lnTo>
                      <a:pt x="10" y="18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4" name="Freeform 176"/>
              <p:cNvSpPr>
                <a:spLocks noEditPoints="1"/>
              </p:cNvSpPr>
              <p:nvPr/>
            </p:nvSpPr>
            <p:spPr bwMode="auto">
              <a:xfrm>
                <a:off x="1680" y="2874"/>
                <a:ext cx="703" cy="108"/>
              </a:xfrm>
              <a:custGeom>
                <a:avLst/>
                <a:gdLst>
                  <a:gd name="T0" fmla="*/ 703 w 703"/>
                  <a:gd name="T1" fmla="*/ 71 h 108"/>
                  <a:gd name="T2" fmla="*/ 703 w 703"/>
                  <a:gd name="T3" fmla="*/ 55 h 108"/>
                  <a:gd name="T4" fmla="*/ 703 w 703"/>
                  <a:gd name="T5" fmla="*/ 55 h 108"/>
                  <a:gd name="T6" fmla="*/ 702 w 703"/>
                  <a:gd name="T7" fmla="*/ 55 h 108"/>
                  <a:gd name="T8" fmla="*/ 702 w 703"/>
                  <a:gd name="T9" fmla="*/ 55 h 108"/>
                  <a:gd name="T10" fmla="*/ 700 w 703"/>
                  <a:gd name="T11" fmla="*/ 55 h 108"/>
                  <a:gd name="T12" fmla="*/ 700 w 703"/>
                  <a:gd name="T13" fmla="*/ 55 h 108"/>
                  <a:gd name="T14" fmla="*/ 700 w 703"/>
                  <a:gd name="T15" fmla="*/ 55 h 108"/>
                  <a:gd name="T16" fmla="*/ 698 w 703"/>
                  <a:gd name="T17" fmla="*/ 55 h 108"/>
                  <a:gd name="T18" fmla="*/ 698 w 703"/>
                  <a:gd name="T19" fmla="*/ 55 h 108"/>
                  <a:gd name="T20" fmla="*/ 698 w 703"/>
                  <a:gd name="T21" fmla="*/ 71 h 108"/>
                  <a:gd name="T22" fmla="*/ 703 w 703"/>
                  <a:gd name="T23" fmla="*/ 71 h 108"/>
                  <a:gd name="T24" fmla="*/ 703 w 703"/>
                  <a:gd name="T25" fmla="*/ 89 h 108"/>
                  <a:gd name="T26" fmla="*/ 702 w 703"/>
                  <a:gd name="T27" fmla="*/ 108 h 108"/>
                  <a:gd name="T28" fmla="*/ 702 w 703"/>
                  <a:gd name="T29" fmla="*/ 108 h 108"/>
                  <a:gd name="T30" fmla="*/ 700 w 703"/>
                  <a:gd name="T31" fmla="*/ 108 h 108"/>
                  <a:gd name="T32" fmla="*/ 700 w 703"/>
                  <a:gd name="T33" fmla="*/ 108 h 108"/>
                  <a:gd name="T34" fmla="*/ 700 w 703"/>
                  <a:gd name="T35" fmla="*/ 108 h 108"/>
                  <a:gd name="T36" fmla="*/ 698 w 703"/>
                  <a:gd name="T37" fmla="*/ 108 h 108"/>
                  <a:gd name="T38" fmla="*/ 698 w 703"/>
                  <a:gd name="T39" fmla="*/ 108 h 108"/>
                  <a:gd name="T40" fmla="*/ 697 w 703"/>
                  <a:gd name="T41" fmla="*/ 108 h 108"/>
                  <a:gd name="T42" fmla="*/ 697 w 703"/>
                  <a:gd name="T43" fmla="*/ 108 h 108"/>
                  <a:gd name="T44" fmla="*/ 697 w 703"/>
                  <a:gd name="T45" fmla="*/ 108 h 108"/>
                  <a:gd name="T46" fmla="*/ 698 w 703"/>
                  <a:gd name="T47" fmla="*/ 89 h 108"/>
                  <a:gd name="T48" fmla="*/ 698 w 703"/>
                  <a:gd name="T49" fmla="*/ 71 h 108"/>
                  <a:gd name="T50" fmla="*/ 703 w 703"/>
                  <a:gd name="T51" fmla="*/ 71 h 108"/>
                  <a:gd name="T52" fmla="*/ 7 w 703"/>
                  <a:gd name="T53" fmla="*/ 1 h 108"/>
                  <a:gd name="T54" fmla="*/ 7 w 703"/>
                  <a:gd name="T55" fmla="*/ 1 h 108"/>
                  <a:gd name="T56" fmla="*/ 4 w 703"/>
                  <a:gd name="T57" fmla="*/ 18 h 108"/>
                  <a:gd name="T58" fmla="*/ 2 w 703"/>
                  <a:gd name="T59" fmla="*/ 36 h 108"/>
                  <a:gd name="T60" fmla="*/ 0 w 703"/>
                  <a:gd name="T61" fmla="*/ 53 h 108"/>
                  <a:gd name="T62" fmla="*/ 5 w 703"/>
                  <a:gd name="T63" fmla="*/ 51 h 108"/>
                  <a:gd name="T64" fmla="*/ 7 w 703"/>
                  <a:gd name="T65" fmla="*/ 36 h 108"/>
                  <a:gd name="T66" fmla="*/ 9 w 703"/>
                  <a:gd name="T67" fmla="*/ 20 h 108"/>
                  <a:gd name="T68" fmla="*/ 12 w 703"/>
                  <a:gd name="T69" fmla="*/ 1 h 108"/>
                  <a:gd name="T70" fmla="*/ 12 w 703"/>
                  <a:gd name="T71" fmla="*/ 0 h 108"/>
                  <a:gd name="T72" fmla="*/ 12 w 703"/>
                  <a:gd name="T73" fmla="*/ 0 h 108"/>
                  <a:gd name="T74" fmla="*/ 10 w 703"/>
                  <a:gd name="T75" fmla="*/ 0 h 108"/>
                  <a:gd name="T76" fmla="*/ 10 w 703"/>
                  <a:gd name="T77" fmla="*/ 0 h 108"/>
                  <a:gd name="T78" fmla="*/ 10 w 703"/>
                  <a:gd name="T79" fmla="*/ 0 h 108"/>
                  <a:gd name="T80" fmla="*/ 9 w 703"/>
                  <a:gd name="T81" fmla="*/ 0 h 108"/>
                  <a:gd name="T82" fmla="*/ 9 w 703"/>
                  <a:gd name="T83" fmla="*/ 1 h 108"/>
                  <a:gd name="T84" fmla="*/ 7 w 703"/>
                  <a:gd name="T85" fmla="*/ 1 h 108"/>
                  <a:gd name="T86" fmla="*/ 7 w 703"/>
                  <a:gd name="T87" fmla="*/ 1 h 10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03"/>
                  <a:gd name="T133" fmla="*/ 0 h 108"/>
                  <a:gd name="T134" fmla="*/ 703 w 703"/>
                  <a:gd name="T135" fmla="*/ 108 h 10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03" h="108">
                    <a:moveTo>
                      <a:pt x="703" y="71"/>
                    </a:moveTo>
                    <a:lnTo>
                      <a:pt x="703" y="55"/>
                    </a:lnTo>
                    <a:lnTo>
                      <a:pt x="702" y="55"/>
                    </a:lnTo>
                    <a:lnTo>
                      <a:pt x="700" y="55"/>
                    </a:lnTo>
                    <a:lnTo>
                      <a:pt x="698" y="55"/>
                    </a:lnTo>
                    <a:lnTo>
                      <a:pt x="698" y="71"/>
                    </a:lnTo>
                    <a:lnTo>
                      <a:pt x="703" y="71"/>
                    </a:lnTo>
                    <a:lnTo>
                      <a:pt x="703" y="89"/>
                    </a:lnTo>
                    <a:lnTo>
                      <a:pt x="702" y="108"/>
                    </a:lnTo>
                    <a:lnTo>
                      <a:pt x="700" y="108"/>
                    </a:lnTo>
                    <a:lnTo>
                      <a:pt x="698" y="108"/>
                    </a:lnTo>
                    <a:lnTo>
                      <a:pt x="697" y="108"/>
                    </a:lnTo>
                    <a:lnTo>
                      <a:pt x="698" y="89"/>
                    </a:lnTo>
                    <a:lnTo>
                      <a:pt x="698" y="71"/>
                    </a:lnTo>
                    <a:lnTo>
                      <a:pt x="703" y="71"/>
                    </a:lnTo>
                    <a:close/>
                    <a:moveTo>
                      <a:pt x="7" y="1"/>
                    </a:moveTo>
                    <a:lnTo>
                      <a:pt x="7" y="1"/>
                    </a:lnTo>
                    <a:lnTo>
                      <a:pt x="4" y="18"/>
                    </a:lnTo>
                    <a:lnTo>
                      <a:pt x="2" y="36"/>
                    </a:lnTo>
                    <a:lnTo>
                      <a:pt x="0" y="53"/>
                    </a:lnTo>
                    <a:lnTo>
                      <a:pt x="5" y="51"/>
                    </a:lnTo>
                    <a:lnTo>
                      <a:pt x="7" y="36"/>
                    </a:lnTo>
                    <a:lnTo>
                      <a:pt x="9" y="20"/>
                    </a:lnTo>
                    <a:lnTo>
                      <a:pt x="12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5" name="Freeform 177"/>
              <p:cNvSpPr>
                <a:spLocks noEditPoints="1"/>
              </p:cNvSpPr>
              <p:nvPr/>
            </p:nvSpPr>
            <p:spPr bwMode="auto">
              <a:xfrm>
                <a:off x="1682" y="2874"/>
                <a:ext cx="700" cy="108"/>
              </a:xfrm>
              <a:custGeom>
                <a:avLst/>
                <a:gdLst>
                  <a:gd name="T0" fmla="*/ 700 w 700"/>
                  <a:gd name="T1" fmla="*/ 71 h 108"/>
                  <a:gd name="T2" fmla="*/ 698 w 700"/>
                  <a:gd name="T3" fmla="*/ 55 h 108"/>
                  <a:gd name="T4" fmla="*/ 698 w 700"/>
                  <a:gd name="T5" fmla="*/ 55 h 108"/>
                  <a:gd name="T6" fmla="*/ 698 w 700"/>
                  <a:gd name="T7" fmla="*/ 55 h 108"/>
                  <a:gd name="T8" fmla="*/ 696 w 700"/>
                  <a:gd name="T9" fmla="*/ 55 h 108"/>
                  <a:gd name="T10" fmla="*/ 696 w 700"/>
                  <a:gd name="T11" fmla="*/ 55 h 108"/>
                  <a:gd name="T12" fmla="*/ 696 w 700"/>
                  <a:gd name="T13" fmla="*/ 55 h 108"/>
                  <a:gd name="T14" fmla="*/ 695 w 700"/>
                  <a:gd name="T15" fmla="*/ 55 h 108"/>
                  <a:gd name="T16" fmla="*/ 695 w 700"/>
                  <a:gd name="T17" fmla="*/ 55 h 108"/>
                  <a:gd name="T18" fmla="*/ 693 w 700"/>
                  <a:gd name="T19" fmla="*/ 55 h 108"/>
                  <a:gd name="T20" fmla="*/ 695 w 700"/>
                  <a:gd name="T21" fmla="*/ 71 h 108"/>
                  <a:gd name="T22" fmla="*/ 700 w 700"/>
                  <a:gd name="T23" fmla="*/ 71 h 108"/>
                  <a:gd name="T24" fmla="*/ 698 w 700"/>
                  <a:gd name="T25" fmla="*/ 89 h 108"/>
                  <a:gd name="T26" fmla="*/ 698 w 700"/>
                  <a:gd name="T27" fmla="*/ 108 h 108"/>
                  <a:gd name="T28" fmla="*/ 698 w 700"/>
                  <a:gd name="T29" fmla="*/ 108 h 108"/>
                  <a:gd name="T30" fmla="*/ 696 w 700"/>
                  <a:gd name="T31" fmla="*/ 108 h 108"/>
                  <a:gd name="T32" fmla="*/ 696 w 700"/>
                  <a:gd name="T33" fmla="*/ 108 h 108"/>
                  <a:gd name="T34" fmla="*/ 695 w 700"/>
                  <a:gd name="T35" fmla="*/ 108 h 108"/>
                  <a:gd name="T36" fmla="*/ 695 w 700"/>
                  <a:gd name="T37" fmla="*/ 108 h 108"/>
                  <a:gd name="T38" fmla="*/ 695 w 700"/>
                  <a:gd name="T39" fmla="*/ 108 h 108"/>
                  <a:gd name="T40" fmla="*/ 693 w 700"/>
                  <a:gd name="T41" fmla="*/ 108 h 108"/>
                  <a:gd name="T42" fmla="*/ 693 w 700"/>
                  <a:gd name="T43" fmla="*/ 108 h 108"/>
                  <a:gd name="T44" fmla="*/ 693 w 700"/>
                  <a:gd name="T45" fmla="*/ 108 h 108"/>
                  <a:gd name="T46" fmla="*/ 693 w 700"/>
                  <a:gd name="T47" fmla="*/ 108 h 108"/>
                  <a:gd name="T48" fmla="*/ 693 w 700"/>
                  <a:gd name="T49" fmla="*/ 89 h 108"/>
                  <a:gd name="T50" fmla="*/ 695 w 700"/>
                  <a:gd name="T51" fmla="*/ 71 h 108"/>
                  <a:gd name="T52" fmla="*/ 700 w 700"/>
                  <a:gd name="T53" fmla="*/ 71 h 108"/>
                  <a:gd name="T54" fmla="*/ 8 w 700"/>
                  <a:gd name="T55" fmla="*/ 0 h 108"/>
                  <a:gd name="T56" fmla="*/ 7 w 700"/>
                  <a:gd name="T57" fmla="*/ 1 h 108"/>
                  <a:gd name="T58" fmla="*/ 5 w 700"/>
                  <a:gd name="T59" fmla="*/ 18 h 108"/>
                  <a:gd name="T60" fmla="*/ 2 w 700"/>
                  <a:gd name="T61" fmla="*/ 36 h 108"/>
                  <a:gd name="T62" fmla="*/ 0 w 700"/>
                  <a:gd name="T63" fmla="*/ 53 h 108"/>
                  <a:gd name="T64" fmla="*/ 7 w 700"/>
                  <a:gd name="T65" fmla="*/ 50 h 108"/>
                  <a:gd name="T66" fmla="*/ 7 w 700"/>
                  <a:gd name="T67" fmla="*/ 36 h 108"/>
                  <a:gd name="T68" fmla="*/ 10 w 700"/>
                  <a:gd name="T69" fmla="*/ 20 h 108"/>
                  <a:gd name="T70" fmla="*/ 12 w 700"/>
                  <a:gd name="T71" fmla="*/ 3 h 108"/>
                  <a:gd name="T72" fmla="*/ 13 w 700"/>
                  <a:gd name="T73" fmla="*/ 0 h 108"/>
                  <a:gd name="T74" fmla="*/ 12 w 700"/>
                  <a:gd name="T75" fmla="*/ 0 h 108"/>
                  <a:gd name="T76" fmla="*/ 12 w 700"/>
                  <a:gd name="T77" fmla="*/ 0 h 108"/>
                  <a:gd name="T78" fmla="*/ 12 w 700"/>
                  <a:gd name="T79" fmla="*/ 0 h 108"/>
                  <a:gd name="T80" fmla="*/ 10 w 700"/>
                  <a:gd name="T81" fmla="*/ 0 h 108"/>
                  <a:gd name="T82" fmla="*/ 10 w 700"/>
                  <a:gd name="T83" fmla="*/ 0 h 108"/>
                  <a:gd name="T84" fmla="*/ 8 w 700"/>
                  <a:gd name="T85" fmla="*/ 0 h 108"/>
                  <a:gd name="T86" fmla="*/ 8 w 700"/>
                  <a:gd name="T87" fmla="*/ 0 h 108"/>
                  <a:gd name="T88" fmla="*/ 8 w 700"/>
                  <a:gd name="T89" fmla="*/ 0 h 10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700"/>
                  <a:gd name="T136" fmla="*/ 0 h 108"/>
                  <a:gd name="T137" fmla="*/ 700 w 700"/>
                  <a:gd name="T138" fmla="*/ 108 h 10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700" h="108">
                    <a:moveTo>
                      <a:pt x="700" y="71"/>
                    </a:moveTo>
                    <a:lnTo>
                      <a:pt x="698" y="55"/>
                    </a:lnTo>
                    <a:lnTo>
                      <a:pt x="696" y="55"/>
                    </a:lnTo>
                    <a:lnTo>
                      <a:pt x="695" y="55"/>
                    </a:lnTo>
                    <a:lnTo>
                      <a:pt x="693" y="55"/>
                    </a:lnTo>
                    <a:lnTo>
                      <a:pt x="695" y="71"/>
                    </a:lnTo>
                    <a:lnTo>
                      <a:pt x="700" y="71"/>
                    </a:lnTo>
                    <a:lnTo>
                      <a:pt x="698" y="89"/>
                    </a:lnTo>
                    <a:lnTo>
                      <a:pt x="698" y="108"/>
                    </a:lnTo>
                    <a:lnTo>
                      <a:pt x="696" y="108"/>
                    </a:lnTo>
                    <a:lnTo>
                      <a:pt x="695" y="108"/>
                    </a:lnTo>
                    <a:lnTo>
                      <a:pt x="693" y="108"/>
                    </a:lnTo>
                    <a:lnTo>
                      <a:pt x="693" y="89"/>
                    </a:lnTo>
                    <a:lnTo>
                      <a:pt x="695" y="71"/>
                    </a:lnTo>
                    <a:lnTo>
                      <a:pt x="700" y="71"/>
                    </a:lnTo>
                    <a:close/>
                    <a:moveTo>
                      <a:pt x="8" y="0"/>
                    </a:moveTo>
                    <a:lnTo>
                      <a:pt x="7" y="1"/>
                    </a:lnTo>
                    <a:lnTo>
                      <a:pt x="5" y="18"/>
                    </a:lnTo>
                    <a:lnTo>
                      <a:pt x="2" y="36"/>
                    </a:lnTo>
                    <a:lnTo>
                      <a:pt x="0" y="53"/>
                    </a:lnTo>
                    <a:lnTo>
                      <a:pt x="7" y="50"/>
                    </a:lnTo>
                    <a:lnTo>
                      <a:pt x="7" y="36"/>
                    </a:lnTo>
                    <a:lnTo>
                      <a:pt x="10" y="20"/>
                    </a:lnTo>
                    <a:lnTo>
                      <a:pt x="12" y="3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6" name="Freeform 178"/>
              <p:cNvSpPr>
                <a:spLocks noEditPoints="1"/>
              </p:cNvSpPr>
              <p:nvPr/>
            </p:nvSpPr>
            <p:spPr bwMode="auto">
              <a:xfrm>
                <a:off x="1685" y="2872"/>
                <a:ext cx="693" cy="111"/>
              </a:xfrm>
              <a:custGeom>
                <a:avLst/>
                <a:gdLst>
                  <a:gd name="T0" fmla="*/ 693 w 693"/>
                  <a:gd name="T1" fmla="*/ 73 h 111"/>
                  <a:gd name="T2" fmla="*/ 693 w 693"/>
                  <a:gd name="T3" fmla="*/ 57 h 111"/>
                  <a:gd name="T4" fmla="*/ 693 w 693"/>
                  <a:gd name="T5" fmla="*/ 57 h 111"/>
                  <a:gd name="T6" fmla="*/ 692 w 693"/>
                  <a:gd name="T7" fmla="*/ 57 h 111"/>
                  <a:gd name="T8" fmla="*/ 692 w 693"/>
                  <a:gd name="T9" fmla="*/ 57 h 111"/>
                  <a:gd name="T10" fmla="*/ 690 w 693"/>
                  <a:gd name="T11" fmla="*/ 57 h 111"/>
                  <a:gd name="T12" fmla="*/ 690 w 693"/>
                  <a:gd name="T13" fmla="*/ 57 h 111"/>
                  <a:gd name="T14" fmla="*/ 690 w 693"/>
                  <a:gd name="T15" fmla="*/ 58 h 111"/>
                  <a:gd name="T16" fmla="*/ 688 w 693"/>
                  <a:gd name="T17" fmla="*/ 58 h 111"/>
                  <a:gd name="T18" fmla="*/ 688 w 693"/>
                  <a:gd name="T19" fmla="*/ 58 h 111"/>
                  <a:gd name="T20" fmla="*/ 688 w 693"/>
                  <a:gd name="T21" fmla="*/ 73 h 111"/>
                  <a:gd name="T22" fmla="*/ 693 w 693"/>
                  <a:gd name="T23" fmla="*/ 73 h 111"/>
                  <a:gd name="T24" fmla="*/ 693 w 693"/>
                  <a:gd name="T25" fmla="*/ 91 h 111"/>
                  <a:gd name="T26" fmla="*/ 692 w 693"/>
                  <a:gd name="T27" fmla="*/ 110 h 111"/>
                  <a:gd name="T28" fmla="*/ 692 w 693"/>
                  <a:gd name="T29" fmla="*/ 110 h 111"/>
                  <a:gd name="T30" fmla="*/ 692 w 693"/>
                  <a:gd name="T31" fmla="*/ 110 h 111"/>
                  <a:gd name="T32" fmla="*/ 690 w 693"/>
                  <a:gd name="T33" fmla="*/ 110 h 111"/>
                  <a:gd name="T34" fmla="*/ 690 w 693"/>
                  <a:gd name="T35" fmla="*/ 110 h 111"/>
                  <a:gd name="T36" fmla="*/ 690 w 693"/>
                  <a:gd name="T37" fmla="*/ 110 h 111"/>
                  <a:gd name="T38" fmla="*/ 688 w 693"/>
                  <a:gd name="T39" fmla="*/ 111 h 111"/>
                  <a:gd name="T40" fmla="*/ 688 w 693"/>
                  <a:gd name="T41" fmla="*/ 111 h 111"/>
                  <a:gd name="T42" fmla="*/ 687 w 693"/>
                  <a:gd name="T43" fmla="*/ 111 h 111"/>
                  <a:gd name="T44" fmla="*/ 687 w 693"/>
                  <a:gd name="T45" fmla="*/ 111 h 111"/>
                  <a:gd name="T46" fmla="*/ 687 w 693"/>
                  <a:gd name="T47" fmla="*/ 108 h 111"/>
                  <a:gd name="T48" fmla="*/ 688 w 693"/>
                  <a:gd name="T49" fmla="*/ 91 h 111"/>
                  <a:gd name="T50" fmla="*/ 688 w 693"/>
                  <a:gd name="T51" fmla="*/ 73 h 111"/>
                  <a:gd name="T52" fmla="*/ 693 w 693"/>
                  <a:gd name="T53" fmla="*/ 73 h 111"/>
                  <a:gd name="T54" fmla="*/ 7 w 693"/>
                  <a:gd name="T55" fmla="*/ 2 h 111"/>
                  <a:gd name="T56" fmla="*/ 7 w 693"/>
                  <a:gd name="T57" fmla="*/ 3 h 111"/>
                  <a:gd name="T58" fmla="*/ 4 w 693"/>
                  <a:gd name="T59" fmla="*/ 22 h 111"/>
                  <a:gd name="T60" fmla="*/ 2 w 693"/>
                  <a:gd name="T61" fmla="*/ 38 h 111"/>
                  <a:gd name="T62" fmla="*/ 0 w 693"/>
                  <a:gd name="T63" fmla="*/ 53 h 111"/>
                  <a:gd name="T64" fmla="*/ 5 w 693"/>
                  <a:gd name="T65" fmla="*/ 52 h 111"/>
                  <a:gd name="T66" fmla="*/ 7 w 693"/>
                  <a:gd name="T67" fmla="*/ 38 h 111"/>
                  <a:gd name="T68" fmla="*/ 9 w 693"/>
                  <a:gd name="T69" fmla="*/ 22 h 111"/>
                  <a:gd name="T70" fmla="*/ 12 w 693"/>
                  <a:gd name="T71" fmla="*/ 5 h 111"/>
                  <a:gd name="T72" fmla="*/ 12 w 693"/>
                  <a:gd name="T73" fmla="*/ 0 h 111"/>
                  <a:gd name="T74" fmla="*/ 12 w 693"/>
                  <a:gd name="T75" fmla="*/ 0 h 111"/>
                  <a:gd name="T76" fmla="*/ 12 w 693"/>
                  <a:gd name="T77" fmla="*/ 2 h 111"/>
                  <a:gd name="T78" fmla="*/ 10 w 693"/>
                  <a:gd name="T79" fmla="*/ 2 h 111"/>
                  <a:gd name="T80" fmla="*/ 10 w 693"/>
                  <a:gd name="T81" fmla="*/ 2 h 111"/>
                  <a:gd name="T82" fmla="*/ 9 w 693"/>
                  <a:gd name="T83" fmla="*/ 2 h 111"/>
                  <a:gd name="T84" fmla="*/ 9 w 693"/>
                  <a:gd name="T85" fmla="*/ 2 h 111"/>
                  <a:gd name="T86" fmla="*/ 9 w 693"/>
                  <a:gd name="T87" fmla="*/ 2 h 111"/>
                  <a:gd name="T88" fmla="*/ 7 w 693"/>
                  <a:gd name="T89" fmla="*/ 2 h 11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693"/>
                  <a:gd name="T136" fmla="*/ 0 h 111"/>
                  <a:gd name="T137" fmla="*/ 693 w 693"/>
                  <a:gd name="T138" fmla="*/ 111 h 11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693" h="111">
                    <a:moveTo>
                      <a:pt x="693" y="73"/>
                    </a:moveTo>
                    <a:lnTo>
                      <a:pt x="693" y="57"/>
                    </a:lnTo>
                    <a:lnTo>
                      <a:pt x="692" y="57"/>
                    </a:lnTo>
                    <a:lnTo>
                      <a:pt x="690" y="57"/>
                    </a:lnTo>
                    <a:lnTo>
                      <a:pt x="690" y="58"/>
                    </a:lnTo>
                    <a:lnTo>
                      <a:pt x="688" y="58"/>
                    </a:lnTo>
                    <a:lnTo>
                      <a:pt x="688" y="73"/>
                    </a:lnTo>
                    <a:lnTo>
                      <a:pt x="693" y="73"/>
                    </a:lnTo>
                    <a:lnTo>
                      <a:pt x="693" y="91"/>
                    </a:lnTo>
                    <a:lnTo>
                      <a:pt x="692" y="110"/>
                    </a:lnTo>
                    <a:lnTo>
                      <a:pt x="690" y="110"/>
                    </a:lnTo>
                    <a:lnTo>
                      <a:pt x="688" y="111"/>
                    </a:lnTo>
                    <a:lnTo>
                      <a:pt x="687" y="111"/>
                    </a:lnTo>
                    <a:lnTo>
                      <a:pt x="687" y="108"/>
                    </a:lnTo>
                    <a:lnTo>
                      <a:pt x="688" y="91"/>
                    </a:lnTo>
                    <a:lnTo>
                      <a:pt x="688" y="73"/>
                    </a:lnTo>
                    <a:lnTo>
                      <a:pt x="693" y="7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4" y="22"/>
                    </a:lnTo>
                    <a:lnTo>
                      <a:pt x="2" y="38"/>
                    </a:lnTo>
                    <a:lnTo>
                      <a:pt x="0" y="53"/>
                    </a:lnTo>
                    <a:lnTo>
                      <a:pt x="5" y="52"/>
                    </a:lnTo>
                    <a:lnTo>
                      <a:pt x="7" y="38"/>
                    </a:lnTo>
                    <a:lnTo>
                      <a:pt x="9" y="22"/>
                    </a:lnTo>
                    <a:lnTo>
                      <a:pt x="12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7" name="Freeform 179"/>
              <p:cNvSpPr>
                <a:spLocks noEditPoints="1"/>
              </p:cNvSpPr>
              <p:nvPr/>
            </p:nvSpPr>
            <p:spPr bwMode="auto">
              <a:xfrm>
                <a:off x="1689" y="2872"/>
                <a:ext cx="688" cy="111"/>
              </a:xfrm>
              <a:custGeom>
                <a:avLst/>
                <a:gdLst>
                  <a:gd name="T0" fmla="*/ 688 w 688"/>
                  <a:gd name="T1" fmla="*/ 73 h 111"/>
                  <a:gd name="T2" fmla="*/ 686 w 688"/>
                  <a:gd name="T3" fmla="*/ 57 h 111"/>
                  <a:gd name="T4" fmla="*/ 686 w 688"/>
                  <a:gd name="T5" fmla="*/ 57 h 111"/>
                  <a:gd name="T6" fmla="*/ 686 w 688"/>
                  <a:gd name="T7" fmla="*/ 58 h 111"/>
                  <a:gd name="T8" fmla="*/ 684 w 688"/>
                  <a:gd name="T9" fmla="*/ 58 h 111"/>
                  <a:gd name="T10" fmla="*/ 684 w 688"/>
                  <a:gd name="T11" fmla="*/ 58 h 111"/>
                  <a:gd name="T12" fmla="*/ 684 w 688"/>
                  <a:gd name="T13" fmla="*/ 58 h 111"/>
                  <a:gd name="T14" fmla="*/ 683 w 688"/>
                  <a:gd name="T15" fmla="*/ 58 h 111"/>
                  <a:gd name="T16" fmla="*/ 683 w 688"/>
                  <a:gd name="T17" fmla="*/ 58 h 111"/>
                  <a:gd name="T18" fmla="*/ 681 w 688"/>
                  <a:gd name="T19" fmla="*/ 58 h 111"/>
                  <a:gd name="T20" fmla="*/ 683 w 688"/>
                  <a:gd name="T21" fmla="*/ 73 h 111"/>
                  <a:gd name="T22" fmla="*/ 688 w 688"/>
                  <a:gd name="T23" fmla="*/ 73 h 111"/>
                  <a:gd name="T24" fmla="*/ 686 w 688"/>
                  <a:gd name="T25" fmla="*/ 91 h 111"/>
                  <a:gd name="T26" fmla="*/ 686 w 688"/>
                  <a:gd name="T27" fmla="*/ 110 h 111"/>
                  <a:gd name="T28" fmla="*/ 686 w 688"/>
                  <a:gd name="T29" fmla="*/ 110 h 111"/>
                  <a:gd name="T30" fmla="*/ 684 w 688"/>
                  <a:gd name="T31" fmla="*/ 111 h 111"/>
                  <a:gd name="T32" fmla="*/ 684 w 688"/>
                  <a:gd name="T33" fmla="*/ 111 h 111"/>
                  <a:gd name="T34" fmla="*/ 683 w 688"/>
                  <a:gd name="T35" fmla="*/ 111 h 111"/>
                  <a:gd name="T36" fmla="*/ 683 w 688"/>
                  <a:gd name="T37" fmla="*/ 111 h 111"/>
                  <a:gd name="T38" fmla="*/ 683 w 688"/>
                  <a:gd name="T39" fmla="*/ 111 h 111"/>
                  <a:gd name="T40" fmla="*/ 681 w 688"/>
                  <a:gd name="T41" fmla="*/ 111 h 111"/>
                  <a:gd name="T42" fmla="*/ 681 w 688"/>
                  <a:gd name="T43" fmla="*/ 111 h 111"/>
                  <a:gd name="T44" fmla="*/ 679 w 688"/>
                  <a:gd name="T45" fmla="*/ 111 h 111"/>
                  <a:gd name="T46" fmla="*/ 681 w 688"/>
                  <a:gd name="T47" fmla="*/ 108 h 111"/>
                  <a:gd name="T48" fmla="*/ 681 w 688"/>
                  <a:gd name="T49" fmla="*/ 91 h 111"/>
                  <a:gd name="T50" fmla="*/ 683 w 688"/>
                  <a:gd name="T51" fmla="*/ 73 h 111"/>
                  <a:gd name="T52" fmla="*/ 688 w 688"/>
                  <a:gd name="T53" fmla="*/ 73 h 111"/>
                  <a:gd name="T54" fmla="*/ 6 w 688"/>
                  <a:gd name="T55" fmla="*/ 2 h 111"/>
                  <a:gd name="T56" fmla="*/ 5 w 688"/>
                  <a:gd name="T57" fmla="*/ 5 h 111"/>
                  <a:gd name="T58" fmla="*/ 3 w 688"/>
                  <a:gd name="T59" fmla="*/ 22 h 111"/>
                  <a:gd name="T60" fmla="*/ 0 w 688"/>
                  <a:gd name="T61" fmla="*/ 38 h 111"/>
                  <a:gd name="T62" fmla="*/ 0 w 688"/>
                  <a:gd name="T63" fmla="*/ 52 h 111"/>
                  <a:gd name="T64" fmla="*/ 5 w 688"/>
                  <a:gd name="T65" fmla="*/ 50 h 111"/>
                  <a:gd name="T66" fmla="*/ 5 w 688"/>
                  <a:gd name="T67" fmla="*/ 40 h 111"/>
                  <a:gd name="T68" fmla="*/ 6 w 688"/>
                  <a:gd name="T69" fmla="*/ 22 h 111"/>
                  <a:gd name="T70" fmla="*/ 10 w 688"/>
                  <a:gd name="T71" fmla="*/ 5 h 111"/>
                  <a:gd name="T72" fmla="*/ 11 w 688"/>
                  <a:gd name="T73" fmla="*/ 0 h 111"/>
                  <a:gd name="T74" fmla="*/ 11 w 688"/>
                  <a:gd name="T75" fmla="*/ 0 h 111"/>
                  <a:gd name="T76" fmla="*/ 10 w 688"/>
                  <a:gd name="T77" fmla="*/ 0 h 111"/>
                  <a:gd name="T78" fmla="*/ 10 w 688"/>
                  <a:gd name="T79" fmla="*/ 0 h 111"/>
                  <a:gd name="T80" fmla="*/ 8 w 688"/>
                  <a:gd name="T81" fmla="*/ 0 h 111"/>
                  <a:gd name="T82" fmla="*/ 8 w 688"/>
                  <a:gd name="T83" fmla="*/ 0 h 111"/>
                  <a:gd name="T84" fmla="*/ 8 w 688"/>
                  <a:gd name="T85" fmla="*/ 2 h 111"/>
                  <a:gd name="T86" fmla="*/ 6 w 688"/>
                  <a:gd name="T87" fmla="*/ 2 h 111"/>
                  <a:gd name="T88" fmla="*/ 6 w 688"/>
                  <a:gd name="T89" fmla="*/ 2 h 11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688"/>
                  <a:gd name="T136" fmla="*/ 0 h 111"/>
                  <a:gd name="T137" fmla="*/ 688 w 688"/>
                  <a:gd name="T138" fmla="*/ 111 h 11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688" h="111">
                    <a:moveTo>
                      <a:pt x="688" y="73"/>
                    </a:moveTo>
                    <a:lnTo>
                      <a:pt x="686" y="57"/>
                    </a:lnTo>
                    <a:lnTo>
                      <a:pt x="686" y="58"/>
                    </a:lnTo>
                    <a:lnTo>
                      <a:pt x="684" y="58"/>
                    </a:lnTo>
                    <a:lnTo>
                      <a:pt x="683" y="58"/>
                    </a:lnTo>
                    <a:lnTo>
                      <a:pt x="681" y="58"/>
                    </a:lnTo>
                    <a:lnTo>
                      <a:pt x="683" y="73"/>
                    </a:lnTo>
                    <a:lnTo>
                      <a:pt x="688" y="73"/>
                    </a:lnTo>
                    <a:lnTo>
                      <a:pt x="686" y="91"/>
                    </a:lnTo>
                    <a:lnTo>
                      <a:pt x="686" y="110"/>
                    </a:lnTo>
                    <a:lnTo>
                      <a:pt x="684" y="111"/>
                    </a:lnTo>
                    <a:lnTo>
                      <a:pt x="683" y="111"/>
                    </a:lnTo>
                    <a:lnTo>
                      <a:pt x="681" y="111"/>
                    </a:lnTo>
                    <a:lnTo>
                      <a:pt x="679" y="111"/>
                    </a:lnTo>
                    <a:lnTo>
                      <a:pt x="681" y="108"/>
                    </a:lnTo>
                    <a:lnTo>
                      <a:pt x="681" y="91"/>
                    </a:lnTo>
                    <a:lnTo>
                      <a:pt x="683" y="73"/>
                    </a:lnTo>
                    <a:lnTo>
                      <a:pt x="688" y="73"/>
                    </a:lnTo>
                    <a:close/>
                    <a:moveTo>
                      <a:pt x="6" y="2"/>
                    </a:moveTo>
                    <a:lnTo>
                      <a:pt x="5" y="5"/>
                    </a:lnTo>
                    <a:lnTo>
                      <a:pt x="3" y="22"/>
                    </a:lnTo>
                    <a:lnTo>
                      <a:pt x="0" y="38"/>
                    </a:lnTo>
                    <a:lnTo>
                      <a:pt x="0" y="52"/>
                    </a:lnTo>
                    <a:lnTo>
                      <a:pt x="5" y="50"/>
                    </a:lnTo>
                    <a:lnTo>
                      <a:pt x="5" y="40"/>
                    </a:lnTo>
                    <a:lnTo>
                      <a:pt x="6" y="22"/>
                    </a:lnTo>
                    <a:lnTo>
                      <a:pt x="10" y="5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8" name="Freeform 180"/>
              <p:cNvSpPr>
                <a:spLocks noEditPoints="1"/>
              </p:cNvSpPr>
              <p:nvPr/>
            </p:nvSpPr>
            <p:spPr bwMode="auto">
              <a:xfrm>
                <a:off x="1690" y="2872"/>
                <a:ext cx="683" cy="111"/>
              </a:xfrm>
              <a:custGeom>
                <a:avLst/>
                <a:gdLst>
                  <a:gd name="T0" fmla="*/ 683 w 683"/>
                  <a:gd name="T1" fmla="*/ 73 h 111"/>
                  <a:gd name="T2" fmla="*/ 683 w 683"/>
                  <a:gd name="T3" fmla="*/ 58 h 111"/>
                  <a:gd name="T4" fmla="*/ 683 w 683"/>
                  <a:gd name="T5" fmla="*/ 58 h 111"/>
                  <a:gd name="T6" fmla="*/ 682 w 683"/>
                  <a:gd name="T7" fmla="*/ 58 h 111"/>
                  <a:gd name="T8" fmla="*/ 682 w 683"/>
                  <a:gd name="T9" fmla="*/ 58 h 111"/>
                  <a:gd name="T10" fmla="*/ 680 w 683"/>
                  <a:gd name="T11" fmla="*/ 58 h 111"/>
                  <a:gd name="T12" fmla="*/ 680 w 683"/>
                  <a:gd name="T13" fmla="*/ 58 h 111"/>
                  <a:gd name="T14" fmla="*/ 680 w 683"/>
                  <a:gd name="T15" fmla="*/ 58 h 111"/>
                  <a:gd name="T16" fmla="*/ 678 w 683"/>
                  <a:gd name="T17" fmla="*/ 58 h 111"/>
                  <a:gd name="T18" fmla="*/ 678 w 683"/>
                  <a:gd name="T19" fmla="*/ 58 h 111"/>
                  <a:gd name="T20" fmla="*/ 678 w 683"/>
                  <a:gd name="T21" fmla="*/ 73 h 111"/>
                  <a:gd name="T22" fmla="*/ 683 w 683"/>
                  <a:gd name="T23" fmla="*/ 73 h 111"/>
                  <a:gd name="T24" fmla="*/ 683 w 683"/>
                  <a:gd name="T25" fmla="*/ 91 h 111"/>
                  <a:gd name="T26" fmla="*/ 682 w 683"/>
                  <a:gd name="T27" fmla="*/ 108 h 111"/>
                  <a:gd name="T28" fmla="*/ 682 w 683"/>
                  <a:gd name="T29" fmla="*/ 111 h 111"/>
                  <a:gd name="T30" fmla="*/ 682 w 683"/>
                  <a:gd name="T31" fmla="*/ 111 h 111"/>
                  <a:gd name="T32" fmla="*/ 680 w 683"/>
                  <a:gd name="T33" fmla="*/ 111 h 111"/>
                  <a:gd name="T34" fmla="*/ 680 w 683"/>
                  <a:gd name="T35" fmla="*/ 111 h 111"/>
                  <a:gd name="T36" fmla="*/ 678 w 683"/>
                  <a:gd name="T37" fmla="*/ 111 h 111"/>
                  <a:gd name="T38" fmla="*/ 678 w 683"/>
                  <a:gd name="T39" fmla="*/ 111 h 111"/>
                  <a:gd name="T40" fmla="*/ 678 w 683"/>
                  <a:gd name="T41" fmla="*/ 111 h 111"/>
                  <a:gd name="T42" fmla="*/ 677 w 683"/>
                  <a:gd name="T43" fmla="*/ 111 h 111"/>
                  <a:gd name="T44" fmla="*/ 677 w 683"/>
                  <a:gd name="T45" fmla="*/ 111 h 111"/>
                  <a:gd name="T46" fmla="*/ 677 w 683"/>
                  <a:gd name="T47" fmla="*/ 108 h 111"/>
                  <a:gd name="T48" fmla="*/ 678 w 683"/>
                  <a:gd name="T49" fmla="*/ 91 h 111"/>
                  <a:gd name="T50" fmla="*/ 678 w 683"/>
                  <a:gd name="T51" fmla="*/ 73 h 111"/>
                  <a:gd name="T52" fmla="*/ 683 w 683"/>
                  <a:gd name="T53" fmla="*/ 73 h 111"/>
                  <a:gd name="T54" fmla="*/ 7 w 683"/>
                  <a:gd name="T55" fmla="*/ 0 h 111"/>
                  <a:gd name="T56" fmla="*/ 7 w 683"/>
                  <a:gd name="T57" fmla="*/ 5 h 111"/>
                  <a:gd name="T58" fmla="*/ 4 w 683"/>
                  <a:gd name="T59" fmla="*/ 22 h 111"/>
                  <a:gd name="T60" fmla="*/ 2 w 683"/>
                  <a:gd name="T61" fmla="*/ 38 h 111"/>
                  <a:gd name="T62" fmla="*/ 0 w 683"/>
                  <a:gd name="T63" fmla="*/ 52 h 111"/>
                  <a:gd name="T64" fmla="*/ 4 w 683"/>
                  <a:gd name="T65" fmla="*/ 50 h 111"/>
                  <a:gd name="T66" fmla="*/ 4 w 683"/>
                  <a:gd name="T67" fmla="*/ 50 h 111"/>
                  <a:gd name="T68" fmla="*/ 4 w 683"/>
                  <a:gd name="T69" fmla="*/ 50 h 111"/>
                  <a:gd name="T70" fmla="*/ 4 w 683"/>
                  <a:gd name="T71" fmla="*/ 50 h 111"/>
                  <a:gd name="T72" fmla="*/ 5 w 683"/>
                  <a:gd name="T73" fmla="*/ 50 h 111"/>
                  <a:gd name="T74" fmla="*/ 5 w 683"/>
                  <a:gd name="T75" fmla="*/ 50 h 111"/>
                  <a:gd name="T76" fmla="*/ 5 w 683"/>
                  <a:gd name="T77" fmla="*/ 50 h 111"/>
                  <a:gd name="T78" fmla="*/ 5 w 683"/>
                  <a:gd name="T79" fmla="*/ 50 h 111"/>
                  <a:gd name="T80" fmla="*/ 5 w 683"/>
                  <a:gd name="T81" fmla="*/ 50 h 111"/>
                  <a:gd name="T82" fmla="*/ 7 w 683"/>
                  <a:gd name="T83" fmla="*/ 40 h 111"/>
                  <a:gd name="T84" fmla="*/ 9 w 683"/>
                  <a:gd name="T85" fmla="*/ 23 h 111"/>
                  <a:gd name="T86" fmla="*/ 12 w 683"/>
                  <a:gd name="T87" fmla="*/ 7 h 111"/>
                  <a:gd name="T88" fmla="*/ 14 w 683"/>
                  <a:gd name="T89" fmla="*/ 0 h 111"/>
                  <a:gd name="T90" fmla="*/ 12 w 683"/>
                  <a:gd name="T91" fmla="*/ 0 h 111"/>
                  <a:gd name="T92" fmla="*/ 12 w 683"/>
                  <a:gd name="T93" fmla="*/ 0 h 111"/>
                  <a:gd name="T94" fmla="*/ 10 w 683"/>
                  <a:gd name="T95" fmla="*/ 0 h 111"/>
                  <a:gd name="T96" fmla="*/ 10 w 683"/>
                  <a:gd name="T97" fmla="*/ 0 h 111"/>
                  <a:gd name="T98" fmla="*/ 10 w 683"/>
                  <a:gd name="T99" fmla="*/ 0 h 111"/>
                  <a:gd name="T100" fmla="*/ 9 w 683"/>
                  <a:gd name="T101" fmla="*/ 0 h 111"/>
                  <a:gd name="T102" fmla="*/ 9 w 683"/>
                  <a:gd name="T103" fmla="*/ 0 h 111"/>
                  <a:gd name="T104" fmla="*/ 7 w 683"/>
                  <a:gd name="T105" fmla="*/ 0 h 1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83"/>
                  <a:gd name="T160" fmla="*/ 0 h 111"/>
                  <a:gd name="T161" fmla="*/ 683 w 683"/>
                  <a:gd name="T162" fmla="*/ 111 h 11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83" h="111">
                    <a:moveTo>
                      <a:pt x="683" y="73"/>
                    </a:moveTo>
                    <a:lnTo>
                      <a:pt x="683" y="58"/>
                    </a:lnTo>
                    <a:lnTo>
                      <a:pt x="682" y="58"/>
                    </a:lnTo>
                    <a:lnTo>
                      <a:pt x="680" y="58"/>
                    </a:lnTo>
                    <a:lnTo>
                      <a:pt x="678" y="58"/>
                    </a:lnTo>
                    <a:lnTo>
                      <a:pt x="678" y="73"/>
                    </a:lnTo>
                    <a:lnTo>
                      <a:pt x="683" y="73"/>
                    </a:lnTo>
                    <a:lnTo>
                      <a:pt x="683" y="91"/>
                    </a:lnTo>
                    <a:lnTo>
                      <a:pt x="682" y="108"/>
                    </a:lnTo>
                    <a:lnTo>
                      <a:pt x="682" y="111"/>
                    </a:lnTo>
                    <a:lnTo>
                      <a:pt x="680" y="111"/>
                    </a:lnTo>
                    <a:lnTo>
                      <a:pt x="678" y="111"/>
                    </a:lnTo>
                    <a:lnTo>
                      <a:pt x="677" y="111"/>
                    </a:lnTo>
                    <a:lnTo>
                      <a:pt x="677" y="108"/>
                    </a:lnTo>
                    <a:lnTo>
                      <a:pt x="678" y="91"/>
                    </a:lnTo>
                    <a:lnTo>
                      <a:pt x="678" y="73"/>
                    </a:lnTo>
                    <a:lnTo>
                      <a:pt x="683" y="73"/>
                    </a:lnTo>
                    <a:close/>
                    <a:moveTo>
                      <a:pt x="7" y="0"/>
                    </a:moveTo>
                    <a:lnTo>
                      <a:pt x="7" y="5"/>
                    </a:lnTo>
                    <a:lnTo>
                      <a:pt x="4" y="22"/>
                    </a:lnTo>
                    <a:lnTo>
                      <a:pt x="2" y="38"/>
                    </a:lnTo>
                    <a:lnTo>
                      <a:pt x="0" y="52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7" y="40"/>
                    </a:lnTo>
                    <a:lnTo>
                      <a:pt x="9" y="23"/>
                    </a:lnTo>
                    <a:lnTo>
                      <a:pt x="12" y="7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69" name="Freeform 181"/>
              <p:cNvSpPr>
                <a:spLocks noEditPoints="1"/>
              </p:cNvSpPr>
              <p:nvPr/>
            </p:nvSpPr>
            <p:spPr bwMode="auto">
              <a:xfrm>
                <a:off x="1694" y="2872"/>
                <a:ext cx="678" cy="111"/>
              </a:xfrm>
              <a:custGeom>
                <a:avLst/>
                <a:gdLst>
                  <a:gd name="T0" fmla="*/ 678 w 678"/>
                  <a:gd name="T1" fmla="*/ 73 h 111"/>
                  <a:gd name="T2" fmla="*/ 676 w 678"/>
                  <a:gd name="T3" fmla="*/ 58 h 111"/>
                  <a:gd name="T4" fmla="*/ 676 w 678"/>
                  <a:gd name="T5" fmla="*/ 58 h 111"/>
                  <a:gd name="T6" fmla="*/ 676 w 678"/>
                  <a:gd name="T7" fmla="*/ 58 h 111"/>
                  <a:gd name="T8" fmla="*/ 674 w 678"/>
                  <a:gd name="T9" fmla="*/ 58 h 111"/>
                  <a:gd name="T10" fmla="*/ 674 w 678"/>
                  <a:gd name="T11" fmla="*/ 58 h 111"/>
                  <a:gd name="T12" fmla="*/ 674 w 678"/>
                  <a:gd name="T13" fmla="*/ 58 h 111"/>
                  <a:gd name="T14" fmla="*/ 673 w 678"/>
                  <a:gd name="T15" fmla="*/ 58 h 111"/>
                  <a:gd name="T16" fmla="*/ 673 w 678"/>
                  <a:gd name="T17" fmla="*/ 58 h 111"/>
                  <a:gd name="T18" fmla="*/ 671 w 678"/>
                  <a:gd name="T19" fmla="*/ 58 h 111"/>
                  <a:gd name="T20" fmla="*/ 673 w 678"/>
                  <a:gd name="T21" fmla="*/ 73 h 111"/>
                  <a:gd name="T22" fmla="*/ 678 w 678"/>
                  <a:gd name="T23" fmla="*/ 73 h 111"/>
                  <a:gd name="T24" fmla="*/ 676 w 678"/>
                  <a:gd name="T25" fmla="*/ 91 h 111"/>
                  <a:gd name="T26" fmla="*/ 676 w 678"/>
                  <a:gd name="T27" fmla="*/ 108 h 111"/>
                  <a:gd name="T28" fmla="*/ 674 w 678"/>
                  <a:gd name="T29" fmla="*/ 111 h 111"/>
                  <a:gd name="T30" fmla="*/ 674 w 678"/>
                  <a:gd name="T31" fmla="*/ 111 h 111"/>
                  <a:gd name="T32" fmla="*/ 674 w 678"/>
                  <a:gd name="T33" fmla="*/ 111 h 111"/>
                  <a:gd name="T34" fmla="*/ 673 w 678"/>
                  <a:gd name="T35" fmla="*/ 111 h 111"/>
                  <a:gd name="T36" fmla="*/ 673 w 678"/>
                  <a:gd name="T37" fmla="*/ 111 h 111"/>
                  <a:gd name="T38" fmla="*/ 673 w 678"/>
                  <a:gd name="T39" fmla="*/ 111 h 111"/>
                  <a:gd name="T40" fmla="*/ 671 w 678"/>
                  <a:gd name="T41" fmla="*/ 111 h 111"/>
                  <a:gd name="T42" fmla="*/ 671 w 678"/>
                  <a:gd name="T43" fmla="*/ 111 h 111"/>
                  <a:gd name="T44" fmla="*/ 669 w 678"/>
                  <a:gd name="T45" fmla="*/ 111 h 111"/>
                  <a:gd name="T46" fmla="*/ 671 w 678"/>
                  <a:gd name="T47" fmla="*/ 108 h 111"/>
                  <a:gd name="T48" fmla="*/ 671 w 678"/>
                  <a:gd name="T49" fmla="*/ 91 h 111"/>
                  <a:gd name="T50" fmla="*/ 673 w 678"/>
                  <a:gd name="T51" fmla="*/ 73 h 111"/>
                  <a:gd name="T52" fmla="*/ 678 w 678"/>
                  <a:gd name="T53" fmla="*/ 73 h 111"/>
                  <a:gd name="T54" fmla="*/ 6 w 678"/>
                  <a:gd name="T55" fmla="*/ 0 h 111"/>
                  <a:gd name="T56" fmla="*/ 5 w 678"/>
                  <a:gd name="T57" fmla="*/ 5 h 111"/>
                  <a:gd name="T58" fmla="*/ 1 w 678"/>
                  <a:gd name="T59" fmla="*/ 22 h 111"/>
                  <a:gd name="T60" fmla="*/ 0 w 678"/>
                  <a:gd name="T61" fmla="*/ 40 h 111"/>
                  <a:gd name="T62" fmla="*/ 0 w 678"/>
                  <a:gd name="T63" fmla="*/ 50 h 111"/>
                  <a:gd name="T64" fmla="*/ 0 w 678"/>
                  <a:gd name="T65" fmla="*/ 50 h 111"/>
                  <a:gd name="T66" fmla="*/ 0 w 678"/>
                  <a:gd name="T67" fmla="*/ 50 h 111"/>
                  <a:gd name="T68" fmla="*/ 1 w 678"/>
                  <a:gd name="T69" fmla="*/ 50 h 111"/>
                  <a:gd name="T70" fmla="*/ 1 w 678"/>
                  <a:gd name="T71" fmla="*/ 50 h 111"/>
                  <a:gd name="T72" fmla="*/ 1 w 678"/>
                  <a:gd name="T73" fmla="*/ 50 h 111"/>
                  <a:gd name="T74" fmla="*/ 3 w 678"/>
                  <a:gd name="T75" fmla="*/ 50 h 111"/>
                  <a:gd name="T76" fmla="*/ 3 w 678"/>
                  <a:gd name="T77" fmla="*/ 50 h 111"/>
                  <a:gd name="T78" fmla="*/ 3 w 678"/>
                  <a:gd name="T79" fmla="*/ 50 h 111"/>
                  <a:gd name="T80" fmla="*/ 5 w 678"/>
                  <a:gd name="T81" fmla="*/ 48 h 111"/>
                  <a:gd name="T82" fmla="*/ 5 w 678"/>
                  <a:gd name="T83" fmla="*/ 40 h 111"/>
                  <a:gd name="T84" fmla="*/ 6 w 678"/>
                  <a:gd name="T85" fmla="*/ 23 h 111"/>
                  <a:gd name="T86" fmla="*/ 10 w 678"/>
                  <a:gd name="T87" fmla="*/ 7 h 111"/>
                  <a:gd name="T88" fmla="*/ 11 w 678"/>
                  <a:gd name="T89" fmla="*/ 0 h 111"/>
                  <a:gd name="T90" fmla="*/ 11 w 678"/>
                  <a:gd name="T91" fmla="*/ 0 h 111"/>
                  <a:gd name="T92" fmla="*/ 11 w 678"/>
                  <a:gd name="T93" fmla="*/ 0 h 111"/>
                  <a:gd name="T94" fmla="*/ 10 w 678"/>
                  <a:gd name="T95" fmla="*/ 0 h 111"/>
                  <a:gd name="T96" fmla="*/ 10 w 678"/>
                  <a:gd name="T97" fmla="*/ 0 h 111"/>
                  <a:gd name="T98" fmla="*/ 8 w 678"/>
                  <a:gd name="T99" fmla="*/ 0 h 111"/>
                  <a:gd name="T100" fmla="*/ 8 w 678"/>
                  <a:gd name="T101" fmla="*/ 0 h 111"/>
                  <a:gd name="T102" fmla="*/ 6 w 678"/>
                  <a:gd name="T103" fmla="*/ 0 h 111"/>
                  <a:gd name="T104" fmla="*/ 6 w 678"/>
                  <a:gd name="T105" fmla="*/ 0 h 1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78"/>
                  <a:gd name="T160" fmla="*/ 0 h 111"/>
                  <a:gd name="T161" fmla="*/ 678 w 678"/>
                  <a:gd name="T162" fmla="*/ 111 h 11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78" h="111">
                    <a:moveTo>
                      <a:pt x="678" y="73"/>
                    </a:moveTo>
                    <a:lnTo>
                      <a:pt x="676" y="58"/>
                    </a:lnTo>
                    <a:lnTo>
                      <a:pt x="674" y="58"/>
                    </a:lnTo>
                    <a:lnTo>
                      <a:pt x="673" y="58"/>
                    </a:lnTo>
                    <a:lnTo>
                      <a:pt x="671" y="58"/>
                    </a:lnTo>
                    <a:lnTo>
                      <a:pt x="673" y="73"/>
                    </a:lnTo>
                    <a:lnTo>
                      <a:pt x="678" y="73"/>
                    </a:lnTo>
                    <a:lnTo>
                      <a:pt x="676" y="91"/>
                    </a:lnTo>
                    <a:lnTo>
                      <a:pt x="676" y="108"/>
                    </a:lnTo>
                    <a:lnTo>
                      <a:pt x="674" y="111"/>
                    </a:lnTo>
                    <a:lnTo>
                      <a:pt x="673" y="111"/>
                    </a:lnTo>
                    <a:lnTo>
                      <a:pt x="671" y="111"/>
                    </a:lnTo>
                    <a:lnTo>
                      <a:pt x="669" y="111"/>
                    </a:lnTo>
                    <a:lnTo>
                      <a:pt x="671" y="108"/>
                    </a:lnTo>
                    <a:lnTo>
                      <a:pt x="671" y="91"/>
                    </a:lnTo>
                    <a:lnTo>
                      <a:pt x="673" y="73"/>
                    </a:lnTo>
                    <a:lnTo>
                      <a:pt x="678" y="73"/>
                    </a:lnTo>
                    <a:close/>
                    <a:moveTo>
                      <a:pt x="6" y="0"/>
                    </a:moveTo>
                    <a:lnTo>
                      <a:pt x="5" y="5"/>
                    </a:lnTo>
                    <a:lnTo>
                      <a:pt x="1" y="22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1" y="50"/>
                    </a:lnTo>
                    <a:lnTo>
                      <a:pt x="3" y="50"/>
                    </a:lnTo>
                    <a:lnTo>
                      <a:pt x="5" y="48"/>
                    </a:lnTo>
                    <a:lnTo>
                      <a:pt x="5" y="40"/>
                    </a:lnTo>
                    <a:lnTo>
                      <a:pt x="6" y="23"/>
                    </a:lnTo>
                    <a:lnTo>
                      <a:pt x="10" y="7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0" name="Freeform 182"/>
              <p:cNvSpPr>
                <a:spLocks noEditPoints="1"/>
              </p:cNvSpPr>
              <p:nvPr/>
            </p:nvSpPr>
            <p:spPr bwMode="auto">
              <a:xfrm>
                <a:off x="1695" y="2871"/>
                <a:ext cx="673" cy="114"/>
              </a:xfrm>
              <a:custGeom>
                <a:avLst/>
                <a:gdLst>
                  <a:gd name="T0" fmla="*/ 673 w 673"/>
                  <a:gd name="T1" fmla="*/ 74 h 114"/>
                  <a:gd name="T2" fmla="*/ 673 w 673"/>
                  <a:gd name="T3" fmla="*/ 59 h 114"/>
                  <a:gd name="T4" fmla="*/ 673 w 673"/>
                  <a:gd name="T5" fmla="*/ 59 h 114"/>
                  <a:gd name="T6" fmla="*/ 672 w 673"/>
                  <a:gd name="T7" fmla="*/ 59 h 114"/>
                  <a:gd name="T8" fmla="*/ 672 w 673"/>
                  <a:gd name="T9" fmla="*/ 59 h 114"/>
                  <a:gd name="T10" fmla="*/ 670 w 673"/>
                  <a:gd name="T11" fmla="*/ 59 h 114"/>
                  <a:gd name="T12" fmla="*/ 670 w 673"/>
                  <a:gd name="T13" fmla="*/ 59 h 114"/>
                  <a:gd name="T14" fmla="*/ 670 w 673"/>
                  <a:gd name="T15" fmla="*/ 59 h 114"/>
                  <a:gd name="T16" fmla="*/ 668 w 673"/>
                  <a:gd name="T17" fmla="*/ 59 h 114"/>
                  <a:gd name="T18" fmla="*/ 668 w 673"/>
                  <a:gd name="T19" fmla="*/ 59 h 114"/>
                  <a:gd name="T20" fmla="*/ 668 w 673"/>
                  <a:gd name="T21" fmla="*/ 74 h 114"/>
                  <a:gd name="T22" fmla="*/ 673 w 673"/>
                  <a:gd name="T23" fmla="*/ 74 h 114"/>
                  <a:gd name="T24" fmla="*/ 673 w 673"/>
                  <a:gd name="T25" fmla="*/ 92 h 114"/>
                  <a:gd name="T26" fmla="*/ 672 w 673"/>
                  <a:gd name="T27" fmla="*/ 109 h 114"/>
                  <a:gd name="T28" fmla="*/ 672 w 673"/>
                  <a:gd name="T29" fmla="*/ 112 h 114"/>
                  <a:gd name="T30" fmla="*/ 672 w 673"/>
                  <a:gd name="T31" fmla="*/ 112 h 114"/>
                  <a:gd name="T32" fmla="*/ 670 w 673"/>
                  <a:gd name="T33" fmla="*/ 112 h 114"/>
                  <a:gd name="T34" fmla="*/ 670 w 673"/>
                  <a:gd name="T35" fmla="*/ 112 h 114"/>
                  <a:gd name="T36" fmla="*/ 668 w 673"/>
                  <a:gd name="T37" fmla="*/ 112 h 114"/>
                  <a:gd name="T38" fmla="*/ 668 w 673"/>
                  <a:gd name="T39" fmla="*/ 112 h 114"/>
                  <a:gd name="T40" fmla="*/ 668 w 673"/>
                  <a:gd name="T41" fmla="*/ 114 h 114"/>
                  <a:gd name="T42" fmla="*/ 667 w 673"/>
                  <a:gd name="T43" fmla="*/ 114 h 114"/>
                  <a:gd name="T44" fmla="*/ 667 w 673"/>
                  <a:gd name="T45" fmla="*/ 114 h 114"/>
                  <a:gd name="T46" fmla="*/ 667 w 673"/>
                  <a:gd name="T47" fmla="*/ 109 h 114"/>
                  <a:gd name="T48" fmla="*/ 668 w 673"/>
                  <a:gd name="T49" fmla="*/ 92 h 114"/>
                  <a:gd name="T50" fmla="*/ 668 w 673"/>
                  <a:gd name="T51" fmla="*/ 74 h 114"/>
                  <a:gd name="T52" fmla="*/ 673 w 673"/>
                  <a:gd name="T53" fmla="*/ 74 h 114"/>
                  <a:gd name="T54" fmla="*/ 9 w 673"/>
                  <a:gd name="T55" fmla="*/ 1 h 114"/>
                  <a:gd name="T56" fmla="*/ 7 w 673"/>
                  <a:gd name="T57" fmla="*/ 8 h 114"/>
                  <a:gd name="T58" fmla="*/ 4 w 673"/>
                  <a:gd name="T59" fmla="*/ 24 h 114"/>
                  <a:gd name="T60" fmla="*/ 2 w 673"/>
                  <a:gd name="T61" fmla="*/ 41 h 114"/>
                  <a:gd name="T62" fmla="*/ 0 w 673"/>
                  <a:gd name="T63" fmla="*/ 51 h 114"/>
                  <a:gd name="T64" fmla="*/ 2 w 673"/>
                  <a:gd name="T65" fmla="*/ 51 h 114"/>
                  <a:gd name="T66" fmla="*/ 2 w 673"/>
                  <a:gd name="T67" fmla="*/ 51 h 114"/>
                  <a:gd name="T68" fmla="*/ 2 w 673"/>
                  <a:gd name="T69" fmla="*/ 51 h 114"/>
                  <a:gd name="T70" fmla="*/ 4 w 673"/>
                  <a:gd name="T71" fmla="*/ 49 h 114"/>
                  <a:gd name="T72" fmla="*/ 4 w 673"/>
                  <a:gd name="T73" fmla="*/ 49 h 114"/>
                  <a:gd name="T74" fmla="*/ 4 w 673"/>
                  <a:gd name="T75" fmla="*/ 49 h 114"/>
                  <a:gd name="T76" fmla="*/ 5 w 673"/>
                  <a:gd name="T77" fmla="*/ 49 h 114"/>
                  <a:gd name="T78" fmla="*/ 5 w 673"/>
                  <a:gd name="T79" fmla="*/ 49 h 114"/>
                  <a:gd name="T80" fmla="*/ 7 w 673"/>
                  <a:gd name="T81" fmla="*/ 41 h 114"/>
                  <a:gd name="T82" fmla="*/ 9 w 673"/>
                  <a:gd name="T83" fmla="*/ 24 h 114"/>
                  <a:gd name="T84" fmla="*/ 12 w 673"/>
                  <a:gd name="T85" fmla="*/ 8 h 114"/>
                  <a:gd name="T86" fmla="*/ 14 w 673"/>
                  <a:gd name="T87" fmla="*/ 0 h 114"/>
                  <a:gd name="T88" fmla="*/ 14 w 673"/>
                  <a:gd name="T89" fmla="*/ 0 h 114"/>
                  <a:gd name="T90" fmla="*/ 12 w 673"/>
                  <a:gd name="T91" fmla="*/ 0 h 114"/>
                  <a:gd name="T92" fmla="*/ 12 w 673"/>
                  <a:gd name="T93" fmla="*/ 0 h 114"/>
                  <a:gd name="T94" fmla="*/ 10 w 673"/>
                  <a:gd name="T95" fmla="*/ 1 h 114"/>
                  <a:gd name="T96" fmla="*/ 10 w 673"/>
                  <a:gd name="T97" fmla="*/ 1 h 114"/>
                  <a:gd name="T98" fmla="*/ 10 w 673"/>
                  <a:gd name="T99" fmla="*/ 1 h 114"/>
                  <a:gd name="T100" fmla="*/ 9 w 673"/>
                  <a:gd name="T101" fmla="*/ 1 h 114"/>
                  <a:gd name="T102" fmla="*/ 9 w 673"/>
                  <a:gd name="T103" fmla="*/ 1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673"/>
                  <a:gd name="T157" fmla="*/ 0 h 114"/>
                  <a:gd name="T158" fmla="*/ 673 w 673"/>
                  <a:gd name="T159" fmla="*/ 114 h 11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673" h="114">
                    <a:moveTo>
                      <a:pt x="673" y="74"/>
                    </a:moveTo>
                    <a:lnTo>
                      <a:pt x="673" y="59"/>
                    </a:lnTo>
                    <a:lnTo>
                      <a:pt x="672" y="59"/>
                    </a:lnTo>
                    <a:lnTo>
                      <a:pt x="670" y="59"/>
                    </a:lnTo>
                    <a:lnTo>
                      <a:pt x="668" y="59"/>
                    </a:lnTo>
                    <a:lnTo>
                      <a:pt x="668" y="74"/>
                    </a:lnTo>
                    <a:lnTo>
                      <a:pt x="673" y="74"/>
                    </a:lnTo>
                    <a:lnTo>
                      <a:pt x="673" y="92"/>
                    </a:lnTo>
                    <a:lnTo>
                      <a:pt x="672" y="109"/>
                    </a:lnTo>
                    <a:lnTo>
                      <a:pt x="672" y="112"/>
                    </a:lnTo>
                    <a:lnTo>
                      <a:pt x="670" y="112"/>
                    </a:lnTo>
                    <a:lnTo>
                      <a:pt x="668" y="112"/>
                    </a:lnTo>
                    <a:lnTo>
                      <a:pt x="668" y="114"/>
                    </a:lnTo>
                    <a:lnTo>
                      <a:pt x="667" y="114"/>
                    </a:lnTo>
                    <a:lnTo>
                      <a:pt x="667" y="109"/>
                    </a:lnTo>
                    <a:lnTo>
                      <a:pt x="668" y="92"/>
                    </a:lnTo>
                    <a:lnTo>
                      <a:pt x="668" y="74"/>
                    </a:lnTo>
                    <a:lnTo>
                      <a:pt x="673" y="74"/>
                    </a:lnTo>
                    <a:close/>
                    <a:moveTo>
                      <a:pt x="9" y="1"/>
                    </a:moveTo>
                    <a:lnTo>
                      <a:pt x="7" y="8"/>
                    </a:lnTo>
                    <a:lnTo>
                      <a:pt x="4" y="24"/>
                    </a:lnTo>
                    <a:lnTo>
                      <a:pt x="2" y="41"/>
                    </a:lnTo>
                    <a:lnTo>
                      <a:pt x="0" y="51"/>
                    </a:lnTo>
                    <a:lnTo>
                      <a:pt x="2" y="51"/>
                    </a:lnTo>
                    <a:lnTo>
                      <a:pt x="4" y="49"/>
                    </a:lnTo>
                    <a:lnTo>
                      <a:pt x="5" y="49"/>
                    </a:lnTo>
                    <a:lnTo>
                      <a:pt x="7" y="41"/>
                    </a:lnTo>
                    <a:lnTo>
                      <a:pt x="9" y="24"/>
                    </a:lnTo>
                    <a:lnTo>
                      <a:pt x="1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1" name="Freeform 183"/>
              <p:cNvSpPr>
                <a:spLocks noEditPoints="1"/>
              </p:cNvSpPr>
              <p:nvPr/>
            </p:nvSpPr>
            <p:spPr bwMode="auto">
              <a:xfrm>
                <a:off x="1699" y="2871"/>
                <a:ext cx="668" cy="114"/>
              </a:xfrm>
              <a:custGeom>
                <a:avLst/>
                <a:gdLst>
                  <a:gd name="T0" fmla="*/ 668 w 668"/>
                  <a:gd name="T1" fmla="*/ 74 h 114"/>
                  <a:gd name="T2" fmla="*/ 666 w 668"/>
                  <a:gd name="T3" fmla="*/ 59 h 114"/>
                  <a:gd name="T4" fmla="*/ 666 w 668"/>
                  <a:gd name="T5" fmla="*/ 59 h 114"/>
                  <a:gd name="T6" fmla="*/ 666 w 668"/>
                  <a:gd name="T7" fmla="*/ 59 h 114"/>
                  <a:gd name="T8" fmla="*/ 664 w 668"/>
                  <a:gd name="T9" fmla="*/ 59 h 114"/>
                  <a:gd name="T10" fmla="*/ 664 w 668"/>
                  <a:gd name="T11" fmla="*/ 59 h 114"/>
                  <a:gd name="T12" fmla="*/ 664 w 668"/>
                  <a:gd name="T13" fmla="*/ 59 h 114"/>
                  <a:gd name="T14" fmla="*/ 663 w 668"/>
                  <a:gd name="T15" fmla="*/ 59 h 114"/>
                  <a:gd name="T16" fmla="*/ 663 w 668"/>
                  <a:gd name="T17" fmla="*/ 59 h 114"/>
                  <a:gd name="T18" fmla="*/ 661 w 668"/>
                  <a:gd name="T19" fmla="*/ 59 h 114"/>
                  <a:gd name="T20" fmla="*/ 663 w 668"/>
                  <a:gd name="T21" fmla="*/ 74 h 114"/>
                  <a:gd name="T22" fmla="*/ 668 w 668"/>
                  <a:gd name="T23" fmla="*/ 74 h 114"/>
                  <a:gd name="T24" fmla="*/ 666 w 668"/>
                  <a:gd name="T25" fmla="*/ 92 h 114"/>
                  <a:gd name="T26" fmla="*/ 666 w 668"/>
                  <a:gd name="T27" fmla="*/ 109 h 114"/>
                  <a:gd name="T28" fmla="*/ 664 w 668"/>
                  <a:gd name="T29" fmla="*/ 112 h 114"/>
                  <a:gd name="T30" fmla="*/ 664 w 668"/>
                  <a:gd name="T31" fmla="*/ 112 h 114"/>
                  <a:gd name="T32" fmla="*/ 664 w 668"/>
                  <a:gd name="T33" fmla="*/ 114 h 114"/>
                  <a:gd name="T34" fmla="*/ 663 w 668"/>
                  <a:gd name="T35" fmla="*/ 114 h 114"/>
                  <a:gd name="T36" fmla="*/ 663 w 668"/>
                  <a:gd name="T37" fmla="*/ 114 h 114"/>
                  <a:gd name="T38" fmla="*/ 661 w 668"/>
                  <a:gd name="T39" fmla="*/ 114 h 114"/>
                  <a:gd name="T40" fmla="*/ 661 w 668"/>
                  <a:gd name="T41" fmla="*/ 114 h 114"/>
                  <a:gd name="T42" fmla="*/ 661 w 668"/>
                  <a:gd name="T43" fmla="*/ 114 h 114"/>
                  <a:gd name="T44" fmla="*/ 659 w 668"/>
                  <a:gd name="T45" fmla="*/ 114 h 114"/>
                  <a:gd name="T46" fmla="*/ 661 w 668"/>
                  <a:gd name="T47" fmla="*/ 109 h 114"/>
                  <a:gd name="T48" fmla="*/ 661 w 668"/>
                  <a:gd name="T49" fmla="*/ 92 h 114"/>
                  <a:gd name="T50" fmla="*/ 663 w 668"/>
                  <a:gd name="T51" fmla="*/ 74 h 114"/>
                  <a:gd name="T52" fmla="*/ 668 w 668"/>
                  <a:gd name="T53" fmla="*/ 74 h 114"/>
                  <a:gd name="T54" fmla="*/ 6 w 668"/>
                  <a:gd name="T55" fmla="*/ 1 h 114"/>
                  <a:gd name="T56" fmla="*/ 5 w 668"/>
                  <a:gd name="T57" fmla="*/ 8 h 114"/>
                  <a:gd name="T58" fmla="*/ 1 w 668"/>
                  <a:gd name="T59" fmla="*/ 24 h 114"/>
                  <a:gd name="T60" fmla="*/ 0 w 668"/>
                  <a:gd name="T61" fmla="*/ 41 h 114"/>
                  <a:gd name="T62" fmla="*/ 0 w 668"/>
                  <a:gd name="T63" fmla="*/ 49 h 114"/>
                  <a:gd name="T64" fmla="*/ 0 w 668"/>
                  <a:gd name="T65" fmla="*/ 49 h 114"/>
                  <a:gd name="T66" fmla="*/ 0 w 668"/>
                  <a:gd name="T67" fmla="*/ 49 h 114"/>
                  <a:gd name="T68" fmla="*/ 1 w 668"/>
                  <a:gd name="T69" fmla="*/ 49 h 114"/>
                  <a:gd name="T70" fmla="*/ 1 w 668"/>
                  <a:gd name="T71" fmla="*/ 49 h 114"/>
                  <a:gd name="T72" fmla="*/ 3 w 668"/>
                  <a:gd name="T73" fmla="*/ 49 h 114"/>
                  <a:gd name="T74" fmla="*/ 3 w 668"/>
                  <a:gd name="T75" fmla="*/ 49 h 114"/>
                  <a:gd name="T76" fmla="*/ 3 w 668"/>
                  <a:gd name="T77" fmla="*/ 49 h 114"/>
                  <a:gd name="T78" fmla="*/ 5 w 668"/>
                  <a:gd name="T79" fmla="*/ 49 h 114"/>
                  <a:gd name="T80" fmla="*/ 5 w 668"/>
                  <a:gd name="T81" fmla="*/ 41 h 114"/>
                  <a:gd name="T82" fmla="*/ 6 w 668"/>
                  <a:gd name="T83" fmla="*/ 24 h 114"/>
                  <a:gd name="T84" fmla="*/ 10 w 668"/>
                  <a:gd name="T85" fmla="*/ 8 h 114"/>
                  <a:gd name="T86" fmla="*/ 13 w 668"/>
                  <a:gd name="T87" fmla="*/ 0 h 114"/>
                  <a:gd name="T88" fmla="*/ 11 w 668"/>
                  <a:gd name="T89" fmla="*/ 0 h 114"/>
                  <a:gd name="T90" fmla="*/ 11 w 668"/>
                  <a:gd name="T91" fmla="*/ 0 h 114"/>
                  <a:gd name="T92" fmla="*/ 10 w 668"/>
                  <a:gd name="T93" fmla="*/ 0 h 114"/>
                  <a:gd name="T94" fmla="*/ 10 w 668"/>
                  <a:gd name="T95" fmla="*/ 0 h 114"/>
                  <a:gd name="T96" fmla="*/ 10 w 668"/>
                  <a:gd name="T97" fmla="*/ 0 h 114"/>
                  <a:gd name="T98" fmla="*/ 8 w 668"/>
                  <a:gd name="T99" fmla="*/ 0 h 114"/>
                  <a:gd name="T100" fmla="*/ 8 w 668"/>
                  <a:gd name="T101" fmla="*/ 0 h 114"/>
                  <a:gd name="T102" fmla="*/ 6 w 668"/>
                  <a:gd name="T103" fmla="*/ 1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668"/>
                  <a:gd name="T157" fmla="*/ 0 h 114"/>
                  <a:gd name="T158" fmla="*/ 668 w 668"/>
                  <a:gd name="T159" fmla="*/ 114 h 11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668" h="114">
                    <a:moveTo>
                      <a:pt x="668" y="74"/>
                    </a:moveTo>
                    <a:lnTo>
                      <a:pt x="666" y="59"/>
                    </a:lnTo>
                    <a:lnTo>
                      <a:pt x="664" y="59"/>
                    </a:lnTo>
                    <a:lnTo>
                      <a:pt x="663" y="59"/>
                    </a:lnTo>
                    <a:lnTo>
                      <a:pt x="661" y="59"/>
                    </a:lnTo>
                    <a:lnTo>
                      <a:pt x="663" y="74"/>
                    </a:lnTo>
                    <a:lnTo>
                      <a:pt x="668" y="74"/>
                    </a:lnTo>
                    <a:lnTo>
                      <a:pt x="666" y="92"/>
                    </a:lnTo>
                    <a:lnTo>
                      <a:pt x="666" y="109"/>
                    </a:lnTo>
                    <a:lnTo>
                      <a:pt x="664" y="112"/>
                    </a:lnTo>
                    <a:lnTo>
                      <a:pt x="664" y="114"/>
                    </a:lnTo>
                    <a:lnTo>
                      <a:pt x="663" y="114"/>
                    </a:lnTo>
                    <a:lnTo>
                      <a:pt x="661" y="114"/>
                    </a:lnTo>
                    <a:lnTo>
                      <a:pt x="659" y="114"/>
                    </a:lnTo>
                    <a:lnTo>
                      <a:pt x="661" y="109"/>
                    </a:lnTo>
                    <a:lnTo>
                      <a:pt x="661" y="92"/>
                    </a:lnTo>
                    <a:lnTo>
                      <a:pt x="663" y="74"/>
                    </a:lnTo>
                    <a:lnTo>
                      <a:pt x="668" y="74"/>
                    </a:lnTo>
                    <a:close/>
                    <a:moveTo>
                      <a:pt x="6" y="1"/>
                    </a:moveTo>
                    <a:lnTo>
                      <a:pt x="5" y="8"/>
                    </a:lnTo>
                    <a:lnTo>
                      <a:pt x="1" y="24"/>
                    </a:lnTo>
                    <a:lnTo>
                      <a:pt x="0" y="41"/>
                    </a:lnTo>
                    <a:lnTo>
                      <a:pt x="0" y="49"/>
                    </a:lnTo>
                    <a:lnTo>
                      <a:pt x="1" y="49"/>
                    </a:lnTo>
                    <a:lnTo>
                      <a:pt x="3" y="49"/>
                    </a:lnTo>
                    <a:lnTo>
                      <a:pt x="5" y="49"/>
                    </a:lnTo>
                    <a:lnTo>
                      <a:pt x="5" y="41"/>
                    </a:lnTo>
                    <a:lnTo>
                      <a:pt x="6" y="24"/>
                    </a:lnTo>
                    <a:lnTo>
                      <a:pt x="10" y="8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2" name="Freeform 184"/>
              <p:cNvSpPr>
                <a:spLocks noEditPoints="1"/>
              </p:cNvSpPr>
              <p:nvPr/>
            </p:nvSpPr>
            <p:spPr bwMode="auto">
              <a:xfrm>
                <a:off x="1700" y="2871"/>
                <a:ext cx="663" cy="114"/>
              </a:xfrm>
              <a:custGeom>
                <a:avLst/>
                <a:gdLst>
                  <a:gd name="T0" fmla="*/ 663 w 663"/>
                  <a:gd name="T1" fmla="*/ 74 h 114"/>
                  <a:gd name="T2" fmla="*/ 663 w 663"/>
                  <a:gd name="T3" fmla="*/ 59 h 114"/>
                  <a:gd name="T4" fmla="*/ 663 w 663"/>
                  <a:gd name="T5" fmla="*/ 59 h 114"/>
                  <a:gd name="T6" fmla="*/ 662 w 663"/>
                  <a:gd name="T7" fmla="*/ 59 h 114"/>
                  <a:gd name="T8" fmla="*/ 662 w 663"/>
                  <a:gd name="T9" fmla="*/ 59 h 114"/>
                  <a:gd name="T10" fmla="*/ 660 w 663"/>
                  <a:gd name="T11" fmla="*/ 59 h 114"/>
                  <a:gd name="T12" fmla="*/ 660 w 663"/>
                  <a:gd name="T13" fmla="*/ 59 h 114"/>
                  <a:gd name="T14" fmla="*/ 660 w 663"/>
                  <a:gd name="T15" fmla="*/ 59 h 114"/>
                  <a:gd name="T16" fmla="*/ 658 w 663"/>
                  <a:gd name="T17" fmla="*/ 59 h 114"/>
                  <a:gd name="T18" fmla="*/ 658 w 663"/>
                  <a:gd name="T19" fmla="*/ 59 h 114"/>
                  <a:gd name="T20" fmla="*/ 658 w 663"/>
                  <a:gd name="T21" fmla="*/ 74 h 114"/>
                  <a:gd name="T22" fmla="*/ 663 w 663"/>
                  <a:gd name="T23" fmla="*/ 74 h 114"/>
                  <a:gd name="T24" fmla="*/ 663 w 663"/>
                  <a:gd name="T25" fmla="*/ 92 h 114"/>
                  <a:gd name="T26" fmla="*/ 662 w 663"/>
                  <a:gd name="T27" fmla="*/ 109 h 114"/>
                  <a:gd name="T28" fmla="*/ 662 w 663"/>
                  <a:gd name="T29" fmla="*/ 114 h 114"/>
                  <a:gd name="T30" fmla="*/ 660 w 663"/>
                  <a:gd name="T31" fmla="*/ 114 h 114"/>
                  <a:gd name="T32" fmla="*/ 660 w 663"/>
                  <a:gd name="T33" fmla="*/ 114 h 114"/>
                  <a:gd name="T34" fmla="*/ 660 w 663"/>
                  <a:gd name="T35" fmla="*/ 114 h 114"/>
                  <a:gd name="T36" fmla="*/ 658 w 663"/>
                  <a:gd name="T37" fmla="*/ 114 h 114"/>
                  <a:gd name="T38" fmla="*/ 658 w 663"/>
                  <a:gd name="T39" fmla="*/ 114 h 114"/>
                  <a:gd name="T40" fmla="*/ 658 w 663"/>
                  <a:gd name="T41" fmla="*/ 114 h 114"/>
                  <a:gd name="T42" fmla="*/ 657 w 663"/>
                  <a:gd name="T43" fmla="*/ 114 h 114"/>
                  <a:gd name="T44" fmla="*/ 657 w 663"/>
                  <a:gd name="T45" fmla="*/ 114 h 114"/>
                  <a:gd name="T46" fmla="*/ 657 w 663"/>
                  <a:gd name="T47" fmla="*/ 109 h 114"/>
                  <a:gd name="T48" fmla="*/ 658 w 663"/>
                  <a:gd name="T49" fmla="*/ 92 h 114"/>
                  <a:gd name="T50" fmla="*/ 658 w 663"/>
                  <a:gd name="T51" fmla="*/ 74 h 114"/>
                  <a:gd name="T52" fmla="*/ 663 w 663"/>
                  <a:gd name="T53" fmla="*/ 74 h 114"/>
                  <a:gd name="T54" fmla="*/ 9 w 663"/>
                  <a:gd name="T55" fmla="*/ 0 h 114"/>
                  <a:gd name="T56" fmla="*/ 7 w 663"/>
                  <a:gd name="T57" fmla="*/ 8 h 114"/>
                  <a:gd name="T58" fmla="*/ 4 w 663"/>
                  <a:gd name="T59" fmla="*/ 24 h 114"/>
                  <a:gd name="T60" fmla="*/ 2 w 663"/>
                  <a:gd name="T61" fmla="*/ 41 h 114"/>
                  <a:gd name="T62" fmla="*/ 0 w 663"/>
                  <a:gd name="T63" fmla="*/ 49 h 114"/>
                  <a:gd name="T64" fmla="*/ 2 w 663"/>
                  <a:gd name="T65" fmla="*/ 49 h 114"/>
                  <a:gd name="T66" fmla="*/ 2 w 663"/>
                  <a:gd name="T67" fmla="*/ 49 h 114"/>
                  <a:gd name="T68" fmla="*/ 2 w 663"/>
                  <a:gd name="T69" fmla="*/ 49 h 114"/>
                  <a:gd name="T70" fmla="*/ 4 w 663"/>
                  <a:gd name="T71" fmla="*/ 49 h 114"/>
                  <a:gd name="T72" fmla="*/ 4 w 663"/>
                  <a:gd name="T73" fmla="*/ 49 h 114"/>
                  <a:gd name="T74" fmla="*/ 5 w 663"/>
                  <a:gd name="T75" fmla="*/ 49 h 114"/>
                  <a:gd name="T76" fmla="*/ 5 w 663"/>
                  <a:gd name="T77" fmla="*/ 49 h 114"/>
                  <a:gd name="T78" fmla="*/ 5 w 663"/>
                  <a:gd name="T79" fmla="*/ 49 h 114"/>
                  <a:gd name="T80" fmla="*/ 7 w 663"/>
                  <a:gd name="T81" fmla="*/ 41 h 114"/>
                  <a:gd name="T82" fmla="*/ 9 w 663"/>
                  <a:gd name="T83" fmla="*/ 24 h 114"/>
                  <a:gd name="T84" fmla="*/ 12 w 663"/>
                  <a:gd name="T85" fmla="*/ 9 h 114"/>
                  <a:gd name="T86" fmla="*/ 14 w 663"/>
                  <a:gd name="T87" fmla="*/ 0 h 114"/>
                  <a:gd name="T88" fmla="*/ 14 w 663"/>
                  <a:gd name="T89" fmla="*/ 0 h 114"/>
                  <a:gd name="T90" fmla="*/ 12 w 663"/>
                  <a:gd name="T91" fmla="*/ 0 h 114"/>
                  <a:gd name="T92" fmla="*/ 12 w 663"/>
                  <a:gd name="T93" fmla="*/ 0 h 114"/>
                  <a:gd name="T94" fmla="*/ 12 w 663"/>
                  <a:gd name="T95" fmla="*/ 0 h 114"/>
                  <a:gd name="T96" fmla="*/ 10 w 663"/>
                  <a:gd name="T97" fmla="*/ 0 h 114"/>
                  <a:gd name="T98" fmla="*/ 10 w 663"/>
                  <a:gd name="T99" fmla="*/ 0 h 114"/>
                  <a:gd name="T100" fmla="*/ 9 w 663"/>
                  <a:gd name="T101" fmla="*/ 0 h 114"/>
                  <a:gd name="T102" fmla="*/ 9 w 663"/>
                  <a:gd name="T103" fmla="*/ 0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663"/>
                  <a:gd name="T157" fmla="*/ 0 h 114"/>
                  <a:gd name="T158" fmla="*/ 663 w 663"/>
                  <a:gd name="T159" fmla="*/ 114 h 11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663" h="114">
                    <a:moveTo>
                      <a:pt x="663" y="74"/>
                    </a:moveTo>
                    <a:lnTo>
                      <a:pt x="663" y="59"/>
                    </a:lnTo>
                    <a:lnTo>
                      <a:pt x="662" y="59"/>
                    </a:lnTo>
                    <a:lnTo>
                      <a:pt x="660" y="59"/>
                    </a:lnTo>
                    <a:lnTo>
                      <a:pt x="658" y="59"/>
                    </a:lnTo>
                    <a:lnTo>
                      <a:pt x="658" y="74"/>
                    </a:lnTo>
                    <a:lnTo>
                      <a:pt x="663" y="74"/>
                    </a:lnTo>
                    <a:lnTo>
                      <a:pt x="663" y="92"/>
                    </a:lnTo>
                    <a:lnTo>
                      <a:pt x="662" y="109"/>
                    </a:lnTo>
                    <a:lnTo>
                      <a:pt x="662" y="114"/>
                    </a:lnTo>
                    <a:lnTo>
                      <a:pt x="660" y="114"/>
                    </a:lnTo>
                    <a:lnTo>
                      <a:pt x="658" y="114"/>
                    </a:lnTo>
                    <a:lnTo>
                      <a:pt x="657" y="114"/>
                    </a:lnTo>
                    <a:lnTo>
                      <a:pt x="657" y="109"/>
                    </a:lnTo>
                    <a:lnTo>
                      <a:pt x="658" y="92"/>
                    </a:lnTo>
                    <a:lnTo>
                      <a:pt x="658" y="74"/>
                    </a:lnTo>
                    <a:lnTo>
                      <a:pt x="663" y="74"/>
                    </a:lnTo>
                    <a:close/>
                    <a:moveTo>
                      <a:pt x="9" y="0"/>
                    </a:moveTo>
                    <a:lnTo>
                      <a:pt x="7" y="8"/>
                    </a:lnTo>
                    <a:lnTo>
                      <a:pt x="4" y="24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5" y="49"/>
                    </a:lnTo>
                    <a:lnTo>
                      <a:pt x="7" y="41"/>
                    </a:lnTo>
                    <a:lnTo>
                      <a:pt x="9" y="24"/>
                    </a:lnTo>
                    <a:lnTo>
                      <a:pt x="12" y="9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3" name="Freeform 185"/>
              <p:cNvSpPr>
                <a:spLocks noEditPoints="1"/>
              </p:cNvSpPr>
              <p:nvPr/>
            </p:nvSpPr>
            <p:spPr bwMode="auto">
              <a:xfrm>
                <a:off x="1704" y="2871"/>
                <a:ext cx="658" cy="114"/>
              </a:xfrm>
              <a:custGeom>
                <a:avLst/>
                <a:gdLst>
                  <a:gd name="T0" fmla="*/ 658 w 658"/>
                  <a:gd name="T1" fmla="*/ 74 h 114"/>
                  <a:gd name="T2" fmla="*/ 656 w 658"/>
                  <a:gd name="T3" fmla="*/ 59 h 114"/>
                  <a:gd name="T4" fmla="*/ 656 w 658"/>
                  <a:gd name="T5" fmla="*/ 59 h 114"/>
                  <a:gd name="T6" fmla="*/ 656 w 658"/>
                  <a:gd name="T7" fmla="*/ 59 h 114"/>
                  <a:gd name="T8" fmla="*/ 654 w 658"/>
                  <a:gd name="T9" fmla="*/ 59 h 114"/>
                  <a:gd name="T10" fmla="*/ 654 w 658"/>
                  <a:gd name="T11" fmla="*/ 59 h 114"/>
                  <a:gd name="T12" fmla="*/ 653 w 658"/>
                  <a:gd name="T13" fmla="*/ 59 h 114"/>
                  <a:gd name="T14" fmla="*/ 653 w 658"/>
                  <a:gd name="T15" fmla="*/ 59 h 114"/>
                  <a:gd name="T16" fmla="*/ 653 w 658"/>
                  <a:gd name="T17" fmla="*/ 61 h 114"/>
                  <a:gd name="T18" fmla="*/ 651 w 658"/>
                  <a:gd name="T19" fmla="*/ 61 h 114"/>
                  <a:gd name="T20" fmla="*/ 653 w 658"/>
                  <a:gd name="T21" fmla="*/ 74 h 114"/>
                  <a:gd name="T22" fmla="*/ 658 w 658"/>
                  <a:gd name="T23" fmla="*/ 74 h 114"/>
                  <a:gd name="T24" fmla="*/ 656 w 658"/>
                  <a:gd name="T25" fmla="*/ 92 h 114"/>
                  <a:gd name="T26" fmla="*/ 656 w 658"/>
                  <a:gd name="T27" fmla="*/ 109 h 114"/>
                  <a:gd name="T28" fmla="*/ 654 w 658"/>
                  <a:gd name="T29" fmla="*/ 114 h 114"/>
                  <a:gd name="T30" fmla="*/ 654 w 658"/>
                  <a:gd name="T31" fmla="*/ 114 h 114"/>
                  <a:gd name="T32" fmla="*/ 653 w 658"/>
                  <a:gd name="T33" fmla="*/ 114 h 114"/>
                  <a:gd name="T34" fmla="*/ 653 w 658"/>
                  <a:gd name="T35" fmla="*/ 114 h 114"/>
                  <a:gd name="T36" fmla="*/ 653 w 658"/>
                  <a:gd name="T37" fmla="*/ 114 h 114"/>
                  <a:gd name="T38" fmla="*/ 651 w 658"/>
                  <a:gd name="T39" fmla="*/ 114 h 114"/>
                  <a:gd name="T40" fmla="*/ 651 w 658"/>
                  <a:gd name="T41" fmla="*/ 114 h 114"/>
                  <a:gd name="T42" fmla="*/ 649 w 658"/>
                  <a:gd name="T43" fmla="*/ 114 h 114"/>
                  <a:gd name="T44" fmla="*/ 649 w 658"/>
                  <a:gd name="T45" fmla="*/ 114 h 114"/>
                  <a:gd name="T46" fmla="*/ 651 w 658"/>
                  <a:gd name="T47" fmla="*/ 107 h 114"/>
                  <a:gd name="T48" fmla="*/ 653 w 658"/>
                  <a:gd name="T49" fmla="*/ 74 h 114"/>
                  <a:gd name="T50" fmla="*/ 658 w 658"/>
                  <a:gd name="T51" fmla="*/ 74 h 114"/>
                  <a:gd name="T52" fmla="*/ 8 w 658"/>
                  <a:gd name="T53" fmla="*/ 0 h 114"/>
                  <a:gd name="T54" fmla="*/ 5 w 658"/>
                  <a:gd name="T55" fmla="*/ 8 h 114"/>
                  <a:gd name="T56" fmla="*/ 1 w 658"/>
                  <a:gd name="T57" fmla="*/ 24 h 114"/>
                  <a:gd name="T58" fmla="*/ 0 w 658"/>
                  <a:gd name="T59" fmla="*/ 41 h 114"/>
                  <a:gd name="T60" fmla="*/ 0 w 658"/>
                  <a:gd name="T61" fmla="*/ 49 h 114"/>
                  <a:gd name="T62" fmla="*/ 0 w 658"/>
                  <a:gd name="T63" fmla="*/ 49 h 114"/>
                  <a:gd name="T64" fmla="*/ 1 w 658"/>
                  <a:gd name="T65" fmla="*/ 49 h 114"/>
                  <a:gd name="T66" fmla="*/ 1 w 658"/>
                  <a:gd name="T67" fmla="*/ 49 h 114"/>
                  <a:gd name="T68" fmla="*/ 1 w 658"/>
                  <a:gd name="T69" fmla="*/ 49 h 114"/>
                  <a:gd name="T70" fmla="*/ 3 w 658"/>
                  <a:gd name="T71" fmla="*/ 49 h 114"/>
                  <a:gd name="T72" fmla="*/ 3 w 658"/>
                  <a:gd name="T73" fmla="*/ 49 h 114"/>
                  <a:gd name="T74" fmla="*/ 3 w 658"/>
                  <a:gd name="T75" fmla="*/ 49 h 114"/>
                  <a:gd name="T76" fmla="*/ 5 w 658"/>
                  <a:gd name="T77" fmla="*/ 49 h 114"/>
                  <a:gd name="T78" fmla="*/ 5 w 658"/>
                  <a:gd name="T79" fmla="*/ 41 h 114"/>
                  <a:gd name="T80" fmla="*/ 6 w 658"/>
                  <a:gd name="T81" fmla="*/ 26 h 114"/>
                  <a:gd name="T82" fmla="*/ 10 w 658"/>
                  <a:gd name="T83" fmla="*/ 9 h 114"/>
                  <a:gd name="T84" fmla="*/ 13 w 658"/>
                  <a:gd name="T85" fmla="*/ 0 h 114"/>
                  <a:gd name="T86" fmla="*/ 11 w 658"/>
                  <a:gd name="T87" fmla="*/ 0 h 114"/>
                  <a:gd name="T88" fmla="*/ 11 w 658"/>
                  <a:gd name="T89" fmla="*/ 0 h 114"/>
                  <a:gd name="T90" fmla="*/ 11 w 658"/>
                  <a:gd name="T91" fmla="*/ 0 h 114"/>
                  <a:gd name="T92" fmla="*/ 10 w 658"/>
                  <a:gd name="T93" fmla="*/ 0 h 114"/>
                  <a:gd name="T94" fmla="*/ 10 w 658"/>
                  <a:gd name="T95" fmla="*/ 0 h 114"/>
                  <a:gd name="T96" fmla="*/ 8 w 658"/>
                  <a:gd name="T97" fmla="*/ 0 h 114"/>
                  <a:gd name="T98" fmla="*/ 8 w 658"/>
                  <a:gd name="T99" fmla="*/ 0 h 114"/>
                  <a:gd name="T100" fmla="*/ 8 w 658"/>
                  <a:gd name="T101" fmla="*/ 0 h 11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58"/>
                  <a:gd name="T154" fmla="*/ 0 h 114"/>
                  <a:gd name="T155" fmla="*/ 658 w 658"/>
                  <a:gd name="T156" fmla="*/ 114 h 11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58" h="114">
                    <a:moveTo>
                      <a:pt x="658" y="74"/>
                    </a:moveTo>
                    <a:lnTo>
                      <a:pt x="656" y="59"/>
                    </a:lnTo>
                    <a:lnTo>
                      <a:pt x="654" y="59"/>
                    </a:lnTo>
                    <a:lnTo>
                      <a:pt x="653" y="59"/>
                    </a:lnTo>
                    <a:lnTo>
                      <a:pt x="653" y="61"/>
                    </a:lnTo>
                    <a:lnTo>
                      <a:pt x="651" y="61"/>
                    </a:lnTo>
                    <a:lnTo>
                      <a:pt x="653" y="74"/>
                    </a:lnTo>
                    <a:lnTo>
                      <a:pt x="658" y="74"/>
                    </a:lnTo>
                    <a:lnTo>
                      <a:pt x="656" y="92"/>
                    </a:lnTo>
                    <a:lnTo>
                      <a:pt x="656" y="109"/>
                    </a:lnTo>
                    <a:lnTo>
                      <a:pt x="654" y="114"/>
                    </a:lnTo>
                    <a:lnTo>
                      <a:pt x="653" y="114"/>
                    </a:lnTo>
                    <a:lnTo>
                      <a:pt x="651" y="114"/>
                    </a:lnTo>
                    <a:lnTo>
                      <a:pt x="649" y="114"/>
                    </a:lnTo>
                    <a:lnTo>
                      <a:pt x="651" y="107"/>
                    </a:lnTo>
                    <a:lnTo>
                      <a:pt x="653" y="74"/>
                    </a:lnTo>
                    <a:lnTo>
                      <a:pt x="658" y="74"/>
                    </a:lnTo>
                    <a:close/>
                    <a:moveTo>
                      <a:pt x="8" y="0"/>
                    </a:moveTo>
                    <a:lnTo>
                      <a:pt x="5" y="8"/>
                    </a:lnTo>
                    <a:lnTo>
                      <a:pt x="1" y="24"/>
                    </a:lnTo>
                    <a:lnTo>
                      <a:pt x="0" y="41"/>
                    </a:lnTo>
                    <a:lnTo>
                      <a:pt x="0" y="49"/>
                    </a:lnTo>
                    <a:lnTo>
                      <a:pt x="1" y="49"/>
                    </a:lnTo>
                    <a:lnTo>
                      <a:pt x="3" y="49"/>
                    </a:lnTo>
                    <a:lnTo>
                      <a:pt x="5" y="49"/>
                    </a:lnTo>
                    <a:lnTo>
                      <a:pt x="5" y="41"/>
                    </a:lnTo>
                    <a:lnTo>
                      <a:pt x="6" y="26"/>
                    </a:lnTo>
                    <a:lnTo>
                      <a:pt x="10" y="9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4" name="Freeform 186"/>
              <p:cNvSpPr>
                <a:spLocks noEditPoints="1"/>
              </p:cNvSpPr>
              <p:nvPr/>
            </p:nvSpPr>
            <p:spPr bwMode="auto">
              <a:xfrm>
                <a:off x="1705" y="2869"/>
                <a:ext cx="653" cy="118"/>
              </a:xfrm>
              <a:custGeom>
                <a:avLst/>
                <a:gdLst>
                  <a:gd name="T0" fmla="*/ 653 w 653"/>
                  <a:gd name="T1" fmla="*/ 76 h 118"/>
                  <a:gd name="T2" fmla="*/ 653 w 653"/>
                  <a:gd name="T3" fmla="*/ 61 h 118"/>
                  <a:gd name="T4" fmla="*/ 653 w 653"/>
                  <a:gd name="T5" fmla="*/ 61 h 118"/>
                  <a:gd name="T6" fmla="*/ 652 w 653"/>
                  <a:gd name="T7" fmla="*/ 61 h 118"/>
                  <a:gd name="T8" fmla="*/ 652 w 653"/>
                  <a:gd name="T9" fmla="*/ 63 h 118"/>
                  <a:gd name="T10" fmla="*/ 650 w 653"/>
                  <a:gd name="T11" fmla="*/ 63 h 118"/>
                  <a:gd name="T12" fmla="*/ 650 w 653"/>
                  <a:gd name="T13" fmla="*/ 63 h 118"/>
                  <a:gd name="T14" fmla="*/ 650 w 653"/>
                  <a:gd name="T15" fmla="*/ 63 h 118"/>
                  <a:gd name="T16" fmla="*/ 648 w 653"/>
                  <a:gd name="T17" fmla="*/ 63 h 118"/>
                  <a:gd name="T18" fmla="*/ 648 w 653"/>
                  <a:gd name="T19" fmla="*/ 63 h 118"/>
                  <a:gd name="T20" fmla="*/ 648 w 653"/>
                  <a:gd name="T21" fmla="*/ 76 h 118"/>
                  <a:gd name="T22" fmla="*/ 653 w 653"/>
                  <a:gd name="T23" fmla="*/ 76 h 118"/>
                  <a:gd name="T24" fmla="*/ 653 w 653"/>
                  <a:gd name="T25" fmla="*/ 94 h 118"/>
                  <a:gd name="T26" fmla="*/ 652 w 653"/>
                  <a:gd name="T27" fmla="*/ 111 h 118"/>
                  <a:gd name="T28" fmla="*/ 652 w 653"/>
                  <a:gd name="T29" fmla="*/ 116 h 118"/>
                  <a:gd name="T30" fmla="*/ 650 w 653"/>
                  <a:gd name="T31" fmla="*/ 116 h 118"/>
                  <a:gd name="T32" fmla="*/ 650 w 653"/>
                  <a:gd name="T33" fmla="*/ 116 h 118"/>
                  <a:gd name="T34" fmla="*/ 650 w 653"/>
                  <a:gd name="T35" fmla="*/ 116 h 118"/>
                  <a:gd name="T36" fmla="*/ 648 w 653"/>
                  <a:gd name="T37" fmla="*/ 116 h 118"/>
                  <a:gd name="T38" fmla="*/ 648 w 653"/>
                  <a:gd name="T39" fmla="*/ 116 h 118"/>
                  <a:gd name="T40" fmla="*/ 647 w 653"/>
                  <a:gd name="T41" fmla="*/ 116 h 118"/>
                  <a:gd name="T42" fmla="*/ 647 w 653"/>
                  <a:gd name="T43" fmla="*/ 118 h 118"/>
                  <a:gd name="T44" fmla="*/ 647 w 653"/>
                  <a:gd name="T45" fmla="*/ 118 h 118"/>
                  <a:gd name="T46" fmla="*/ 647 w 653"/>
                  <a:gd name="T47" fmla="*/ 109 h 118"/>
                  <a:gd name="T48" fmla="*/ 648 w 653"/>
                  <a:gd name="T49" fmla="*/ 76 h 118"/>
                  <a:gd name="T50" fmla="*/ 653 w 653"/>
                  <a:gd name="T51" fmla="*/ 76 h 118"/>
                  <a:gd name="T52" fmla="*/ 9 w 653"/>
                  <a:gd name="T53" fmla="*/ 2 h 118"/>
                  <a:gd name="T54" fmla="*/ 7 w 653"/>
                  <a:gd name="T55" fmla="*/ 11 h 118"/>
                  <a:gd name="T56" fmla="*/ 4 w 653"/>
                  <a:gd name="T57" fmla="*/ 26 h 118"/>
                  <a:gd name="T58" fmla="*/ 2 w 653"/>
                  <a:gd name="T59" fmla="*/ 43 h 118"/>
                  <a:gd name="T60" fmla="*/ 0 w 653"/>
                  <a:gd name="T61" fmla="*/ 51 h 118"/>
                  <a:gd name="T62" fmla="*/ 2 w 653"/>
                  <a:gd name="T63" fmla="*/ 51 h 118"/>
                  <a:gd name="T64" fmla="*/ 2 w 653"/>
                  <a:gd name="T65" fmla="*/ 51 h 118"/>
                  <a:gd name="T66" fmla="*/ 2 w 653"/>
                  <a:gd name="T67" fmla="*/ 51 h 118"/>
                  <a:gd name="T68" fmla="*/ 4 w 653"/>
                  <a:gd name="T69" fmla="*/ 51 h 118"/>
                  <a:gd name="T70" fmla="*/ 4 w 653"/>
                  <a:gd name="T71" fmla="*/ 51 h 118"/>
                  <a:gd name="T72" fmla="*/ 5 w 653"/>
                  <a:gd name="T73" fmla="*/ 51 h 118"/>
                  <a:gd name="T74" fmla="*/ 5 w 653"/>
                  <a:gd name="T75" fmla="*/ 51 h 118"/>
                  <a:gd name="T76" fmla="*/ 5 w 653"/>
                  <a:gd name="T77" fmla="*/ 51 h 118"/>
                  <a:gd name="T78" fmla="*/ 7 w 653"/>
                  <a:gd name="T79" fmla="*/ 45 h 118"/>
                  <a:gd name="T80" fmla="*/ 12 w 653"/>
                  <a:gd name="T81" fmla="*/ 11 h 118"/>
                  <a:gd name="T82" fmla="*/ 14 w 653"/>
                  <a:gd name="T83" fmla="*/ 0 h 118"/>
                  <a:gd name="T84" fmla="*/ 14 w 653"/>
                  <a:gd name="T85" fmla="*/ 0 h 118"/>
                  <a:gd name="T86" fmla="*/ 14 w 653"/>
                  <a:gd name="T87" fmla="*/ 0 h 118"/>
                  <a:gd name="T88" fmla="*/ 12 w 653"/>
                  <a:gd name="T89" fmla="*/ 0 h 118"/>
                  <a:gd name="T90" fmla="*/ 12 w 653"/>
                  <a:gd name="T91" fmla="*/ 2 h 118"/>
                  <a:gd name="T92" fmla="*/ 10 w 653"/>
                  <a:gd name="T93" fmla="*/ 2 h 118"/>
                  <a:gd name="T94" fmla="*/ 10 w 653"/>
                  <a:gd name="T95" fmla="*/ 2 h 118"/>
                  <a:gd name="T96" fmla="*/ 10 w 653"/>
                  <a:gd name="T97" fmla="*/ 2 h 118"/>
                  <a:gd name="T98" fmla="*/ 9 w 653"/>
                  <a:gd name="T99" fmla="*/ 2 h 1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53"/>
                  <a:gd name="T151" fmla="*/ 0 h 118"/>
                  <a:gd name="T152" fmla="*/ 653 w 653"/>
                  <a:gd name="T153" fmla="*/ 118 h 1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53" h="118">
                    <a:moveTo>
                      <a:pt x="653" y="76"/>
                    </a:moveTo>
                    <a:lnTo>
                      <a:pt x="653" y="61"/>
                    </a:lnTo>
                    <a:lnTo>
                      <a:pt x="652" y="61"/>
                    </a:lnTo>
                    <a:lnTo>
                      <a:pt x="652" y="63"/>
                    </a:lnTo>
                    <a:lnTo>
                      <a:pt x="650" y="63"/>
                    </a:lnTo>
                    <a:lnTo>
                      <a:pt x="648" y="63"/>
                    </a:lnTo>
                    <a:lnTo>
                      <a:pt x="648" y="76"/>
                    </a:lnTo>
                    <a:lnTo>
                      <a:pt x="653" y="76"/>
                    </a:lnTo>
                    <a:lnTo>
                      <a:pt x="653" y="94"/>
                    </a:lnTo>
                    <a:lnTo>
                      <a:pt x="652" y="111"/>
                    </a:lnTo>
                    <a:lnTo>
                      <a:pt x="652" y="116"/>
                    </a:lnTo>
                    <a:lnTo>
                      <a:pt x="650" y="116"/>
                    </a:lnTo>
                    <a:lnTo>
                      <a:pt x="648" y="116"/>
                    </a:lnTo>
                    <a:lnTo>
                      <a:pt x="647" y="116"/>
                    </a:lnTo>
                    <a:lnTo>
                      <a:pt x="647" y="118"/>
                    </a:lnTo>
                    <a:lnTo>
                      <a:pt x="647" y="109"/>
                    </a:lnTo>
                    <a:lnTo>
                      <a:pt x="648" y="76"/>
                    </a:lnTo>
                    <a:lnTo>
                      <a:pt x="653" y="76"/>
                    </a:lnTo>
                    <a:close/>
                    <a:moveTo>
                      <a:pt x="9" y="2"/>
                    </a:moveTo>
                    <a:lnTo>
                      <a:pt x="7" y="11"/>
                    </a:lnTo>
                    <a:lnTo>
                      <a:pt x="4" y="26"/>
                    </a:lnTo>
                    <a:lnTo>
                      <a:pt x="2" y="43"/>
                    </a:lnTo>
                    <a:lnTo>
                      <a:pt x="0" y="51"/>
                    </a:lnTo>
                    <a:lnTo>
                      <a:pt x="2" y="51"/>
                    </a:lnTo>
                    <a:lnTo>
                      <a:pt x="4" y="51"/>
                    </a:lnTo>
                    <a:lnTo>
                      <a:pt x="5" y="51"/>
                    </a:lnTo>
                    <a:lnTo>
                      <a:pt x="7" y="45"/>
                    </a:lnTo>
                    <a:lnTo>
                      <a:pt x="12" y="11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5" name="Freeform 187"/>
              <p:cNvSpPr>
                <a:spLocks noEditPoints="1"/>
              </p:cNvSpPr>
              <p:nvPr/>
            </p:nvSpPr>
            <p:spPr bwMode="auto">
              <a:xfrm>
                <a:off x="1709" y="2869"/>
                <a:ext cx="648" cy="118"/>
              </a:xfrm>
              <a:custGeom>
                <a:avLst/>
                <a:gdLst>
                  <a:gd name="T0" fmla="*/ 648 w 648"/>
                  <a:gd name="T1" fmla="*/ 76 h 118"/>
                  <a:gd name="T2" fmla="*/ 646 w 648"/>
                  <a:gd name="T3" fmla="*/ 63 h 118"/>
                  <a:gd name="T4" fmla="*/ 646 w 648"/>
                  <a:gd name="T5" fmla="*/ 63 h 118"/>
                  <a:gd name="T6" fmla="*/ 646 w 648"/>
                  <a:gd name="T7" fmla="*/ 63 h 118"/>
                  <a:gd name="T8" fmla="*/ 644 w 648"/>
                  <a:gd name="T9" fmla="*/ 63 h 118"/>
                  <a:gd name="T10" fmla="*/ 644 w 648"/>
                  <a:gd name="T11" fmla="*/ 63 h 118"/>
                  <a:gd name="T12" fmla="*/ 643 w 648"/>
                  <a:gd name="T13" fmla="*/ 63 h 118"/>
                  <a:gd name="T14" fmla="*/ 643 w 648"/>
                  <a:gd name="T15" fmla="*/ 63 h 118"/>
                  <a:gd name="T16" fmla="*/ 643 w 648"/>
                  <a:gd name="T17" fmla="*/ 63 h 118"/>
                  <a:gd name="T18" fmla="*/ 641 w 648"/>
                  <a:gd name="T19" fmla="*/ 63 h 118"/>
                  <a:gd name="T20" fmla="*/ 643 w 648"/>
                  <a:gd name="T21" fmla="*/ 76 h 118"/>
                  <a:gd name="T22" fmla="*/ 648 w 648"/>
                  <a:gd name="T23" fmla="*/ 76 h 118"/>
                  <a:gd name="T24" fmla="*/ 646 w 648"/>
                  <a:gd name="T25" fmla="*/ 109 h 118"/>
                  <a:gd name="T26" fmla="*/ 644 w 648"/>
                  <a:gd name="T27" fmla="*/ 116 h 118"/>
                  <a:gd name="T28" fmla="*/ 644 w 648"/>
                  <a:gd name="T29" fmla="*/ 116 h 118"/>
                  <a:gd name="T30" fmla="*/ 643 w 648"/>
                  <a:gd name="T31" fmla="*/ 116 h 118"/>
                  <a:gd name="T32" fmla="*/ 643 w 648"/>
                  <a:gd name="T33" fmla="*/ 118 h 118"/>
                  <a:gd name="T34" fmla="*/ 643 w 648"/>
                  <a:gd name="T35" fmla="*/ 118 h 118"/>
                  <a:gd name="T36" fmla="*/ 641 w 648"/>
                  <a:gd name="T37" fmla="*/ 118 h 118"/>
                  <a:gd name="T38" fmla="*/ 641 w 648"/>
                  <a:gd name="T39" fmla="*/ 118 h 118"/>
                  <a:gd name="T40" fmla="*/ 639 w 648"/>
                  <a:gd name="T41" fmla="*/ 118 h 118"/>
                  <a:gd name="T42" fmla="*/ 639 w 648"/>
                  <a:gd name="T43" fmla="*/ 118 h 118"/>
                  <a:gd name="T44" fmla="*/ 641 w 648"/>
                  <a:gd name="T45" fmla="*/ 109 h 118"/>
                  <a:gd name="T46" fmla="*/ 643 w 648"/>
                  <a:gd name="T47" fmla="*/ 76 h 118"/>
                  <a:gd name="T48" fmla="*/ 648 w 648"/>
                  <a:gd name="T49" fmla="*/ 76 h 118"/>
                  <a:gd name="T50" fmla="*/ 8 w 648"/>
                  <a:gd name="T51" fmla="*/ 2 h 118"/>
                  <a:gd name="T52" fmla="*/ 5 w 648"/>
                  <a:gd name="T53" fmla="*/ 11 h 118"/>
                  <a:gd name="T54" fmla="*/ 1 w 648"/>
                  <a:gd name="T55" fmla="*/ 28 h 118"/>
                  <a:gd name="T56" fmla="*/ 0 w 648"/>
                  <a:gd name="T57" fmla="*/ 43 h 118"/>
                  <a:gd name="T58" fmla="*/ 0 w 648"/>
                  <a:gd name="T59" fmla="*/ 51 h 118"/>
                  <a:gd name="T60" fmla="*/ 0 w 648"/>
                  <a:gd name="T61" fmla="*/ 51 h 118"/>
                  <a:gd name="T62" fmla="*/ 1 w 648"/>
                  <a:gd name="T63" fmla="*/ 51 h 118"/>
                  <a:gd name="T64" fmla="*/ 1 w 648"/>
                  <a:gd name="T65" fmla="*/ 51 h 118"/>
                  <a:gd name="T66" fmla="*/ 1 w 648"/>
                  <a:gd name="T67" fmla="*/ 51 h 118"/>
                  <a:gd name="T68" fmla="*/ 3 w 648"/>
                  <a:gd name="T69" fmla="*/ 51 h 118"/>
                  <a:gd name="T70" fmla="*/ 3 w 648"/>
                  <a:gd name="T71" fmla="*/ 50 h 118"/>
                  <a:gd name="T72" fmla="*/ 5 w 648"/>
                  <a:gd name="T73" fmla="*/ 50 h 118"/>
                  <a:gd name="T74" fmla="*/ 5 w 648"/>
                  <a:gd name="T75" fmla="*/ 50 h 118"/>
                  <a:gd name="T76" fmla="*/ 5 w 648"/>
                  <a:gd name="T77" fmla="*/ 45 h 118"/>
                  <a:gd name="T78" fmla="*/ 10 w 648"/>
                  <a:gd name="T79" fmla="*/ 13 h 118"/>
                  <a:gd name="T80" fmla="*/ 13 w 648"/>
                  <a:gd name="T81" fmla="*/ 0 h 118"/>
                  <a:gd name="T82" fmla="*/ 13 w 648"/>
                  <a:gd name="T83" fmla="*/ 0 h 118"/>
                  <a:gd name="T84" fmla="*/ 11 w 648"/>
                  <a:gd name="T85" fmla="*/ 0 h 118"/>
                  <a:gd name="T86" fmla="*/ 11 w 648"/>
                  <a:gd name="T87" fmla="*/ 0 h 118"/>
                  <a:gd name="T88" fmla="*/ 10 w 648"/>
                  <a:gd name="T89" fmla="*/ 0 h 118"/>
                  <a:gd name="T90" fmla="*/ 10 w 648"/>
                  <a:gd name="T91" fmla="*/ 0 h 118"/>
                  <a:gd name="T92" fmla="*/ 10 w 648"/>
                  <a:gd name="T93" fmla="*/ 0 h 118"/>
                  <a:gd name="T94" fmla="*/ 8 w 648"/>
                  <a:gd name="T95" fmla="*/ 0 h 118"/>
                  <a:gd name="T96" fmla="*/ 8 w 648"/>
                  <a:gd name="T97" fmla="*/ 2 h 11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8"/>
                  <a:gd name="T148" fmla="*/ 0 h 118"/>
                  <a:gd name="T149" fmla="*/ 648 w 648"/>
                  <a:gd name="T150" fmla="*/ 118 h 11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8" h="118">
                    <a:moveTo>
                      <a:pt x="648" y="76"/>
                    </a:moveTo>
                    <a:lnTo>
                      <a:pt x="646" y="63"/>
                    </a:lnTo>
                    <a:lnTo>
                      <a:pt x="644" y="63"/>
                    </a:lnTo>
                    <a:lnTo>
                      <a:pt x="643" y="63"/>
                    </a:lnTo>
                    <a:lnTo>
                      <a:pt x="641" y="63"/>
                    </a:lnTo>
                    <a:lnTo>
                      <a:pt x="643" y="76"/>
                    </a:lnTo>
                    <a:lnTo>
                      <a:pt x="648" y="76"/>
                    </a:lnTo>
                    <a:lnTo>
                      <a:pt x="646" y="109"/>
                    </a:lnTo>
                    <a:lnTo>
                      <a:pt x="644" y="116"/>
                    </a:lnTo>
                    <a:lnTo>
                      <a:pt x="643" y="116"/>
                    </a:lnTo>
                    <a:lnTo>
                      <a:pt x="643" y="118"/>
                    </a:lnTo>
                    <a:lnTo>
                      <a:pt x="641" y="118"/>
                    </a:lnTo>
                    <a:lnTo>
                      <a:pt x="639" y="118"/>
                    </a:lnTo>
                    <a:lnTo>
                      <a:pt x="641" y="109"/>
                    </a:lnTo>
                    <a:lnTo>
                      <a:pt x="643" y="76"/>
                    </a:lnTo>
                    <a:lnTo>
                      <a:pt x="648" y="76"/>
                    </a:lnTo>
                    <a:close/>
                    <a:moveTo>
                      <a:pt x="8" y="2"/>
                    </a:moveTo>
                    <a:lnTo>
                      <a:pt x="5" y="11"/>
                    </a:lnTo>
                    <a:lnTo>
                      <a:pt x="1" y="28"/>
                    </a:lnTo>
                    <a:lnTo>
                      <a:pt x="0" y="43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3" y="51"/>
                    </a:lnTo>
                    <a:lnTo>
                      <a:pt x="3" y="50"/>
                    </a:lnTo>
                    <a:lnTo>
                      <a:pt x="5" y="50"/>
                    </a:lnTo>
                    <a:lnTo>
                      <a:pt x="5" y="45"/>
                    </a:lnTo>
                    <a:lnTo>
                      <a:pt x="10" y="13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6" name="Freeform 188"/>
              <p:cNvSpPr>
                <a:spLocks noEditPoints="1"/>
              </p:cNvSpPr>
              <p:nvPr/>
            </p:nvSpPr>
            <p:spPr bwMode="auto">
              <a:xfrm>
                <a:off x="1710" y="2869"/>
                <a:ext cx="643" cy="118"/>
              </a:xfrm>
              <a:custGeom>
                <a:avLst/>
                <a:gdLst>
                  <a:gd name="T0" fmla="*/ 643 w 643"/>
                  <a:gd name="T1" fmla="*/ 76 h 118"/>
                  <a:gd name="T2" fmla="*/ 643 w 643"/>
                  <a:gd name="T3" fmla="*/ 63 h 118"/>
                  <a:gd name="T4" fmla="*/ 642 w 643"/>
                  <a:gd name="T5" fmla="*/ 63 h 118"/>
                  <a:gd name="T6" fmla="*/ 642 w 643"/>
                  <a:gd name="T7" fmla="*/ 63 h 118"/>
                  <a:gd name="T8" fmla="*/ 642 w 643"/>
                  <a:gd name="T9" fmla="*/ 63 h 118"/>
                  <a:gd name="T10" fmla="*/ 640 w 643"/>
                  <a:gd name="T11" fmla="*/ 63 h 118"/>
                  <a:gd name="T12" fmla="*/ 640 w 643"/>
                  <a:gd name="T13" fmla="*/ 63 h 118"/>
                  <a:gd name="T14" fmla="*/ 640 w 643"/>
                  <a:gd name="T15" fmla="*/ 63 h 118"/>
                  <a:gd name="T16" fmla="*/ 638 w 643"/>
                  <a:gd name="T17" fmla="*/ 63 h 118"/>
                  <a:gd name="T18" fmla="*/ 638 w 643"/>
                  <a:gd name="T19" fmla="*/ 63 h 118"/>
                  <a:gd name="T20" fmla="*/ 638 w 643"/>
                  <a:gd name="T21" fmla="*/ 76 h 118"/>
                  <a:gd name="T22" fmla="*/ 643 w 643"/>
                  <a:gd name="T23" fmla="*/ 76 h 118"/>
                  <a:gd name="T24" fmla="*/ 642 w 643"/>
                  <a:gd name="T25" fmla="*/ 109 h 118"/>
                  <a:gd name="T26" fmla="*/ 642 w 643"/>
                  <a:gd name="T27" fmla="*/ 118 h 118"/>
                  <a:gd name="T28" fmla="*/ 640 w 643"/>
                  <a:gd name="T29" fmla="*/ 118 h 118"/>
                  <a:gd name="T30" fmla="*/ 640 w 643"/>
                  <a:gd name="T31" fmla="*/ 118 h 118"/>
                  <a:gd name="T32" fmla="*/ 638 w 643"/>
                  <a:gd name="T33" fmla="*/ 118 h 118"/>
                  <a:gd name="T34" fmla="*/ 638 w 643"/>
                  <a:gd name="T35" fmla="*/ 118 h 118"/>
                  <a:gd name="T36" fmla="*/ 638 w 643"/>
                  <a:gd name="T37" fmla="*/ 118 h 118"/>
                  <a:gd name="T38" fmla="*/ 637 w 643"/>
                  <a:gd name="T39" fmla="*/ 118 h 118"/>
                  <a:gd name="T40" fmla="*/ 637 w 643"/>
                  <a:gd name="T41" fmla="*/ 118 h 118"/>
                  <a:gd name="T42" fmla="*/ 635 w 643"/>
                  <a:gd name="T43" fmla="*/ 118 h 118"/>
                  <a:gd name="T44" fmla="*/ 637 w 643"/>
                  <a:gd name="T45" fmla="*/ 109 h 118"/>
                  <a:gd name="T46" fmla="*/ 638 w 643"/>
                  <a:gd name="T47" fmla="*/ 76 h 118"/>
                  <a:gd name="T48" fmla="*/ 643 w 643"/>
                  <a:gd name="T49" fmla="*/ 76 h 118"/>
                  <a:gd name="T50" fmla="*/ 9 w 643"/>
                  <a:gd name="T51" fmla="*/ 0 h 118"/>
                  <a:gd name="T52" fmla="*/ 7 w 643"/>
                  <a:gd name="T53" fmla="*/ 11 h 118"/>
                  <a:gd name="T54" fmla="*/ 2 w 643"/>
                  <a:gd name="T55" fmla="*/ 45 h 118"/>
                  <a:gd name="T56" fmla="*/ 0 w 643"/>
                  <a:gd name="T57" fmla="*/ 51 h 118"/>
                  <a:gd name="T58" fmla="*/ 2 w 643"/>
                  <a:gd name="T59" fmla="*/ 50 h 118"/>
                  <a:gd name="T60" fmla="*/ 2 w 643"/>
                  <a:gd name="T61" fmla="*/ 50 h 118"/>
                  <a:gd name="T62" fmla="*/ 4 w 643"/>
                  <a:gd name="T63" fmla="*/ 50 h 118"/>
                  <a:gd name="T64" fmla="*/ 4 w 643"/>
                  <a:gd name="T65" fmla="*/ 50 h 118"/>
                  <a:gd name="T66" fmla="*/ 4 w 643"/>
                  <a:gd name="T67" fmla="*/ 50 h 118"/>
                  <a:gd name="T68" fmla="*/ 5 w 643"/>
                  <a:gd name="T69" fmla="*/ 50 h 118"/>
                  <a:gd name="T70" fmla="*/ 5 w 643"/>
                  <a:gd name="T71" fmla="*/ 50 h 118"/>
                  <a:gd name="T72" fmla="*/ 5 w 643"/>
                  <a:gd name="T73" fmla="*/ 50 h 118"/>
                  <a:gd name="T74" fmla="*/ 7 w 643"/>
                  <a:gd name="T75" fmla="*/ 45 h 118"/>
                  <a:gd name="T76" fmla="*/ 12 w 643"/>
                  <a:gd name="T77" fmla="*/ 13 h 118"/>
                  <a:gd name="T78" fmla="*/ 15 w 643"/>
                  <a:gd name="T79" fmla="*/ 0 h 118"/>
                  <a:gd name="T80" fmla="*/ 14 w 643"/>
                  <a:gd name="T81" fmla="*/ 0 h 118"/>
                  <a:gd name="T82" fmla="*/ 14 w 643"/>
                  <a:gd name="T83" fmla="*/ 0 h 118"/>
                  <a:gd name="T84" fmla="*/ 12 w 643"/>
                  <a:gd name="T85" fmla="*/ 0 h 118"/>
                  <a:gd name="T86" fmla="*/ 12 w 643"/>
                  <a:gd name="T87" fmla="*/ 0 h 118"/>
                  <a:gd name="T88" fmla="*/ 12 w 643"/>
                  <a:gd name="T89" fmla="*/ 0 h 118"/>
                  <a:gd name="T90" fmla="*/ 10 w 643"/>
                  <a:gd name="T91" fmla="*/ 0 h 118"/>
                  <a:gd name="T92" fmla="*/ 10 w 643"/>
                  <a:gd name="T93" fmla="*/ 0 h 118"/>
                  <a:gd name="T94" fmla="*/ 9 w 643"/>
                  <a:gd name="T95" fmla="*/ 0 h 1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43"/>
                  <a:gd name="T145" fmla="*/ 0 h 118"/>
                  <a:gd name="T146" fmla="*/ 643 w 643"/>
                  <a:gd name="T147" fmla="*/ 118 h 11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43" h="118">
                    <a:moveTo>
                      <a:pt x="643" y="76"/>
                    </a:moveTo>
                    <a:lnTo>
                      <a:pt x="643" y="63"/>
                    </a:lnTo>
                    <a:lnTo>
                      <a:pt x="642" y="63"/>
                    </a:lnTo>
                    <a:lnTo>
                      <a:pt x="640" y="63"/>
                    </a:lnTo>
                    <a:lnTo>
                      <a:pt x="638" y="63"/>
                    </a:lnTo>
                    <a:lnTo>
                      <a:pt x="638" y="76"/>
                    </a:lnTo>
                    <a:lnTo>
                      <a:pt x="643" y="76"/>
                    </a:lnTo>
                    <a:lnTo>
                      <a:pt x="642" y="109"/>
                    </a:lnTo>
                    <a:lnTo>
                      <a:pt x="642" y="118"/>
                    </a:lnTo>
                    <a:lnTo>
                      <a:pt x="640" y="118"/>
                    </a:lnTo>
                    <a:lnTo>
                      <a:pt x="638" y="118"/>
                    </a:lnTo>
                    <a:lnTo>
                      <a:pt x="637" y="118"/>
                    </a:lnTo>
                    <a:lnTo>
                      <a:pt x="635" y="118"/>
                    </a:lnTo>
                    <a:lnTo>
                      <a:pt x="637" y="109"/>
                    </a:lnTo>
                    <a:lnTo>
                      <a:pt x="638" y="76"/>
                    </a:lnTo>
                    <a:lnTo>
                      <a:pt x="643" y="76"/>
                    </a:lnTo>
                    <a:close/>
                    <a:moveTo>
                      <a:pt x="9" y="0"/>
                    </a:moveTo>
                    <a:lnTo>
                      <a:pt x="7" y="11"/>
                    </a:lnTo>
                    <a:lnTo>
                      <a:pt x="2" y="45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7" y="45"/>
                    </a:lnTo>
                    <a:lnTo>
                      <a:pt x="12" y="13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7" name="Freeform 189"/>
              <p:cNvSpPr>
                <a:spLocks noEditPoints="1"/>
              </p:cNvSpPr>
              <p:nvPr/>
            </p:nvSpPr>
            <p:spPr bwMode="auto">
              <a:xfrm>
                <a:off x="1714" y="2869"/>
                <a:ext cx="638" cy="118"/>
              </a:xfrm>
              <a:custGeom>
                <a:avLst/>
                <a:gdLst>
                  <a:gd name="T0" fmla="*/ 638 w 638"/>
                  <a:gd name="T1" fmla="*/ 76 h 118"/>
                  <a:gd name="T2" fmla="*/ 636 w 638"/>
                  <a:gd name="T3" fmla="*/ 63 h 118"/>
                  <a:gd name="T4" fmla="*/ 636 w 638"/>
                  <a:gd name="T5" fmla="*/ 63 h 118"/>
                  <a:gd name="T6" fmla="*/ 636 w 638"/>
                  <a:gd name="T7" fmla="*/ 63 h 118"/>
                  <a:gd name="T8" fmla="*/ 634 w 638"/>
                  <a:gd name="T9" fmla="*/ 63 h 118"/>
                  <a:gd name="T10" fmla="*/ 634 w 638"/>
                  <a:gd name="T11" fmla="*/ 63 h 118"/>
                  <a:gd name="T12" fmla="*/ 633 w 638"/>
                  <a:gd name="T13" fmla="*/ 63 h 118"/>
                  <a:gd name="T14" fmla="*/ 633 w 638"/>
                  <a:gd name="T15" fmla="*/ 63 h 118"/>
                  <a:gd name="T16" fmla="*/ 633 w 638"/>
                  <a:gd name="T17" fmla="*/ 63 h 118"/>
                  <a:gd name="T18" fmla="*/ 631 w 638"/>
                  <a:gd name="T19" fmla="*/ 63 h 118"/>
                  <a:gd name="T20" fmla="*/ 633 w 638"/>
                  <a:gd name="T21" fmla="*/ 76 h 118"/>
                  <a:gd name="T22" fmla="*/ 638 w 638"/>
                  <a:gd name="T23" fmla="*/ 76 h 118"/>
                  <a:gd name="T24" fmla="*/ 636 w 638"/>
                  <a:gd name="T25" fmla="*/ 109 h 118"/>
                  <a:gd name="T26" fmla="*/ 634 w 638"/>
                  <a:gd name="T27" fmla="*/ 118 h 118"/>
                  <a:gd name="T28" fmla="*/ 634 w 638"/>
                  <a:gd name="T29" fmla="*/ 118 h 118"/>
                  <a:gd name="T30" fmla="*/ 633 w 638"/>
                  <a:gd name="T31" fmla="*/ 118 h 118"/>
                  <a:gd name="T32" fmla="*/ 633 w 638"/>
                  <a:gd name="T33" fmla="*/ 118 h 118"/>
                  <a:gd name="T34" fmla="*/ 631 w 638"/>
                  <a:gd name="T35" fmla="*/ 118 h 118"/>
                  <a:gd name="T36" fmla="*/ 631 w 638"/>
                  <a:gd name="T37" fmla="*/ 118 h 118"/>
                  <a:gd name="T38" fmla="*/ 631 w 638"/>
                  <a:gd name="T39" fmla="*/ 118 h 118"/>
                  <a:gd name="T40" fmla="*/ 629 w 638"/>
                  <a:gd name="T41" fmla="*/ 118 h 118"/>
                  <a:gd name="T42" fmla="*/ 629 w 638"/>
                  <a:gd name="T43" fmla="*/ 118 h 118"/>
                  <a:gd name="T44" fmla="*/ 631 w 638"/>
                  <a:gd name="T45" fmla="*/ 109 h 118"/>
                  <a:gd name="T46" fmla="*/ 633 w 638"/>
                  <a:gd name="T47" fmla="*/ 76 h 118"/>
                  <a:gd name="T48" fmla="*/ 638 w 638"/>
                  <a:gd name="T49" fmla="*/ 76 h 118"/>
                  <a:gd name="T50" fmla="*/ 8 w 638"/>
                  <a:gd name="T51" fmla="*/ 0 h 118"/>
                  <a:gd name="T52" fmla="*/ 5 w 638"/>
                  <a:gd name="T53" fmla="*/ 13 h 118"/>
                  <a:gd name="T54" fmla="*/ 0 w 638"/>
                  <a:gd name="T55" fmla="*/ 45 h 118"/>
                  <a:gd name="T56" fmla="*/ 0 w 638"/>
                  <a:gd name="T57" fmla="*/ 50 h 118"/>
                  <a:gd name="T58" fmla="*/ 0 w 638"/>
                  <a:gd name="T59" fmla="*/ 50 h 118"/>
                  <a:gd name="T60" fmla="*/ 1 w 638"/>
                  <a:gd name="T61" fmla="*/ 50 h 118"/>
                  <a:gd name="T62" fmla="*/ 1 w 638"/>
                  <a:gd name="T63" fmla="*/ 50 h 118"/>
                  <a:gd name="T64" fmla="*/ 1 w 638"/>
                  <a:gd name="T65" fmla="*/ 50 h 118"/>
                  <a:gd name="T66" fmla="*/ 3 w 638"/>
                  <a:gd name="T67" fmla="*/ 50 h 118"/>
                  <a:gd name="T68" fmla="*/ 3 w 638"/>
                  <a:gd name="T69" fmla="*/ 50 h 118"/>
                  <a:gd name="T70" fmla="*/ 5 w 638"/>
                  <a:gd name="T71" fmla="*/ 50 h 118"/>
                  <a:gd name="T72" fmla="*/ 5 w 638"/>
                  <a:gd name="T73" fmla="*/ 50 h 118"/>
                  <a:gd name="T74" fmla="*/ 5 w 638"/>
                  <a:gd name="T75" fmla="*/ 45 h 118"/>
                  <a:gd name="T76" fmla="*/ 10 w 638"/>
                  <a:gd name="T77" fmla="*/ 13 h 118"/>
                  <a:gd name="T78" fmla="*/ 13 w 638"/>
                  <a:gd name="T79" fmla="*/ 0 h 118"/>
                  <a:gd name="T80" fmla="*/ 13 w 638"/>
                  <a:gd name="T81" fmla="*/ 0 h 118"/>
                  <a:gd name="T82" fmla="*/ 11 w 638"/>
                  <a:gd name="T83" fmla="*/ 0 h 118"/>
                  <a:gd name="T84" fmla="*/ 11 w 638"/>
                  <a:gd name="T85" fmla="*/ 0 h 118"/>
                  <a:gd name="T86" fmla="*/ 11 w 638"/>
                  <a:gd name="T87" fmla="*/ 0 h 118"/>
                  <a:gd name="T88" fmla="*/ 10 w 638"/>
                  <a:gd name="T89" fmla="*/ 0 h 118"/>
                  <a:gd name="T90" fmla="*/ 10 w 638"/>
                  <a:gd name="T91" fmla="*/ 0 h 118"/>
                  <a:gd name="T92" fmla="*/ 8 w 638"/>
                  <a:gd name="T93" fmla="*/ 0 h 118"/>
                  <a:gd name="T94" fmla="*/ 8 w 638"/>
                  <a:gd name="T95" fmla="*/ 0 h 1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38"/>
                  <a:gd name="T145" fmla="*/ 0 h 118"/>
                  <a:gd name="T146" fmla="*/ 638 w 638"/>
                  <a:gd name="T147" fmla="*/ 118 h 11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38" h="118">
                    <a:moveTo>
                      <a:pt x="638" y="76"/>
                    </a:moveTo>
                    <a:lnTo>
                      <a:pt x="636" y="63"/>
                    </a:lnTo>
                    <a:lnTo>
                      <a:pt x="634" y="63"/>
                    </a:lnTo>
                    <a:lnTo>
                      <a:pt x="633" y="63"/>
                    </a:lnTo>
                    <a:lnTo>
                      <a:pt x="631" y="63"/>
                    </a:lnTo>
                    <a:lnTo>
                      <a:pt x="633" y="76"/>
                    </a:lnTo>
                    <a:lnTo>
                      <a:pt x="638" y="76"/>
                    </a:lnTo>
                    <a:lnTo>
                      <a:pt x="636" y="109"/>
                    </a:lnTo>
                    <a:lnTo>
                      <a:pt x="634" y="118"/>
                    </a:lnTo>
                    <a:lnTo>
                      <a:pt x="633" y="118"/>
                    </a:lnTo>
                    <a:lnTo>
                      <a:pt x="631" y="118"/>
                    </a:lnTo>
                    <a:lnTo>
                      <a:pt x="629" y="118"/>
                    </a:lnTo>
                    <a:lnTo>
                      <a:pt x="631" y="109"/>
                    </a:lnTo>
                    <a:lnTo>
                      <a:pt x="633" y="76"/>
                    </a:lnTo>
                    <a:lnTo>
                      <a:pt x="638" y="76"/>
                    </a:lnTo>
                    <a:close/>
                    <a:moveTo>
                      <a:pt x="8" y="0"/>
                    </a:moveTo>
                    <a:lnTo>
                      <a:pt x="5" y="13"/>
                    </a:lnTo>
                    <a:lnTo>
                      <a:pt x="0" y="45"/>
                    </a:lnTo>
                    <a:lnTo>
                      <a:pt x="0" y="50"/>
                    </a:lnTo>
                    <a:lnTo>
                      <a:pt x="1" y="50"/>
                    </a:lnTo>
                    <a:lnTo>
                      <a:pt x="3" y="50"/>
                    </a:lnTo>
                    <a:lnTo>
                      <a:pt x="5" y="50"/>
                    </a:lnTo>
                    <a:lnTo>
                      <a:pt x="5" y="45"/>
                    </a:lnTo>
                    <a:lnTo>
                      <a:pt x="10" y="13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8" name="Freeform 190"/>
              <p:cNvSpPr>
                <a:spLocks noEditPoints="1"/>
              </p:cNvSpPr>
              <p:nvPr/>
            </p:nvSpPr>
            <p:spPr bwMode="auto">
              <a:xfrm>
                <a:off x="1715" y="2869"/>
                <a:ext cx="633" cy="119"/>
              </a:xfrm>
              <a:custGeom>
                <a:avLst/>
                <a:gdLst>
                  <a:gd name="T0" fmla="*/ 633 w 633"/>
                  <a:gd name="T1" fmla="*/ 76 h 119"/>
                  <a:gd name="T2" fmla="*/ 633 w 633"/>
                  <a:gd name="T3" fmla="*/ 63 h 119"/>
                  <a:gd name="T4" fmla="*/ 632 w 633"/>
                  <a:gd name="T5" fmla="*/ 63 h 119"/>
                  <a:gd name="T6" fmla="*/ 632 w 633"/>
                  <a:gd name="T7" fmla="*/ 63 h 119"/>
                  <a:gd name="T8" fmla="*/ 632 w 633"/>
                  <a:gd name="T9" fmla="*/ 63 h 119"/>
                  <a:gd name="T10" fmla="*/ 630 w 633"/>
                  <a:gd name="T11" fmla="*/ 63 h 119"/>
                  <a:gd name="T12" fmla="*/ 630 w 633"/>
                  <a:gd name="T13" fmla="*/ 63 h 119"/>
                  <a:gd name="T14" fmla="*/ 630 w 633"/>
                  <a:gd name="T15" fmla="*/ 63 h 119"/>
                  <a:gd name="T16" fmla="*/ 628 w 633"/>
                  <a:gd name="T17" fmla="*/ 63 h 119"/>
                  <a:gd name="T18" fmla="*/ 628 w 633"/>
                  <a:gd name="T19" fmla="*/ 63 h 119"/>
                  <a:gd name="T20" fmla="*/ 628 w 633"/>
                  <a:gd name="T21" fmla="*/ 76 h 119"/>
                  <a:gd name="T22" fmla="*/ 633 w 633"/>
                  <a:gd name="T23" fmla="*/ 76 h 119"/>
                  <a:gd name="T24" fmla="*/ 632 w 633"/>
                  <a:gd name="T25" fmla="*/ 109 h 119"/>
                  <a:gd name="T26" fmla="*/ 630 w 633"/>
                  <a:gd name="T27" fmla="*/ 118 h 119"/>
                  <a:gd name="T28" fmla="*/ 630 w 633"/>
                  <a:gd name="T29" fmla="*/ 118 h 119"/>
                  <a:gd name="T30" fmla="*/ 630 w 633"/>
                  <a:gd name="T31" fmla="*/ 118 h 119"/>
                  <a:gd name="T32" fmla="*/ 628 w 633"/>
                  <a:gd name="T33" fmla="*/ 118 h 119"/>
                  <a:gd name="T34" fmla="*/ 628 w 633"/>
                  <a:gd name="T35" fmla="*/ 118 h 119"/>
                  <a:gd name="T36" fmla="*/ 628 w 633"/>
                  <a:gd name="T37" fmla="*/ 118 h 119"/>
                  <a:gd name="T38" fmla="*/ 627 w 633"/>
                  <a:gd name="T39" fmla="*/ 118 h 119"/>
                  <a:gd name="T40" fmla="*/ 627 w 633"/>
                  <a:gd name="T41" fmla="*/ 118 h 119"/>
                  <a:gd name="T42" fmla="*/ 625 w 633"/>
                  <a:gd name="T43" fmla="*/ 119 h 119"/>
                  <a:gd name="T44" fmla="*/ 627 w 633"/>
                  <a:gd name="T45" fmla="*/ 109 h 119"/>
                  <a:gd name="T46" fmla="*/ 628 w 633"/>
                  <a:gd name="T47" fmla="*/ 76 h 119"/>
                  <a:gd name="T48" fmla="*/ 633 w 633"/>
                  <a:gd name="T49" fmla="*/ 76 h 119"/>
                  <a:gd name="T50" fmla="*/ 10 w 633"/>
                  <a:gd name="T51" fmla="*/ 0 h 119"/>
                  <a:gd name="T52" fmla="*/ 7 w 633"/>
                  <a:gd name="T53" fmla="*/ 13 h 119"/>
                  <a:gd name="T54" fmla="*/ 2 w 633"/>
                  <a:gd name="T55" fmla="*/ 45 h 119"/>
                  <a:gd name="T56" fmla="*/ 0 w 633"/>
                  <a:gd name="T57" fmla="*/ 50 h 119"/>
                  <a:gd name="T58" fmla="*/ 2 w 633"/>
                  <a:gd name="T59" fmla="*/ 50 h 119"/>
                  <a:gd name="T60" fmla="*/ 2 w 633"/>
                  <a:gd name="T61" fmla="*/ 50 h 119"/>
                  <a:gd name="T62" fmla="*/ 4 w 633"/>
                  <a:gd name="T63" fmla="*/ 50 h 119"/>
                  <a:gd name="T64" fmla="*/ 4 w 633"/>
                  <a:gd name="T65" fmla="*/ 50 h 119"/>
                  <a:gd name="T66" fmla="*/ 4 w 633"/>
                  <a:gd name="T67" fmla="*/ 50 h 119"/>
                  <a:gd name="T68" fmla="*/ 5 w 633"/>
                  <a:gd name="T69" fmla="*/ 50 h 119"/>
                  <a:gd name="T70" fmla="*/ 5 w 633"/>
                  <a:gd name="T71" fmla="*/ 50 h 119"/>
                  <a:gd name="T72" fmla="*/ 5 w 633"/>
                  <a:gd name="T73" fmla="*/ 50 h 119"/>
                  <a:gd name="T74" fmla="*/ 7 w 633"/>
                  <a:gd name="T75" fmla="*/ 45 h 119"/>
                  <a:gd name="T76" fmla="*/ 10 w 633"/>
                  <a:gd name="T77" fmla="*/ 15 h 119"/>
                  <a:gd name="T78" fmla="*/ 15 w 633"/>
                  <a:gd name="T79" fmla="*/ 0 h 119"/>
                  <a:gd name="T80" fmla="*/ 14 w 633"/>
                  <a:gd name="T81" fmla="*/ 0 h 119"/>
                  <a:gd name="T82" fmla="*/ 14 w 633"/>
                  <a:gd name="T83" fmla="*/ 0 h 119"/>
                  <a:gd name="T84" fmla="*/ 14 w 633"/>
                  <a:gd name="T85" fmla="*/ 0 h 119"/>
                  <a:gd name="T86" fmla="*/ 12 w 633"/>
                  <a:gd name="T87" fmla="*/ 0 h 119"/>
                  <a:gd name="T88" fmla="*/ 12 w 633"/>
                  <a:gd name="T89" fmla="*/ 0 h 119"/>
                  <a:gd name="T90" fmla="*/ 10 w 633"/>
                  <a:gd name="T91" fmla="*/ 0 h 119"/>
                  <a:gd name="T92" fmla="*/ 10 w 633"/>
                  <a:gd name="T93" fmla="*/ 0 h 119"/>
                  <a:gd name="T94" fmla="*/ 10 w 633"/>
                  <a:gd name="T95" fmla="*/ 0 h 1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33"/>
                  <a:gd name="T145" fmla="*/ 0 h 119"/>
                  <a:gd name="T146" fmla="*/ 633 w 633"/>
                  <a:gd name="T147" fmla="*/ 119 h 11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33" h="119">
                    <a:moveTo>
                      <a:pt x="633" y="76"/>
                    </a:moveTo>
                    <a:lnTo>
                      <a:pt x="633" y="63"/>
                    </a:lnTo>
                    <a:lnTo>
                      <a:pt x="632" y="63"/>
                    </a:lnTo>
                    <a:lnTo>
                      <a:pt x="630" y="63"/>
                    </a:lnTo>
                    <a:lnTo>
                      <a:pt x="628" y="63"/>
                    </a:lnTo>
                    <a:lnTo>
                      <a:pt x="628" y="76"/>
                    </a:lnTo>
                    <a:lnTo>
                      <a:pt x="633" y="76"/>
                    </a:lnTo>
                    <a:lnTo>
                      <a:pt x="632" y="109"/>
                    </a:lnTo>
                    <a:lnTo>
                      <a:pt x="630" y="118"/>
                    </a:lnTo>
                    <a:lnTo>
                      <a:pt x="628" y="118"/>
                    </a:lnTo>
                    <a:lnTo>
                      <a:pt x="627" y="118"/>
                    </a:lnTo>
                    <a:lnTo>
                      <a:pt x="625" y="119"/>
                    </a:lnTo>
                    <a:lnTo>
                      <a:pt x="627" y="109"/>
                    </a:lnTo>
                    <a:lnTo>
                      <a:pt x="628" y="76"/>
                    </a:lnTo>
                    <a:lnTo>
                      <a:pt x="633" y="76"/>
                    </a:lnTo>
                    <a:close/>
                    <a:moveTo>
                      <a:pt x="10" y="0"/>
                    </a:moveTo>
                    <a:lnTo>
                      <a:pt x="7" y="13"/>
                    </a:lnTo>
                    <a:lnTo>
                      <a:pt x="2" y="45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7" y="45"/>
                    </a:lnTo>
                    <a:lnTo>
                      <a:pt x="10" y="1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79" name="Freeform 191"/>
              <p:cNvSpPr>
                <a:spLocks noEditPoints="1"/>
              </p:cNvSpPr>
              <p:nvPr/>
            </p:nvSpPr>
            <p:spPr bwMode="auto">
              <a:xfrm>
                <a:off x="1719" y="2867"/>
                <a:ext cx="628" cy="121"/>
              </a:xfrm>
              <a:custGeom>
                <a:avLst/>
                <a:gdLst>
                  <a:gd name="T0" fmla="*/ 628 w 628"/>
                  <a:gd name="T1" fmla="*/ 78 h 121"/>
                  <a:gd name="T2" fmla="*/ 626 w 628"/>
                  <a:gd name="T3" fmla="*/ 65 h 121"/>
                  <a:gd name="T4" fmla="*/ 626 w 628"/>
                  <a:gd name="T5" fmla="*/ 65 h 121"/>
                  <a:gd name="T6" fmla="*/ 626 w 628"/>
                  <a:gd name="T7" fmla="*/ 65 h 121"/>
                  <a:gd name="T8" fmla="*/ 624 w 628"/>
                  <a:gd name="T9" fmla="*/ 65 h 121"/>
                  <a:gd name="T10" fmla="*/ 624 w 628"/>
                  <a:gd name="T11" fmla="*/ 65 h 121"/>
                  <a:gd name="T12" fmla="*/ 623 w 628"/>
                  <a:gd name="T13" fmla="*/ 65 h 121"/>
                  <a:gd name="T14" fmla="*/ 623 w 628"/>
                  <a:gd name="T15" fmla="*/ 65 h 121"/>
                  <a:gd name="T16" fmla="*/ 623 w 628"/>
                  <a:gd name="T17" fmla="*/ 65 h 121"/>
                  <a:gd name="T18" fmla="*/ 621 w 628"/>
                  <a:gd name="T19" fmla="*/ 65 h 121"/>
                  <a:gd name="T20" fmla="*/ 623 w 628"/>
                  <a:gd name="T21" fmla="*/ 78 h 121"/>
                  <a:gd name="T22" fmla="*/ 628 w 628"/>
                  <a:gd name="T23" fmla="*/ 78 h 121"/>
                  <a:gd name="T24" fmla="*/ 626 w 628"/>
                  <a:gd name="T25" fmla="*/ 111 h 121"/>
                  <a:gd name="T26" fmla="*/ 624 w 628"/>
                  <a:gd name="T27" fmla="*/ 120 h 121"/>
                  <a:gd name="T28" fmla="*/ 624 w 628"/>
                  <a:gd name="T29" fmla="*/ 120 h 121"/>
                  <a:gd name="T30" fmla="*/ 623 w 628"/>
                  <a:gd name="T31" fmla="*/ 120 h 121"/>
                  <a:gd name="T32" fmla="*/ 623 w 628"/>
                  <a:gd name="T33" fmla="*/ 120 h 121"/>
                  <a:gd name="T34" fmla="*/ 621 w 628"/>
                  <a:gd name="T35" fmla="*/ 121 h 121"/>
                  <a:gd name="T36" fmla="*/ 621 w 628"/>
                  <a:gd name="T37" fmla="*/ 121 h 121"/>
                  <a:gd name="T38" fmla="*/ 621 w 628"/>
                  <a:gd name="T39" fmla="*/ 121 h 121"/>
                  <a:gd name="T40" fmla="*/ 619 w 628"/>
                  <a:gd name="T41" fmla="*/ 121 h 121"/>
                  <a:gd name="T42" fmla="*/ 619 w 628"/>
                  <a:gd name="T43" fmla="*/ 121 h 121"/>
                  <a:gd name="T44" fmla="*/ 621 w 628"/>
                  <a:gd name="T45" fmla="*/ 110 h 121"/>
                  <a:gd name="T46" fmla="*/ 623 w 628"/>
                  <a:gd name="T47" fmla="*/ 78 h 121"/>
                  <a:gd name="T48" fmla="*/ 628 w 628"/>
                  <a:gd name="T49" fmla="*/ 78 h 121"/>
                  <a:gd name="T50" fmla="*/ 8 w 628"/>
                  <a:gd name="T51" fmla="*/ 2 h 121"/>
                  <a:gd name="T52" fmla="*/ 5 w 628"/>
                  <a:gd name="T53" fmla="*/ 15 h 121"/>
                  <a:gd name="T54" fmla="*/ 0 w 628"/>
                  <a:gd name="T55" fmla="*/ 47 h 121"/>
                  <a:gd name="T56" fmla="*/ 0 w 628"/>
                  <a:gd name="T57" fmla="*/ 52 h 121"/>
                  <a:gd name="T58" fmla="*/ 0 w 628"/>
                  <a:gd name="T59" fmla="*/ 52 h 121"/>
                  <a:gd name="T60" fmla="*/ 1 w 628"/>
                  <a:gd name="T61" fmla="*/ 52 h 121"/>
                  <a:gd name="T62" fmla="*/ 1 w 628"/>
                  <a:gd name="T63" fmla="*/ 52 h 121"/>
                  <a:gd name="T64" fmla="*/ 1 w 628"/>
                  <a:gd name="T65" fmla="*/ 52 h 121"/>
                  <a:gd name="T66" fmla="*/ 3 w 628"/>
                  <a:gd name="T67" fmla="*/ 52 h 121"/>
                  <a:gd name="T68" fmla="*/ 3 w 628"/>
                  <a:gd name="T69" fmla="*/ 52 h 121"/>
                  <a:gd name="T70" fmla="*/ 5 w 628"/>
                  <a:gd name="T71" fmla="*/ 52 h 121"/>
                  <a:gd name="T72" fmla="*/ 5 w 628"/>
                  <a:gd name="T73" fmla="*/ 52 h 121"/>
                  <a:gd name="T74" fmla="*/ 5 w 628"/>
                  <a:gd name="T75" fmla="*/ 47 h 121"/>
                  <a:gd name="T76" fmla="*/ 10 w 628"/>
                  <a:gd name="T77" fmla="*/ 17 h 121"/>
                  <a:gd name="T78" fmla="*/ 13 w 628"/>
                  <a:gd name="T79" fmla="*/ 0 h 121"/>
                  <a:gd name="T80" fmla="*/ 13 w 628"/>
                  <a:gd name="T81" fmla="*/ 0 h 121"/>
                  <a:gd name="T82" fmla="*/ 13 w 628"/>
                  <a:gd name="T83" fmla="*/ 0 h 121"/>
                  <a:gd name="T84" fmla="*/ 11 w 628"/>
                  <a:gd name="T85" fmla="*/ 2 h 121"/>
                  <a:gd name="T86" fmla="*/ 11 w 628"/>
                  <a:gd name="T87" fmla="*/ 2 h 121"/>
                  <a:gd name="T88" fmla="*/ 10 w 628"/>
                  <a:gd name="T89" fmla="*/ 2 h 121"/>
                  <a:gd name="T90" fmla="*/ 10 w 628"/>
                  <a:gd name="T91" fmla="*/ 2 h 121"/>
                  <a:gd name="T92" fmla="*/ 10 w 628"/>
                  <a:gd name="T93" fmla="*/ 2 h 121"/>
                  <a:gd name="T94" fmla="*/ 8 w 628"/>
                  <a:gd name="T95" fmla="*/ 2 h 1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28"/>
                  <a:gd name="T145" fmla="*/ 0 h 121"/>
                  <a:gd name="T146" fmla="*/ 628 w 628"/>
                  <a:gd name="T147" fmla="*/ 121 h 12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28" h="121">
                    <a:moveTo>
                      <a:pt x="628" y="78"/>
                    </a:moveTo>
                    <a:lnTo>
                      <a:pt x="626" y="65"/>
                    </a:lnTo>
                    <a:lnTo>
                      <a:pt x="624" y="65"/>
                    </a:lnTo>
                    <a:lnTo>
                      <a:pt x="623" y="65"/>
                    </a:lnTo>
                    <a:lnTo>
                      <a:pt x="621" y="65"/>
                    </a:lnTo>
                    <a:lnTo>
                      <a:pt x="623" y="78"/>
                    </a:lnTo>
                    <a:lnTo>
                      <a:pt x="628" y="78"/>
                    </a:lnTo>
                    <a:lnTo>
                      <a:pt x="626" y="111"/>
                    </a:lnTo>
                    <a:lnTo>
                      <a:pt x="624" y="120"/>
                    </a:lnTo>
                    <a:lnTo>
                      <a:pt x="623" y="120"/>
                    </a:lnTo>
                    <a:lnTo>
                      <a:pt x="621" y="121"/>
                    </a:lnTo>
                    <a:lnTo>
                      <a:pt x="619" y="121"/>
                    </a:lnTo>
                    <a:lnTo>
                      <a:pt x="621" y="110"/>
                    </a:lnTo>
                    <a:lnTo>
                      <a:pt x="623" y="78"/>
                    </a:lnTo>
                    <a:lnTo>
                      <a:pt x="628" y="78"/>
                    </a:lnTo>
                    <a:close/>
                    <a:moveTo>
                      <a:pt x="8" y="2"/>
                    </a:moveTo>
                    <a:lnTo>
                      <a:pt x="5" y="15"/>
                    </a:lnTo>
                    <a:lnTo>
                      <a:pt x="0" y="47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7"/>
                    </a:lnTo>
                    <a:lnTo>
                      <a:pt x="10" y="17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0" name="Freeform 192"/>
              <p:cNvSpPr>
                <a:spLocks noEditPoints="1"/>
              </p:cNvSpPr>
              <p:nvPr/>
            </p:nvSpPr>
            <p:spPr bwMode="auto">
              <a:xfrm>
                <a:off x="1720" y="2867"/>
                <a:ext cx="623" cy="121"/>
              </a:xfrm>
              <a:custGeom>
                <a:avLst/>
                <a:gdLst>
                  <a:gd name="T0" fmla="*/ 623 w 623"/>
                  <a:gd name="T1" fmla="*/ 78 h 121"/>
                  <a:gd name="T2" fmla="*/ 623 w 623"/>
                  <a:gd name="T3" fmla="*/ 65 h 121"/>
                  <a:gd name="T4" fmla="*/ 622 w 623"/>
                  <a:gd name="T5" fmla="*/ 65 h 121"/>
                  <a:gd name="T6" fmla="*/ 622 w 623"/>
                  <a:gd name="T7" fmla="*/ 65 h 121"/>
                  <a:gd name="T8" fmla="*/ 622 w 623"/>
                  <a:gd name="T9" fmla="*/ 65 h 121"/>
                  <a:gd name="T10" fmla="*/ 620 w 623"/>
                  <a:gd name="T11" fmla="*/ 65 h 121"/>
                  <a:gd name="T12" fmla="*/ 620 w 623"/>
                  <a:gd name="T13" fmla="*/ 65 h 121"/>
                  <a:gd name="T14" fmla="*/ 620 w 623"/>
                  <a:gd name="T15" fmla="*/ 65 h 121"/>
                  <a:gd name="T16" fmla="*/ 618 w 623"/>
                  <a:gd name="T17" fmla="*/ 65 h 121"/>
                  <a:gd name="T18" fmla="*/ 618 w 623"/>
                  <a:gd name="T19" fmla="*/ 65 h 121"/>
                  <a:gd name="T20" fmla="*/ 618 w 623"/>
                  <a:gd name="T21" fmla="*/ 78 h 121"/>
                  <a:gd name="T22" fmla="*/ 623 w 623"/>
                  <a:gd name="T23" fmla="*/ 78 h 121"/>
                  <a:gd name="T24" fmla="*/ 622 w 623"/>
                  <a:gd name="T25" fmla="*/ 111 h 121"/>
                  <a:gd name="T26" fmla="*/ 620 w 623"/>
                  <a:gd name="T27" fmla="*/ 121 h 121"/>
                  <a:gd name="T28" fmla="*/ 620 w 623"/>
                  <a:gd name="T29" fmla="*/ 121 h 121"/>
                  <a:gd name="T30" fmla="*/ 620 w 623"/>
                  <a:gd name="T31" fmla="*/ 121 h 121"/>
                  <a:gd name="T32" fmla="*/ 618 w 623"/>
                  <a:gd name="T33" fmla="*/ 121 h 121"/>
                  <a:gd name="T34" fmla="*/ 618 w 623"/>
                  <a:gd name="T35" fmla="*/ 121 h 121"/>
                  <a:gd name="T36" fmla="*/ 617 w 623"/>
                  <a:gd name="T37" fmla="*/ 121 h 121"/>
                  <a:gd name="T38" fmla="*/ 617 w 623"/>
                  <a:gd name="T39" fmla="*/ 121 h 121"/>
                  <a:gd name="T40" fmla="*/ 617 w 623"/>
                  <a:gd name="T41" fmla="*/ 121 h 121"/>
                  <a:gd name="T42" fmla="*/ 615 w 623"/>
                  <a:gd name="T43" fmla="*/ 121 h 121"/>
                  <a:gd name="T44" fmla="*/ 617 w 623"/>
                  <a:gd name="T45" fmla="*/ 110 h 121"/>
                  <a:gd name="T46" fmla="*/ 618 w 623"/>
                  <a:gd name="T47" fmla="*/ 78 h 121"/>
                  <a:gd name="T48" fmla="*/ 623 w 623"/>
                  <a:gd name="T49" fmla="*/ 78 h 121"/>
                  <a:gd name="T50" fmla="*/ 10 w 623"/>
                  <a:gd name="T51" fmla="*/ 2 h 121"/>
                  <a:gd name="T52" fmla="*/ 5 w 623"/>
                  <a:gd name="T53" fmla="*/ 17 h 121"/>
                  <a:gd name="T54" fmla="*/ 2 w 623"/>
                  <a:gd name="T55" fmla="*/ 47 h 121"/>
                  <a:gd name="T56" fmla="*/ 0 w 623"/>
                  <a:gd name="T57" fmla="*/ 52 h 121"/>
                  <a:gd name="T58" fmla="*/ 2 w 623"/>
                  <a:gd name="T59" fmla="*/ 52 h 121"/>
                  <a:gd name="T60" fmla="*/ 2 w 623"/>
                  <a:gd name="T61" fmla="*/ 52 h 121"/>
                  <a:gd name="T62" fmla="*/ 4 w 623"/>
                  <a:gd name="T63" fmla="*/ 52 h 121"/>
                  <a:gd name="T64" fmla="*/ 4 w 623"/>
                  <a:gd name="T65" fmla="*/ 52 h 121"/>
                  <a:gd name="T66" fmla="*/ 4 w 623"/>
                  <a:gd name="T67" fmla="*/ 52 h 121"/>
                  <a:gd name="T68" fmla="*/ 5 w 623"/>
                  <a:gd name="T69" fmla="*/ 52 h 121"/>
                  <a:gd name="T70" fmla="*/ 5 w 623"/>
                  <a:gd name="T71" fmla="*/ 52 h 121"/>
                  <a:gd name="T72" fmla="*/ 5 w 623"/>
                  <a:gd name="T73" fmla="*/ 52 h 121"/>
                  <a:gd name="T74" fmla="*/ 7 w 623"/>
                  <a:gd name="T75" fmla="*/ 48 h 121"/>
                  <a:gd name="T76" fmla="*/ 10 w 623"/>
                  <a:gd name="T77" fmla="*/ 17 h 121"/>
                  <a:gd name="T78" fmla="*/ 15 w 623"/>
                  <a:gd name="T79" fmla="*/ 0 h 121"/>
                  <a:gd name="T80" fmla="*/ 15 w 623"/>
                  <a:gd name="T81" fmla="*/ 0 h 121"/>
                  <a:gd name="T82" fmla="*/ 14 w 623"/>
                  <a:gd name="T83" fmla="*/ 0 h 121"/>
                  <a:gd name="T84" fmla="*/ 14 w 623"/>
                  <a:gd name="T85" fmla="*/ 0 h 121"/>
                  <a:gd name="T86" fmla="*/ 12 w 623"/>
                  <a:gd name="T87" fmla="*/ 0 h 121"/>
                  <a:gd name="T88" fmla="*/ 12 w 623"/>
                  <a:gd name="T89" fmla="*/ 0 h 121"/>
                  <a:gd name="T90" fmla="*/ 12 w 623"/>
                  <a:gd name="T91" fmla="*/ 0 h 121"/>
                  <a:gd name="T92" fmla="*/ 10 w 623"/>
                  <a:gd name="T93" fmla="*/ 2 h 121"/>
                  <a:gd name="T94" fmla="*/ 10 w 623"/>
                  <a:gd name="T95" fmla="*/ 2 h 1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23"/>
                  <a:gd name="T145" fmla="*/ 0 h 121"/>
                  <a:gd name="T146" fmla="*/ 623 w 623"/>
                  <a:gd name="T147" fmla="*/ 121 h 12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23" h="121">
                    <a:moveTo>
                      <a:pt x="623" y="78"/>
                    </a:moveTo>
                    <a:lnTo>
                      <a:pt x="623" y="65"/>
                    </a:lnTo>
                    <a:lnTo>
                      <a:pt x="622" y="65"/>
                    </a:lnTo>
                    <a:lnTo>
                      <a:pt x="620" y="65"/>
                    </a:lnTo>
                    <a:lnTo>
                      <a:pt x="618" y="65"/>
                    </a:lnTo>
                    <a:lnTo>
                      <a:pt x="618" y="78"/>
                    </a:lnTo>
                    <a:lnTo>
                      <a:pt x="623" y="78"/>
                    </a:lnTo>
                    <a:lnTo>
                      <a:pt x="622" y="111"/>
                    </a:lnTo>
                    <a:lnTo>
                      <a:pt x="620" y="121"/>
                    </a:lnTo>
                    <a:lnTo>
                      <a:pt x="618" y="121"/>
                    </a:lnTo>
                    <a:lnTo>
                      <a:pt x="617" y="121"/>
                    </a:lnTo>
                    <a:lnTo>
                      <a:pt x="615" y="121"/>
                    </a:lnTo>
                    <a:lnTo>
                      <a:pt x="617" y="110"/>
                    </a:lnTo>
                    <a:lnTo>
                      <a:pt x="618" y="78"/>
                    </a:lnTo>
                    <a:lnTo>
                      <a:pt x="623" y="78"/>
                    </a:lnTo>
                    <a:close/>
                    <a:moveTo>
                      <a:pt x="10" y="2"/>
                    </a:moveTo>
                    <a:lnTo>
                      <a:pt x="5" y="17"/>
                    </a:lnTo>
                    <a:lnTo>
                      <a:pt x="2" y="47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4" y="52"/>
                    </a:lnTo>
                    <a:lnTo>
                      <a:pt x="5" y="52"/>
                    </a:lnTo>
                    <a:lnTo>
                      <a:pt x="7" y="48"/>
                    </a:lnTo>
                    <a:lnTo>
                      <a:pt x="10" y="17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1" name="Freeform 193"/>
              <p:cNvSpPr>
                <a:spLocks noEditPoints="1"/>
              </p:cNvSpPr>
              <p:nvPr/>
            </p:nvSpPr>
            <p:spPr bwMode="auto">
              <a:xfrm>
                <a:off x="1724" y="2867"/>
                <a:ext cx="618" cy="121"/>
              </a:xfrm>
              <a:custGeom>
                <a:avLst/>
                <a:gdLst>
                  <a:gd name="T0" fmla="*/ 618 w 618"/>
                  <a:gd name="T1" fmla="*/ 78 h 121"/>
                  <a:gd name="T2" fmla="*/ 616 w 618"/>
                  <a:gd name="T3" fmla="*/ 65 h 121"/>
                  <a:gd name="T4" fmla="*/ 616 w 618"/>
                  <a:gd name="T5" fmla="*/ 65 h 121"/>
                  <a:gd name="T6" fmla="*/ 616 w 618"/>
                  <a:gd name="T7" fmla="*/ 65 h 121"/>
                  <a:gd name="T8" fmla="*/ 614 w 618"/>
                  <a:gd name="T9" fmla="*/ 65 h 121"/>
                  <a:gd name="T10" fmla="*/ 614 w 618"/>
                  <a:gd name="T11" fmla="*/ 65 h 121"/>
                  <a:gd name="T12" fmla="*/ 613 w 618"/>
                  <a:gd name="T13" fmla="*/ 65 h 121"/>
                  <a:gd name="T14" fmla="*/ 613 w 618"/>
                  <a:gd name="T15" fmla="*/ 65 h 121"/>
                  <a:gd name="T16" fmla="*/ 613 w 618"/>
                  <a:gd name="T17" fmla="*/ 65 h 121"/>
                  <a:gd name="T18" fmla="*/ 611 w 618"/>
                  <a:gd name="T19" fmla="*/ 65 h 121"/>
                  <a:gd name="T20" fmla="*/ 613 w 618"/>
                  <a:gd name="T21" fmla="*/ 78 h 121"/>
                  <a:gd name="T22" fmla="*/ 618 w 618"/>
                  <a:gd name="T23" fmla="*/ 78 h 121"/>
                  <a:gd name="T24" fmla="*/ 616 w 618"/>
                  <a:gd name="T25" fmla="*/ 110 h 121"/>
                  <a:gd name="T26" fmla="*/ 614 w 618"/>
                  <a:gd name="T27" fmla="*/ 121 h 121"/>
                  <a:gd name="T28" fmla="*/ 613 w 618"/>
                  <a:gd name="T29" fmla="*/ 121 h 121"/>
                  <a:gd name="T30" fmla="*/ 613 w 618"/>
                  <a:gd name="T31" fmla="*/ 121 h 121"/>
                  <a:gd name="T32" fmla="*/ 613 w 618"/>
                  <a:gd name="T33" fmla="*/ 121 h 121"/>
                  <a:gd name="T34" fmla="*/ 611 w 618"/>
                  <a:gd name="T35" fmla="*/ 121 h 121"/>
                  <a:gd name="T36" fmla="*/ 611 w 618"/>
                  <a:gd name="T37" fmla="*/ 121 h 121"/>
                  <a:gd name="T38" fmla="*/ 609 w 618"/>
                  <a:gd name="T39" fmla="*/ 121 h 121"/>
                  <a:gd name="T40" fmla="*/ 609 w 618"/>
                  <a:gd name="T41" fmla="*/ 121 h 121"/>
                  <a:gd name="T42" fmla="*/ 609 w 618"/>
                  <a:gd name="T43" fmla="*/ 121 h 121"/>
                  <a:gd name="T44" fmla="*/ 611 w 618"/>
                  <a:gd name="T45" fmla="*/ 110 h 121"/>
                  <a:gd name="T46" fmla="*/ 613 w 618"/>
                  <a:gd name="T47" fmla="*/ 78 h 121"/>
                  <a:gd name="T48" fmla="*/ 618 w 618"/>
                  <a:gd name="T49" fmla="*/ 78 h 121"/>
                  <a:gd name="T50" fmla="*/ 8 w 618"/>
                  <a:gd name="T51" fmla="*/ 0 h 121"/>
                  <a:gd name="T52" fmla="*/ 5 w 618"/>
                  <a:gd name="T53" fmla="*/ 17 h 121"/>
                  <a:gd name="T54" fmla="*/ 0 w 618"/>
                  <a:gd name="T55" fmla="*/ 47 h 121"/>
                  <a:gd name="T56" fmla="*/ 0 w 618"/>
                  <a:gd name="T57" fmla="*/ 52 h 121"/>
                  <a:gd name="T58" fmla="*/ 0 w 618"/>
                  <a:gd name="T59" fmla="*/ 52 h 121"/>
                  <a:gd name="T60" fmla="*/ 1 w 618"/>
                  <a:gd name="T61" fmla="*/ 52 h 121"/>
                  <a:gd name="T62" fmla="*/ 1 w 618"/>
                  <a:gd name="T63" fmla="*/ 52 h 121"/>
                  <a:gd name="T64" fmla="*/ 1 w 618"/>
                  <a:gd name="T65" fmla="*/ 52 h 121"/>
                  <a:gd name="T66" fmla="*/ 3 w 618"/>
                  <a:gd name="T67" fmla="*/ 52 h 121"/>
                  <a:gd name="T68" fmla="*/ 3 w 618"/>
                  <a:gd name="T69" fmla="*/ 52 h 121"/>
                  <a:gd name="T70" fmla="*/ 5 w 618"/>
                  <a:gd name="T71" fmla="*/ 52 h 121"/>
                  <a:gd name="T72" fmla="*/ 5 w 618"/>
                  <a:gd name="T73" fmla="*/ 52 h 121"/>
                  <a:gd name="T74" fmla="*/ 5 w 618"/>
                  <a:gd name="T75" fmla="*/ 48 h 121"/>
                  <a:gd name="T76" fmla="*/ 10 w 618"/>
                  <a:gd name="T77" fmla="*/ 18 h 121"/>
                  <a:gd name="T78" fmla="*/ 15 w 618"/>
                  <a:gd name="T79" fmla="*/ 0 h 121"/>
                  <a:gd name="T80" fmla="*/ 13 w 618"/>
                  <a:gd name="T81" fmla="*/ 0 h 121"/>
                  <a:gd name="T82" fmla="*/ 13 w 618"/>
                  <a:gd name="T83" fmla="*/ 0 h 121"/>
                  <a:gd name="T84" fmla="*/ 11 w 618"/>
                  <a:gd name="T85" fmla="*/ 0 h 121"/>
                  <a:gd name="T86" fmla="*/ 11 w 618"/>
                  <a:gd name="T87" fmla="*/ 0 h 121"/>
                  <a:gd name="T88" fmla="*/ 11 w 618"/>
                  <a:gd name="T89" fmla="*/ 0 h 121"/>
                  <a:gd name="T90" fmla="*/ 10 w 618"/>
                  <a:gd name="T91" fmla="*/ 0 h 121"/>
                  <a:gd name="T92" fmla="*/ 10 w 618"/>
                  <a:gd name="T93" fmla="*/ 0 h 121"/>
                  <a:gd name="T94" fmla="*/ 8 w 618"/>
                  <a:gd name="T95" fmla="*/ 0 h 1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18"/>
                  <a:gd name="T145" fmla="*/ 0 h 121"/>
                  <a:gd name="T146" fmla="*/ 618 w 618"/>
                  <a:gd name="T147" fmla="*/ 121 h 12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18" h="121">
                    <a:moveTo>
                      <a:pt x="618" y="78"/>
                    </a:moveTo>
                    <a:lnTo>
                      <a:pt x="616" y="65"/>
                    </a:lnTo>
                    <a:lnTo>
                      <a:pt x="614" y="65"/>
                    </a:lnTo>
                    <a:lnTo>
                      <a:pt x="613" y="65"/>
                    </a:lnTo>
                    <a:lnTo>
                      <a:pt x="611" y="65"/>
                    </a:lnTo>
                    <a:lnTo>
                      <a:pt x="613" y="78"/>
                    </a:lnTo>
                    <a:lnTo>
                      <a:pt x="618" y="78"/>
                    </a:lnTo>
                    <a:lnTo>
                      <a:pt x="616" y="110"/>
                    </a:lnTo>
                    <a:lnTo>
                      <a:pt x="614" y="121"/>
                    </a:lnTo>
                    <a:lnTo>
                      <a:pt x="613" y="121"/>
                    </a:lnTo>
                    <a:lnTo>
                      <a:pt x="611" y="121"/>
                    </a:lnTo>
                    <a:lnTo>
                      <a:pt x="609" y="121"/>
                    </a:lnTo>
                    <a:lnTo>
                      <a:pt x="611" y="110"/>
                    </a:lnTo>
                    <a:lnTo>
                      <a:pt x="613" y="78"/>
                    </a:lnTo>
                    <a:lnTo>
                      <a:pt x="618" y="78"/>
                    </a:lnTo>
                    <a:close/>
                    <a:moveTo>
                      <a:pt x="8" y="0"/>
                    </a:moveTo>
                    <a:lnTo>
                      <a:pt x="5" y="17"/>
                    </a:lnTo>
                    <a:lnTo>
                      <a:pt x="0" y="47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8"/>
                    </a:lnTo>
                    <a:lnTo>
                      <a:pt x="10" y="18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2" name="Freeform 194"/>
              <p:cNvSpPr>
                <a:spLocks noEditPoints="1"/>
              </p:cNvSpPr>
              <p:nvPr/>
            </p:nvSpPr>
            <p:spPr bwMode="auto">
              <a:xfrm>
                <a:off x="1725" y="2867"/>
                <a:ext cx="613" cy="121"/>
              </a:xfrm>
              <a:custGeom>
                <a:avLst/>
                <a:gdLst>
                  <a:gd name="T0" fmla="*/ 613 w 613"/>
                  <a:gd name="T1" fmla="*/ 78 h 121"/>
                  <a:gd name="T2" fmla="*/ 613 w 613"/>
                  <a:gd name="T3" fmla="*/ 65 h 121"/>
                  <a:gd name="T4" fmla="*/ 612 w 613"/>
                  <a:gd name="T5" fmla="*/ 65 h 121"/>
                  <a:gd name="T6" fmla="*/ 612 w 613"/>
                  <a:gd name="T7" fmla="*/ 65 h 121"/>
                  <a:gd name="T8" fmla="*/ 612 w 613"/>
                  <a:gd name="T9" fmla="*/ 65 h 121"/>
                  <a:gd name="T10" fmla="*/ 610 w 613"/>
                  <a:gd name="T11" fmla="*/ 65 h 121"/>
                  <a:gd name="T12" fmla="*/ 610 w 613"/>
                  <a:gd name="T13" fmla="*/ 65 h 121"/>
                  <a:gd name="T14" fmla="*/ 610 w 613"/>
                  <a:gd name="T15" fmla="*/ 65 h 121"/>
                  <a:gd name="T16" fmla="*/ 608 w 613"/>
                  <a:gd name="T17" fmla="*/ 65 h 121"/>
                  <a:gd name="T18" fmla="*/ 608 w 613"/>
                  <a:gd name="T19" fmla="*/ 65 h 121"/>
                  <a:gd name="T20" fmla="*/ 608 w 613"/>
                  <a:gd name="T21" fmla="*/ 78 h 121"/>
                  <a:gd name="T22" fmla="*/ 613 w 613"/>
                  <a:gd name="T23" fmla="*/ 78 h 121"/>
                  <a:gd name="T24" fmla="*/ 612 w 613"/>
                  <a:gd name="T25" fmla="*/ 110 h 121"/>
                  <a:gd name="T26" fmla="*/ 610 w 613"/>
                  <a:gd name="T27" fmla="*/ 121 h 121"/>
                  <a:gd name="T28" fmla="*/ 610 w 613"/>
                  <a:gd name="T29" fmla="*/ 121 h 121"/>
                  <a:gd name="T30" fmla="*/ 608 w 613"/>
                  <a:gd name="T31" fmla="*/ 121 h 121"/>
                  <a:gd name="T32" fmla="*/ 608 w 613"/>
                  <a:gd name="T33" fmla="*/ 121 h 121"/>
                  <a:gd name="T34" fmla="*/ 608 w 613"/>
                  <a:gd name="T35" fmla="*/ 121 h 121"/>
                  <a:gd name="T36" fmla="*/ 607 w 613"/>
                  <a:gd name="T37" fmla="*/ 121 h 121"/>
                  <a:gd name="T38" fmla="*/ 607 w 613"/>
                  <a:gd name="T39" fmla="*/ 121 h 121"/>
                  <a:gd name="T40" fmla="*/ 607 w 613"/>
                  <a:gd name="T41" fmla="*/ 121 h 121"/>
                  <a:gd name="T42" fmla="*/ 605 w 613"/>
                  <a:gd name="T43" fmla="*/ 121 h 121"/>
                  <a:gd name="T44" fmla="*/ 607 w 613"/>
                  <a:gd name="T45" fmla="*/ 110 h 121"/>
                  <a:gd name="T46" fmla="*/ 608 w 613"/>
                  <a:gd name="T47" fmla="*/ 78 h 121"/>
                  <a:gd name="T48" fmla="*/ 613 w 613"/>
                  <a:gd name="T49" fmla="*/ 78 h 121"/>
                  <a:gd name="T50" fmla="*/ 10 w 613"/>
                  <a:gd name="T51" fmla="*/ 0 h 121"/>
                  <a:gd name="T52" fmla="*/ 5 w 613"/>
                  <a:gd name="T53" fmla="*/ 17 h 121"/>
                  <a:gd name="T54" fmla="*/ 2 w 613"/>
                  <a:gd name="T55" fmla="*/ 48 h 121"/>
                  <a:gd name="T56" fmla="*/ 0 w 613"/>
                  <a:gd name="T57" fmla="*/ 52 h 121"/>
                  <a:gd name="T58" fmla="*/ 2 w 613"/>
                  <a:gd name="T59" fmla="*/ 52 h 121"/>
                  <a:gd name="T60" fmla="*/ 2 w 613"/>
                  <a:gd name="T61" fmla="*/ 52 h 121"/>
                  <a:gd name="T62" fmla="*/ 4 w 613"/>
                  <a:gd name="T63" fmla="*/ 52 h 121"/>
                  <a:gd name="T64" fmla="*/ 4 w 613"/>
                  <a:gd name="T65" fmla="*/ 52 h 121"/>
                  <a:gd name="T66" fmla="*/ 4 w 613"/>
                  <a:gd name="T67" fmla="*/ 52 h 121"/>
                  <a:gd name="T68" fmla="*/ 5 w 613"/>
                  <a:gd name="T69" fmla="*/ 52 h 121"/>
                  <a:gd name="T70" fmla="*/ 5 w 613"/>
                  <a:gd name="T71" fmla="*/ 52 h 121"/>
                  <a:gd name="T72" fmla="*/ 5 w 613"/>
                  <a:gd name="T73" fmla="*/ 52 h 121"/>
                  <a:gd name="T74" fmla="*/ 7 w 613"/>
                  <a:gd name="T75" fmla="*/ 48 h 121"/>
                  <a:gd name="T76" fmla="*/ 10 w 613"/>
                  <a:gd name="T77" fmla="*/ 18 h 121"/>
                  <a:gd name="T78" fmla="*/ 15 w 613"/>
                  <a:gd name="T79" fmla="*/ 0 h 121"/>
                  <a:gd name="T80" fmla="*/ 15 w 613"/>
                  <a:gd name="T81" fmla="*/ 0 h 121"/>
                  <a:gd name="T82" fmla="*/ 14 w 613"/>
                  <a:gd name="T83" fmla="*/ 0 h 121"/>
                  <a:gd name="T84" fmla="*/ 14 w 613"/>
                  <a:gd name="T85" fmla="*/ 0 h 121"/>
                  <a:gd name="T86" fmla="*/ 14 w 613"/>
                  <a:gd name="T87" fmla="*/ 0 h 121"/>
                  <a:gd name="T88" fmla="*/ 12 w 613"/>
                  <a:gd name="T89" fmla="*/ 0 h 121"/>
                  <a:gd name="T90" fmla="*/ 12 w 613"/>
                  <a:gd name="T91" fmla="*/ 0 h 121"/>
                  <a:gd name="T92" fmla="*/ 10 w 613"/>
                  <a:gd name="T93" fmla="*/ 0 h 121"/>
                  <a:gd name="T94" fmla="*/ 10 w 613"/>
                  <a:gd name="T95" fmla="*/ 0 h 1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13"/>
                  <a:gd name="T145" fmla="*/ 0 h 121"/>
                  <a:gd name="T146" fmla="*/ 613 w 613"/>
                  <a:gd name="T147" fmla="*/ 121 h 12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13" h="121">
                    <a:moveTo>
                      <a:pt x="613" y="78"/>
                    </a:moveTo>
                    <a:lnTo>
                      <a:pt x="613" y="65"/>
                    </a:lnTo>
                    <a:lnTo>
                      <a:pt x="612" y="65"/>
                    </a:lnTo>
                    <a:lnTo>
                      <a:pt x="610" y="65"/>
                    </a:lnTo>
                    <a:lnTo>
                      <a:pt x="608" y="65"/>
                    </a:lnTo>
                    <a:lnTo>
                      <a:pt x="608" y="78"/>
                    </a:lnTo>
                    <a:lnTo>
                      <a:pt x="613" y="78"/>
                    </a:lnTo>
                    <a:lnTo>
                      <a:pt x="612" y="110"/>
                    </a:lnTo>
                    <a:lnTo>
                      <a:pt x="610" y="121"/>
                    </a:lnTo>
                    <a:lnTo>
                      <a:pt x="608" y="121"/>
                    </a:lnTo>
                    <a:lnTo>
                      <a:pt x="607" y="121"/>
                    </a:lnTo>
                    <a:lnTo>
                      <a:pt x="605" y="121"/>
                    </a:lnTo>
                    <a:lnTo>
                      <a:pt x="607" y="110"/>
                    </a:lnTo>
                    <a:lnTo>
                      <a:pt x="608" y="78"/>
                    </a:lnTo>
                    <a:lnTo>
                      <a:pt x="613" y="78"/>
                    </a:lnTo>
                    <a:close/>
                    <a:moveTo>
                      <a:pt x="10" y="0"/>
                    </a:moveTo>
                    <a:lnTo>
                      <a:pt x="5" y="17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4" y="52"/>
                    </a:lnTo>
                    <a:lnTo>
                      <a:pt x="5" y="52"/>
                    </a:lnTo>
                    <a:lnTo>
                      <a:pt x="7" y="48"/>
                    </a:lnTo>
                    <a:lnTo>
                      <a:pt x="10" y="18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3" name="Freeform 195"/>
              <p:cNvSpPr>
                <a:spLocks noEditPoints="1"/>
              </p:cNvSpPr>
              <p:nvPr/>
            </p:nvSpPr>
            <p:spPr bwMode="auto">
              <a:xfrm>
                <a:off x="1729" y="2867"/>
                <a:ext cx="608" cy="123"/>
              </a:xfrm>
              <a:custGeom>
                <a:avLst/>
                <a:gdLst>
                  <a:gd name="T0" fmla="*/ 608 w 608"/>
                  <a:gd name="T1" fmla="*/ 78 h 123"/>
                  <a:gd name="T2" fmla="*/ 606 w 608"/>
                  <a:gd name="T3" fmla="*/ 65 h 123"/>
                  <a:gd name="T4" fmla="*/ 606 w 608"/>
                  <a:gd name="T5" fmla="*/ 65 h 123"/>
                  <a:gd name="T6" fmla="*/ 606 w 608"/>
                  <a:gd name="T7" fmla="*/ 65 h 123"/>
                  <a:gd name="T8" fmla="*/ 604 w 608"/>
                  <a:gd name="T9" fmla="*/ 65 h 123"/>
                  <a:gd name="T10" fmla="*/ 604 w 608"/>
                  <a:gd name="T11" fmla="*/ 65 h 123"/>
                  <a:gd name="T12" fmla="*/ 603 w 608"/>
                  <a:gd name="T13" fmla="*/ 66 h 123"/>
                  <a:gd name="T14" fmla="*/ 603 w 608"/>
                  <a:gd name="T15" fmla="*/ 66 h 123"/>
                  <a:gd name="T16" fmla="*/ 603 w 608"/>
                  <a:gd name="T17" fmla="*/ 66 h 123"/>
                  <a:gd name="T18" fmla="*/ 601 w 608"/>
                  <a:gd name="T19" fmla="*/ 66 h 123"/>
                  <a:gd name="T20" fmla="*/ 603 w 608"/>
                  <a:gd name="T21" fmla="*/ 78 h 123"/>
                  <a:gd name="T22" fmla="*/ 608 w 608"/>
                  <a:gd name="T23" fmla="*/ 78 h 123"/>
                  <a:gd name="T24" fmla="*/ 606 w 608"/>
                  <a:gd name="T25" fmla="*/ 110 h 123"/>
                  <a:gd name="T26" fmla="*/ 604 w 608"/>
                  <a:gd name="T27" fmla="*/ 121 h 123"/>
                  <a:gd name="T28" fmla="*/ 603 w 608"/>
                  <a:gd name="T29" fmla="*/ 121 h 123"/>
                  <a:gd name="T30" fmla="*/ 603 w 608"/>
                  <a:gd name="T31" fmla="*/ 121 h 123"/>
                  <a:gd name="T32" fmla="*/ 603 w 608"/>
                  <a:gd name="T33" fmla="*/ 121 h 123"/>
                  <a:gd name="T34" fmla="*/ 601 w 608"/>
                  <a:gd name="T35" fmla="*/ 121 h 123"/>
                  <a:gd name="T36" fmla="*/ 601 w 608"/>
                  <a:gd name="T37" fmla="*/ 121 h 123"/>
                  <a:gd name="T38" fmla="*/ 599 w 608"/>
                  <a:gd name="T39" fmla="*/ 123 h 123"/>
                  <a:gd name="T40" fmla="*/ 599 w 608"/>
                  <a:gd name="T41" fmla="*/ 123 h 123"/>
                  <a:gd name="T42" fmla="*/ 599 w 608"/>
                  <a:gd name="T43" fmla="*/ 123 h 123"/>
                  <a:gd name="T44" fmla="*/ 601 w 608"/>
                  <a:gd name="T45" fmla="*/ 110 h 123"/>
                  <a:gd name="T46" fmla="*/ 603 w 608"/>
                  <a:gd name="T47" fmla="*/ 78 h 123"/>
                  <a:gd name="T48" fmla="*/ 608 w 608"/>
                  <a:gd name="T49" fmla="*/ 78 h 123"/>
                  <a:gd name="T50" fmla="*/ 10 w 608"/>
                  <a:gd name="T51" fmla="*/ 0 h 123"/>
                  <a:gd name="T52" fmla="*/ 5 w 608"/>
                  <a:gd name="T53" fmla="*/ 18 h 123"/>
                  <a:gd name="T54" fmla="*/ 0 w 608"/>
                  <a:gd name="T55" fmla="*/ 48 h 123"/>
                  <a:gd name="T56" fmla="*/ 0 w 608"/>
                  <a:gd name="T57" fmla="*/ 52 h 123"/>
                  <a:gd name="T58" fmla="*/ 0 w 608"/>
                  <a:gd name="T59" fmla="*/ 52 h 123"/>
                  <a:gd name="T60" fmla="*/ 1 w 608"/>
                  <a:gd name="T61" fmla="*/ 52 h 123"/>
                  <a:gd name="T62" fmla="*/ 1 w 608"/>
                  <a:gd name="T63" fmla="*/ 52 h 123"/>
                  <a:gd name="T64" fmla="*/ 1 w 608"/>
                  <a:gd name="T65" fmla="*/ 52 h 123"/>
                  <a:gd name="T66" fmla="*/ 3 w 608"/>
                  <a:gd name="T67" fmla="*/ 52 h 123"/>
                  <a:gd name="T68" fmla="*/ 3 w 608"/>
                  <a:gd name="T69" fmla="*/ 52 h 123"/>
                  <a:gd name="T70" fmla="*/ 5 w 608"/>
                  <a:gd name="T71" fmla="*/ 52 h 123"/>
                  <a:gd name="T72" fmla="*/ 5 w 608"/>
                  <a:gd name="T73" fmla="*/ 52 h 123"/>
                  <a:gd name="T74" fmla="*/ 5 w 608"/>
                  <a:gd name="T75" fmla="*/ 48 h 123"/>
                  <a:gd name="T76" fmla="*/ 10 w 608"/>
                  <a:gd name="T77" fmla="*/ 18 h 123"/>
                  <a:gd name="T78" fmla="*/ 15 w 608"/>
                  <a:gd name="T79" fmla="*/ 0 h 123"/>
                  <a:gd name="T80" fmla="*/ 13 w 608"/>
                  <a:gd name="T81" fmla="*/ 0 h 123"/>
                  <a:gd name="T82" fmla="*/ 13 w 608"/>
                  <a:gd name="T83" fmla="*/ 0 h 123"/>
                  <a:gd name="T84" fmla="*/ 13 w 608"/>
                  <a:gd name="T85" fmla="*/ 0 h 123"/>
                  <a:gd name="T86" fmla="*/ 11 w 608"/>
                  <a:gd name="T87" fmla="*/ 0 h 123"/>
                  <a:gd name="T88" fmla="*/ 11 w 608"/>
                  <a:gd name="T89" fmla="*/ 0 h 123"/>
                  <a:gd name="T90" fmla="*/ 10 w 608"/>
                  <a:gd name="T91" fmla="*/ 0 h 123"/>
                  <a:gd name="T92" fmla="*/ 10 w 608"/>
                  <a:gd name="T93" fmla="*/ 0 h 123"/>
                  <a:gd name="T94" fmla="*/ 10 w 608"/>
                  <a:gd name="T95" fmla="*/ 0 h 1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08"/>
                  <a:gd name="T145" fmla="*/ 0 h 123"/>
                  <a:gd name="T146" fmla="*/ 608 w 608"/>
                  <a:gd name="T147" fmla="*/ 123 h 1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08" h="123">
                    <a:moveTo>
                      <a:pt x="608" y="78"/>
                    </a:moveTo>
                    <a:lnTo>
                      <a:pt x="606" y="65"/>
                    </a:lnTo>
                    <a:lnTo>
                      <a:pt x="604" y="65"/>
                    </a:lnTo>
                    <a:lnTo>
                      <a:pt x="603" y="66"/>
                    </a:lnTo>
                    <a:lnTo>
                      <a:pt x="601" y="66"/>
                    </a:lnTo>
                    <a:lnTo>
                      <a:pt x="603" y="78"/>
                    </a:lnTo>
                    <a:lnTo>
                      <a:pt x="608" y="78"/>
                    </a:lnTo>
                    <a:lnTo>
                      <a:pt x="606" y="110"/>
                    </a:lnTo>
                    <a:lnTo>
                      <a:pt x="604" y="121"/>
                    </a:lnTo>
                    <a:lnTo>
                      <a:pt x="603" y="121"/>
                    </a:lnTo>
                    <a:lnTo>
                      <a:pt x="601" y="121"/>
                    </a:lnTo>
                    <a:lnTo>
                      <a:pt x="599" y="123"/>
                    </a:lnTo>
                    <a:lnTo>
                      <a:pt x="601" y="110"/>
                    </a:lnTo>
                    <a:lnTo>
                      <a:pt x="603" y="78"/>
                    </a:lnTo>
                    <a:lnTo>
                      <a:pt x="608" y="78"/>
                    </a:lnTo>
                    <a:close/>
                    <a:moveTo>
                      <a:pt x="10" y="0"/>
                    </a:moveTo>
                    <a:lnTo>
                      <a:pt x="5" y="18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8"/>
                    </a:lnTo>
                    <a:lnTo>
                      <a:pt x="10" y="18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4" name="Freeform 196"/>
              <p:cNvSpPr>
                <a:spLocks noEditPoints="1"/>
              </p:cNvSpPr>
              <p:nvPr/>
            </p:nvSpPr>
            <p:spPr bwMode="auto">
              <a:xfrm>
                <a:off x="1730" y="2867"/>
                <a:ext cx="603" cy="123"/>
              </a:xfrm>
              <a:custGeom>
                <a:avLst/>
                <a:gdLst>
                  <a:gd name="T0" fmla="*/ 603 w 603"/>
                  <a:gd name="T1" fmla="*/ 78 h 123"/>
                  <a:gd name="T2" fmla="*/ 603 w 603"/>
                  <a:gd name="T3" fmla="*/ 65 h 123"/>
                  <a:gd name="T4" fmla="*/ 602 w 603"/>
                  <a:gd name="T5" fmla="*/ 66 h 123"/>
                  <a:gd name="T6" fmla="*/ 602 w 603"/>
                  <a:gd name="T7" fmla="*/ 66 h 123"/>
                  <a:gd name="T8" fmla="*/ 602 w 603"/>
                  <a:gd name="T9" fmla="*/ 66 h 123"/>
                  <a:gd name="T10" fmla="*/ 600 w 603"/>
                  <a:gd name="T11" fmla="*/ 66 h 123"/>
                  <a:gd name="T12" fmla="*/ 600 w 603"/>
                  <a:gd name="T13" fmla="*/ 66 h 123"/>
                  <a:gd name="T14" fmla="*/ 600 w 603"/>
                  <a:gd name="T15" fmla="*/ 66 h 123"/>
                  <a:gd name="T16" fmla="*/ 598 w 603"/>
                  <a:gd name="T17" fmla="*/ 66 h 123"/>
                  <a:gd name="T18" fmla="*/ 598 w 603"/>
                  <a:gd name="T19" fmla="*/ 66 h 123"/>
                  <a:gd name="T20" fmla="*/ 598 w 603"/>
                  <a:gd name="T21" fmla="*/ 78 h 123"/>
                  <a:gd name="T22" fmla="*/ 603 w 603"/>
                  <a:gd name="T23" fmla="*/ 78 h 123"/>
                  <a:gd name="T24" fmla="*/ 602 w 603"/>
                  <a:gd name="T25" fmla="*/ 110 h 123"/>
                  <a:gd name="T26" fmla="*/ 600 w 603"/>
                  <a:gd name="T27" fmla="*/ 121 h 123"/>
                  <a:gd name="T28" fmla="*/ 600 w 603"/>
                  <a:gd name="T29" fmla="*/ 121 h 123"/>
                  <a:gd name="T30" fmla="*/ 598 w 603"/>
                  <a:gd name="T31" fmla="*/ 123 h 123"/>
                  <a:gd name="T32" fmla="*/ 598 w 603"/>
                  <a:gd name="T33" fmla="*/ 123 h 123"/>
                  <a:gd name="T34" fmla="*/ 598 w 603"/>
                  <a:gd name="T35" fmla="*/ 123 h 123"/>
                  <a:gd name="T36" fmla="*/ 597 w 603"/>
                  <a:gd name="T37" fmla="*/ 123 h 123"/>
                  <a:gd name="T38" fmla="*/ 597 w 603"/>
                  <a:gd name="T39" fmla="*/ 123 h 123"/>
                  <a:gd name="T40" fmla="*/ 595 w 603"/>
                  <a:gd name="T41" fmla="*/ 123 h 123"/>
                  <a:gd name="T42" fmla="*/ 595 w 603"/>
                  <a:gd name="T43" fmla="*/ 123 h 123"/>
                  <a:gd name="T44" fmla="*/ 597 w 603"/>
                  <a:gd name="T45" fmla="*/ 110 h 123"/>
                  <a:gd name="T46" fmla="*/ 598 w 603"/>
                  <a:gd name="T47" fmla="*/ 78 h 123"/>
                  <a:gd name="T48" fmla="*/ 603 w 603"/>
                  <a:gd name="T49" fmla="*/ 78 h 123"/>
                  <a:gd name="T50" fmla="*/ 10 w 603"/>
                  <a:gd name="T51" fmla="*/ 0 h 123"/>
                  <a:gd name="T52" fmla="*/ 5 w 603"/>
                  <a:gd name="T53" fmla="*/ 18 h 123"/>
                  <a:gd name="T54" fmla="*/ 2 w 603"/>
                  <a:gd name="T55" fmla="*/ 48 h 123"/>
                  <a:gd name="T56" fmla="*/ 0 w 603"/>
                  <a:gd name="T57" fmla="*/ 52 h 123"/>
                  <a:gd name="T58" fmla="*/ 2 w 603"/>
                  <a:gd name="T59" fmla="*/ 52 h 123"/>
                  <a:gd name="T60" fmla="*/ 2 w 603"/>
                  <a:gd name="T61" fmla="*/ 52 h 123"/>
                  <a:gd name="T62" fmla="*/ 4 w 603"/>
                  <a:gd name="T63" fmla="*/ 52 h 123"/>
                  <a:gd name="T64" fmla="*/ 4 w 603"/>
                  <a:gd name="T65" fmla="*/ 52 h 123"/>
                  <a:gd name="T66" fmla="*/ 4 w 603"/>
                  <a:gd name="T67" fmla="*/ 52 h 123"/>
                  <a:gd name="T68" fmla="*/ 5 w 603"/>
                  <a:gd name="T69" fmla="*/ 52 h 123"/>
                  <a:gd name="T70" fmla="*/ 5 w 603"/>
                  <a:gd name="T71" fmla="*/ 52 h 123"/>
                  <a:gd name="T72" fmla="*/ 7 w 603"/>
                  <a:gd name="T73" fmla="*/ 52 h 123"/>
                  <a:gd name="T74" fmla="*/ 7 w 603"/>
                  <a:gd name="T75" fmla="*/ 48 h 123"/>
                  <a:gd name="T76" fmla="*/ 10 w 603"/>
                  <a:gd name="T77" fmla="*/ 18 h 123"/>
                  <a:gd name="T78" fmla="*/ 15 w 603"/>
                  <a:gd name="T79" fmla="*/ 0 h 123"/>
                  <a:gd name="T80" fmla="*/ 15 w 603"/>
                  <a:gd name="T81" fmla="*/ 0 h 123"/>
                  <a:gd name="T82" fmla="*/ 14 w 603"/>
                  <a:gd name="T83" fmla="*/ 0 h 123"/>
                  <a:gd name="T84" fmla="*/ 14 w 603"/>
                  <a:gd name="T85" fmla="*/ 0 h 123"/>
                  <a:gd name="T86" fmla="*/ 14 w 603"/>
                  <a:gd name="T87" fmla="*/ 0 h 123"/>
                  <a:gd name="T88" fmla="*/ 12 w 603"/>
                  <a:gd name="T89" fmla="*/ 0 h 123"/>
                  <a:gd name="T90" fmla="*/ 12 w 603"/>
                  <a:gd name="T91" fmla="*/ 0 h 123"/>
                  <a:gd name="T92" fmla="*/ 12 w 603"/>
                  <a:gd name="T93" fmla="*/ 0 h 123"/>
                  <a:gd name="T94" fmla="*/ 10 w 603"/>
                  <a:gd name="T95" fmla="*/ 0 h 1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03"/>
                  <a:gd name="T145" fmla="*/ 0 h 123"/>
                  <a:gd name="T146" fmla="*/ 603 w 603"/>
                  <a:gd name="T147" fmla="*/ 123 h 1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03" h="123">
                    <a:moveTo>
                      <a:pt x="603" y="78"/>
                    </a:moveTo>
                    <a:lnTo>
                      <a:pt x="603" y="65"/>
                    </a:lnTo>
                    <a:lnTo>
                      <a:pt x="602" y="66"/>
                    </a:lnTo>
                    <a:lnTo>
                      <a:pt x="600" y="66"/>
                    </a:lnTo>
                    <a:lnTo>
                      <a:pt x="598" y="66"/>
                    </a:lnTo>
                    <a:lnTo>
                      <a:pt x="598" y="78"/>
                    </a:lnTo>
                    <a:lnTo>
                      <a:pt x="603" y="78"/>
                    </a:lnTo>
                    <a:lnTo>
                      <a:pt x="602" y="110"/>
                    </a:lnTo>
                    <a:lnTo>
                      <a:pt x="600" y="121"/>
                    </a:lnTo>
                    <a:lnTo>
                      <a:pt x="598" y="123"/>
                    </a:lnTo>
                    <a:lnTo>
                      <a:pt x="597" y="123"/>
                    </a:lnTo>
                    <a:lnTo>
                      <a:pt x="595" y="123"/>
                    </a:lnTo>
                    <a:lnTo>
                      <a:pt x="597" y="110"/>
                    </a:lnTo>
                    <a:lnTo>
                      <a:pt x="598" y="78"/>
                    </a:lnTo>
                    <a:lnTo>
                      <a:pt x="603" y="78"/>
                    </a:lnTo>
                    <a:close/>
                    <a:moveTo>
                      <a:pt x="10" y="0"/>
                    </a:moveTo>
                    <a:lnTo>
                      <a:pt x="5" y="18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4" y="52"/>
                    </a:lnTo>
                    <a:lnTo>
                      <a:pt x="5" y="52"/>
                    </a:lnTo>
                    <a:lnTo>
                      <a:pt x="7" y="52"/>
                    </a:lnTo>
                    <a:lnTo>
                      <a:pt x="7" y="48"/>
                    </a:lnTo>
                    <a:lnTo>
                      <a:pt x="10" y="18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5" name="Freeform 197"/>
              <p:cNvSpPr>
                <a:spLocks noEditPoints="1"/>
              </p:cNvSpPr>
              <p:nvPr/>
            </p:nvSpPr>
            <p:spPr bwMode="auto">
              <a:xfrm>
                <a:off x="1734" y="2867"/>
                <a:ext cx="598" cy="123"/>
              </a:xfrm>
              <a:custGeom>
                <a:avLst/>
                <a:gdLst>
                  <a:gd name="T0" fmla="*/ 598 w 598"/>
                  <a:gd name="T1" fmla="*/ 78 h 123"/>
                  <a:gd name="T2" fmla="*/ 596 w 598"/>
                  <a:gd name="T3" fmla="*/ 66 h 123"/>
                  <a:gd name="T4" fmla="*/ 596 w 598"/>
                  <a:gd name="T5" fmla="*/ 66 h 123"/>
                  <a:gd name="T6" fmla="*/ 596 w 598"/>
                  <a:gd name="T7" fmla="*/ 66 h 123"/>
                  <a:gd name="T8" fmla="*/ 594 w 598"/>
                  <a:gd name="T9" fmla="*/ 66 h 123"/>
                  <a:gd name="T10" fmla="*/ 594 w 598"/>
                  <a:gd name="T11" fmla="*/ 66 h 123"/>
                  <a:gd name="T12" fmla="*/ 593 w 598"/>
                  <a:gd name="T13" fmla="*/ 66 h 123"/>
                  <a:gd name="T14" fmla="*/ 593 w 598"/>
                  <a:gd name="T15" fmla="*/ 66 h 123"/>
                  <a:gd name="T16" fmla="*/ 593 w 598"/>
                  <a:gd name="T17" fmla="*/ 66 h 123"/>
                  <a:gd name="T18" fmla="*/ 591 w 598"/>
                  <a:gd name="T19" fmla="*/ 66 h 123"/>
                  <a:gd name="T20" fmla="*/ 593 w 598"/>
                  <a:gd name="T21" fmla="*/ 78 h 123"/>
                  <a:gd name="T22" fmla="*/ 598 w 598"/>
                  <a:gd name="T23" fmla="*/ 78 h 123"/>
                  <a:gd name="T24" fmla="*/ 596 w 598"/>
                  <a:gd name="T25" fmla="*/ 110 h 123"/>
                  <a:gd name="T26" fmla="*/ 594 w 598"/>
                  <a:gd name="T27" fmla="*/ 123 h 123"/>
                  <a:gd name="T28" fmla="*/ 593 w 598"/>
                  <a:gd name="T29" fmla="*/ 123 h 123"/>
                  <a:gd name="T30" fmla="*/ 593 w 598"/>
                  <a:gd name="T31" fmla="*/ 123 h 123"/>
                  <a:gd name="T32" fmla="*/ 591 w 598"/>
                  <a:gd name="T33" fmla="*/ 123 h 123"/>
                  <a:gd name="T34" fmla="*/ 591 w 598"/>
                  <a:gd name="T35" fmla="*/ 123 h 123"/>
                  <a:gd name="T36" fmla="*/ 591 w 598"/>
                  <a:gd name="T37" fmla="*/ 123 h 123"/>
                  <a:gd name="T38" fmla="*/ 589 w 598"/>
                  <a:gd name="T39" fmla="*/ 123 h 123"/>
                  <a:gd name="T40" fmla="*/ 589 w 598"/>
                  <a:gd name="T41" fmla="*/ 123 h 123"/>
                  <a:gd name="T42" fmla="*/ 588 w 598"/>
                  <a:gd name="T43" fmla="*/ 123 h 123"/>
                  <a:gd name="T44" fmla="*/ 591 w 598"/>
                  <a:gd name="T45" fmla="*/ 110 h 123"/>
                  <a:gd name="T46" fmla="*/ 593 w 598"/>
                  <a:gd name="T47" fmla="*/ 78 h 123"/>
                  <a:gd name="T48" fmla="*/ 598 w 598"/>
                  <a:gd name="T49" fmla="*/ 78 h 123"/>
                  <a:gd name="T50" fmla="*/ 10 w 598"/>
                  <a:gd name="T51" fmla="*/ 0 h 123"/>
                  <a:gd name="T52" fmla="*/ 5 w 598"/>
                  <a:gd name="T53" fmla="*/ 18 h 123"/>
                  <a:gd name="T54" fmla="*/ 0 w 598"/>
                  <a:gd name="T55" fmla="*/ 48 h 123"/>
                  <a:gd name="T56" fmla="*/ 0 w 598"/>
                  <a:gd name="T57" fmla="*/ 52 h 123"/>
                  <a:gd name="T58" fmla="*/ 0 w 598"/>
                  <a:gd name="T59" fmla="*/ 52 h 123"/>
                  <a:gd name="T60" fmla="*/ 1 w 598"/>
                  <a:gd name="T61" fmla="*/ 52 h 123"/>
                  <a:gd name="T62" fmla="*/ 1 w 598"/>
                  <a:gd name="T63" fmla="*/ 52 h 123"/>
                  <a:gd name="T64" fmla="*/ 3 w 598"/>
                  <a:gd name="T65" fmla="*/ 52 h 123"/>
                  <a:gd name="T66" fmla="*/ 3 w 598"/>
                  <a:gd name="T67" fmla="*/ 52 h 123"/>
                  <a:gd name="T68" fmla="*/ 3 w 598"/>
                  <a:gd name="T69" fmla="*/ 52 h 123"/>
                  <a:gd name="T70" fmla="*/ 5 w 598"/>
                  <a:gd name="T71" fmla="*/ 52 h 123"/>
                  <a:gd name="T72" fmla="*/ 5 w 598"/>
                  <a:gd name="T73" fmla="*/ 52 h 123"/>
                  <a:gd name="T74" fmla="*/ 5 w 598"/>
                  <a:gd name="T75" fmla="*/ 48 h 123"/>
                  <a:gd name="T76" fmla="*/ 10 w 598"/>
                  <a:gd name="T77" fmla="*/ 20 h 123"/>
                  <a:gd name="T78" fmla="*/ 15 w 598"/>
                  <a:gd name="T79" fmla="*/ 0 h 123"/>
                  <a:gd name="T80" fmla="*/ 13 w 598"/>
                  <a:gd name="T81" fmla="*/ 0 h 123"/>
                  <a:gd name="T82" fmla="*/ 13 w 598"/>
                  <a:gd name="T83" fmla="*/ 0 h 123"/>
                  <a:gd name="T84" fmla="*/ 13 w 598"/>
                  <a:gd name="T85" fmla="*/ 0 h 123"/>
                  <a:gd name="T86" fmla="*/ 11 w 598"/>
                  <a:gd name="T87" fmla="*/ 0 h 123"/>
                  <a:gd name="T88" fmla="*/ 11 w 598"/>
                  <a:gd name="T89" fmla="*/ 0 h 123"/>
                  <a:gd name="T90" fmla="*/ 10 w 598"/>
                  <a:gd name="T91" fmla="*/ 0 h 123"/>
                  <a:gd name="T92" fmla="*/ 10 w 598"/>
                  <a:gd name="T93" fmla="*/ 0 h 123"/>
                  <a:gd name="T94" fmla="*/ 10 w 598"/>
                  <a:gd name="T95" fmla="*/ 0 h 1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98"/>
                  <a:gd name="T145" fmla="*/ 0 h 123"/>
                  <a:gd name="T146" fmla="*/ 598 w 598"/>
                  <a:gd name="T147" fmla="*/ 123 h 1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98" h="123">
                    <a:moveTo>
                      <a:pt x="598" y="78"/>
                    </a:moveTo>
                    <a:lnTo>
                      <a:pt x="596" y="66"/>
                    </a:lnTo>
                    <a:lnTo>
                      <a:pt x="594" y="66"/>
                    </a:lnTo>
                    <a:lnTo>
                      <a:pt x="593" y="66"/>
                    </a:lnTo>
                    <a:lnTo>
                      <a:pt x="591" y="66"/>
                    </a:lnTo>
                    <a:lnTo>
                      <a:pt x="593" y="78"/>
                    </a:lnTo>
                    <a:lnTo>
                      <a:pt x="598" y="78"/>
                    </a:lnTo>
                    <a:lnTo>
                      <a:pt x="596" y="110"/>
                    </a:lnTo>
                    <a:lnTo>
                      <a:pt x="594" y="123"/>
                    </a:lnTo>
                    <a:lnTo>
                      <a:pt x="593" y="123"/>
                    </a:lnTo>
                    <a:lnTo>
                      <a:pt x="591" y="123"/>
                    </a:lnTo>
                    <a:lnTo>
                      <a:pt x="589" y="123"/>
                    </a:lnTo>
                    <a:lnTo>
                      <a:pt x="588" y="123"/>
                    </a:lnTo>
                    <a:lnTo>
                      <a:pt x="591" y="110"/>
                    </a:lnTo>
                    <a:lnTo>
                      <a:pt x="593" y="78"/>
                    </a:lnTo>
                    <a:lnTo>
                      <a:pt x="598" y="78"/>
                    </a:lnTo>
                    <a:close/>
                    <a:moveTo>
                      <a:pt x="10" y="0"/>
                    </a:moveTo>
                    <a:lnTo>
                      <a:pt x="5" y="18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8"/>
                    </a:lnTo>
                    <a:lnTo>
                      <a:pt x="10" y="2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6" name="Freeform 198"/>
              <p:cNvSpPr>
                <a:spLocks noEditPoints="1"/>
              </p:cNvSpPr>
              <p:nvPr/>
            </p:nvSpPr>
            <p:spPr bwMode="auto">
              <a:xfrm>
                <a:off x="1737" y="2867"/>
                <a:ext cx="591" cy="123"/>
              </a:xfrm>
              <a:custGeom>
                <a:avLst/>
                <a:gdLst>
                  <a:gd name="T0" fmla="*/ 591 w 591"/>
                  <a:gd name="T1" fmla="*/ 78 h 123"/>
                  <a:gd name="T2" fmla="*/ 591 w 591"/>
                  <a:gd name="T3" fmla="*/ 66 h 123"/>
                  <a:gd name="T4" fmla="*/ 590 w 591"/>
                  <a:gd name="T5" fmla="*/ 66 h 123"/>
                  <a:gd name="T6" fmla="*/ 590 w 591"/>
                  <a:gd name="T7" fmla="*/ 66 h 123"/>
                  <a:gd name="T8" fmla="*/ 590 w 591"/>
                  <a:gd name="T9" fmla="*/ 66 h 123"/>
                  <a:gd name="T10" fmla="*/ 588 w 591"/>
                  <a:gd name="T11" fmla="*/ 66 h 123"/>
                  <a:gd name="T12" fmla="*/ 588 w 591"/>
                  <a:gd name="T13" fmla="*/ 66 h 123"/>
                  <a:gd name="T14" fmla="*/ 588 w 591"/>
                  <a:gd name="T15" fmla="*/ 66 h 123"/>
                  <a:gd name="T16" fmla="*/ 586 w 591"/>
                  <a:gd name="T17" fmla="*/ 66 h 123"/>
                  <a:gd name="T18" fmla="*/ 586 w 591"/>
                  <a:gd name="T19" fmla="*/ 66 h 123"/>
                  <a:gd name="T20" fmla="*/ 586 w 591"/>
                  <a:gd name="T21" fmla="*/ 78 h 123"/>
                  <a:gd name="T22" fmla="*/ 591 w 591"/>
                  <a:gd name="T23" fmla="*/ 78 h 123"/>
                  <a:gd name="T24" fmla="*/ 590 w 591"/>
                  <a:gd name="T25" fmla="*/ 110 h 123"/>
                  <a:gd name="T26" fmla="*/ 588 w 591"/>
                  <a:gd name="T27" fmla="*/ 123 h 123"/>
                  <a:gd name="T28" fmla="*/ 588 w 591"/>
                  <a:gd name="T29" fmla="*/ 123 h 123"/>
                  <a:gd name="T30" fmla="*/ 586 w 591"/>
                  <a:gd name="T31" fmla="*/ 123 h 123"/>
                  <a:gd name="T32" fmla="*/ 586 w 591"/>
                  <a:gd name="T33" fmla="*/ 123 h 123"/>
                  <a:gd name="T34" fmla="*/ 585 w 591"/>
                  <a:gd name="T35" fmla="*/ 123 h 123"/>
                  <a:gd name="T36" fmla="*/ 585 w 591"/>
                  <a:gd name="T37" fmla="*/ 123 h 123"/>
                  <a:gd name="T38" fmla="*/ 585 w 591"/>
                  <a:gd name="T39" fmla="*/ 123 h 123"/>
                  <a:gd name="T40" fmla="*/ 583 w 591"/>
                  <a:gd name="T41" fmla="*/ 123 h 123"/>
                  <a:gd name="T42" fmla="*/ 583 w 591"/>
                  <a:gd name="T43" fmla="*/ 123 h 123"/>
                  <a:gd name="T44" fmla="*/ 585 w 591"/>
                  <a:gd name="T45" fmla="*/ 108 h 123"/>
                  <a:gd name="T46" fmla="*/ 586 w 591"/>
                  <a:gd name="T47" fmla="*/ 78 h 123"/>
                  <a:gd name="T48" fmla="*/ 591 w 591"/>
                  <a:gd name="T49" fmla="*/ 78 h 123"/>
                  <a:gd name="T50" fmla="*/ 8 w 591"/>
                  <a:gd name="T51" fmla="*/ 0 h 123"/>
                  <a:gd name="T52" fmla="*/ 3 w 591"/>
                  <a:gd name="T53" fmla="*/ 18 h 123"/>
                  <a:gd name="T54" fmla="*/ 0 w 591"/>
                  <a:gd name="T55" fmla="*/ 48 h 123"/>
                  <a:gd name="T56" fmla="*/ 0 w 591"/>
                  <a:gd name="T57" fmla="*/ 52 h 123"/>
                  <a:gd name="T58" fmla="*/ 0 w 591"/>
                  <a:gd name="T59" fmla="*/ 52 h 123"/>
                  <a:gd name="T60" fmla="*/ 0 w 591"/>
                  <a:gd name="T61" fmla="*/ 52 h 123"/>
                  <a:gd name="T62" fmla="*/ 2 w 591"/>
                  <a:gd name="T63" fmla="*/ 52 h 123"/>
                  <a:gd name="T64" fmla="*/ 2 w 591"/>
                  <a:gd name="T65" fmla="*/ 52 h 123"/>
                  <a:gd name="T66" fmla="*/ 2 w 591"/>
                  <a:gd name="T67" fmla="*/ 52 h 123"/>
                  <a:gd name="T68" fmla="*/ 3 w 591"/>
                  <a:gd name="T69" fmla="*/ 52 h 123"/>
                  <a:gd name="T70" fmla="*/ 3 w 591"/>
                  <a:gd name="T71" fmla="*/ 52 h 123"/>
                  <a:gd name="T72" fmla="*/ 5 w 591"/>
                  <a:gd name="T73" fmla="*/ 52 h 123"/>
                  <a:gd name="T74" fmla="*/ 5 w 591"/>
                  <a:gd name="T75" fmla="*/ 48 h 123"/>
                  <a:gd name="T76" fmla="*/ 8 w 591"/>
                  <a:gd name="T77" fmla="*/ 20 h 123"/>
                  <a:gd name="T78" fmla="*/ 13 w 591"/>
                  <a:gd name="T79" fmla="*/ 0 h 123"/>
                  <a:gd name="T80" fmla="*/ 13 w 591"/>
                  <a:gd name="T81" fmla="*/ 0 h 123"/>
                  <a:gd name="T82" fmla="*/ 13 w 591"/>
                  <a:gd name="T83" fmla="*/ 0 h 123"/>
                  <a:gd name="T84" fmla="*/ 12 w 591"/>
                  <a:gd name="T85" fmla="*/ 0 h 123"/>
                  <a:gd name="T86" fmla="*/ 12 w 591"/>
                  <a:gd name="T87" fmla="*/ 0 h 123"/>
                  <a:gd name="T88" fmla="*/ 10 w 591"/>
                  <a:gd name="T89" fmla="*/ 0 h 123"/>
                  <a:gd name="T90" fmla="*/ 10 w 591"/>
                  <a:gd name="T91" fmla="*/ 0 h 123"/>
                  <a:gd name="T92" fmla="*/ 10 w 591"/>
                  <a:gd name="T93" fmla="*/ 0 h 123"/>
                  <a:gd name="T94" fmla="*/ 8 w 591"/>
                  <a:gd name="T95" fmla="*/ 0 h 1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91"/>
                  <a:gd name="T145" fmla="*/ 0 h 123"/>
                  <a:gd name="T146" fmla="*/ 591 w 591"/>
                  <a:gd name="T147" fmla="*/ 123 h 1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91" h="123">
                    <a:moveTo>
                      <a:pt x="591" y="78"/>
                    </a:moveTo>
                    <a:lnTo>
                      <a:pt x="591" y="66"/>
                    </a:lnTo>
                    <a:lnTo>
                      <a:pt x="590" y="66"/>
                    </a:lnTo>
                    <a:lnTo>
                      <a:pt x="588" y="66"/>
                    </a:lnTo>
                    <a:lnTo>
                      <a:pt x="586" y="66"/>
                    </a:lnTo>
                    <a:lnTo>
                      <a:pt x="586" y="78"/>
                    </a:lnTo>
                    <a:lnTo>
                      <a:pt x="591" y="78"/>
                    </a:lnTo>
                    <a:lnTo>
                      <a:pt x="590" y="110"/>
                    </a:lnTo>
                    <a:lnTo>
                      <a:pt x="588" y="123"/>
                    </a:lnTo>
                    <a:lnTo>
                      <a:pt x="586" y="123"/>
                    </a:lnTo>
                    <a:lnTo>
                      <a:pt x="585" y="123"/>
                    </a:lnTo>
                    <a:lnTo>
                      <a:pt x="583" y="123"/>
                    </a:lnTo>
                    <a:lnTo>
                      <a:pt x="585" y="108"/>
                    </a:lnTo>
                    <a:lnTo>
                      <a:pt x="586" y="78"/>
                    </a:lnTo>
                    <a:lnTo>
                      <a:pt x="591" y="78"/>
                    </a:lnTo>
                    <a:close/>
                    <a:moveTo>
                      <a:pt x="8" y="0"/>
                    </a:moveTo>
                    <a:lnTo>
                      <a:pt x="3" y="18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8"/>
                    </a:lnTo>
                    <a:lnTo>
                      <a:pt x="8" y="2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7" name="Freeform 199"/>
              <p:cNvSpPr>
                <a:spLocks noEditPoints="1"/>
              </p:cNvSpPr>
              <p:nvPr/>
            </p:nvSpPr>
            <p:spPr bwMode="auto">
              <a:xfrm>
                <a:off x="1739" y="2867"/>
                <a:ext cx="588" cy="123"/>
              </a:xfrm>
              <a:custGeom>
                <a:avLst/>
                <a:gdLst>
                  <a:gd name="T0" fmla="*/ 588 w 588"/>
                  <a:gd name="T1" fmla="*/ 78 h 123"/>
                  <a:gd name="T2" fmla="*/ 586 w 588"/>
                  <a:gd name="T3" fmla="*/ 66 h 123"/>
                  <a:gd name="T4" fmla="*/ 586 w 588"/>
                  <a:gd name="T5" fmla="*/ 66 h 123"/>
                  <a:gd name="T6" fmla="*/ 586 w 588"/>
                  <a:gd name="T7" fmla="*/ 66 h 123"/>
                  <a:gd name="T8" fmla="*/ 584 w 588"/>
                  <a:gd name="T9" fmla="*/ 66 h 123"/>
                  <a:gd name="T10" fmla="*/ 584 w 588"/>
                  <a:gd name="T11" fmla="*/ 66 h 123"/>
                  <a:gd name="T12" fmla="*/ 583 w 588"/>
                  <a:gd name="T13" fmla="*/ 66 h 123"/>
                  <a:gd name="T14" fmla="*/ 583 w 588"/>
                  <a:gd name="T15" fmla="*/ 66 h 123"/>
                  <a:gd name="T16" fmla="*/ 583 w 588"/>
                  <a:gd name="T17" fmla="*/ 66 h 123"/>
                  <a:gd name="T18" fmla="*/ 581 w 588"/>
                  <a:gd name="T19" fmla="*/ 66 h 123"/>
                  <a:gd name="T20" fmla="*/ 583 w 588"/>
                  <a:gd name="T21" fmla="*/ 78 h 123"/>
                  <a:gd name="T22" fmla="*/ 588 w 588"/>
                  <a:gd name="T23" fmla="*/ 78 h 123"/>
                  <a:gd name="T24" fmla="*/ 586 w 588"/>
                  <a:gd name="T25" fmla="*/ 110 h 123"/>
                  <a:gd name="T26" fmla="*/ 583 w 588"/>
                  <a:gd name="T27" fmla="*/ 123 h 123"/>
                  <a:gd name="T28" fmla="*/ 583 w 588"/>
                  <a:gd name="T29" fmla="*/ 123 h 123"/>
                  <a:gd name="T30" fmla="*/ 583 w 588"/>
                  <a:gd name="T31" fmla="*/ 123 h 123"/>
                  <a:gd name="T32" fmla="*/ 581 w 588"/>
                  <a:gd name="T33" fmla="*/ 123 h 123"/>
                  <a:gd name="T34" fmla="*/ 581 w 588"/>
                  <a:gd name="T35" fmla="*/ 123 h 123"/>
                  <a:gd name="T36" fmla="*/ 581 w 588"/>
                  <a:gd name="T37" fmla="*/ 123 h 123"/>
                  <a:gd name="T38" fmla="*/ 579 w 588"/>
                  <a:gd name="T39" fmla="*/ 123 h 123"/>
                  <a:gd name="T40" fmla="*/ 579 w 588"/>
                  <a:gd name="T41" fmla="*/ 123 h 123"/>
                  <a:gd name="T42" fmla="*/ 578 w 588"/>
                  <a:gd name="T43" fmla="*/ 123 h 123"/>
                  <a:gd name="T44" fmla="*/ 581 w 588"/>
                  <a:gd name="T45" fmla="*/ 108 h 123"/>
                  <a:gd name="T46" fmla="*/ 583 w 588"/>
                  <a:gd name="T47" fmla="*/ 78 h 123"/>
                  <a:gd name="T48" fmla="*/ 588 w 588"/>
                  <a:gd name="T49" fmla="*/ 78 h 123"/>
                  <a:gd name="T50" fmla="*/ 10 w 588"/>
                  <a:gd name="T51" fmla="*/ 0 h 123"/>
                  <a:gd name="T52" fmla="*/ 5 w 588"/>
                  <a:gd name="T53" fmla="*/ 20 h 123"/>
                  <a:gd name="T54" fmla="*/ 0 w 588"/>
                  <a:gd name="T55" fmla="*/ 48 h 123"/>
                  <a:gd name="T56" fmla="*/ 0 w 588"/>
                  <a:gd name="T57" fmla="*/ 52 h 123"/>
                  <a:gd name="T58" fmla="*/ 0 w 588"/>
                  <a:gd name="T59" fmla="*/ 52 h 123"/>
                  <a:gd name="T60" fmla="*/ 1 w 588"/>
                  <a:gd name="T61" fmla="*/ 52 h 123"/>
                  <a:gd name="T62" fmla="*/ 1 w 588"/>
                  <a:gd name="T63" fmla="*/ 52 h 123"/>
                  <a:gd name="T64" fmla="*/ 3 w 588"/>
                  <a:gd name="T65" fmla="*/ 52 h 123"/>
                  <a:gd name="T66" fmla="*/ 3 w 588"/>
                  <a:gd name="T67" fmla="*/ 52 h 123"/>
                  <a:gd name="T68" fmla="*/ 3 w 588"/>
                  <a:gd name="T69" fmla="*/ 52 h 123"/>
                  <a:gd name="T70" fmla="*/ 5 w 588"/>
                  <a:gd name="T71" fmla="*/ 52 h 123"/>
                  <a:gd name="T72" fmla="*/ 5 w 588"/>
                  <a:gd name="T73" fmla="*/ 52 h 123"/>
                  <a:gd name="T74" fmla="*/ 5 w 588"/>
                  <a:gd name="T75" fmla="*/ 50 h 123"/>
                  <a:gd name="T76" fmla="*/ 10 w 588"/>
                  <a:gd name="T77" fmla="*/ 20 h 123"/>
                  <a:gd name="T78" fmla="*/ 15 w 588"/>
                  <a:gd name="T79" fmla="*/ 0 h 123"/>
                  <a:gd name="T80" fmla="*/ 15 w 588"/>
                  <a:gd name="T81" fmla="*/ 0 h 123"/>
                  <a:gd name="T82" fmla="*/ 13 w 588"/>
                  <a:gd name="T83" fmla="*/ 0 h 123"/>
                  <a:gd name="T84" fmla="*/ 13 w 588"/>
                  <a:gd name="T85" fmla="*/ 0 h 123"/>
                  <a:gd name="T86" fmla="*/ 11 w 588"/>
                  <a:gd name="T87" fmla="*/ 0 h 123"/>
                  <a:gd name="T88" fmla="*/ 11 w 588"/>
                  <a:gd name="T89" fmla="*/ 0 h 123"/>
                  <a:gd name="T90" fmla="*/ 11 w 588"/>
                  <a:gd name="T91" fmla="*/ 0 h 123"/>
                  <a:gd name="T92" fmla="*/ 10 w 588"/>
                  <a:gd name="T93" fmla="*/ 0 h 123"/>
                  <a:gd name="T94" fmla="*/ 10 w 588"/>
                  <a:gd name="T95" fmla="*/ 0 h 1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88"/>
                  <a:gd name="T145" fmla="*/ 0 h 123"/>
                  <a:gd name="T146" fmla="*/ 588 w 588"/>
                  <a:gd name="T147" fmla="*/ 123 h 1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88" h="123">
                    <a:moveTo>
                      <a:pt x="588" y="78"/>
                    </a:moveTo>
                    <a:lnTo>
                      <a:pt x="586" y="66"/>
                    </a:lnTo>
                    <a:lnTo>
                      <a:pt x="584" y="66"/>
                    </a:lnTo>
                    <a:lnTo>
                      <a:pt x="583" y="66"/>
                    </a:lnTo>
                    <a:lnTo>
                      <a:pt x="581" y="66"/>
                    </a:lnTo>
                    <a:lnTo>
                      <a:pt x="583" y="78"/>
                    </a:lnTo>
                    <a:lnTo>
                      <a:pt x="588" y="78"/>
                    </a:lnTo>
                    <a:lnTo>
                      <a:pt x="586" y="110"/>
                    </a:lnTo>
                    <a:lnTo>
                      <a:pt x="583" y="123"/>
                    </a:lnTo>
                    <a:lnTo>
                      <a:pt x="581" y="123"/>
                    </a:lnTo>
                    <a:lnTo>
                      <a:pt x="579" y="123"/>
                    </a:lnTo>
                    <a:lnTo>
                      <a:pt x="578" y="123"/>
                    </a:lnTo>
                    <a:lnTo>
                      <a:pt x="581" y="108"/>
                    </a:lnTo>
                    <a:lnTo>
                      <a:pt x="583" y="78"/>
                    </a:lnTo>
                    <a:lnTo>
                      <a:pt x="588" y="78"/>
                    </a:lnTo>
                    <a:close/>
                    <a:moveTo>
                      <a:pt x="10" y="0"/>
                    </a:moveTo>
                    <a:lnTo>
                      <a:pt x="5" y="20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50"/>
                    </a:lnTo>
                    <a:lnTo>
                      <a:pt x="10" y="2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8" name="Freeform 200"/>
              <p:cNvSpPr>
                <a:spLocks noEditPoints="1"/>
              </p:cNvSpPr>
              <p:nvPr/>
            </p:nvSpPr>
            <p:spPr bwMode="auto">
              <a:xfrm>
                <a:off x="1742" y="2866"/>
                <a:ext cx="581" cy="125"/>
              </a:xfrm>
              <a:custGeom>
                <a:avLst/>
                <a:gdLst>
                  <a:gd name="T0" fmla="*/ 581 w 581"/>
                  <a:gd name="T1" fmla="*/ 79 h 125"/>
                  <a:gd name="T2" fmla="*/ 581 w 581"/>
                  <a:gd name="T3" fmla="*/ 67 h 125"/>
                  <a:gd name="T4" fmla="*/ 580 w 581"/>
                  <a:gd name="T5" fmla="*/ 67 h 125"/>
                  <a:gd name="T6" fmla="*/ 580 w 581"/>
                  <a:gd name="T7" fmla="*/ 67 h 125"/>
                  <a:gd name="T8" fmla="*/ 580 w 581"/>
                  <a:gd name="T9" fmla="*/ 67 h 125"/>
                  <a:gd name="T10" fmla="*/ 578 w 581"/>
                  <a:gd name="T11" fmla="*/ 67 h 125"/>
                  <a:gd name="T12" fmla="*/ 578 w 581"/>
                  <a:gd name="T13" fmla="*/ 67 h 125"/>
                  <a:gd name="T14" fmla="*/ 578 w 581"/>
                  <a:gd name="T15" fmla="*/ 67 h 125"/>
                  <a:gd name="T16" fmla="*/ 576 w 581"/>
                  <a:gd name="T17" fmla="*/ 67 h 125"/>
                  <a:gd name="T18" fmla="*/ 576 w 581"/>
                  <a:gd name="T19" fmla="*/ 67 h 125"/>
                  <a:gd name="T20" fmla="*/ 576 w 581"/>
                  <a:gd name="T21" fmla="*/ 79 h 125"/>
                  <a:gd name="T22" fmla="*/ 581 w 581"/>
                  <a:gd name="T23" fmla="*/ 79 h 125"/>
                  <a:gd name="T24" fmla="*/ 580 w 581"/>
                  <a:gd name="T25" fmla="*/ 109 h 125"/>
                  <a:gd name="T26" fmla="*/ 578 w 581"/>
                  <a:gd name="T27" fmla="*/ 124 h 125"/>
                  <a:gd name="T28" fmla="*/ 578 w 581"/>
                  <a:gd name="T29" fmla="*/ 124 h 125"/>
                  <a:gd name="T30" fmla="*/ 576 w 581"/>
                  <a:gd name="T31" fmla="*/ 124 h 125"/>
                  <a:gd name="T32" fmla="*/ 576 w 581"/>
                  <a:gd name="T33" fmla="*/ 124 h 125"/>
                  <a:gd name="T34" fmla="*/ 575 w 581"/>
                  <a:gd name="T35" fmla="*/ 124 h 125"/>
                  <a:gd name="T36" fmla="*/ 575 w 581"/>
                  <a:gd name="T37" fmla="*/ 124 h 125"/>
                  <a:gd name="T38" fmla="*/ 575 w 581"/>
                  <a:gd name="T39" fmla="*/ 125 h 125"/>
                  <a:gd name="T40" fmla="*/ 573 w 581"/>
                  <a:gd name="T41" fmla="*/ 125 h 125"/>
                  <a:gd name="T42" fmla="*/ 573 w 581"/>
                  <a:gd name="T43" fmla="*/ 125 h 125"/>
                  <a:gd name="T44" fmla="*/ 575 w 581"/>
                  <a:gd name="T45" fmla="*/ 109 h 125"/>
                  <a:gd name="T46" fmla="*/ 576 w 581"/>
                  <a:gd name="T47" fmla="*/ 79 h 125"/>
                  <a:gd name="T48" fmla="*/ 581 w 581"/>
                  <a:gd name="T49" fmla="*/ 79 h 125"/>
                  <a:gd name="T50" fmla="*/ 8 w 581"/>
                  <a:gd name="T51" fmla="*/ 1 h 125"/>
                  <a:gd name="T52" fmla="*/ 3 w 581"/>
                  <a:gd name="T53" fmla="*/ 21 h 125"/>
                  <a:gd name="T54" fmla="*/ 0 w 581"/>
                  <a:gd name="T55" fmla="*/ 49 h 125"/>
                  <a:gd name="T56" fmla="*/ 0 w 581"/>
                  <a:gd name="T57" fmla="*/ 53 h 125"/>
                  <a:gd name="T58" fmla="*/ 0 w 581"/>
                  <a:gd name="T59" fmla="*/ 53 h 125"/>
                  <a:gd name="T60" fmla="*/ 0 w 581"/>
                  <a:gd name="T61" fmla="*/ 53 h 125"/>
                  <a:gd name="T62" fmla="*/ 2 w 581"/>
                  <a:gd name="T63" fmla="*/ 53 h 125"/>
                  <a:gd name="T64" fmla="*/ 2 w 581"/>
                  <a:gd name="T65" fmla="*/ 53 h 125"/>
                  <a:gd name="T66" fmla="*/ 2 w 581"/>
                  <a:gd name="T67" fmla="*/ 53 h 125"/>
                  <a:gd name="T68" fmla="*/ 3 w 581"/>
                  <a:gd name="T69" fmla="*/ 53 h 125"/>
                  <a:gd name="T70" fmla="*/ 3 w 581"/>
                  <a:gd name="T71" fmla="*/ 53 h 125"/>
                  <a:gd name="T72" fmla="*/ 5 w 581"/>
                  <a:gd name="T73" fmla="*/ 53 h 125"/>
                  <a:gd name="T74" fmla="*/ 5 w 581"/>
                  <a:gd name="T75" fmla="*/ 51 h 125"/>
                  <a:gd name="T76" fmla="*/ 8 w 581"/>
                  <a:gd name="T77" fmla="*/ 23 h 125"/>
                  <a:gd name="T78" fmla="*/ 15 w 581"/>
                  <a:gd name="T79" fmla="*/ 0 h 125"/>
                  <a:gd name="T80" fmla="*/ 13 w 581"/>
                  <a:gd name="T81" fmla="*/ 0 h 125"/>
                  <a:gd name="T82" fmla="*/ 13 w 581"/>
                  <a:gd name="T83" fmla="*/ 1 h 125"/>
                  <a:gd name="T84" fmla="*/ 12 w 581"/>
                  <a:gd name="T85" fmla="*/ 1 h 125"/>
                  <a:gd name="T86" fmla="*/ 12 w 581"/>
                  <a:gd name="T87" fmla="*/ 1 h 125"/>
                  <a:gd name="T88" fmla="*/ 12 w 581"/>
                  <a:gd name="T89" fmla="*/ 1 h 125"/>
                  <a:gd name="T90" fmla="*/ 10 w 581"/>
                  <a:gd name="T91" fmla="*/ 1 h 125"/>
                  <a:gd name="T92" fmla="*/ 10 w 581"/>
                  <a:gd name="T93" fmla="*/ 1 h 125"/>
                  <a:gd name="T94" fmla="*/ 8 w 581"/>
                  <a:gd name="T95" fmla="*/ 1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81"/>
                  <a:gd name="T145" fmla="*/ 0 h 125"/>
                  <a:gd name="T146" fmla="*/ 581 w 581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81" h="125">
                    <a:moveTo>
                      <a:pt x="581" y="79"/>
                    </a:moveTo>
                    <a:lnTo>
                      <a:pt x="581" y="67"/>
                    </a:lnTo>
                    <a:lnTo>
                      <a:pt x="580" y="67"/>
                    </a:lnTo>
                    <a:lnTo>
                      <a:pt x="578" y="67"/>
                    </a:lnTo>
                    <a:lnTo>
                      <a:pt x="576" y="67"/>
                    </a:lnTo>
                    <a:lnTo>
                      <a:pt x="576" y="79"/>
                    </a:lnTo>
                    <a:lnTo>
                      <a:pt x="581" y="79"/>
                    </a:lnTo>
                    <a:lnTo>
                      <a:pt x="580" y="109"/>
                    </a:lnTo>
                    <a:lnTo>
                      <a:pt x="578" y="124"/>
                    </a:lnTo>
                    <a:lnTo>
                      <a:pt x="576" y="124"/>
                    </a:lnTo>
                    <a:lnTo>
                      <a:pt x="575" y="124"/>
                    </a:lnTo>
                    <a:lnTo>
                      <a:pt x="575" y="125"/>
                    </a:lnTo>
                    <a:lnTo>
                      <a:pt x="573" y="125"/>
                    </a:lnTo>
                    <a:lnTo>
                      <a:pt x="575" y="109"/>
                    </a:lnTo>
                    <a:lnTo>
                      <a:pt x="576" y="79"/>
                    </a:lnTo>
                    <a:lnTo>
                      <a:pt x="581" y="79"/>
                    </a:lnTo>
                    <a:close/>
                    <a:moveTo>
                      <a:pt x="8" y="1"/>
                    </a:moveTo>
                    <a:lnTo>
                      <a:pt x="3" y="21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8" y="2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89" name="Freeform 201"/>
              <p:cNvSpPr>
                <a:spLocks noEditPoints="1"/>
              </p:cNvSpPr>
              <p:nvPr/>
            </p:nvSpPr>
            <p:spPr bwMode="auto">
              <a:xfrm>
                <a:off x="1744" y="2866"/>
                <a:ext cx="578" cy="125"/>
              </a:xfrm>
              <a:custGeom>
                <a:avLst/>
                <a:gdLst>
                  <a:gd name="T0" fmla="*/ 578 w 578"/>
                  <a:gd name="T1" fmla="*/ 79 h 125"/>
                  <a:gd name="T2" fmla="*/ 576 w 578"/>
                  <a:gd name="T3" fmla="*/ 67 h 125"/>
                  <a:gd name="T4" fmla="*/ 576 w 578"/>
                  <a:gd name="T5" fmla="*/ 67 h 125"/>
                  <a:gd name="T6" fmla="*/ 576 w 578"/>
                  <a:gd name="T7" fmla="*/ 67 h 125"/>
                  <a:gd name="T8" fmla="*/ 574 w 578"/>
                  <a:gd name="T9" fmla="*/ 67 h 125"/>
                  <a:gd name="T10" fmla="*/ 574 w 578"/>
                  <a:gd name="T11" fmla="*/ 67 h 125"/>
                  <a:gd name="T12" fmla="*/ 573 w 578"/>
                  <a:gd name="T13" fmla="*/ 67 h 125"/>
                  <a:gd name="T14" fmla="*/ 573 w 578"/>
                  <a:gd name="T15" fmla="*/ 67 h 125"/>
                  <a:gd name="T16" fmla="*/ 573 w 578"/>
                  <a:gd name="T17" fmla="*/ 67 h 125"/>
                  <a:gd name="T18" fmla="*/ 571 w 578"/>
                  <a:gd name="T19" fmla="*/ 67 h 125"/>
                  <a:gd name="T20" fmla="*/ 573 w 578"/>
                  <a:gd name="T21" fmla="*/ 79 h 125"/>
                  <a:gd name="T22" fmla="*/ 578 w 578"/>
                  <a:gd name="T23" fmla="*/ 79 h 125"/>
                  <a:gd name="T24" fmla="*/ 576 w 578"/>
                  <a:gd name="T25" fmla="*/ 109 h 125"/>
                  <a:gd name="T26" fmla="*/ 573 w 578"/>
                  <a:gd name="T27" fmla="*/ 124 h 125"/>
                  <a:gd name="T28" fmla="*/ 573 w 578"/>
                  <a:gd name="T29" fmla="*/ 124 h 125"/>
                  <a:gd name="T30" fmla="*/ 573 w 578"/>
                  <a:gd name="T31" fmla="*/ 125 h 125"/>
                  <a:gd name="T32" fmla="*/ 571 w 578"/>
                  <a:gd name="T33" fmla="*/ 125 h 125"/>
                  <a:gd name="T34" fmla="*/ 571 w 578"/>
                  <a:gd name="T35" fmla="*/ 125 h 125"/>
                  <a:gd name="T36" fmla="*/ 569 w 578"/>
                  <a:gd name="T37" fmla="*/ 125 h 125"/>
                  <a:gd name="T38" fmla="*/ 569 w 578"/>
                  <a:gd name="T39" fmla="*/ 125 h 125"/>
                  <a:gd name="T40" fmla="*/ 569 w 578"/>
                  <a:gd name="T41" fmla="*/ 125 h 125"/>
                  <a:gd name="T42" fmla="*/ 568 w 578"/>
                  <a:gd name="T43" fmla="*/ 125 h 125"/>
                  <a:gd name="T44" fmla="*/ 571 w 578"/>
                  <a:gd name="T45" fmla="*/ 109 h 125"/>
                  <a:gd name="T46" fmla="*/ 573 w 578"/>
                  <a:gd name="T47" fmla="*/ 79 h 125"/>
                  <a:gd name="T48" fmla="*/ 578 w 578"/>
                  <a:gd name="T49" fmla="*/ 79 h 125"/>
                  <a:gd name="T50" fmla="*/ 10 w 578"/>
                  <a:gd name="T51" fmla="*/ 1 h 125"/>
                  <a:gd name="T52" fmla="*/ 5 w 578"/>
                  <a:gd name="T53" fmla="*/ 21 h 125"/>
                  <a:gd name="T54" fmla="*/ 0 w 578"/>
                  <a:gd name="T55" fmla="*/ 51 h 125"/>
                  <a:gd name="T56" fmla="*/ 0 w 578"/>
                  <a:gd name="T57" fmla="*/ 53 h 125"/>
                  <a:gd name="T58" fmla="*/ 0 w 578"/>
                  <a:gd name="T59" fmla="*/ 53 h 125"/>
                  <a:gd name="T60" fmla="*/ 1 w 578"/>
                  <a:gd name="T61" fmla="*/ 53 h 125"/>
                  <a:gd name="T62" fmla="*/ 1 w 578"/>
                  <a:gd name="T63" fmla="*/ 53 h 125"/>
                  <a:gd name="T64" fmla="*/ 3 w 578"/>
                  <a:gd name="T65" fmla="*/ 53 h 125"/>
                  <a:gd name="T66" fmla="*/ 3 w 578"/>
                  <a:gd name="T67" fmla="*/ 53 h 125"/>
                  <a:gd name="T68" fmla="*/ 3 w 578"/>
                  <a:gd name="T69" fmla="*/ 53 h 125"/>
                  <a:gd name="T70" fmla="*/ 5 w 578"/>
                  <a:gd name="T71" fmla="*/ 53 h 125"/>
                  <a:gd name="T72" fmla="*/ 5 w 578"/>
                  <a:gd name="T73" fmla="*/ 53 h 125"/>
                  <a:gd name="T74" fmla="*/ 5 w 578"/>
                  <a:gd name="T75" fmla="*/ 51 h 125"/>
                  <a:gd name="T76" fmla="*/ 10 w 578"/>
                  <a:gd name="T77" fmla="*/ 23 h 125"/>
                  <a:gd name="T78" fmla="*/ 15 w 578"/>
                  <a:gd name="T79" fmla="*/ 0 h 125"/>
                  <a:gd name="T80" fmla="*/ 15 w 578"/>
                  <a:gd name="T81" fmla="*/ 0 h 125"/>
                  <a:gd name="T82" fmla="*/ 13 w 578"/>
                  <a:gd name="T83" fmla="*/ 0 h 125"/>
                  <a:gd name="T84" fmla="*/ 13 w 578"/>
                  <a:gd name="T85" fmla="*/ 0 h 125"/>
                  <a:gd name="T86" fmla="*/ 13 w 578"/>
                  <a:gd name="T87" fmla="*/ 0 h 125"/>
                  <a:gd name="T88" fmla="*/ 11 w 578"/>
                  <a:gd name="T89" fmla="*/ 0 h 125"/>
                  <a:gd name="T90" fmla="*/ 11 w 578"/>
                  <a:gd name="T91" fmla="*/ 1 h 125"/>
                  <a:gd name="T92" fmla="*/ 10 w 578"/>
                  <a:gd name="T93" fmla="*/ 1 h 125"/>
                  <a:gd name="T94" fmla="*/ 10 w 578"/>
                  <a:gd name="T95" fmla="*/ 1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78"/>
                  <a:gd name="T145" fmla="*/ 0 h 125"/>
                  <a:gd name="T146" fmla="*/ 578 w 578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78" h="125">
                    <a:moveTo>
                      <a:pt x="578" y="79"/>
                    </a:moveTo>
                    <a:lnTo>
                      <a:pt x="576" y="67"/>
                    </a:lnTo>
                    <a:lnTo>
                      <a:pt x="574" y="67"/>
                    </a:lnTo>
                    <a:lnTo>
                      <a:pt x="573" y="67"/>
                    </a:lnTo>
                    <a:lnTo>
                      <a:pt x="571" y="67"/>
                    </a:lnTo>
                    <a:lnTo>
                      <a:pt x="573" y="79"/>
                    </a:lnTo>
                    <a:lnTo>
                      <a:pt x="578" y="79"/>
                    </a:lnTo>
                    <a:lnTo>
                      <a:pt x="576" y="109"/>
                    </a:lnTo>
                    <a:lnTo>
                      <a:pt x="573" y="124"/>
                    </a:lnTo>
                    <a:lnTo>
                      <a:pt x="573" y="125"/>
                    </a:lnTo>
                    <a:lnTo>
                      <a:pt x="571" y="125"/>
                    </a:lnTo>
                    <a:lnTo>
                      <a:pt x="569" y="125"/>
                    </a:lnTo>
                    <a:lnTo>
                      <a:pt x="568" y="125"/>
                    </a:lnTo>
                    <a:lnTo>
                      <a:pt x="571" y="109"/>
                    </a:lnTo>
                    <a:lnTo>
                      <a:pt x="573" y="79"/>
                    </a:lnTo>
                    <a:lnTo>
                      <a:pt x="578" y="79"/>
                    </a:lnTo>
                    <a:close/>
                    <a:moveTo>
                      <a:pt x="10" y="1"/>
                    </a:moveTo>
                    <a:lnTo>
                      <a:pt x="5" y="21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10" y="2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0" name="Freeform 202"/>
              <p:cNvSpPr>
                <a:spLocks noEditPoints="1"/>
              </p:cNvSpPr>
              <p:nvPr/>
            </p:nvSpPr>
            <p:spPr bwMode="auto">
              <a:xfrm>
                <a:off x="1747" y="2866"/>
                <a:ext cx="571" cy="125"/>
              </a:xfrm>
              <a:custGeom>
                <a:avLst/>
                <a:gdLst>
                  <a:gd name="T0" fmla="*/ 571 w 571"/>
                  <a:gd name="T1" fmla="*/ 79 h 125"/>
                  <a:gd name="T2" fmla="*/ 571 w 571"/>
                  <a:gd name="T3" fmla="*/ 67 h 125"/>
                  <a:gd name="T4" fmla="*/ 570 w 571"/>
                  <a:gd name="T5" fmla="*/ 67 h 125"/>
                  <a:gd name="T6" fmla="*/ 570 w 571"/>
                  <a:gd name="T7" fmla="*/ 67 h 125"/>
                  <a:gd name="T8" fmla="*/ 570 w 571"/>
                  <a:gd name="T9" fmla="*/ 67 h 125"/>
                  <a:gd name="T10" fmla="*/ 568 w 571"/>
                  <a:gd name="T11" fmla="*/ 67 h 125"/>
                  <a:gd name="T12" fmla="*/ 568 w 571"/>
                  <a:gd name="T13" fmla="*/ 67 h 125"/>
                  <a:gd name="T14" fmla="*/ 568 w 571"/>
                  <a:gd name="T15" fmla="*/ 67 h 125"/>
                  <a:gd name="T16" fmla="*/ 566 w 571"/>
                  <a:gd name="T17" fmla="*/ 67 h 125"/>
                  <a:gd name="T18" fmla="*/ 566 w 571"/>
                  <a:gd name="T19" fmla="*/ 67 h 125"/>
                  <a:gd name="T20" fmla="*/ 566 w 571"/>
                  <a:gd name="T21" fmla="*/ 79 h 125"/>
                  <a:gd name="T22" fmla="*/ 571 w 571"/>
                  <a:gd name="T23" fmla="*/ 79 h 125"/>
                  <a:gd name="T24" fmla="*/ 570 w 571"/>
                  <a:gd name="T25" fmla="*/ 109 h 125"/>
                  <a:gd name="T26" fmla="*/ 568 w 571"/>
                  <a:gd name="T27" fmla="*/ 125 h 125"/>
                  <a:gd name="T28" fmla="*/ 566 w 571"/>
                  <a:gd name="T29" fmla="*/ 125 h 125"/>
                  <a:gd name="T30" fmla="*/ 566 w 571"/>
                  <a:gd name="T31" fmla="*/ 125 h 125"/>
                  <a:gd name="T32" fmla="*/ 566 w 571"/>
                  <a:gd name="T33" fmla="*/ 125 h 125"/>
                  <a:gd name="T34" fmla="*/ 565 w 571"/>
                  <a:gd name="T35" fmla="*/ 125 h 125"/>
                  <a:gd name="T36" fmla="*/ 565 w 571"/>
                  <a:gd name="T37" fmla="*/ 125 h 125"/>
                  <a:gd name="T38" fmla="*/ 565 w 571"/>
                  <a:gd name="T39" fmla="*/ 125 h 125"/>
                  <a:gd name="T40" fmla="*/ 563 w 571"/>
                  <a:gd name="T41" fmla="*/ 125 h 125"/>
                  <a:gd name="T42" fmla="*/ 563 w 571"/>
                  <a:gd name="T43" fmla="*/ 125 h 125"/>
                  <a:gd name="T44" fmla="*/ 565 w 571"/>
                  <a:gd name="T45" fmla="*/ 109 h 125"/>
                  <a:gd name="T46" fmla="*/ 566 w 571"/>
                  <a:gd name="T47" fmla="*/ 79 h 125"/>
                  <a:gd name="T48" fmla="*/ 571 w 571"/>
                  <a:gd name="T49" fmla="*/ 79 h 125"/>
                  <a:gd name="T50" fmla="*/ 10 w 571"/>
                  <a:gd name="T51" fmla="*/ 0 h 125"/>
                  <a:gd name="T52" fmla="*/ 3 w 571"/>
                  <a:gd name="T53" fmla="*/ 23 h 125"/>
                  <a:gd name="T54" fmla="*/ 0 w 571"/>
                  <a:gd name="T55" fmla="*/ 51 h 125"/>
                  <a:gd name="T56" fmla="*/ 0 w 571"/>
                  <a:gd name="T57" fmla="*/ 53 h 125"/>
                  <a:gd name="T58" fmla="*/ 0 w 571"/>
                  <a:gd name="T59" fmla="*/ 53 h 125"/>
                  <a:gd name="T60" fmla="*/ 0 w 571"/>
                  <a:gd name="T61" fmla="*/ 53 h 125"/>
                  <a:gd name="T62" fmla="*/ 2 w 571"/>
                  <a:gd name="T63" fmla="*/ 53 h 125"/>
                  <a:gd name="T64" fmla="*/ 2 w 571"/>
                  <a:gd name="T65" fmla="*/ 53 h 125"/>
                  <a:gd name="T66" fmla="*/ 2 w 571"/>
                  <a:gd name="T67" fmla="*/ 53 h 125"/>
                  <a:gd name="T68" fmla="*/ 3 w 571"/>
                  <a:gd name="T69" fmla="*/ 53 h 125"/>
                  <a:gd name="T70" fmla="*/ 3 w 571"/>
                  <a:gd name="T71" fmla="*/ 53 h 125"/>
                  <a:gd name="T72" fmla="*/ 5 w 571"/>
                  <a:gd name="T73" fmla="*/ 53 h 125"/>
                  <a:gd name="T74" fmla="*/ 5 w 571"/>
                  <a:gd name="T75" fmla="*/ 51 h 125"/>
                  <a:gd name="T76" fmla="*/ 8 w 571"/>
                  <a:gd name="T77" fmla="*/ 23 h 125"/>
                  <a:gd name="T78" fmla="*/ 15 w 571"/>
                  <a:gd name="T79" fmla="*/ 0 h 125"/>
                  <a:gd name="T80" fmla="*/ 13 w 571"/>
                  <a:gd name="T81" fmla="*/ 0 h 125"/>
                  <a:gd name="T82" fmla="*/ 13 w 571"/>
                  <a:gd name="T83" fmla="*/ 0 h 125"/>
                  <a:gd name="T84" fmla="*/ 13 w 571"/>
                  <a:gd name="T85" fmla="*/ 0 h 125"/>
                  <a:gd name="T86" fmla="*/ 12 w 571"/>
                  <a:gd name="T87" fmla="*/ 0 h 125"/>
                  <a:gd name="T88" fmla="*/ 12 w 571"/>
                  <a:gd name="T89" fmla="*/ 0 h 125"/>
                  <a:gd name="T90" fmla="*/ 10 w 571"/>
                  <a:gd name="T91" fmla="*/ 0 h 125"/>
                  <a:gd name="T92" fmla="*/ 10 w 571"/>
                  <a:gd name="T93" fmla="*/ 0 h 125"/>
                  <a:gd name="T94" fmla="*/ 10 w 571"/>
                  <a:gd name="T95" fmla="*/ 0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71"/>
                  <a:gd name="T145" fmla="*/ 0 h 125"/>
                  <a:gd name="T146" fmla="*/ 571 w 571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71" h="125">
                    <a:moveTo>
                      <a:pt x="571" y="79"/>
                    </a:moveTo>
                    <a:lnTo>
                      <a:pt x="571" y="67"/>
                    </a:lnTo>
                    <a:lnTo>
                      <a:pt x="570" y="67"/>
                    </a:lnTo>
                    <a:lnTo>
                      <a:pt x="568" y="67"/>
                    </a:lnTo>
                    <a:lnTo>
                      <a:pt x="566" y="67"/>
                    </a:lnTo>
                    <a:lnTo>
                      <a:pt x="566" y="79"/>
                    </a:lnTo>
                    <a:lnTo>
                      <a:pt x="571" y="79"/>
                    </a:lnTo>
                    <a:lnTo>
                      <a:pt x="570" y="109"/>
                    </a:lnTo>
                    <a:lnTo>
                      <a:pt x="568" y="125"/>
                    </a:lnTo>
                    <a:lnTo>
                      <a:pt x="566" y="125"/>
                    </a:lnTo>
                    <a:lnTo>
                      <a:pt x="565" y="125"/>
                    </a:lnTo>
                    <a:lnTo>
                      <a:pt x="563" y="125"/>
                    </a:lnTo>
                    <a:lnTo>
                      <a:pt x="565" y="109"/>
                    </a:lnTo>
                    <a:lnTo>
                      <a:pt x="566" y="79"/>
                    </a:lnTo>
                    <a:lnTo>
                      <a:pt x="571" y="79"/>
                    </a:lnTo>
                    <a:close/>
                    <a:moveTo>
                      <a:pt x="10" y="0"/>
                    </a:moveTo>
                    <a:lnTo>
                      <a:pt x="3" y="23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8" y="2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1" name="Freeform 203"/>
              <p:cNvSpPr>
                <a:spLocks noEditPoints="1"/>
              </p:cNvSpPr>
              <p:nvPr/>
            </p:nvSpPr>
            <p:spPr bwMode="auto">
              <a:xfrm>
                <a:off x="1749" y="2866"/>
                <a:ext cx="568" cy="125"/>
              </a:xfrm>
              <a:custGeom>
                <a:avLst/>
                <a:gdLst>
                  <a:gd name="T0" fmla="*/ 568 w 568"/>
                  <a:gd name="T1" fmla="*/ 79 h 125"/>
                  <a:gd name="T2" fmla="*/ 566 w 568"/>
                  <a:gd name="T3" fmla="*/ 67 h 125"/>
                  <a:gd name="T4" fmla="*/ 566 w 568"/>
                  <a:gd name="T5" fmla="*/ 67 h 125"/>
                  <a:gd name="T6" fmla="*/ 566 w 568"/>
                  <a:gd name="T7" fmla="*/ 67 h 125"/>
                  <a:gd name="T8" fmla="*/ 564 w 568"/>
                  <a:gd name="T9" fmla="*/ 67 h 125"/>
                  <a:gd name="T10" fmla="*/ 564 w 568"/>
                  <a:gd name="T11" fmla="*/ 67 h 125"/>
                  <a:gd name="T12" fmla="*/ 563 w 568"/>
                  <a:gd name="T13" fmla="*/ 67 h 125"/>
                  <a:gd name="T14" fmla="*/ 563 w 568"/>
                  <a:gd name="T15" fmla="*/ 67 h 125"/>
                  <a:gd name="T16" fmla="*/ 563 w 568"/>
                  <a:gd name="T17" fmla="*/ 67 h 125"/>
                  <a:gd name="T18" fmla="*/ 561 w 568"/>
                  <a:gd name="T19" fmla="*/ 67 h 125"/>
                  <a:gd name="T20" fmla="*/ 563 w 568"/>
                  <a:gd name="T21" fmla="*/ 79 h 125"/>
                  <a:gd name="T22" fmla="*/ 568 w 568"/>
                  <a:gd name="T23" fmla="*/ 79 h 125"/>
                  <a:gd name="T24" fmla="*/ 566 w 568"/>
                  <a:gd name="T25" fmla="*/ 109 h 125"/>
                  <a:gd name="T26" fmla="*/ 563 w 568"/>
                  <a:gd name="T27" fmla="*/ 125 h 125"/>
                  <a:gd name="T28" fmla="*/ 563 w 568"/>
                  <a:gd name="T29" fmla="*/ 125 h 125"/>
                  <a:gd name="T30" fmla="*/ 563 w 568"/>
                  <a:gd name="T31" fmla="*/ 125 h 125"/>
                  <a:gd name="T32" fmla="*/ 561 w 568"/>
                  <a:gd name="T33" fmla="*/ 125 h 125"/>
                  <a:gd name="T34" fmla="*/ 561 w 568"/>
                  <a:gd name="T35" fmla="*/ 125 h 125"/>
                  <a:gd name="T36" fmla="*/ 559 w 568"/>
                  <a:gd name="T37" fmla="*/ 125 h 125"/>
                  <a:gd name="T38" fmla="*/ 559 w 568"/>
                  <a:gd name="T39" fmla="*/ 125 h 125"/>
                  <a:gd name="T40" fmla="*/ 559 w 568"/>
                  <a:gd name="T41" fmla="*/ 125 h 125"/>
                  <a:gd name="T42" fmla="*/ 558 w 568"/>
                  <a:gd name="T43" fmla="*/ 125 h 125"/>
                  <a:gd name="T44" fmla="*/ 561 w 568"/>
                  <a:gd name="T45" fmla="*/ 109 h 125"/>
                  <a:gd name="T46" fmla="*/ 563 w 568"/>
                  <a:gd name="T47" fmla="*/ 79 h 125"/>
                  <a:gd name="T48" fmla="*/ 568 w 568"/>
                  <a:gd name="T49" fmla="*/ 79 h 125"/>
                  <a:gd name="T50" fmla="*/ 10 w 568"/>
                  <a:gd name="T51" fmla="*/ 0 h 125"/>
                  <a:gd name="T52" fmla="*/ 5 w 568"/>
                  <a:gd name="T53" fmla="*/ 23 h 125"/>
                  <a:gd name="T54" fmla="*/ 0 w 568"/>
                  <a:gd name="T55" fmla="*/ 51 h 125"/>
                  <a:gd name="T56" fmla="*/ 0 w 568"/>
                  <a:gd name="T57" fmla="*/ 53 h 125"/>
                  <a:gd name="T58" fmla="*/ 0 w 568"/>
                  <a:gd name="T59" fmla="*/ 53 h 125"/>
                  <a:gd name="T60" fmla="*/ 1 w 568"/>
                  <a:gd name="T61" fmla="*/ 53 h 125"/>
                  <a:gd name="T62" fmla="*/ 1 w 568"/>
                  <a:gd name="T63" fmla="*/ 53 h 125"/>
                  <a:gd name="T64" fmla="*/ 3 w 568"/>
                  <a:gd name="T65" fmla="*/ 53 h 125"/>
                  <a:gd name="T66" fmla="*/ 3 w 568"/>
                  <a:gd name="T67" fmla="*/ 53 h 125"/>
                  <a:gd name="T68" fmla="*/ 3 w 568"/>
                  <a:gd name="T69" fmla="*/ 53 h 125"/>
                  <a:gd name="T70" fmla="*/ 5 w 568"/>
                  <a:gd name="T71" fmla="*/ 53 h 125"/>
                  <a:gd name="T72" fmla="*/ 5 w 568"/>
                  <a:gd name="T73" fmla="*/ 53 h 125"/>
                  <a:gd name="T74" fmla="*/ 5 w 568"/>
                  <a:gd name="T75" fmla="*/ 51 h 125"/>
                  <a:gd name="T76" fmla="*/ 10 w 568"/>
                  <a:gd name="T77" fmla="*/ 24 h 125"/>
                  <a:gd name="T78" fmla="*/ 15 w 568"/>
                  <a:gd name="T79" fmla="*/ 0 h 125"/>
                  <a:gd name="T80" fmla="*/ 15 w 568"/>
                  <a:gd name="T81" fmla="*/ 0 h 125"/>
                  <a:gd name="T82" fmla="*/ 13 w 568"/>
                  <a:gd name="T83" fmla="*/ 0 h 125"/>
                  <a:gd name="T84" fmla="*/ 13 w 568"/>
                  <a:gd name="T85" fmla="*/ 0 h 125"/>
                  <a:gd name="T86" fmla="*/ 13 w 568"/>
                  <a:gd name="T87" fmla="*/ 0 h 125"/>
                  <a:gd name="T88" fmla="*/ 11 w 568"/>
                  <a:gd name="T89" fmla="*/ 0 h 125"/>
                  <a:gd name="T90" fmla="*/ 11 w 568"/>
                  <a:gd name="T91" fmla="*/ 0 h 125"/>
                  <a:gd name="T92" fmla="*/ 11 w 568"/>
                  <a:gd name="T93" fmla="*/ 0 h 125"/>
                  <a:gd name="T94" fmla="*/ 10 w 568"/>
                  <a:gd name="T95" fmla="*/ 0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8"/>
                  <a:gd name="T145" fmla="*/ 0 h 125"/>
                  <a:gd name="T146" fmla="*/ 568 w 568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8" h="125">
                    <a:moveTo>
                      <a:pt x="568" y="79"/>
                    </a:moveTo>
                    <a:lnTo>
                      <a:pt x="566" y="67"/>
                    </a:lnTo>
                    <a:lnTo>
                      <a:pt x="564" y="67"/>
                    </a:lnTo>
                    <a:lnTo>
                      <a:pt x="563" y="67"/>
                    </a:lnTo>
                    <a:lnTo>
                      <a:pt x="561" y="67"/>
                    </a:lnTo>
                    <a:lnTo>
                      <a:pt x="563" y="79"/>
                    </a:lnTo>
                    <a:lnTo>
                      <a:pt x="568" y="79"/>
                    </a:lnTo>
                    <a:lnTo>
                      <a:pt x="566" y="109"/>
                    </a:lnTo>
                    <a:lnTo>
                      <a:pt x="563" y="125"/>
                    </a:lnTo>
                    <a:lnTo>
                      <a:pt x="561" y="125"/>
                    </a:lnTo>
                    <a:lnTo>
                      <a:pt x="559" y="125"/>
                    </a:lnTo>
                    <a:lnTo>
                      <a:pt x="558" y="125"/>
                    </a:lnTo>
                    <a:lnTo>
                      <a:pt x="561" y="109"/>
                    </a:lnTo>
                    <a:lnTo>
                      <a:pt x="563" y="79"/>
                    </a:lnTo>
                    <a:lnTo>
                      <a:pt x="568" y="79"/>
                    </a:lnTo>
                    <a:close/>
                    <a:moveTo>
                      <a:pt x="10" y="0"/>
                    </a:moveTo>
                    <a:lnTo>
                      <a:pt x="5" y="23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10" y="24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2" name="Freeform 204"/>
              <p:cNvSpPr>
                <a:spLocks noEditPoints="1"/>
              </p:cNvSpPr>
              <p:nvPr/>
            </p:nvSpPr>
            <p:spPr bwMode="auto">
              <a:xfrm>
                <a:off x="1752" y="2866"/>
                <a:ext cx="561" cy="125"/>
              </a:xfrm>
              <a:custGeom>
                <a:avLst/>
                <a:gdLst>
                  <a:gd name="T0" fmla="*/ 561 w 561"/>
                  <a:gd name="T1" fmla="*/ 79 h 125"/>
                  <a:gd name="T2" fmla="*/ 561 w 561"/>
                  <a:gd name="T3" fmla="*/ 67 h 125"/>
                  <a:gd name="T4" fmla="*/ 560 w 561"/>
                  <a:gd name="T5" fmla="*/ 67 h 125"/>
                  <a:gd name="T6" fmla="*/ 560 w 561"/>
                  <a:gd name="T7" fmla="*/ 67 h 125"/>
                  <a:gd name="T8" fmla="*/ 560 w 561"/>
                  <a:gd name="T9" fmla="*/ 67 h 125"/>
                  <a:gd name="T10" fmla="*/ 558 w 561"/>
                  <a:gd name="T11" fmla="*/ 67 h 125"/>
                  <a:gd name="T12" fmla="*/ 558 w 561"/>
                  <a:gd name="T13" fmla="*/ 67 h 125"/>
                  <a:gd name="T14" fmla="*/ 558 w 561"/>
                  <a:gd name="T15" fmla="*/ 67 h 125"/>
                  <a:gd name="T16" fmla="*/ 556 w 561"/>
                  <a:gd name="T17" fmla="*/ 67 h 125"/>
                  <a:gd name="T18" fmla="*/ 556 w 561"/>
                  <a:gd name="T19" fmla="*/ 67 h 125"/>
                  <a:gd name="T20" fmla="*/ 556 w 561"/>
                  <a:gd name="T21" fmla="*/ 79 h 125"/>
                  <a:gd name="T22" fmla="*/ 561 w 561"/>
                  <a:gd name="T23" fmla="*/ 79 h 125"/>
                  <a:gd name="T24" fmla="*/ 560 w 561"/>
                  <a:gd name="T25" fmla="*/ 109 h 125"/>
                  <a:gd name="T26" fmla="*/ 558 w 561"/>
                  <a:gd name="T27" fmla="*/ 125 h 125"/>
                  <a:gd name="T28" fmla="*/ 556 w 561"/>
                  <a:gd name="T29" fmla="*/ 125 h 125"/>
                  <a:gd name="T30" fmla="*/ 556 w 561"/>
                  <a:gd name="T31" fmla="*/ 125 h 125"/>
                  <a:gd name="T32" fmla="*/ 556 w 561"/>
                  <a:gd name="T33" fmla="*/ 125 h 125"/>
                  <a:gd name="T34" fmla="*/ 555 w 561"/>
                  <a:gd name="T35" fmla="*/ 125 h 125"/>
                  <a:gd name="T36" fmla="*/ 555 w 561"/>
                  <a:gd name="T37" fmla="*/ 125 h 125"/>
                  <a:gd name="T38" fmla="*/ 553 w 561"/>
                  <a:gd name="T39" fmla="*/ 125 h 125"/>
                  <a:gd name="T40" fmla="*/ 553 w 561"/>
                  <a:gd name="T41" fmla="*/ 125 h 125"/>
                  <a:gd name="T42" fmla="*/ 553 w 561"/>
                  <a:gd name="T43" fmla="*/ 125 h 125"/>
                  <a:gd name="T44" fmla="*/ 555 w 561"/>
                  <a:gd name="T45" fmla="*/ 107 h 125"/>
                  <a:gd name="T46" fmla="*/ 556 w 561"/>
                  <a:gd name="T47" fmla="*/ 79 h 125"/>
                  <a:gd name="T48" fmla="*/ 561 w 561"/>
                  <a:gd name="T49" fmla="*/ 79 h 125"/>
                  <a:gd name="T50" fmla="*/ 10 w 561"/>
                  <a:gd name="T51" fmla="*/ 0 h 125"/>
                  <a:gd name="T52" fmla="*/ 3 w 561"/>
                  <a:gd name="T53" fmla="*/ 23 h 125"/>
                  <a:gd name="T54" fmla="*/ 0 w 561"/>
                  <a:gd name="T55" fmla="*/ 51 h 125"/>
                  <a:gd name="T56" fmla="*/ 0 w 561"/>
                  <a:gd name="T57" fmla="*/ 53 h 125"/>
                  <a:gd name="T58" fmla="*/ 0 w 561"/>
                  <a:gd name="T59" fmla="*/ 53 h 125"/>
                  <a:gd name="T60" fmla="*/ 0 w 561"/>
                  <a:gd name="T61" fmla="*/ 53 h 125"/>
                  <a:gd name="T62" fmla="*/ 2 w 561"/>
                  <a:gd name="T63" fmla="*/ 53 h 125"/>
                  <a:gd name="T64" fmla="*/ 2 w 561"/>
                  <a:gd name="T65" fmla="*/ 53 h 125"/>
                  <a:gd name="T66" fmla="*/ 2 w 561"/>
                  <a:gd name="T67" fmla="*/ 53 h 125"/>
                  <a:gd name="T68" fmla="*/ 3 w 561"/>
                  <a:gd name="T69" fmla="*/ 53 h 125"/>
                  <a:gd name="T70" fmla="*/ 3 w 561"/>
                  <a:gd name="T71" fmla="*/ 53 h 125"/>
                  <a:gd name="T72" fmla="*/ 5 w 561"/>
                  <a:gd name="T73" fmla="*/ 53 h 125"/>
                  <a:gd name="T74" fmla="*/ 5 w 561"/>
                  <a:gd name="T75" fmla="*/ 51 h 125"/>
                  <a:gd name="T76" fmla="*/ 8 w 561"/>
                  <a:gd name="T77" fmla="*/ 24 h 125"/>
                  <a:gd name="T78" fmla="*/ 15 w 561"/>
                  <a:gd name="T79" fmla="*/ 0 h 125"/>
                  <a:gd name="T80" fmla="*/ 13 w 561"/>
                  <a:gd name="T81" fmla="*/ 0 h 125"/>
                  <a:gd name="T82" fmla="*/ 13 w 561"/>
                  <a:gd name="T83" fmla="*/ 0 h 125"/>
                  <a:gd name="T84" fmla="*/ 13 w 561"/>
                  <a:gd name="T85" fmla="*/ 0 h 125"/>
                  <a:gd name="T86" fmla="*/ 12 w 561"/>
                  <a:gd name="T87" fmla="*/ 0 h 125"/>
                  <a:gd name="T88" fmla="*/ 12 w 561"/>
                  <a:gd name="T89" fmla="*/ 0 h 125"/>
                  <a:gd name="T90" fmla="*/ 10 w 561"/>
                  <a:gd name="T91" fmla="*/ 0 h 125"/>
                  <a:gd name="T92" fmla="*/ 10 w 561"/>
                  <a:gd name="T93" fmla="*/ 0 h 125"/>
                  <a:gd name="T94" fmla="*/ 10 w 561"/>
                  <a:gd name="T95" fmla="*/ 0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1"/>
                  <a:gd name="T145" fmla="*/ 0 h 125"/>
                  <a:gd name="T146" fmla="*/ 561 w 561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1" h="125">
                    <a:moveTo>
                      <a:pt x="561" y="79"/>
                    </a:moveTo>
                    <a:lnTo>
                      <a:pt x="561" y="67"/>
                    </a:lnTo>
                    <a:lnTo>
                      <a:pt x="560" y="67"/>
                    </a:lnTo>
                    <a:lnTo>
                      <a:pt x="558" y="67"/>
                    </a:lnTo>
                    <a:lnTo>
                      <a:pt x="556" y="67"/>
                    </a:lnTo>
                    <a:lnTo>
                      <a:pt x="556" y="79"/>
                    </a:lnTo>
                    <a:lnTo>
                      <a:pt x="561" y="79"/>
                    </a:lnTo>
                    <a:lnTo>
                      <a:pt x="560" y="109"/>
                    </a:lnTo>
                    <a:lnTo>
                      <a:pt x="558" y="125"/>
                    </a:lnTo>
                    <a:lnTo>
                      <a:pt x="556" y="125"/>
                    </a:lnTo>
                    <a:lnTo>
                      <a:pt x="555" y="125"/>
                    </a:lnTo>
                    <a:lnTo>
                      <a:pt x="553" y="125"/>
                    </a:lnTo>
                    <a:lnTo>
                      <a:pt x="555" y="107"/>
                    </a:lnTo>
                    <a:lnTo>
                      <a:pt x="556" y="79"/>
                    </a:lnTo>
                    <a:lnTo>
                      <a:pt x="561" y="79"/>
                    </a:lnTo>
                    <a:close/>
                    <a:moveTo>
                      <a:pt x="10" y="0"/>
                    </a:moveTo>
                    <a:lnTo>
                      <a:pt x="3" y="23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8" y="24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3" name="Freeform 205"/>
              <p:cNvSpPr>
                <a:spLocks noEditPoints="1"/>
              </p:cNvSpPr>
              <p:nvPr/>
            </p:nvSpPr>
            <p:spPr bwMode="auto">
              <a:xfrm>
                <a:off x="1754" y="2866"/>
                <a:ext cx="558" cy="125"/>
              </a:xfrm>
              <a:custGeom>
                <a:avLst/>
                <a:gdLst>
                  <a:gd name="T0" fmla="*/ 558 w 558"/>
                  <a:gd name="T1" fmla="*/ 79 h 125"/>
                  <a:gd name="T2" fmla="*/ 556 w 558"/>
                  <a:gd name="T3" fmla="*/ 67 h 125"/>
                  <a:gd name="T4" fmla="*/ 556 w 558"/>
                  <a:gd name="T5" fmla="*/ 67 h 125"/>
                  <a:gd name="T6" fmla="*/ 556 w 558"/>
                  <a:gd name="T7" fmla="*/ 67 h 125"/>
                  <a:gd name="T8" fmla="*/ 554 w 558"/>
                  <a:gd name="T9" fmla="*/ 67 h 125"/>
                  <a:gd name="T10" fmla="*/ 554 w 558"/>
                  <a:gd name="T11" fmla="*/ 67 h 125"/>
                  <a:gd name="T12" fmla="*/ 553 w 558"/>
                  <a:gd name="T13" fmla="*/ 67 h 125"/>
                  <a:gd name="T14" fmla="*/ 553 w 558"/>
                  <a:gd name="T15" fmla="*/ 67 h 125"/>
                  <a:gd name="T16" fmla="*/ 553 w 558"/>
                  <a:gd name="T17" fmla="*/ 67 h 125"/>
                  <a:gd name="T18" fmla="*/ 551 w 558"/>
                  <a:gd name="T19" fmla="*/ 67 h 125"/>
                  <a:gd name="T20" fmla="*/ 553 w 558"/>
                  <a:gd name="T21" fmla="*/ 79 h 125"/>
                  <a:gd name="T22" fmla="*/ 558 w 558"/>
                  <a:gd name="T23" fmla="*/ 79 h 125"/>
                  <a:gd name="T24" fmla="*/ 556 w 558"/>
                  <a:gd name="T25" fmla="*/ 109 h 125"/>
                  <a:gd name="T26" fmla="*/ 553 w 558"/>
                  <a:gd name="T27" fmla="*/ 125 h 125"/>
                  <a:gd name="T28" fmla="*/ 553 w 558"/>
                  <a:gd name="T29" fmla="*/ 125 h 125"/>
                  <a:gd name="T30" fmla="*/ 551 w 558"/>
                  <a:gd name="T31" fmla="*/ 125 h 125"/>
                  <a:gd name="T32" fmla="*/ 551 w 558"/>
                  <a:gd name="T33" fmla="*/ 125 h 125"/>
                  <a:gd name="T34" fmla="*/ 551 w 558"/>
                  <a:gd name="T35" fmla="*/ 125 h 125"/>
                  <a:gd name="T36" fmla="*/ 550 w 558"/>
                  <a:gd name="T37" fmla="*/ 125 h 125"/>
                  <a:gd name="T38" fmla="*/ 550 w 558"/>
                  <a:gd name="T39" fmla="*/ 125 h 125"/>
                  <a:gd name="T40" fmla="*/ 550 w 558"/>
                  <a:gd name="T41" fmla="*/ 125 h 125"/>
                  <a:gd name="T42" fmla="*/ 548 w 558"/>
                  <a:gd name="T43" fmla="*/ 125 h 125"/>
                  <a:gd name="T44" fmla="*/ 551 w 558"/>
                  <a:gd name="T45" fmla="*/ 107 h 125"/>
                  <a:gd name="T46" fmla="*/ 553 w 558"/>
                  <a:gd name="T47" fmla="*/ 79 h 125"/>
                  <a:gd name="T48" fmla="*/ 558 w 558"/>
                  <a:gd name="T49" fmla="*/ 79 h 125"/>
                  <a:gd name="T50" fmla="*/ 10 w 558"/>
                  <a:gd name="T51" fmla="*/ 0 h 125"/>
                  <a:gd name="T52" fmla="*/ 5 w 558"/>
                  <a:gd name="T53" fmla="*/ 24 h 125"/>
                  <a:gd name="T54" fmla="*/ 0 w 558"/>
                  <a:gd name="T55" fmla="*/ 51 h 125"/>
                  <a:gd name="T56" fmla="*/ 0 w 558"/>
                  <a:gd name="T57" fmla="*/ 53 h 125"/>
                  <a:gd name="T58" fmla="*/ 0 w 558"/>
                  <a:gd name="T59" fmla="*/ 53 h 125"/>
                  <a:gd name="T60" fmla="*/ 1 w 558"/>
                  <a:gd name="T61" fmla="*/ 53 h 125"/>
                  <a:gd name="T62" fmla="*/ 1 w 558"/>
                  <a:gd name="T63" fmla="*/ 53 h 125"/>
                  <a:gd name="T64" fmla="*/ 3 w 558"/>
                  <a:gd name="T65" fmla="*/ 53 h 125"/>
                  <a:gd name="T66" fmla="*/ 3 w 558"/>
                  <a:gd name="T67" fmla="*/ 53 h 125"/>
                  <a:gd name="T68" fmla="*/ 3 w 558"/>
                  <a:gd name="T69" fmla="*/ 53 h 125"/>
                  <a:gd name="T70" fmla="*/ 5 w 558"/>
                  <a:gd name="T71" fmla="*/ 53 h 125"/>
                  <a:gd name="T72" fmla="*/ 5 w 558"/>
                  <a:gd name="T73" fmla="*/ 53 h 125"/>
                  <a:gd name="T74" fmla="*/ 5 w 558"/>
                  <a:gd name="T75" fmla="*/ 53 h 125"/>
                  <a:gd name="T76" fmla="*/ 10 w 558"/>
                  <a:gd name="T77" fmla="*/ 24 h 125"/>
                  <a:gd name="T78" fmla="*/ 15 w 558"/>
                  <a:gd name="T79" fmla="*/ 0 h 125"/>
                  <a:gd name="T80" fmla="*/ 15 w 558"/>
                  <a:gd name="T81" fmla="*/ 0 h 125"/>
                  <a:gd name="T82" fmla="*/ 15 w 558"/>
                  <a:gd name="T83" fmla="*/ 0 h 125"/>
                  <a:gd name="T84" fmla="*/ 13 w 558"/>
                  <a:gd name="T85" fmla="*/ 0 h 125"/>
                  <a:gd name="T86" fmla="*/ 13 w 558"/>
                  <a:gd name="T87" fmla="*/ 0 h 125"/>
                  <a:gd name="T88" fmla="*/ 11 w 558"/>
                  <a:gd name="T89" fmla="*/ 0 h 125"/>
                  <a:gd name="T90" fmla="*/ 11 w 558"/>
                  <a:gd name="T91" fmla="*/ 0 h 125"/>
                  <a:gd name="T92" fmla="*/ 11 w 558"/>
                  <a:gd name="T93" fmla="*/ 0 h 125"/>
                  <a:gd name="T94" fmla="*/ 10 w 558"/>
                  <a:gd name="T95" fmla="*/ 0 h 1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58"/>
                  <a:gd name="T145" fmla="*/ 0 h 125"/>
                  <a:gd name="T146" fmla="*/ 558 w 558"/>
                  <a:gd name="T147" fmla="*/ 125 h 1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58" h="125">
                    <a:moveTo>
                      <a:pt x="558" y="79"/>
                    </a:moveTo>
                    <a:lnTo>
                      <a:pt x="556" y="67"/>
                    </a:lnTo>
                    <a:lnTo>
                      <a:pt x="554" y="67"/>
                    </a:lnTo>
                    <a:lnTo>
                      <a:pt x="553" y="67"/>
                    </a:lnTo>
                    <a:lnTo>
                      <a:pt x="551" y="67"/>
                    </a:lnTo>
                    <a:lnTo>
                      <a:pt x="553" y="79"/>
                    </a:lnTo>
                    <a:lnTo>
                      <a:pt x="558" y="79"/>
                    </a:lnTo>
                    <a:lnTo>
                      <a:pt x="556" y="109"/>
                    </a:lnTo>
                    <a:lnTo>
                      <a:pt x="553" y="125"/>
                    </a:lnTo>
                    <a:lnTo>
                      <a:pt x="551" y="125"/>
                    </a:lnTo>
                    <a:lnTo>
                      <a:pt x="550" y="125"/>
                    </a:lnTo>
                    <a:lnTo>
                      <a:pt x="548" y="125"/>
                    </a:lnTo>
                    <a:lnTo>
                      <a:pt x="551" y="107"/>
                    </a:lnTo>
                    <a:lnTo>
                      <a:pt x="553" y="79"/>
                    </a:lnTo>
                    <a:lnTo>
                      <a:pt x="558" y="79"/>
                    </a:lnTo>
                    <a:close/>
                    <a:moveTo>
                      <a:pt x="10" y="0"/>
                    </a:moveTo>
                    <a:lnTo>
                      <a:pt x="5" y="24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10" y="24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4" name="Freeform 206"/>
              <p:cNvSpPr>
                <a:spLocks noEditPoints="1"/>
              </p:cNvSpPr>
              <p:nvPr/>
            </p:nvSpPr>
            <p:spPr bwMode="auto">
              <a:xfrm>
                <a:off x="1757" y="2866"/>
                <a:ext cx="551" cy="127"/>
              </a:xfrm>
              <a:custGeom>
                <a:avLst/>
                <a:gdLst>
                  <a:gd name="T0" fmla="*/ 551 w 551"/>
                  <a:gd name="T1" fmla="*/ 79 h 127"/>
                  <a:gd name="T2" fmla="*/ 551 w 551"/>
                  <a:gd name="T3" fmla="*/ 67 h 127"/>
                  <a:gd name="T4" fmla="*/ 550 w 551"/>
                  <a:gd name="T5" fmla="*/ 67 h 127"/>
                  <a:gd name="T6" fmla="*/ 550 w 551"/>
                  <a:gd name="T7" fmla="*/ 67 h 127"/>
                  <a:gd name="T8" fmla="*/ 550 w 551"/>
                  <a:gd name="T9" fmla="*/ 67 h 127"/>
                  <a:gd name="T10" fmla="*/ 548 w 551"/>
                  <a:gd name="T11" fmla="*/ 67 h 127"/>
                  <a:gd name="T12" fmla="*/ 548 w 551"/>
                  <a:gd name="T13" fmla="*/ 67 h 127"/>
                  <a:gd name="T14" fmla="*/ 548 w 551"/>
                  <a:gd name="T15" fmla="*/ 67 h 127"/>
                  <a:gd name="T16" fmla="*/ 547 w 551"/>
                  <a:gd name="T17" fmla="*/ 67 h 127"/>
                  <a:gd name="T18" fmla="*/ 547 w 551"/>
                  <a:gd name="T19" fmla="*/ 67 h 127"/>
                  <a:gd name="T20" fmla="*/ 547 w 551"/>
                  <a:gd name="T21" fmla="*/ 79 h 127"/>
                  <a:gd name="T22" fmla="*/ 551 w 551"/>
                  <a:gd name="T23" fmla="*/ 79 h 127"/>
                  <a:gd name="T24" fmla="*/ 550 w 551"/>
                  <a:gd name="T25" fmla="*/ 107 h 127"/>
                  <a:gd name="T26" fmla="*/ 548 w 551"/>
                  <a:gd name="T27" fmla="*/ 125 h 127"/>
                  <a:gd name="T28" fmla="*/ 547 w 551"/>
                  <a:gd name="T29" fmla="*/ 125 h 127"/>
                  <a:gd name="T30" fmla="*/ 547 w 551"/>
                  <a:gd name="T31" fmla="*/ 125 h 127"/>
                  <a:gd name="T32" fmla="*/ 547 w 551"/>
                  <a:gd name="T33" fmla="*/ 125 h 127"/>
                  <a:gd name="T34" fmla="*/ 545 w 551"/>
                  <a:gd name="T35" fmla="*/ 125 h 127"/>
                  <a:gd name="T36" fmla="*/ 545 w 551"/>
                  <a:gd name="T37" fmla="*/ 127 h 127"/>
                  <a:gd name="T38" fmla="*/ 543 w 551"/>
                  <a:gd name="T39" fmla="*/ 127 h 127"/>
                  <a:gd name="T40" fmla="*/ 543 w 551"/>
                  <a:gd name="T41" fmla="*/ 127 h 127"/>
                  <a:gd name="T42" fmla="*/ 543 w 551"/>
                  <a:gd name="T43" fmla="*/ 127 h 127"/>
                  <a:gd name="T44" fmla="*/ 545 w 551"/>
                  <a:gd name="T45" fmla="*/ 107 h 127"/>
                  <a:gd name="T46" fmla="*/ 547 w 551"/>
                  <a:gd name="T47" fmla="*/ 79 h 127"/>
                  <a:gd name="T48" fmla="*/ 551 w 551"/>
                  <a:gd name="T49" fmla="*/ 79 h 127"/>
                  <a:gd name="T50" fmla="*/ 10 w 551"/>
                  <a:gd name="T51" fmla="*/ 0 h 127"/>
                  <a:gd name="T52" fmla="*/ 3 w 551"/>
                  <a:gd name="T53" fmla="*/ 24 h 127"/>
                  <a:gd name="T54" fmla="*/ 0 w 551"/>
                  <a:gd name="T55" fmla="*/ 51 h 127"/>
                  <a:gd name="T56" fmla="*/ 0 w 551"/>
                  <a:gd name="T57" fmla="*/ 53 h 127"/>
                  <a:gd name="T58" fmla="*/ 0 w 551"/>
                  <a:gd name="T59" fmla="*/ 53 h 127"/>
                  <a:gd name="T60" fmla="*/ 0 w 551"/>
                  <a:gd name="T61" fmla="*/ 53 h 127"/>
                  <a:gd name="T62" fmla="*/ 2 w 551"/>
                  <a:gd name="T63" fmla="*/ 53 h 127"/>
                  <a:gd name="T64" fmla="*/ 2 w 551"/>
                  <a:gd name="T65" fmla="*/ 53 h 127"/>
                  <a:gd name="T66" fmla="*/ 2 w 551"/>
                  <a:gd name="T67" fmla="*/ 53 h 127"/>
                  <a:gd name="T68" fmla="*/ 3 w 551"/>
                  <a:gd name="T69" fmla="*/ 53 h 127"/>
                  <a:gd name="T70" fmla="*/ 3 w 551"/>
                  <a:gd name="T71" fmla="*/ 53 h 127"/>
                  <a:gd name="T72" fmla="*/ 5 w 551"/>
                  <a:gd name="T73" fmla="*/ 53 h 127"/>
                  <a:gd name="T74" fmla="*/ 5 w 551"/>
                  <a:gd name="T75" fmla="*/ 53 h 127"/>
                  <a:gd name="T76" fmla="*/ 8 w 551"/>
                  <a:gd name="T77" fmla="*/ 24 h 127"/>
                  <a:gd name="T78" fmla="*/ 15 w 551"/>
                  <a:gd name="T79" fmla="*/ 0 h 127"/>
                  <a:gd name="T80" fmla="*/ 13 w 551"/>
                  <a:gd name="T81" fmla="*/ 0 h 127"/>
                  <a:gd name="T82" fmla="*/ 13 w 551"/>
                  <a:gd name="T83" fmla="*/ 0 h 127"/>
                  <a:gd name="T84" fmla="*/ 13 w 551"/>
                  <a:gd name="T85" fmla="*/ 0 h 127"/>
                  <a:gd name="T86" fmla="*/ 12 w 551"/>
                  <a:gd name="T87" fmla="*/ 0 h 127"/>
                  <a:gd name="T88" fmla="*/ 12 w 551"/>
                  <a:gd name="T89" fmla="*/ 0 h 127"/>
                  <a:gd name="T90" fmla="*/ 12 w 551"/>
                  <a:gd name="T91" fmla="*/ 0 h 127"/>
                  <a:gd name="T92" fmla="*/ 10 w 551"/>
                  <a:gd name="T93" fmla="*/ 0 h 127"/>
                  <a:gd name="T94" fmla="*/ 10 w 551"/>
                  <a:gd name="T95" fmla="*/ 0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51"/>
                  <a:gd name="T145" fmla="*/ 0 h 127"/>
                  <a:gd name="T146" fmla="*/ 551 w 551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51" h="127">
                    <a:moveTo>
                      <a:pt x="551" y="79"/>
                    </a:moveTo>
                    <a:lnTo>
                      <a:pt x="551" y="67"/>
                    </a:lnTo>
                    <a:lnTo>
                      <a:pt x="550" y="67"/>
                    </a:lnTo>
                    <a:lnTo>
                      <a:pt x="548" y="67"/>
                    </a:lnTo>
                    <a:lnTo>
                      <a:pt x="547" y="67"/>
                    </a:lnTo>
                    <a:lnTo>
                      <a:pt x="547" y="79"/>
                    </a:lnTo>
                    <a:lnTo>
                      <a:pt x="551" y="79"/>
                    </a:lnTo>
                    <a:lnTo>
                      <a:pt x="550" y="107"/>
                    </a:lnTo>
                    <a:lnTo>
                      <a:pt x="548" y="125"/>
                    </a:lnTo>
                    <a:lnTo>
                      <a:pt x="547" y="125"/>
                    </a:lnTo>
                    <a:lnTo>
                      <a:pt x="545" y="125"/>
                    </a:lnTo>
                    <a:lnTo>
                      <a:pt x="545" y="127"/>
                    </a:lnTo>
                    <a:lnTo>
                      <a:pt x="543" y="127"/>
                    </a:lnTo>
                    <a:lnTo>
                      <a:pt x="545" y="107"/>
                    </a:lnTo>
                    <a:lnTo>
                      <a:pt x="547" y="79"/>
                    </a:lnTo>
                    <a:lnTo>
                      <a:pt x="551" y="79"/>
                    </a:lnTo>
                    <a:close/>
                    <a:moveTo>
                      <a:pt x="10" y="0"/>
                    </a:moveTo>
                    <a:lnTo>
                      <a:pt x="3" y="24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4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5" name="Freeform 207"/>
              <p:cNvSpPr>
                <a:spLocks noEditPoints="1"/>
              </p:cNvSpPr>
              <p:nvPr/>
            </p:nvSpPr>
            <p:spPr bwMode="auto">
              <a:xfrm>
                <a:off x="1759" y="2866"/>
                <a:ext cx="548" cy="127"/>
              </a:xfrm>
              <a:custGeom>
                <a:avLst/>
                <a:gdLst>
                  <a:gd name="T0" fmla="*/ 548 w 548"/>
                  <a:gd name="T1" fmla="*/ 79 h 127"/>
                  <a:gd name="T2" fmla="*/ 546 w 548"/>
                  <a:gd name="T3" fmla="*/ 67 h 127"/>
                  <a:gd name="T4" fmla="*/ 546 w 548"/>
                  <a:gd name="T5" fmla="*/ 67 h 127"/>
                  <a:gd name="T6" fmla="*/ 546 w 548"/>
                  <a:gd name="T7" fmla="*/ 67 h 127"/>
                  <a:gd name="T8" fmla="*/ 545 w 548"/>
                  <a:gd name="T9" fmla="*/ 67 h 127"/>
                  <a:gd name="T10" fmla="*/ 545 w 548"/>
                  <a:gd name="T11" fmla="*/ 67 h 127"/>
                  <a:gd name="T12" fmla="*/ 543 w 548"/>
                  <a:gd name="T13" fmla="*/ 67 h 127"/>
                  <a:gd name="T14" fmla="*/ 543 w 548"/>
                  <a:gd name="T15" fmla="*/ 67 h 127"/>
                  <a:gd name="T16" fmla="*/ 543 w 548"/>
                  <a:gd name="T17" fmla="*/ 67 h 127"/>
                  <a:gd name="T18" fmla="*/ 541 w 548"/>
                  <a:gd name="T19" fmla="*/ 67 h 127"/>
                  <a:gd name="T20" fmla="*/ 543 w 548"/>
                  <a:gd name="T21" fmla="*/ 79 h 127"/>
                  <a:gd name="T22" fmla="*/ 548 w 548"/>
                  <a:gd name="T23" fmla="*/ 79 h 127"/>
                  <a:gd name="T24" fmla="*/ 546 w 548"/>
                  <a:gd name="T25" fmla="*/ 107 h 127"/>
                  <a:gd name="T26" fmla="*/ 543 w 548"/>
                  <a:gd name="T27" fmla="*/ 125 h 127"/>
                  <a:gd name="T28" fmla="*/ 543 w 548"/>
                  <a:gd name="T29" fmla="*/ 127 h 127"/>
                  <a:gd name="T30" fmla="*/ 541 w 548"/>
                  <a:gd name="T31" fmla="*/ 127 h 127"/>
                  <a:gd name="T32" fmla="*/ 541 w 548"/>
                  <a:gd name="T33" fmla="*/ 127 h 127"/>
                  <a:gd name="T34" fmla="*/ 541 w 548"/>
                  <a:gd name="T35" fmla="*/ 127 h 127"/>
                  <a:gd name="T36" fmla="*/ 540 w 548"/>
                  <a:gd name="T37" fmla="*/ 127 h 127"/>
                  <a:gd name="T38" fmla="*/ 540 w 548"/>
                  <a:gd name="T39" fmla="*/ 127 h 127"/>
                  <a:gd name="T40" fmla="*/ 540 w 548"/>
                  <a:gd name="T41" fmla="*/ 127 h 127"/>
                  <a:gd name="T42" fmla="*/ 538 w 548"/>
                  <a:gd name="T43" fmla="*/ 127 h 127"/>
                  <a:gd name="T44" fmla="*/ 538 w 548"/>
                  <a:gd name="T45" fmla="*/ 127 h 127"/>
                  <a:gd name="T46" fmla="*/ 538 w 548"/>
                  <a:gd name="T47" fmla="*/ 127 h 127"/>
                  <a:gd name="T48" fmla="*/ 538 w 548"/>
                  <a:gd name="T49" fmla="*/ 127 h 127"/>
                  <a:gd name="T50" fmla="*/ 538 w 548"/>
                  <a:gd name="T51" fmla="*/ 127 h 127"/>
                  <a:gd name="T52" fmla="*/ 538 w 548"/>
                  <a:gd name="T53" fmla="*/ 127 h 127"/>
                  <a:gd name="T54" fmla="*/ 538 w 548"/>
                  <a:gd name="T55" fmla="*/ 127 h 127"/>
                  <a:gd name="T56" fmla="*/ 538 w 548"/>
                  <a:gd name="T57" fmla="*/ 127 h 127"/>
                  <a:gd name="T58" fmla="*/ 538 w 548"/>
                  <a:gd name="T59" fmla="*/ 127 h 127"/>
                  <a:gd name="T60" fmla="*/ 541 w 548"/>
                  <a:gd name="T61" fmla="*/ 107 h 127"/>
                  <a:gd name="T62" fmla="*/ 543 w 548"/>
                  <a:gd name="T63" fmla="*/ 79 h 127"/>
                  <a:gd name="T64" fmla="*/ 548 w 548"/>
                  <a:gd name="T65" fmla="*/ 79 h 127"/>
                  <a:gd name="T66" fmla="*/ 10 w 548"/>
                  <a:gd name="T67" fmla="*/ 0 h 127"/>
                  <a:gd name="T68" fmla="*/ 5 w 548"/>
                  <a:gd name="T69" fmla="*/ 24 h 127"/>
                  <a:gd name="T70" fmla="*/ 0 w 548"/>
                  <a:gd name="T71" fmla="*/ 53 h 127"/>
                  <a:gd name="T72" fmla="*/ 0 w 548"/>
                  <a:gd name="T73" fmla="*/ 53 h 127"/>
                  <a:gd name="T74" fmla="*/ 0 w 548"/>
                  <a:gd name="T75" fmla="*/ 53 h 127"/>
                  <a:gd name="T76" fmla="*/ 1 w 548"/>
                  <a:gd name="T77" fmla="*/ 53 h 127"/>
                  <a:gd name="T78" fmla="*/ 1 w 548"/>
                  <a:gd name="T79" fmla="*/ 53 h 127"/>
                  <a:gd name="T80" fmla="*/ 3 w 548"/>
                  <a:gd name="T81" fmla="*/ 53 h 127"/>
                  <a:gd name="T82" fmla="*/ 3 w 548"/>
                  <a:gd name="T83" fmla="*/ 53 h 127"/>
                  <a:gd name="T84" fmla="*/ 3 w 548"/>
                  <a:gd name="T85" fmla="*/ 53 h 127"/>
                  <a:gd name="T86" fmla="*/ 5 w 548"/>
                  <a:gd name="T87" fmla="*/ 53 h 127"/>
                  <a:gd name="T88" fmla="*/ 5 w 548"/>
                  <a:gd name="T89" fmla="*/ 53 h 127"/>
                  <a:gd name="T90" fmla="*/ 8 w 548"/>
                  <a:gd name="T91" fmla="*/ 26 h 127"/>
                  <a:gd name="T92" fmla="*/ 15 w 548"/>
                  <a:gd name="T93" fmla="*/ 0 h 127"/>
                  <a:gd name="T94" fmla="*/ 15 w 548"/>
                  <a:gd name="T95" fmla="*/ 0 h 127"/>
                  <a:gd name="T96" fmla="*/ 15 w 548"/>
                  <a:gd name="T97" fmla="*/ 0 h 127"/>
                  <a:gd name="T98" fmla="*/ 13 w 548"/>
                  <a:gd name="T99" fmla="*/ 0 h 127"/>
                  <a:gd name="T100" fmla="*/ 13 w 548"/>
                  <a:gd name="T101" fmla="*/ 0 h 127"/>
                  <a:gd name="T102" fmla="*/ 11 w 548"/>
                  <a:gd name="T103" fmla="*/ 0 h 127"/>
                  <a:gd name="T104" fmla="*/ 11 w 548"/>
                  <a:gd name="T105" fmla="*/ 0 h 127"/>
                  <a:gd name="T106" fmla="*/ 11 w 548"/>
                  <a:gd name="T107" fmla="*/ 0 h 127"/>
                  <a:gd name="T108" fmla="*/ 10 w 548"/>
                  <a:gd name="T109" fmla="*/ 0 h 12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48"/>
                  <a:gd name="T166" fmla="*/ 0 h 127"/>
                  <a:gd name="T167" fmla="*/ 548 w 548"/>
                  <a:gd name="T168" fmla="*/ 127 h 127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48" h="127">
                    <a:moveTo>
                      <a:pt x="548" y="79"/>
                    </a:moveTo>
                    <a:lnTo>
                      <a:pt x="546" y="67"/>
                    </a:lnTo>
                    <a:lnTo>
                      <a:pt x="545" y="67"/>
                    </a:lnTo>
                    <a:lnTo>
                      <a:pt x="543" y="67"/>
                    </a:lnTo>
                    <a:lnTo>
                      <a:pt x="541" y="67"/>
                    </a:lnTo>
                    <a:lnTo>
                      <a:pt x="543" y="79"/>
                    </a:lnTo>
                    <a:lnTo>
                      <a:pt x="548" y="79"/>
                    </a:lnTo>
                    <a:lnTo>
                      <a:pt x="546" y="107"/>
                    </a:lnTo>
                    <a:lnTo>
                      <a:pt x="543" y="125"/>
                    </a:lnTo>
                    <a:lnTo>
                      <a:pt x="543" y="127"/>
                    </a:lnTo>
                    <a:lnTo>
                      <a:pt x="541" y="127"/>
                    </a:lnTo>
                    <a:lnTo>
                      <a:pt x="540" y="127"/>
                    </a:lnTo>
                    <a:lnTo>
                      <a:pt x="538" y="127"/>
                    </a:lnTo>
                    <a:lnTo>
                      <a:pt x="541" y="107"/>
                    </a:lnTo>
                    <a:lnTo>
                      <a:pt x="543" y="79"/>
                    </a:lnTo>
                    <a:lnTo>
                      <a:pt x="548" y="79"/>
                    </a:lnTo>
                    <a:close/>
                    <a:moveTo>
                      <a:pt x="10" y="0"/>
                    </a:moveTo>
                    <a:lnTo>
                      <a:pt x="5" y="24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6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6" name="Freeform 208"/>
              <p:cNvSpPr>
                <a:spLocks noEditPoints="1"/>
              </p:cNvSpPr>
              <p:nvPr/>
            </p:nvSpPr>
            <p:spPr bwMode="auto">
              <a:xfrm>
                <a:off x="1762" y="2866"/>
                <a:ext cx="542" cy="127"/>
              </a:xfrm>
              <a:custGeom>
                <a:avLst/>
                <a:gdLst>
                  <a:gd name="T0" fmla="*/ 542 w 542"/>
                  <a:gd name="T1" fmla="*/ 79 h 127"/>
                  <a:gd name="T2" fmla="*/ 542 w 542"/>
                  <a:gd name="T3" fmla="*/ 67 h 127"/>
                  <a:gd name="T4" fmla="*/ 540 w 542"/>
                  <a:gd name="T5" fmla="*/ 67 h 127"/>
                  <a:gd name="T6" fmla="*/ 540 w 542"/>
                  <a:gd name="T7" fmla="*/ 67 h 127"/>
                  <a:gd name="T8" fmla="*/ 540 w 542"/>
                  <a:gd name="T9" fmla="*/ 67 h 127"/>
                  <a:gd name="T10" fmla="*/ 538 w 542"/>
                  <a:gd name="T11" fmla="*/ 67 h 127"/>
                  <a:gd name="T12" fmla="*/ 538 w 542"/>
                  <a:gd name="T13" fmla="*/ 67 h 127"/>
                  <a:gd name="T14" fmla="*/ 538 w 542"/>
                  <a:gd name="T15" fmla="*/ 67 h 127"/>
                  <a:gd name="T16" fmla="*/ 537 w 542"/>
                  <a:gd name="T17" fmla="*/ 67 h 127"/>
                  <a:gd name="T18" fmla="*/ 537 w 542"/>
                  <a:gd name="T19" fmla="*/ 67 h 127"/>
                  <a:gd name="T20" fmla="*/ 537 w 542"/>
                  <a:gd name="T21" fmla="*/ 79 h 127"/>
                  <a:gd name="T22" fmla="*/ 542 w 542"/>
                  <a:gd name="T23" fmla="*/ 79 h 127"/>
                  <a:gd name="T24" fmla="*/ 540 w 542"/>
                  <a:gd name="T25" fmla="*/ 107 h 127"/>
                  <a:gd name="T26" fmla="*/ 538 w 542"/>
                  <a:gd name="T27" fmla="*/ 127 h 127"/>
                  <a:gd name="T28" fmla="*/ 537 w 542"/>
                  <a:gd name="T29" fmla="*/ 127 h 127"/>
                  <a:gd name="T30" fmla="*/ 537 w 542"/>
                  <a:gd name="T31" fmla="*/ 127 h 127"/>
                  <a:gd name="T32" fmla="*/ 537 w 542"/>
                  <a:gd name="T33" fmla="*/ 127 h 127"/>
                  <a:gd name="T34" fmla="*/ 537 w 542"/>
                  <a:gd name="T35" fmla="*/ 127 h 127"/>
                  <a:gd name="T36" fmla="*/ 537 w 542"/>
                  <a:gd name="T37" fmla="*/ 127 h 127"/>
                  <a:gd name="T38" fmla="*/ 537 w 542"/>
                  <a:gd name="T39" fmla="*/ 127 h 127"/>
                  <a:gd name="T40" fmla="*/ 537 w 542"/>
                  <a:gd name="T41" fmla="*/ 127 h 127"/>
                  <a:gd name="T42" fmla="*/ 535 w 542"/>
                  <a:gd name="T43" fmla="*/ 127 h 127"/>
                  <a:gd name="T44" fmla="*/ 535 w 542"/>
                  <a:gd name="T45" fmla="*/ 127 h 127"/>
                  <a:gd name="T46" fmla="*/ 535 w 542"/>
                  <a:gd name="T47" fmla="*/ 127 h 127"/>
                  <a:gd name="T48" fmla="*/ 535 w 542"/>
                  <a:gd name="T49" fmla="*/ 127 h 127"/>
                  <a:gd name="T50" fmla="*/ 533 w 542"/>
                  <a:gd name="T51" fmla="*/ 127 h 127"/>
                  <a:gd name="T52" fmla="*/ 533 w 542"/>
                  <a:gd name="T53" fmla="*/ 127 h 127"/>
                  <a:gd name="T54" fmla="*/ 533 w 542"/>
                  <a:gd name="T55" fmla="*/ 127 h 127"/>
                  <a:gd name="T56" fmla="*/ 533 w 542"/>
                  <a:gd name="T57" fmla="*/ 127 h 127"/>
                  <a:gd name="T58" fmla="*/ 532 w 542"/>
                  <a:gd name="T59" fmla="*/ 127 h 127"/>
                  <a:gd name="T60" fmla="*/ 535 w 542"/>
                  <a:gd name="T61" fmla="*/ 107 h 127"/>
                  <a:gd name="T62" fmla="*/ 537 w 542"/>
                  <a:gd name="T63" fmla="*/ 79 h 127"/>
                  <a:gd name="T64" fmla="*/ 542 w 542"/>
                  <a:gd name="T65" fmla="*/ 79 h 127"/>
                  <a:gd name="T66" fmla="*/ 10 w 542"/>
                  <a:gd name="T67" fmla="*/ 0 h 127"/>
                  <a:gd name="T68" fmla="*/ 3 w 542"/>
                  <a:gd name="T69" fmla="*/ 24 h 127"/>
                  <a:gd name="T70" fmla="*/ 0 w 542"/>
                  <a:gd name="T71" fmla="*/ 53 h 127"/>
                  <a:gd name="T72" fmla="*/ 0 w 542"/>
                  <a:gd name="T73" fmla="*/ 53 h 127"/>
                  <a:gd name="T74" fmla="*/ 0 w 542"/>
                  <a:gd name="T75" fmla="*/ 53 h 127"/>
                  <a:gd name="T76" fmla="*/ 0 w 542"/>
                  <a:gd name="T77" fmla="*/ 53 h 127"/>
                  <a:gd name="T78" fmla="*/ 2 w 542"/>
                  <a:gd name="T79" fmla="*/ 53 h 127"/>
                  <a:gd name="T80" fmla="*/ 2 w 542"/>
                  <a:gd name="T81" fmla="*/ 53 h 127"/>
                  <a:gd name="T82" fmla="*/ 2 w 542"/>
                  <a:gd name="T83" fmla="*/ 53 h 127"/>
                  <a:gd name="T84" fmla="*/ 3 w 542"/>
                  <a:gd name="T85" fmla="*/ 53 h 127"/>
                  <a:gd name="T86" fmla="*/ 3 w 542"/>
                  <a:gd name="T87" fmla="*/ 53 h 127"/>
                  <a:gd name="T88" fmla="*/ 5 w 542"/>
                  <a:gd name="T89" fmla="*/ 53 h 127"/>
                  <a:gd name="T90" fmla="*/ 8 w 542"/>
                  <a:gd name="T91" fmla="*/ 26 h 127"/>
                  <a:gd name="T92" fmla="*/ 15 w 542"/>
                  <a:gd name="T93" fmla="*/ 1 h 127"/>
                  <a:gd name="T94" fmla="*/ 15 w 542"/>
                  <a:gd name="T95" fmla="*/ 0 h 127"/>
                  <a:gd name="T96" fmla="*/ 15 w 542"/>
                  <a:gd name="T97" fmla="*/ 0 h 127"/>
                  <a:gd name="T98" fmla="*/ 13 w 542"/>
                  <a:gd name="T99" fmla="*/ 0 h 127"/>
                  <a:gd name="T100" fmla="*/ 13 w 542"/>
                  <a:gd name="T101" fmla="*/ 0 h 127"/>
                  <a:gd name="T102" fmla="*/ 12 w 542"/>
                  <a:gd name="T103" fmla="*/ 0 h 127"/>
                  <a:gd name="T104" fmla="*/ 12 w 542"/>
                  <a:gd name="T105" fmla="*/ 0 h 127"/>
                  <a:gd name="T106" fmla="*/ 12 w 542"/>
                  <a:gd name="T107" fmla="*/ 0 h 127"/>
                  <a:gd name="T108" fmla="*/ 10 w 542"/>
                  <a:gd name="T109" fmla="*/ 0 h 127"/>
                  <a:gd name="T110" fmla="*/ 10 w 542"/>
                  <a:gd name="T111" fmla="*/ 0 h 12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2"/>
                  <a:gd name="T169" fmla="*/ 0 h 127"/>
                  <a:gd name="T170" fmla="*/ 542 w 542"/>
                  <a:gd name="T171" fmla="*/ 127 h 12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2" h="127">
                    <a:moveTo>
                      <a:pt x="542" y="79"/>
                    </a:moveTo>
                    <a:lnTo>
                      <a:pt x="542" y="67"/>
                    </a:lnTo>
                    <a:lnTo>
                      <a:pt x="540" y="67"/>
                    </a:lnTo>
                    <a:lnTo>
                      <a:pt x="538" y="67"/>
                    </a:lnTo>
                    <a:lnTo>
                      <a:pt x="537" y="67"/>
                    </a:lnTo>
                    <a:lnTo>
                      <a:pt x="537" y="79"/>
                    </a:lnTo>
                    <a:lnTo>
                      <a:pt x="542" y="79"/>
                    </a:lnTo>
                    <a:lnTo>
                      <a:pt x="540" y="107"/>
                    </a:lnTo>
                    <a:lnTo>
                      <a:pt x="538" y="127"/>
                    </a:lnTo>
                    <a:lnTo>
                      <a:pt x="537" y="127"/>
                    </a:lnTo>
                    <a:lnTo>
                      <a:pt x="535" y="127"/>
                    </a:lnTo>
                    <a:lnTo>
                      <a:pt x="533" y="127"/>
                    </a:lnTo>
                    <a:lnTo>
                      <a:pt x="532" y="127"/>
                    </a:lnTo>
                    <a:lnTo>
                      <a:pt x="535" y="107"/>
                    </a:lnTo>
                    <a:lnTo>
                      <a:pt x="537" y="79"/>
                    </a:lnTo>
                    <a:lnTo>
                      <a:pt x="542" y="79"/>
                    </a:lnTo>
                    <a:close/>
                    <a:moveTo>
                      <a:pt x="10" y="0"/>
                    </a:moveTo>
                    <a:lnTo>
                      <a:pt x="3" y="24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6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7" name="Freeform 209"/>
              <p:cNvSpPr>
                <a:spLocks noEditPoints="1"/>
              </p:cNvSpPr>
              <p:nvPr/>
            </p:nvSpPr>
            <p:spPr bwMode="auto">
              <a:xfrm>
                <a:off x="1764" y="2866"/>
                <a:ext cx="538" cy="127"/>
              </a:xfrm>
              <a:custGeom>
                <a:avLst/>
                <a:gdLst>
                  <a:gd name="T0" fmla="*/ 538 w 538"/>
                  <a:gd name="T1" fmla="*/ 79 h 127"/>
                  <a:gd name="T2" fmla="*/ 536 w 538"/>
                  <a:gd name="T3" fmla="*/ 67 h 127"/>
                  <a:gd name="T4" fmla="*/ 536 w 538"/>
                  <a:gd name="T5" fmla="*/ 67 h 127"/>
                  <a:gd name="T6" fmla="*/ 536 w 538"/>
                  <a:gd name="T7" fmla="*/ 67 h 127"/>
                  <a:gd name="T8" fmla="*/ 535 w 538"/>
                  <a:gd name="T9" fmla="*/ 67 h 127"/>
                  <a:gd name="T10" fmla="*/ 535 w 538"/>
                  <a:gd name="T11" fmla="*/ 67 h 127"/>
                  <a:gd name="T12" fmla="*/ 533 w 538"/>
                  <a:gd name="T13" fmla="*/ 67 h 127"/>
                  <a:gd name="T14" fmla="*/ 533 w 538"/>
                  <a:gd name="T15" fmla="*/ 67 h 127"/>
                  <a:gd name="T16" fmla="*/ 533 w 538"/>
                  <a:gd name="T17" fmla="*/ 67 h 127"/>
                  <a:gd name="T18" fmla="*/ 531 w 538"/>
                  <a:gd name="T19" fmla="*/ 67 h 127"/>
                  <a:gd name="T20" fmla="*/ 533 w 538"/>
                  <a:gd name="T21" fmla="*/ 79 h 127"/>
                  <a:gd name="T22" fmla="*/ 538 w 538"/>
                  <a:gd name="T23" fmla="*/ 79 h 127"/>
                  <a:gd name="T24" fmla="*/ 536 w 538"/>
                  <a:gd name="T25" fmla="*/ 107 h 127"/>
                  <a:gd name="T26" fmla="*/ 533 w 538"/>
                  <a:gd name="T27" fmla="*/ 127 h 127"/>
                  <a:gd name="T28" fmla="*/ 533 w 538"/>
                  <a:gd name="T29" fmla="*/ 127 h 127"/>
                  <a:gd name="T30" fmla="*/ 531 w 538"/>
                  <a:gd name="T31" fmla="*/ 127 h 127"/>
                  <a:gd name="T32" fmla="*/ 531 w 538"/>
                  <a:gd name="T33" fmla="*/ 127 h 127"/>
                  <a:gd name="T34" fmla="*/ 530 w 538"/>
                  <a:gd name="T35" fmla="*/ 127 h 127"/>
                  <a:gd name="T36" fmla="*/ 530 w 538"/>
                  <a:gd name="T37" fmla="*/ 127 h 127"/>
                  <a:gd name="T38" fmla="*/ 530 w 538"/>
                  <a:gd name="T39" fmla="*/ 127 h 127"/>
                  <a:gd name="T40" fmla="*/ 528 w 538"/>
                  <a:gd name="T41" fmla="*/ 127 h 127"/>
                  <a:gd name="T42" fmla="*/ 528 w 538"/>
                  <a:gd name="T43" fmla="*/ 127 h 127"/>
                  <a:gd name="T44" fmla="*/ 531 w 538"/>
                  <a:gd name="T45" fmla="*/ 107 h 127"/>
                  <a:gd name="T46" fmla="*/ 533 w 538"/>
                  <a:gd name="T47" fmla="*/ 79 h 127"/>
                  <a:gd name="T48" fmla="*/ 538 w 538"/>
                  <a:gd name="T49" fmla="*/ 79 h 127"/>
                  <a:gd name="T50" fmla="*/ 10 w 538"/>
                  <a:gd name="T51" fmla="*/ 0 h 127"/>
                  <a:gd name="T52" fmla="*/ 3 w 538"/>
                  <a:gd name="T53" fmla="*/ 26 h 127"/>
                  <a:gd name="T54" fmla="*/ 0 w 538"/>
                  <a:gd name="T55" fmla="*/ 53 h 127"/>
                  <a:gd name="T56" fmla="*/ 0 w 538"/>
                  <a:gd name="T57" fmla="*/ 53 h 127"/>
                  <a:gd name="T58" fmla="*/ 1 w 538"/>
                  <a:gd name="T59" fmla="*/ 53 h 127"/>
                  <a:gd name="T60" fmla="*/ 1 w 538"/>
                  <a:gd name="T61" fmla="*/ 53 h 127"/>
                  <a:gd name="T62" fmla="*/ 3 w 538"/>
                  <a:gd name="T63" fmla="*/ 53 h 127"/>
                  <a:gd name="T64" fmla="*/ 3 w 538"/>
                  <a:gd name="T65" fmla="*/ 53 h 127"/>
                  <a:gd name="T66" fmla="*/ 3 w 538"/>
                  <a:gd name="T67" fmla="*/ 53 h 127"/>
                  <a:gd name="T68" fmla="*/ 5 w 538"/>
                  <a:gd name="T69" fmla="*/ 53 h 127"/>
                  <a:gd name="T70" fmla="*/ 5 w 538"/>
                  <a:gd name="T71" fmla="*/ 53 h 127"/>
                  <a:gd name="T72" fmla="*/ 8 w 538"/>
                  <a:gd name="T73" fmla="*/ 26 h 127"/>
                  <a:gd name="T74" fmla="*/ 14 w 538"/>
                  <a:gd name="T75" fmla="*/ 1 h 127"/>
                  <a:gd name="T76" fmla="*/ 16 w 538"/>
                  <a:gd name="T77" fmla="*/ 0 h 127"/>
                  <a:gd name="T78" fmla="*/ 14 w 538"/>
                  <a:gd name="T79" fmla="*/ 0 h 127"/>
                  <a:gd name="T80" fmla="*/ 14 w 538"/>
                  <a:gd name="T81" fmla="*/ 0 h 127"/>
                  <a:gd name="T82" fmla="*/ 13 w 538"/>
                  <a:gd name="T83" fmla="*/ 0 h 127"/>
                  <a:gd name="T84" fmla="*/ 13 w 538"/>
                  <a:gd name="T85" fmla="*/ 0 h 127"/>
                  <a:gd name="T86" fmla="*/ 13 w 538"/>
                  <a:gd name="T87" fmla="*/ 0 h 127"/>
                  <a:gd name="T88" fmla="*/ 11 w 538"/>
                  <a:gd name="T89" fmla="*/ 0 h 127"/>
                  <a:gd name="T90" fmla="*/ 11 w 538"/>
                  <a:gd name="T91" fmla="*/ 0 h 127"/>
                  <a:gd name="T92" fmla="*/ 10 w 538"/>
                  <a:gd name="T93" fmla="*/ 0 h 1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38"/>
                  <a:gd name="T142" fmla="*/ 0 h 127"/>
                  <a:gd name="T143" fmla="*/ 538 w 538"/>
                  <a:gd name="T144" fmla="*/ 127 h 12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38" h="127">
                    <a:moveTo>
                      <a:pt x="538" y="79"/>
                    </a:moveTo>
                    <a:lnTo>
                      <a:pt x="536" y="67"/>
                    </a:lnTo>
                    <a:lnTo>
                      <a:pt x="535" y="67"/>
                    </a:lnTo>
                    <a:lnTo>
                      <a:pt x="533" y="67"/>
                    </a:lnTo>
                    <a:lnTo>
                      <a:pt x="531" y="67"/>
                    </a:lnTo>
                    <a:lnTo>
                      <a:pt x="533" y="79"/>
                    </a:lnTo>
                    <a:lnTo>
                      <a:pt x="538" y="79"/>
                    </a:lnTo>
                    <a:lnTo>
                      <a:pt x="536" y="107"/>
                    </a:lnTo>
                    <a:lnTo>
                      <a:pt x="533" y="127"/>
                    </a:lnTo>
                    <a:lnTo>
                      <a:pt x="531" y="127"/>
                    </a:lnTo>
                    <a:lnTo>
                      <a:pt x="530" y="127"/>
                    </a:lnTo>
                    <a:lnTo>
                      <a:pt x="528" y="127"/>
                    </a:lnTo>
                    <a:lnTo>
                      <a:pt x="531" y="107"/>
                    </a:lnTo>
                    <a:lnTo>
                      <a:pt x="533" y="79"/>
                    </a:lnTo>
                    <a:lnTo>
                      <a:pt x="538" y="79"/>
                    </a:lnTo>
                    <a:close/>
                    <a:moveTo>
                      <a:pt x="10" y="0"/>
                    </a:moveTo>
                    <a:lnTo>
                      <a:pt x="3" y="26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8" name="Freeform 210"/>
              <p:cNvSpPr>
                <a:spLocks noEditPoints="1"/>
              </p:cNvSpPr>
              <p:nvPr/>
            </p:nvSpPr>
            <p:spPr bwMode="auto">
              <a:xfrm>
                <a:off x="1767" y="2866"/>
                <a:ext cx="532" cy="127"/>
              </a:xfrm>
              <a:custGeom>
                <a:avLst/>
                <a:gdLst>
                  <a:gd name="T0" fmla="*/ 532 w 532"/>
                  <a:gd name="T1" fmla="*/ 79 h 127"/>
                  <a:gd name="T2" fmla="*/ 532 w 532"/>
                  <a:gd name="T3" fmla="*/ 67 h 127"/>
                  <a:gd name="T4" fmla="*/ 530 w 532"/>
                  <a:gd name="T5" fmla="*/ 67 h 127"/>
                  <a:gd name="T6" fmla="*/ 530 w 532"/>
                  <a:gd name="T7" fmla="*/ 67 h 127"/>
                  <a:gd name="T8" fmla="*/ 530 w 532"/>
                  <a:gd name="T9" fmla="*/ 67 h 127"/>
                  <a:gd name="T10" fmla="*/ 528 w 532"/>
                  <a:gd name="T11" fmla="*/ 67 h 127"/>
                  <a:gd name="T12" fmla="*/ 528 w 532"/>
                  <a:gd name="T13" fmla="*/ 67 h 127"/>
                  <a:gd name="T14" fmla="*/ 528 w 532"/>
                  <a:gd name="T15" fmla="*/ 67 h 127"/>
                  <a:gd name="T16" fmla="*/ 527 w 532"/>
                  <a:gd name="T17" fmla="*/ 67 h 127"/>
                  <a:gd name="T18" fmla="*/ 527 w 532"/>
                  <a:gd name="T19" fmla="*/ 67 h 127"/>
                  <a:gd name="T20" fmla="*/ 527 w 532"/>
                  <a:gd name="T21" fmla="*/ 79 h 127"/>
                  <a:gd name="T22" fmla="*/ 532 w 532"/>
                  <a:gd name="T23" fmla="*/ 79 h 127"/>
                  <a:gd name="T24" fmla="*/ 530 w 532"/>
                  <a:gd name="T25" fmla="*/ 107 h 127"/>
                  <a:gd name="T26" fmla="*/ 527 w 532"/>
                  <a:gd name="T27" fmla="*/ 127 h 127"/>
                  <a:gd name="T28" fmla="*/ 527 w 532"/>
                  <a:gd name="T29" fmla="*/ 127 h 127"/>
                  <a:gd name="T30" fmla="*/ 527 w 532"/>
                  <a:gd name="T31" fmla="*/ 127 h 127"/>
                  <a:gd name="T32" fmla="*/ 525 w 532"/>
                  <a:gd name="T33" fmla="*/ 127 h 127"/>
                  <a:gd name="T34" fmla="*/ 525 w 532"/>
                  <a:gd name="T35" fmla="*/ 127 h 127"/>
                  <a:gd name="T36" fmla="*/ 525 w 532"/>
                  <a:gd name="T37" fmla="*/ 127 h 127"/>
                  <a:gd name="T38" fmla="*/ 523 w 532"/>
                  <a:gd name="T39" fmla="*/ 127 h 127"/>
                  <a:gd name="T40" fmla="*/ 523 w 532"/>
                  <a:gd name="T41" fmla="*/ 127 h 127"/>
                  <a:gd name="T42" fmla="*/ 522 w 532"/>
                  <a:gd name="T43" fmla="*/ 127 h 127"/>
                  <a:gd name="T44" fmla="*/ 525 w 532"/>
                  <a:gd name="T45" fmla="*/ 107 h 127"/>
                  <a:gd name="T46" fmla="*/ 527 w 532"/>
                  <a:gd name="T47" fmla="*/ 79 h 127"/>
                  <a:gd name="T48" fmla="*/ 532 w 532"/>
                  <a:gd name="T49" fmla="*/ 79 h 127"/>
                  <a:gd name="T50" fmla="*/ 10 w 532"/>
                  <a:gd name="T51" fmla="*/ 0 h 127"/>
                  <a:gd name="T52" fmla="*/ 10 w 532"/>
                  <a:gd name="T53" fmla="*/ 1 h 127"/>
                  <a:gd name="T54" fmla="*/ 3 w 532"/>
                  <a:gd name="T55" fmla="*/ 26 h 127"/>
                  <a:gd name="T56" fmla="*/ 0 w 532"/>
                  <a:gd name="T57" fmla="*/ 53 h 127"/>
                  <a:gd name="T58" fmla="*/ 0 w 532"/>
                  <a:gd name="T59" fmla="*/ 53 h 127"/>
                  <a:gd name="T60" fmla="*/ 0 w 532"/>
                  <a:gd name="T61" fmla="*/ 53 h 127"/>
                  <a:gd name="T62" fmla="*/ 2 w 532"/>
                  <a:gd name="T63" fmla="*/ 53 h 127"/>
                  <a:gd name="T64" fmla="*/ 2 w 532"/>
                  <a:gd name="T65" fmla="*/ 53 h 127"/>
                  <a:gd name="T66" fmla="*/ 2 w 532"/>
                  <a:gd name="T67" fmla="*/ 53 h 127"/>
                  <a:gd name="T68" fmla="*/ 3 w 532"/>
                  <a:gd name="T69" fmla="*/ 53 h 127"/>
                  <a:gd name="T70" fmla="*/ 3 w 532"/>
                  <a:gd name="T71" fmla="*/ 53 h 127"/>
                  <a:gd name="T72" fmla="*/ 5 w 532"/>
                  <a:gd name="T73" fmla="*/ 53 h 127"/>
                  <a:gd name="T74" fmla="*/ 8 w 532"/>
                  <a:gd name="T75" fmla="*/ 28 h 127"/>
                  <a:gd name="T76" fmla="*/ 15 w 532"/>
                  <a:gd name="T77" fmla="*/ 3 h 127"/>
                  <a:gd name="T78" fmla="*/ 15 w 532"/>
                  <a:gd name="T79" fmla="*/ 0 h 127"/>
                  <a:gd name="T80" fmla="*/ 15 w 532"/>
                  <a:gd name="T81" fmla="*/ 0 h 127"/>
                  <a:gd name="T82" fmla="*/ 13 w 532"/>
                  <a:gd name="T83" fmla="*/ 0 h 127"/>
                  <a:gd name="T84" fmla="*/ 13 w 532"/>
                  <a:gd name="T85" fmla="*/ 0 h 127"/>
                  <a:gd name="T86" fmla="*/ 13 w 532"/>
                  <a:gd name="T87" fmla="*/ 0 h 127"/>
                  <a:gd name="T88" fmla="*/ 11 w 532"/>
                  <a:gd name="T89" fmla="*/ 0 h 127"/>
                  <a:gd name="T90" fmla="*/ 11 w 532"/>
                  <a:gd name="T91" fmla="*/ 0 h 127"/>
                  <a:gd name="T92" fmla="*/ 10 w 532"/>
                  <a:gd name="T93" fmla="*/ 0 h 127"/>
                  <a:gd name="T94" fmla="*/ 10 w 532"/>
                  <a:gd name="T95" fmla="*/ 0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32"/>
                  <a:gd name="T145" fmla="*/ 0 h 127"/>
                  <a:gd name="T146" fmla="*/ 532 w 53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32" h="127">
                    <a:moveTo>
                      <a:pt x="532" y="79"/>
                    </a:moveTo>
                    <a:lnTo>
                      <a:pt x="532" y="67"/>
                    </a:lnTo>
                    <a:lnTo>
                      <a:pt x="530" y="67"/>
                    </a:lnTo>
                    <a:lnTo>
                      <a:pt x="528" y="67"/>
                    </a:lnTo>
                    <a:lnTo>
                      <a:pt x="527" y="67"/>
                    </a:lnTo>
                    <a:lnTo>
                      <a:pt x="527" y="79"/>
                    </a:lnTo>
                    <a:lnTo>
                      <a:pt x="532" y="79"/>
                    </a:lnTo>
                    <a:lnTo>
                      <a:pt x="530" y="107"/>
                    </a:lnTo>
                    <a:lnTo>
                      <a:pt x="527" y="127"/>
                    </a:lnTo>
                    <a:lnTo>
                      <a:pt x="525" y="127"/>
                    </a:lnTo>
                    <a:lnTo>
                      <a:pt x="523" y="127"/>
                    </a:lnTo>
                    <a:lnTo>
                      <a:pt x="522" y="127"/>
                    </a:lnTo>
                    <a:lnTo>
                      <a:pt x="525" y="107"/>
                    </a:lnTo>
                    <a:lnTo>
                      <a:pt x="527" y="79"/>
                    </a:lnTo>
                    <a:lnTo>
                      <a:pt x="532" y="79"/>
                    </a:lnTo>
                    <a:close/>
                    <a:moveTo>
                      <a:pt x="10" y="0"/>
                    </a:moveTo>
                    <a:lnTo>
                      <a:pt x="10" y="1"/>
                    </a:lnTo>
                    <a:lnTo>
                      <a:pt x="3" y="26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8"/>
                    </a:lnTo>
                    <a:lnTo>
                      <a:pt x="15" y="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399" name="Freeform 211"/>
              <p:cNvSpPr>
                <a:spLocks noEditPoints="1"/>
              </p:cNvSpPr>
              <p:nvPr/>
            </p:nvSpPr>
            <p:spPr bwMode="auto">
              <a:xfrm>
                <a:off x="1769" y="2866"/>
                <a:ext cx="528" cy="127"/>
              </a:xfrm>
              <a:custGeom>
                <a:avLst/>
                <a:gdLst>
                  <a:gd name="T0" fmla="*/ 528 w 528"/>
                  <a:gd name="T1" fmla="*/ 79 h 127"/>
                  <a:gd name="T2" fmla="*/ 526 w 528"/>
                  <a:gd name="T3" fmla="*/ 67 h 127"/>
                  <a:gd name="T4" fmla="*/ 526 w 528"/>
                  <a:gd name="T5" fmla="*/ 67 h 127"/>
                  <a:gd name="T6" fmla="*/ 526 w 528"/>
                  <a:gd name="T7" fmla="*/ 67 h 127"/>
                  <a:gd name="T8" fmla="*/ 525 w 528"/>
                  <a:gd name="T9" fmla="*/ 67 h 127"/>
                  <a:gd name="T10" fmla="*/ 525 w 528"/>
                  <a:gd name="T11" fmla="*/ 67 h 127"/>
                  <a:gd name="T12" fmla="*/ 523 w 528"/>
                  <a:gd name="T13" fmla="*/ 67 h 127"/>
                  <a:gd name="T14" fmla="*/ 523 w 528"/>
                  <a:gd name="T15" fmla="*/ 67 h 127"/>
                  <a:gd name="T16" fmla="*/ 523 w 528"/>
                  <a:gd name="T17" fmla="*/ 67 h 127"/>
                  <a:gd name="T18" fmla="*/ 521 w 528"/>
                  <a:gd name="T19" fmla="*/ 67 h 127"/>
                  <a:gd name="T20" fmla="*/ 523 w 528"/>
                  <a:gd name="T21" fmla="*/ 79 h 127"/>
                  <a:gd name="T22" fmla="*/ 528 w 528"/>
                  <a:gd name="T23" fmla="*/ 79 h 127"/>
                  <a:gd name="T24" fmla="*/ 526 w 528"/>
                  <a:gd name="T25" fmla="*/ 107 h 127"/>
                  <a:gd name="T26" fmla="*/ 523 w 528"/>
                  <a:gd name="T27" fmla="*/ 127 h 127"/>
                  <a:gd name="T28" fmla="*/ 523 w 528"/>
                  <a:gd name="T29" fmla="*/ 127 h 127"/>
                  <a:gd name="T30" fmla="*/ 521 w 528"/>
                  <a:gd name="T31" fmla="*/ 127 h 127"/>
                  <a:gd name="T32" fmla="*/ 521 w 528"/>
                  <a:gd name="T33" fmla="*/ 127 h 127"/>
                  <a:gd name="T34" fmla="*/ 520 w 528"/>
                  <a:gd name="T35" fmla="*/ 127 h 127"/>
                  <a:gd name="T36" fmla="*/ 520 w 528"/>
                  <a:gd name="T37" fmla="*/ 127 h 127"/>
                  <a:gd name="T38" fmla="*/ 520 w 528"/>
                  <a:gd name="T39" fmla="*/ 127 h 127"/>
                  <a:gd name="T40" fmla="*/ 518 w 528"/>
                  <a:gd name="T41" fmla="*/ 127 h 127"/>
                  <a:gd name="T42" fmla="*/ 518 w 528"/>
                  <a:gd name="T43" fmla="*/ 127 h 127"/>
                  <a:gd name="T44" fmla="*/ 521 w 528"/>
                  <a:gd name="T45" fmla="*/ 106 h 127"/>
                  <a:gd name="T46" fmla="*/ 523 w 528"/>
                  <a:gd name="T47" fmla="*/ 79 h 127"/>
                  <a:gd name="T48" fmla="*/ 528 w 528"/>
                  <a:gd name="T49" fmla="*/ 79 h 127"/>
                  <a:gd name="T50" fmla="*/ 11 w 528"/>
                  <a:gd name="T51" fmla="*/ 0 h 127"/>
                  <a:gd name="T52" fmla="*/ 9 w 528"/>
                  <a:gd name="T53" fmla="*/ 1 h 127"/>
                  <a:gd name="T54" fmla="*/ 3 w 528"/>
                  <a:gd name="T55" fmla="*/ 26 h 127"/>
                  <a:gd name="T56" fmla="*/ 0 w 528"/>
                  <a:gd name="T57" fmla="*/ 53 h 127"/>
                  <a:gd name="T58" fmla="*/ 0 w 528"/>
                  <a:gd name="T59" fmla="*/ 53 h 127"/>
                  <a:gd name="T60" fmla="*/ 1 w 528"/>
                  <a:gd name="T61" fmla="*/ 53 h 127"/>
                  <a:gd name="T62" fmla="*/ 1 w 528"/>
                  <a:gd name="T63" fmla="*/ 53 h 127"/>
                  <a:gd name="T64" fmla="*/ 3 w 528"/>
                  <a:gd name="T65" fmla="*/ 53 h 127"/>
                  <a:gd name="T66" fmla="*/ 3 w 528"/>
                  <a:gd name="T67" fmla="*/ 53 h 127"/>
                  <a:gd name="T68" fmla="*/ 3 w 528"/>
                  <a:gd name="T69" fmla="*/ 53 h 127"/>
                  <a:gd name="T70" fmla="*/ 5 w 528"/>
                  <a:gd name="T71" fmla="*/ 53 h 127"/>
                  <a:gd name="T72" fmla="*/ 5 w 528"/>
                  <a:gd name="T73" fmla="*/ 53 h 127"/>
                  <a:gd name="T74" fmla="*/ 8 w 528"/>
                  <a:gd name="T75" fmla="*/ 28 h 127"/>
                  <a:gd name="T76" fmla="*/ 14 w 528"/>
                  <a:gd name="T77" fmla="*/ 3 h 127"/>
                  <a:gd name="T78" fmla="*/ 16 w 528"/>
                  <a:gd name="T79" fmla="*/ 1 h 127"/>
                  <a:gd name="T80" fmla="*/ 14 w 528"/>
                  <a:gd name="T81" fmla="*/ 1 h 127"/>
                  <a:gd name="T82" fmla="*/ 14 w 528"/>
                  <a:gd name="T83" fmla="*/ 1 h 127"/>
                  <a:gd name="T84" fmla="*/ 14 w 528"/>
                  <a:gd name="T85" fmla="*/ 0 h 127"/>
                  <a:gd name="T86" fmla="*/ 13 w 528"/>
                  <a:gd name="T87" fmla="*/ 0 h 127"/>
                  <a:gd name="T88" fmla="*/ 13 w 528"/>
                  <a:gd name="T89" fmla="*/ 0 h 127"/>
                  <a:gd name="T90" fmla="*/ 11 w 528"/>
                  <a:gd name="T91" fmla="*/ 0 h 127"/>
                  <a:gd name="T92" fmla="*/ 11 w 528"/>
                  <a:gd name="T93" fmla="*/ 0 h 127"/>
                  <a:gd name="T94" fmla="*/ 11 w 528"/>
                  <a:gd name="T95" fmla="*/ 0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28"/>
                  <a:gd name="T145" fmla="*/ 0 h 127"/>
                  <a:gd name="T146" fmla="*/ 528 w 528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28" h="127">
                    <a:moveTo>
                      <a:pt x="528" y="79"/>
                    </a:moveTo>
                    <a:lnTo>
                      <a:pt x="526" y="67"/>
                    </a:lnTo>
                    <a:lnTo>
                      <a:pt x="525" y="67"/>
                    </a:lnTo>
                    <a:lnTo>
                      <a:pt x="523" y="67"/>
                    </a:lnTo>
                    <a:lnTo>
                      <a:pt x="521" y="67"/>
                    </a:lnTo>
                    <a:lnTo>
                      <a:pt x="523" y="79"/>
                    </a:lnTo>
                    <a:lnTo>
                      <a:pt x="528" y="79"/>
                    </a:lnTo>
                    <a:lnTo>
                      <a:pt x="526" y="107"/>
                    </a:lnTo>
                    <a:lnTo>
                      <a:pt x="523" y="127"/>
                    </a:lnTo>
                    <a:lnTo>
                      <a:pt x="521" y="127"/>
                    </a:lnTo>
                    <a:lnTo>
                      <a:pt x="520" y="127"/>
                    </a:lnTo>
                    <a:lnTo>
                      <a:pt x="518" y="127"/>
                    </a:lnTo>
                    <a:lnTo>
                      <a:pt x="521" y="106"/>
                    </a:lnTo>
                    <a:lnTo>
                      <a:pt x="523" y="79"/>
                    </a:lnTo>
                    <a:lnTo>
                      <a:pt x="528" y="79"/>
                    </a:lnTo>
                    <a:close/>
                    <a:moveTo>
                      <a:pt x="11" y="0"/>
                    </a:moveTo>
                    <a:lnTo>
                      <a:pt x="9" y="1"/>
                    </a:lnTo>
                    <a:lnTo>
                      <a:pt x="3" y="26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8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4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0" name="Freeform 212"/>
              <p:cNvSpPr>
                <a:spLocks noEditPoints="1"/>
              </p:cNvSpPr>
              <p:nvPr/>
            </p:nvSpPr>
            <p:spPr bwMode="auto">
              <a:xfrm>
                <a:off x="1772" y="2866"/>
                <a:ext cx="522" cy="127"/>
              </a:xfrm>
              <a:custGeom>
                <a:avLst/>
                <a:gdLst>
                  <a:gd name="T0" fmla="*/ 522 w 522"/>
                  <a:gd name="T1" fmla="*/ 79 h 127"/>
                  <a:gd name="T2" fmla="*/ 522 w 522"/>
                  <a:gd name="T3" fmla="*/ 67 h 127"/>
                  <a:gd name="T4" fmla="*/ 520 w 522"/>
                  <a:gd name="T5" fmla="*/ 67 h 127"/>
                  <a:gd name="T6" fmla="*/ 520 w 522"/>
                  <a:gd name="T7" fmla="*/ 67 h 127"/>
                  <a:gd name="T8" fmla="*/ 520 w 522"/>
                  <a:gd name="T9" fmla="*/ 67 h 127"/>
                  <a:gd name="T10" fmla="*/ 518 w 522"/>
                  <a:gd name="T11" fmla="*/ 67 h 127"/>
                  <a:gd name="T12" fmla="*/ 518 w 522"/>
                  <a:gd name="T13" fmla="*/ 67 h 127"/>
                  <a:gd name="T14" fmla="*/ 518 w 522"/>
                  <a:gd name="T15" fmla="*/ 67 h 127"/>
                  <a:gd name="T16" fmla="*/ 517 w 522"/>
                  <a:gd name="T17" fmla="*/ 67 h 127"/>
                  <a:gd name="T18" fmla="*/ 517 w 522"/>
                  <a:gd name="T19" fmla="*/ 67 h 127"/>
                  <a:gd name="T20" fmla="*/ 517 w 522"/>
                  <a:gd name="T21" fmla="*/ 79 h 127"/>
                  <a:gd name="T22" fmla="*/ 522 w 522"/>
                  <a:gd name="T23" fmla="*/ 79 h 127"/>
                  <a:gd name="T24" fmla="*/ 520 w 522"/>
                  <a:gd name="T25" fmla="*/ 107 h 127"/>
                  <a:gd name="T26" fmla="*/ 517 w 522"/>
                  <a:gd name="T27" fmla="*/ 127 h 127"/>
                  <a:gd name="T28" fmla="*/ 517 w 522"/>
                  <a:gd name="T29" fmla="*/ 127 h 127"/>
                  <a:gd name="T30" fmla="*/ 517 w 522"/>
                  <a:gd name="T31" fmla="*/ 127 h 127"/>
                  <a:gd name="T32" fmla="*/ 515 w 522"/>
                  <a:gd name="T33" fmla="*/ 127 h 127"/>
                  <a:gd name="T34" fmla="*/ 515 w 522"/>
                  <a:gd name="T35" fmla="*/ 127 h 127"/>
                  <a:gd name="T36" fmla="*/ 513 w 522"/>
                  <a:gd name="T37" fmla="*/ 127 h 127"/>
                  <a:gd name="T38" fmla="*/ 513 w 522"/>
                  <a:gd name="T39" fmla="*/ 127 h 127"/>
                  <a:gd name="T40" fmla="*/ 513 w 522"/>
                  <a:gd name="T41" fmla="*/ 127 h 127"/>
                  <a:gd name="T42" fmla="*/ 512 w 522"/>
                  <a:gd name="T43" fmla="*/ 127 h 127"/>
                  <a:gd name="T44" fmla="*/ 515 w 522"/>
                  <a:gd name="T45" fmla="*/ 106 h 127"/>
                  <a:gd name="T46" fmla="*/ 517 w 522"/>
                  <a:gd name="T47" fmla="*/ 79 h 127"/>
                  <a:gd name="T48" fmla="*/ 522 w 522"/>
                  <a:gd name="T49" fmla="*/ 79 h 127"/>
                  <a:gd name="T50" fmla="*/ 10 w 522"/>
                  <a:gd name="T51" fmla="*/ 0 h 127"/>
                  <a:gd name="T52" fmla="*/ 10 w 522"/>
                  <a:gd name="T53" fmla="*/ 3 h 127"/>
                  <a:gd name="T54" fmla="*/ 3 w 522"/>
                  <a:gd name="T55" fmla="*/ 28 h 127"/>
                  <a:gd name="T56" fmla="*/ 0 w 522"/>
                  <a:gd name="T57" fmla="*/ 53 h 127"/>
                  <a:gd name="T58" fmla="*/ 0 w 522"/>
                  <a:gd name="T59" fmla="*/ 53 h 127"/>
                  <a:gd name="T60" fmla="*/ 0 w 522"/>
                  <a:gd name="T61" fmla="*/ 53 h 127"/>
                  <a:gd name="T62" fmla="*/ 2 w 522"/>
                  <a:gd name="T63" fmla="*/ 53 h 127"/>
                  <a:gd name="T64" fmla="*/ 2 w 522"/>
                  <a:gd name="T65" fmla="*/ 53 h 127"/>
                  <a:gd name="T66" fmla="*/ 2 w 522"/>
                  <a:gd name="T67" fmla="*/ 53 h 127"/>
                  <a:gd name="T68" fmla="*/ 3 w 522"/>
                  <a:gd name="T69" fmla="*/ 53 h 127"/>
                  <a:gd name="T70" fmla="*/ 3 w 522"/>
                  <a:gd name="T71" fmla="*/ 53 h 127"/>
                  <a:gd name="T72" fmla="*/ 5 w 522"/>
                  <a:gd name="T73" fmla="*/ 53 h 127"/>
                  <a:gd name="T74" fmla="*/ 8 w 522"/>
                  <a:gd name="T75" fmla="*/ 28 h 127"/>
                  <a:gd name="T76" fmla="*/ 15 w 522"/>
                  <a:gd name="T77" fmla="*/ 3 h 127"/>
                  <a:gd name="T78" fmla="*/ 15 w 522"/>
                  <a:gd name="T79" fmla="*/ 1 h 127"/>
                  <a:gd name="T80" fmla="*/ 15 w 522"/>
                  <a:gd name="T81" fmla="*/ 1 h 127"/>
                  <a:gd name="T82" fmla="*/ 15 w 522"/>
                  <a:gd name="T83" fmla="*/ 1 h 127"/>
                  <a:gd name="T84" fmla="*/ 13 w 522"/>
                  <a:gd name="T85" fmla="*/ 1 h 127"/>
                  <a:gd name="T86" fmla="*/ 13 w 522"/>
                  <a:gd name="T87" fmla="*/ 1 h 127"/>
                  <a:gd name="T88" fmla="*/ 11 w 522"/>
                  <a:gd name="T89" fmla="*/ 1 h 127"/>
                  <a:gd name="T90" fmla="*/ 11 w 522"/>
                  <a:gd name="T91" fmla="*/ 1 h 127"/>
                  <a:gd name="T92" fmla="*/ 11 w 522"/>
                  <a:gd name="T93" fmla="*/ 0 h 127"/>
                  <a:gd name="T94" fmla="*/ 10 w 522"/>
                  <a:gd name="T95" fmla="*/ 0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22"/>
                  <a:gd name="T145" fmla="*/ 0 h 127"/>
                  <a:gd name="T146" fmla="*/ 522 w 52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22" h="127">
                    <a:moveTo>
                      <a:pt x="522" y="79"/>
                    </a:moveTo>
                    <a:lnTo>
                      <a:pt x="522" y="67"/>
                    </a:lnTo>
                    <a:lnTo>
                      <a:pt x="520" y="67"/>
                    </a:lnTo>
                    <a:lnTo>
                      <a:pt x="518" y="67"/>
                    </a:lnTo>
                    <a:lnTo>
                      <a:pt x="517" y="67"/>
                    </a:lnTo>
                    <a:lnTo>
                      <a:pt x="517" y="79"/>
                    </a:lnTo>
                    <a:lnTo>
                      <a:pt x="522" y="79"/>
                    </a:lnTo>
                    <a:lnTo>
                      <a:pt x="520" y="107"/>
                    </a:lnTo>
                    <a:lnTo>
                      <a:pt x="517" y="127"/>
                    </a:lnTo>
                    <a:lnTo>
                      <a:pt x="515" y="127"/>
                    </a:lnTo>
                    <a:lnTo>
                      <a:pt x="513" y="127"/>
                    </a:lnTo>
                    <a:lnTo>
                      <a:pt x="512" y="127"/>
                    </a:lnTo>
                    <a:lnTo>
                      <a:pt x="515" y="106"/>
                    </a:lnTo>
                    <a:lnTo>
                      <a:pt x="517" y="79"/>
                    </a:lnTo>
                    <a:lnTo>
                      <a:pt x="522" y="79"/>
                    </a:lnTo>
                    <a:close/>
                    <a:moveTo>
                      <a:pt x="10" y="0"/>
                    </a:moveTo>
                    <a:lnTo>
                      <a:pt x="10" y="3"/>
                    </a:lnTo>
                    <a:lnTo>
                      <a:pt x="3" y="28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8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1" name="Freeform 213"/>
              <p:cNvSpPr>
                <a:spLocks noEditPoints="1"/>
              </p:cNvSpPr>
              <p:nvPr/>
            </p:nvSpPr>
            <p:spPr bwMode="auto">
              <a:xfrm>
                <a:off x="1774" y="2867"/>
                <a:ext cx="518" cy="128"/>
              </a:xfrm>
              <a:custGeom>
                <a:avLst/>
                <a:gdLst>
                  <a:gd name="T0" fmla="*/ 518 w 518"/>
                  <a:gd name="T1" fmla="*/ 78 h 128"/>
                  <a:gd name="T2" fmla="*/ 516 w 518"/>
                  <a:gd name="T3" fmla="*/ 66 h 128"/>
                  <a:gd name="T4" fmla="*/ 516 w 518"/>
                  <a:gd name="T5" fmla="*/ 66 h 128"/>
                  <a:gd name="T6" fmla="*/ 516 w 518"/>
                  <a:gd name="T7" fmla="*/ 66 h 128"/>
                  <a:gd name="T8" fmla="*/ 515 w 518"/>
                  <a:gd name="T9" fmla="*/ 66 h 128"/>
                  <a:gd name="T10" fmla="*/ 515 w 518"/>
                  <a:gd name="T11" fmla="*/ 66 h 128"/>
                  <a:gd name="T12" fmla="*/ 513 w 518"/>
                  <a:gd name="T13" fmla="*/ 66 h 128"/>
                  <a:gd name="T14" fmla="*/ 513 w 518"/>
                  <a:gd name="T15" fmla="*/ 68 h 128"/>
                  <a:gd name="T16" fmla="*/ 513 w 518"/>
                  <a:gd name="T17" fmla="*/ 68 h 128"/>
                  <a:gd name="T18" fmla="*/ 511 w 518"/>
                  <a:gd name="T19" fmla="*/ 68 h 128"/>
                  <a:gd name="T20" fmla="*/ 513 w 518"/>
                  <a:gd name="T21" fmla="*/ 78 h 128"/>
                  <a:gd name="T22" fmla="*/ 518 w 518"/>
                  <a:gd name="T23" fmla="*/ 78 h 128"/>
                  <a:gd name="T24" fmla="*/ 516 w 518"/>
                  <a:gd name="T25" fmla="*/ 105 h 128"/>
                  <a:gd name="T26" fmla="*/ 513 w 518"/>
                  <a:gd name="T27" fmla="*/ 126 h 128"/>
                  <a:gd name="T28" fmla="*/ 511 w 518"/>
                  <a:gd name="T29" fmla="*/ 126 h 128"/>
                  <a:gd name="T30" fmla="*/ 511 w 518"/>
                  <a:gd name="T31" fmla="*/ 126 h 128"/>
                  <a:gd name="T32" fmla="*/ 511 w 518"/>
                  <a:gd name="T33" fmla="*/ 126 h 128"/>
                  <a:gd name="T34" fmla="*/ 510 w 518"/>
                  <a:gd name="T35" fmla="*/ 126 h 128"/>
                  <a:gd name="T36" fmla="*/ 510 w 518"/>
                  <a:gd name="T37" fmla="*/ 128 h 128"/>
                  <a:gd name="T38" fmla="*/ 510 w 518"/>
                  <a:gd name="T39" fmla="*/ 128 h 128"/>
                  <a:gd name="T40" fmla="*/ 508 w 518"/>
                  <a:gd name="T41" fmla="*/ 128 h 128"/>
                  <a:gd name="T42" fmla="*/ 508 w 518"/>
                  <a:gd name="T43" fmla="*/ 128 h 128"/>
                  <a:gd name="T44" fmla="*/ 511 w 518"/>
                  <a:gd name="T45" fmla="*/ 105 h 128"/>
                  <a:gd name="T46" fmla="*/ 513 w 518"/>
                  <a:gd name="T47" fmla="*/ 78 h 128"/>
                  <a:gd name="T48" fmla="*/ 518 w 518"/>
                  <a:gd name="T49" fmla="*/ 78 h 128"/>
                  <a:gd name="T50" fmla="*/ 11 w 518"/>
                  <a:gd name="T51" fmla="*/ 0 h 128"/>
                  <a:gd name="T52" fmla="*/ 9 w 518"/>
                  <a:gd name="T53" fmla="*/ 2 h 128"/>
                  <a:gd name="T54" fmla="*/ 3 w 518"/>
                  <a:gd name="T55" fmla="*/ 27 h 128"/>
                  <a:gd name="T56" fmla="*/ 0 w 518"/>
                  <a:gd name="T57" fmla="*/ 52 h 128"/>
                  <a:gd name="T58" fmla="*/ 0 w 518"/>
                  <a:gd name="T59" fmla="*/ 52 h 128"/>
                  <a:gd name="T60" fmla="*/ 1 w 518"/>
                  <a:gd name="T61" fmla="*/ 52 h 128"/>
                  <a:gd name="T62" fmla="*/ 1 w 518"/>
                  <a:gd name="T63" fmla="*/ 52 h 128"/>
                  <a:gd name="T64" fmla="*/ 3 w 518"/>
                  <a:gd name="T65" fmla="*/ 52 h 128"/>
                  <a:gd name="T66" fmla="*/ 3 w 518"/>
                  <a:gd name="T67" fmla="*/ 52 h 128"/>
                  <a:gd name="T68" fmla="*/ 3 w 518"/>
                  <a:gd name="T69" fmla="*/ 52 h 128"/>
                  <a:gd name="T70" fmla="*/ 4 w 518"/>
                  <a:gd name="T71" fmla="*/ 52 h 128"/>
                  <a:gd name="T72" fmla="*/ 4 w 518"/>
                  <a:gd name="T73" fmla="*/ 52 h 128"/>
                  <a:gd name="T74" fmla="*/ 8 w 518"/>
                  <a:gd name="T75" fmla="*/ 28 h 128"/>
                  <a:gd name="T76" fmla="*/ 14 w 518"/>
                  <a:gd name="T77" fmla="*/ 4 h 128"/>
                  <a:gd name="T78" fmla="*/ 16 w 518"/>
                  <a:gd name="T79" fmla="*/ 0 h 128"/>
                  <a:gd name="T80" fmla="*/ 14 w 518"/>
                  <a:gd name="T81" fmla="*/ 0 h 128"/>
                  <a:gd name="T82" fmla="*/ 14 w 518"/>
                  <a:gd name="T83" fmla="*/ 0 h 128"/>
                  <a:gd name="T84" fmla="*/ 14 w 518"/>
                  <a:gd name="T85" fmla="*/ 0 h 128"/>
                  <a:gd name="T86" fmla="*/ 13 w 518"/>
                  <a:gd name="T87" fmla="*/ 0 h 128"/>
                  <a:gd name="T88" fmla="*/ 13 w 518"/>
                  <a:gd name="T89" fmla="*/ 0 h 128"/>
                  <a:gd name="T90" fmla="*/ 13 w 518"/>
                  <a:gd name="T91" fmla="*/ 0 h 128"/>
                  <a:gd name="T92" fmla="*/ 11 w 518"/>
                  <a:gd name="T93" fmla="*/ 0 h 128"/>
                  <a:gd name="T94" fmla="*/ 11 w 518"/>
                  <a:gd name="T95" fmla="*/ 0 h 1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18"/>
                  <a:gd name="T145" fmla="*/ 0 h 128"/>
                  <a:gd name="T146" fmla="*/ 518 w 518"/>
                  <a:gd name="T147" fmla="*/ 128 h 1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18" h="128">
                    <a:moveTo>
                      <a:pt x="518" y="78"/>
                    </a:moveTo>
                    <a:lnTo>
                      <a:pt x="516" y="66"/>
                    </a:lnTo>
                    <a:lnTo>
                      <a:pt x="515" y="66"/>
                    </a:lnTo>
                    <a:lnTo>
                      <a:pt x="513" y="66"/>
                    </a:lnTo>
                    <a:lnTo>
                      <a:pt x="513" y="68"/>
                    </a:lnTo>
                    <a:lnTo>
                      <a:pt x="511" y="68"/>
                    </a:lnTo>
                    <a:lnTo>
                      <a:pt x="513" y="78"/>
                    </a:lnTo>
                    <a:lnTo>
                      <a:pt x="518" y="78"/>
                    </a:lnTo>
                    <a:lnTo>
                      <a:pt x="516" y="105"/>
                    </a:lnTo>
                    <a:lnTo>
                      <a:pt x="513" y="126"/>
                    </a:lnTo>
                    <a:lnTo>
                      <a:pt x="511" y="126"/>
                    </a:lnTo>
                    <a:lnTo>
                      <a:pt x="510" y="126"/>
                    </a:lnTo>
                    <a:lnTo>
                      <a:pt x="510" y="128"/>
                    </a:lnTo>
                    <a:lnTo>
                      <a:pt x="508" y="128"/>
                    </a:lnTo>
                    <a:lnTo>
                      <a:pt x="511" y="105"/>
                    </a:lnTo>
                    <a:lnTo>
                      <a:pt x="513" y="78"/>
                    </a:lnTo>
                    <a:lnTo>
                      <a:pt x="518" y="78"/>
                    </a:lnTo>
                    <a:close/>
                    <a:moveTo>
                      <a:pt x="11" y="0"/>
                    </a:moveTo>
                    <a:lnTo>
                      <a:pt x="9" y="2"/>
                    </a:lnTo>
                    <a:lnTo>
                      <a:pt x="3" y="27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4" y="52"/>
                    </a:lnTo>
                    <a:lnTo>
                      <a:pt x="8" y="28"/>
                    </a:lnTo>
                    <a:lnTo>
                      <a:pt x="14" y="4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2" name="Freeform 214"/>
              <p:cNvSpPr>
                <a:spLocks noEditPoints="1"/>
              </p:cNvSpPr>
              <p:nvPr/>
            </p:nvSpPr>
            <p:spPr bwMode="auto">
              <a:xfrm>
                <a:off x="1777" y="2867"/>
                <a:ext cx="512" cy="128"/>
              </a:xfrm>
              <a:custGeom>
                <a:avLst/>
                <a:gdLst>
                  <a:gd name="T0" fmla="*/ 512 w 512"/>
                  <a:gd name="T1" fmla="*/ 78 h 128"/>
                  <a:gd name="T2" fmla="*/ 512 w 512"/>
                  <a:gd name="T3" fmla="*/ 66 h 128"/>
                  <a:gd name="T4" fmla="*/ 510 w 512"/>
                  <a:gd name="T5" fmla="*/ 66 h 128"/>
                  <a:gd name="T6" fmla="*/ 510 w 512"/>
                  <a:gd name="T7" fmla="*/ 68 h 128"/>
                  <a:gd name="T8" fmla="*/ 510 w 512"/>
                  <a:gd name="T9" fmla="*/ 68 h 128"/>
                  <a:gd name="T10" fmla="*/ 508 w 512"/>
                  <a:gd name="T11" fmla="*/ 68 h 128"/>
                  <a:gd name="T12" fmla="*/ 508 w 512"/>
                  <a:gd name="T13" fmla="*/ 68 h 128"/>
                  <a:gd name="T14" fmla="*/ 508 w 512"/>
                  <a:gd name="T15" fmla="*/ 68 h 128"/>
                  <a:gd name="T16" fmla="*/ 507 w 512"/>
                  <a:gd name="T17" fmla="*/ 68 h 128"/>
                  <a:gd name="T18" fmla="*/ 507 w 512"/>
                  <a:gd name="T19" fmla="*/ 68 h 128"/>
                  <a:gd name="T20" fmla="*/ 507 w 512"/>
                  <a:gd name="T21" fmla="*/ 78 h 128"/>
                  <a:gd name="T22" fmla="*/ 512 w 512"/>
                  <a:gd name="T23" fmla="*/ 78 h 128"/>
                  <a:gd name="T24" fmla="*/ 510 w 512"/>
                  <a:gd name="T25" fmla="*/ 105 h 128"/>
                  <a:gd name="T26" fmla="*/ 507 w 512"/>
                  <a:gd name="T27" fmla="*/ 126 h 128"/>
                  <a:gd name="T28" fmla="*/ 507 w 512"/>
                  <a:gd name="T29" fmla="*/ 128 h 128"/>
                  <a:gd name="T30" fmla="*/ 507 w 512"/>
                  <a:gd name="T31" fmla="*/ 128 h 128"/>
                  <a:gd name="T32" fmla="*/ 505 w 512"/>
                  <a:gd name="T33" fmla="*/ 128 h 128"/>
                  <a:gd name="T34" fmla="*/ 505 w 512"/>
                  <a:gd name="T35" fmla="*/ 128 h 128"/>
                  <a:gd name="T36" fmla="*/ 503 w 512"/>
                  <a:gd name="T37" fmla="*/ 128 h 128"/>
                  <a:gd name="T38" fmla="*/ 503 w 512"/>
                  <a:gd name="T39" fmla="*/ 128 h 128"/>
                  <a:gd name="T40" fmla="*/ 503 w 512"/>
                  <a:gd name="T41" fmla="*/ 128 h 128"/>
                  <a:gd name="T42" fmla="*/ 502 w 512"/>
                  <a:gd name="T43" fmla="*/ 128 h 128"/>
                  <a:gd name="T44" fmla="*/ 505 w 512"/>
                  <a:gd name="T45" fmla="*/ 105 h 128"/>
                  <a:gd name="T46" fmla="*/ 507 w 512"/>
                  <a:gd name="T47" fmla="*/ 78 h 128"/>
                  <a:gd name="T48" fmla="*/ 512 w 512"/>
                  <a:gd name="T49" fmla="*/ 78 h 128"/>
                  <a:gd name="T50" fmla="*/ 10 w 512"/>
                  <a:gd name="T51" fmla="*/ 0 h 128"/>
                  <a:gd name="T52" fmla="*/ 10 w 512"/>
                  <a:gd name="T53" fmla="*/ 2 h 128"/>
                  <a:gd name="T54" fmla="*/ 3 w 512"/>
                  <a:gd name="T55" fmla="*/ 27 h 128"/>
                  <a:gd name="T56" fmla="*/ 0 w 512"/>
                  <a:gd name="T57" fmla="*/ 52 h 128"/>
                  <a:gd name="T58" fmla="*/ 0 w 512"/>
                  <a:gd name="T59" fmla="*/ 52 h 128"/>
                  <a:gd name="T60" fmla="*/ 0 w 512"/>
                  <a:gd name="T61" fmla="*/ 52 h 128"/>
                  <a:gd name="T62" fmla="*/ 1 w 512"/>
                  <a:gd name="T63" fmla="*/ 52 h 128"/>
                  <a:gd name="T64" fmla="*/ 1 w 512"/>
                  <a:gd name="T65" fmla="*/ 52 h 128"/>
                  <a:gd name="T66" fmla="*/ 1 w 512"/>
                  <a:gd name="T67" fmla="*/ 52 h 128"/>
                  <a:gd name="T68" fmla="*/ 3 w 512"/>
                  <a:gd name="T69" fmla="*/ 52 h 128"/>
                  <a:gd name="T70" fmla="*/ 3 w 512"/>
                  <a:gd name="T71" fmla="*/ 52 h 128"/>
                  <a:gd name="T72" fmla="*/ 5 w 512"/>
                  <a:gd name="T73" fmla="*/ 53 h 128"/>
                  <a:gd name="T74" fmla="*/ 8 w 512"/>
                  <a:gd name="T75" fmla="*/ 28 h 128"/>
                  <a:gd name="T76" fmla="*/ 15 w 512"/>
                  <a:gd name="T77" fmla="*/ 4 h 128"/>
                  <a:gd name="T78" fmla="*/ 15 w 512"/>
                  <a:gd name="T79" fmla="*/ 0 h 128"/>
                  <a:gd name="T80" fmla="*/ 15 w 512"/>
                  <a:gd name="T81" fmla="*/ 0 h 128"/>
                  <a:gd name="T82" fmla="*/ 15 w 512"/>
                  <a:gd name="T83" fmla="*/ 0 h 128"/>
                  <a:gd name="T84" fmla="*/ 13 w 512"/>
                  <a:gd name="T85" fmla="*/ 0 h 128"/>
                  <a:gd name="T86" fmla="*/ 13 w 512"/>
                  <a:gd name="T87" fmla="*/ 0 h 128"/>
                  <a:gd name="T88" fmla="*/ 11 w 512"/>
                  <a:gd name="T89" fmla="*/ 0 h 128"/>
                  <a:gd name="T90" fmla="*/ 11 w 512"/>
                  <a:gd name="T91" fmla="*/ 0 h 128"/>
                  <a:gd name="T92" fmla="*/ 11 w 512"/>
                  <a:gd name="T93" fmla="*/ 0 h 128"/>
                  <a:gd name="T94" fmla="*/ 10 w 512"/>
                  <a:gd name="T95" fmla="*/ 0 h 1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12"/>
                  <a:gd name="T145" fmla="*/ 0 h 128"/>
                  <a:gd name="T146" fmla="*/ 512 w 512"/>
                  <a:gd name="T147" fmla="*/ 128 h 1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12" h="128">
                    <a:moveTo>
                      <a:pt x="512" y="78"/>
                    </a:moveTo>
                    <a:lnTo>
                      <a:pt x="512" y="66"/>
                    </a:lnTo>
                    <a:lnTo>
                      <a:pt x="510" y="66"/>
                    </a:lnTo>
                    <a:lnTo>
                      <a:pt x="510" y="68"/>
                    </a:lnTo>
                    <a:lnTo>
                      <a:pt x="508" y="68"/>
                    </a:lnTo>
                    <a:lnTo>
                      <a:pt x="507" y="68"/>
                    </a:lnTo>
                    <a:lnTo>
                      <a:pt x="507" y="78"/>
                    </a:lnTo>
                    <a:lnTo>
                      <a:pt x="512" y="78"/>
                    </a:lnTo>
                    <a:lnTo>
                      <a:pt x="510" y="105"/>
                    </a:lnTo>
                    <a:lnTo>
                      <a:pt x="507" y="126"/>
                    </a:lnTo>
                    <a:lnTo>
                      <a:pt x="507" y="128"/>
                    </a:lnTo>
                    <a:lnTo>
                      <a:pt x="505" y="128"/>
                    </a:lnTo>
                    <a:lnTo>
                      <a:pt x="503" y="128"/>
                    </a:lnTo>
                    <a:lnTo>
                      <a:pt x="502" y="128"/>
                    </a:lnTo>
                    <a:lnTo>
                      <a:pt x="505" y="105"/>
                    </a:lnTo>
                    <a:lnTo>
                      <a:pt x="507" y="78"/>
                    </a:lnTo>
                    <a:lnTo>
                      <a:pt x="512" y="78"/>
                    </a:lnTo>
                    <a:close/>
                    <a:moveTo>
                      <a:pt x="10" y="0"/>
                    </a:moveTo>
                    <a:lnTo>
                      <a:pt x="10" y="2"/>
                    </a:lnTo>
                    <a:lnTo>
                      <a:pt x="3" y="27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3" y="52"/>
                    </a:lnTo>
                    <a:lnTo>
                      <a:pt x="5" y="53"/>
                    </a:lnTo>
                    <a:lnTo>
                      <a:pt x="8" y="28"/>
                    </a:lnTo>
                    <a:lnTo>
                      <a:pt x="15" y="4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3" name="Freeform 215"/>
              <p:cNvSpPr>
                <a:spLocks noEditPoints="1"/>
              </p:cNvSpPr>
              <p:nvPr/>
            </p:nvSpPr>
            <p:spPr bwMode="auto">
              <a:xfrm>
                <a:off x="1778" y="2867"/>
                <a:ext cx="509" cy="128"/>
              </a:xfrm>
              <a:custGeom>
                <a:avLst/>
                <a:gdLst>
                  <a:gd name="T0" fmla="*/ 509 w 509"/>
                  <a:gd name="T1" fmla="*/ 78 h 128"/>
                  <a:gd name="T2" fmla="*/ 507 w 509"/>
                  <a:gd name="T3" fmla="*/ 68 h 128"/>
                  <a:gd name="T4" fmla="*/ 507 w 509"/>
                  <a:gd name="T5" fmla="*/ 68 h 128"/>
                  <a:gd name="T6" fmla="*/ 507 w 509"/>
                  <a:gd name="T7" fmla="*/ 68 h 128"/>
                  <a:gd name="T8" fmla="*/ 506 w 509"/>
                  <a:gd name="T9" fmla="*/ 68 h 128"/>
                  <a:gd name="T10" fmla="*/ 506 w 509"/>
                  <a:gd name="T11" fmla="*/ 68 h 128"/>
                  <a:gd name="T12" fmla="*/ 504 w 509"/>
                  <a:gd name="T13" fmla="*/ 68 h 128"/>
                  <a:gd name="T14" fmla="*/ 504 w 509"/>
                  <a:gd name="T15" fmla="*/ 68 h 128"/>
                  <a:gd name="T16" fmla="*/ 504 w 509"/>
                  <a:gd name="T17" fmla="*/ 68 h 128"/>
                  <a:gd name="T18" fmla="*/ 502 w 509"/>
                  <a:gd name="T19" fmla="*/ 68 h 128"/>
                  <a:gd name="T20" fmla="*/ 504 w 509"/>
                  <a:gd name="T21" fmla="*/ 78 h 128"/>
                  <a:gd name="T22" fmla="*/ 509 w 509"/>
                  <a:gd name="T23" fmla="*/ 78 h 128"/>
                  <a:gd name="T24" fmla="*/ 507 w 509"/>
                  <a:gd name="T25" fmla="*/ 105 h 128"/>
                  <a:gd name="T26" fmla="*/ 504 w 509"/>
                  <a:gd name="T27" fmla="*/ 128 h 128"/>
                  <a:gd name="T28" fmla="*/ 502 w 509"/>
                  <a:gd name="T29" fmla="*/ 128 h 128"/>
                  <a:gd name="T30" fmla="*/ 502 w 509"/>
                  <a:gd name="T31" fmla="*/ 128 h 128"/>
                  <a:gd name="T32" fmla="*/ 502 w 509"/>
                  <a:gd name="T33" fmla="*/ 128 h 128"/>
                  <a:gd name="T34" fmla="*/ 501 w 509"/>
                  <a:gd name="T35" fmla="*/ 128 h 128"/>
                  <a:gd name="T36" fmla="*/ 501 w 509"/>
                  <a:gd name="T37" fmla="*/ 128 h 128"/>
                  <a:gd name="T38" fmla="*/ 501 w 509"/>
                  <a:gd name="T39" fmla="*/ 128 h 128"/>
                  <a:gd name="T40" fmla="*/ 499 w 509"/>
                  <a:gd name="T41" fmla="*/ 128 h 128"/>
                  <a:gd name="T42" fmla="*/ 499 w 509"/>
                  <a:gd name="T43" fmla="*/ 128 h 128"/>
                  <a:gd name="T44" fmla="*/ 502 w 509"/>
                  <a:gd name="T45" fmla="*/ 105 h 128"/>
                  <a:gd name="T46" fmla="*/ 504 w 509"/>
                  <a:gd name="T47" fmla="*/ 78 h 128"/>
                  <a:gd name="T48" fmla="*/ 509 w 509"/>
                  <a:gd name="T49" fmla="*/ 78 h 128"/>
                  <a:gd name="T50" fmla="*/ 12 w 509"/>
                  <a:gd name="T51" fmla="*/ 0 h 128"/>
                  <a:gd name="T52" fmla="*/ 10 w 509"/>
                  <a:gd name="T53" fmla="*/ 4 h 128"/>
                  <a:gd name="T54" fmla="*/ 4 w 509"/>
                  <a:gd name="T55" fmla="*/ 28 h 128"/>
                  <a:gd name="T56" fmla="*/ 0 w 509"/>
                  <a:gd name="T57" fmla="*/ 52 h 128"/>
                  <a:gd name="T58" fmla="*/ 0 w 509"/>
                  <a:gd name="T59" fmla="*/ 52 h 128"/>
                  <a:gd name="T60" fmla="*/ 2 w 509"/>
                  <a:gd name="T61" fmla="*/ 52 h 128"/>
                  <a:gd name="T62" fmla="*/ 2 w 509"/>
                  <a:gd name="T63" fmla="*/ 52 h 128"/>
                  <a:gd name="T64" fmla="*/ 4 w 509"/>
                  <a:gd name="T65" fmla="*/ 53 h 128"/>
                  <a:gd name="T66" fmla="*/ 4 w 509"/>
                  <a:gd name="T67" fmla="*/ 53 h 128"/>
                  <a:gd name="T68" fmla="*/ 4 w 509"/>
                  <a:gd name="T69" fmla="*/ 53 h 128"/>
                  <a:gd name="T70" fmla="*/ 5 w 509"/>
                  <a:gd name="T71" fmla="*/ 53 h 128"/>
                  <a:gd name="T72" fmla="*/ 5 w 509"/>
                  <a:gd name="T73" fmla="*/ 53 h 128"/>
                  <a:gd name="T74" fmla="*/ 9 w 509"/>
                  <a:gd name="T75" fmla="*/ 28 h 128"/>
                  <a:gd name="T76" fmla="*/ 15 w 509"/>
                  <a:gd name="T77" fmla="*/ 5 h 128"/>
                  <a:gd name="T78" fmla="*/ 17 w 509"/>
                  <a:gd name="T79" fmla="*/ 0 h 128"/>
                  <a:gd name="T80" fmla="*/ 17 w 509"/>
                  <a:gd name="T81" fmla="*/ 0 h 128"/>
                  <a:gd name="T82" fmla="*/ 15 w 509"/>
                  <a:gd name="T83" fmla="*/ 0 h 128"/>
                  <a:gd name="T84" fmla="*/ 15 w 509"/>
                  <a:gd name="T85" fmla="*/ 0 h 128"/>
                  <a:gd name="T86" fmla="*/ 14 w 509"/>
                  <a:gd name="T87" fmla="*/ 0 h 128"/>
                  <a:gd name="T88" fmla="*/ 14 w 509"/>
                  <a:gd name="T89" fmla="*/ 0 h 128"/>
                  <a:gd name="T90" fmla="*/ 14 w 509"/>
                  <a:gd name="T91" fmla="*/ 0 h 128"/>
                  <a:gd name="T92" fmla="*/ 12 w 509"/>
                  <a:gd name="T93" fmla="*/ 0 h 128"/>
                  <a:gd name="T94" fmla="*/ 12 w 509"/>
                  <a:gd name="T95" fmla="*/ 0 h 1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09"/>
                  <a:gd name="T145" fmla="*/ 0 h 128"/>
                  <a:gd name="T146" fmla="*/ 509 w 509"/>
                  <a:gd name="T147" fmla="*/ 128 h 1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09" h="128">
                    <a:moveTo>
                      <a:pt x="509" y="78"/>
                    </a:moveTo>
                    <a:lnTo>
                      <a:pt x="507" y="68"/>
                    </a:lnTo>
                    <a:lnTo>
                      <a:pt x="506" y="68"/>
                    </a:lnTo>
                    <a:lnTo>
                      <a:pt x="504" y="68"/>
                    </a:lnTo>
                    <a:lnTo>
                      <a:pt x="502" y="68"/>
                    </a:lnTo>
                    <a:lnTo>
                      <a:pt x="504" y="78"/>
                    </a:lnTo>
                    <a:lnTo>
                      <a:pt x="509" y="78"/>
                    </a:lnTo>
                    <a:lnTo>
                      <a:pt x="507" y="105"/>
                    </a:lnTo>
                    <a:lnTo>
                      <a:pt x="504" y="128"/>
                    </a:lnTo>
                    <a:lnTo>
                      <a:pt x="502" y="128"/>
                    </a:lnTo>
                    <a:lnTo>
                      <a:pt x="501" y="128"/>
                    </a:lnTo>
                    <a:lnTo>
                      <a:pt x="499" y="128"/>
                    </a:lnTo>
                    <a:lnTo>
                      <a:pt x="502" y="105"/>
                    </a:lnTo>
                    <a:lnTo>
                      <a:pt x="504" y="78"/>
                    </a:lnTo>
                    <a:lnTo>
                      <a:pt x="509" y="78"/>
                    </a:lnTo>
                    <a:close/>
                    <a:moveTo>
                      <a:pt x="12" y="0"/>
                    </a:moveTo>
                    <a:lnTo>
                      <a:pt x="10" y="4"/>
                    </a:lnTo>
                    <a:lnTo>
                      <a:pt x="4" y="28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28"/>
                    </a:lnTo>
                    <a:lnTo>
                      <a:pt x="15" y="5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4" name="Freeform 216"/>
              <p:cNvSpPr>
                <a:spLocks noEditPoints="1"/>
              </p:cNvSpPr>
              <p:nvPr/>
            </p:nvSpPr>
            <p:spPr bwMode="auto">
              <a:xfrm>
                <a:off x="1782" y="2867"/>
                <a:ext cx="502" cy="128"/>
              </a:xfrm>
              <a:custGeom>
                <a:avLst/>
                <a:gdLst>
                  <a:gd name="T0" fmla="*/ 502 w 502"/>
                  <a:gd name="T1" fmla="*/ 78 h 128"/>
                  <a:gd name="T2" fmla="*/ 502 w 502"/>
                  <a:gd name="T3" fmla="*/ 68 h 128"/>
                  <a:gd name="T4" fmla="*/ 500 w 502"/>
                  <a:gd name="T5" fmla="*/ 68 h 128"/>
                  <a:gd name="T6" fmla="*/ 500 w 502"/>
                  <a:gd name="T7" fmla="*/ 68 h 128"/>
                  <a:gd name="T8" fmla="*/ 500 w 502"/>
                  <a:gd name="T9" fmla="*/ 68 h 128"/>
                  <a:gd name="T10" fmla="*/ 498 w 502"/>
                  <a:gd name="T11" fmla="*/ 68 h 128"/>
                  <a:gd name="T12" fmla="*/ 498 w 502"/>
                  <a:gd name="T13" fmla="*/ 68 h 128"/>
                  <a:gd name="T14" fmla="*/ 498 w 502"/>
                  <a:gd name="T15" fmla="*/ 68 h 128"/>
                  <a:gd name="T16" fmla="*/ 497 w 502"/>
                  <a:gd name="T17" fmla="*/ 68 h 128"/>
                  <a:gd name="T18" fmla="*/ 497 w 502"/>
                  <a:gd name="T19" fmla="*/ 68 h 128"/>
                  <a:gd name="T20" fmla="*/ 497 w 502"/>
                  <a:gd name="T21" fmla="*/ 78 h 128"/>
                  <a:gd name="T22" fmla="*/ 502 w 502"/>
                  <a:gd name="T23" fmla="*/ 78 h 128"/>
                  <a:gd name="T24" fmla="*/ 500 w 502"/>
                  <a:gd name="T25" fmla="*/ 105 h 128"/>
                  <a:gd name="T26" fmla="*/ 497 w 502"/>
                  <a:gd name="T27" fmla="*/ 128 h 128"/>
                  <a:gd name="T28" fmla="*/ 497 w 502"/>
                  <a:gd name="T29" fmla="*/ 128 h 128"/>
                  <a:gd name="T30" fmla="*/ 497 w 502"/>
                  <a:gd name="T31" fmla="*/ 128 h 128"/>
                  <a:gd name="T32" fmla="*/ 495 w 502"/>
                  <a:gd name="T33" fmla="*/ 128 h 128"/>
                  <a:gd name="T34" fmla="*/ 495 w 502"/>
                  <a:gd name="T35" fmla="*/ 128 h 128"/>
                  <a:gd name="T36" fmla="*/ 493 w 502"/>
                  <a:gd name="T37" fmla="*/ 128 h 128"/>
                  <a:gd name="T38" fmla="*/ 493 w 502"/>
                  <a:gd name="T39" fmla="*/ 128 h 128"/>
                  <a:gd name="T40" fmla="*/ 493 w 502"/>
                  <a:gd name="T41" fmla="*/ 128 h 128"/>
                  <a:gd name="T42" fmla="*/ 492 w 502"/>
                  <a:gd name="T43" fmla="*/ 128 h 128"/>
                  <a:gd name="T44" fmla="*/ 495 w 502"/>
                  <a:gd name="T45" fmla="*/ 105 h 128"/>
                  <a:gd name="T46" fmla="*/ 497 w 502"/>
                  <a:gd name="T47" fmla="*/ 78 h 128"/>
                  <a:gd name="T48" fmla="*/ 502 w 502"/>
                  <a:gd name="T49" fmla="*/ 78 h 128"/>
                  <a:gd name="T50" fmla="*/ 10 w 502"/>
                  <a:gd name="T51" fmla="*/ 0 h 128"/>
                  <a:gd name="T52" fmla="*/ 10 w 502"/>
                  <a:gd name="T53" fmla="*/ 4 h 128"/>
                  <a:gd name="T54" fmla="*/ 3 w 502"/>
                  <a:gd name="T55" fmla="*/ 28 h 128"/>
                  <a:gd name="T56" fmla="*/ 0 w 502"/>
                  <a:gd name="T57" fmla="*/ 53 h 128"/>
                  <a:gd name="T58" fmla="*/ 0 w 502"/>
                  <a:gd name="T59" fmla="*/ 53 h 128"/>
                  <a:gd name="T60" fmla="*/ 0 w 502"/>
                  <a:gd name="T61" fmla="*/ 53 h 128"/>
                  <a:gd name="T62" fmla="*/ 1 w 502"/>
                  <a:gd name="T63" fmla="*/ 53 h 128"/>
                  <a:gd name="T64" fmla="*/ 1 w 502"/>
                  <a:gd name="T65" fmla="*/ 53 h 128"/>
                  <a:gd name="T66" fmla="*/ 1 w 502"/>
                  <a:gd name="T67" fmla="*/ 53 h 128"/>
                  <a:gd name="T68" fmla="*/ 3 w 502"/>
                  <a:gd name="T69" fmla="*/ 53 h 128"/>
                  <a:gd name="T70" fmla="*/ 3 w 502"/>
                  <a:gd name="T71" fmla="*/ 53 h 128"/>
                  <a:gd name="T72" fmla="*/ 5 w 502"/>
                  <a:gd name="T73" fmla="*/ 53 h 128"/>
                  <a:gd name="T74" fmla="*/ 8 w 502"/>
                  <a:gd name="T75" fmla="*/ 28 h 128"/>
                  <a:gd name="T76" fmla="*/ 13 w 502"/>
                  <a:gd name="T77" fmla="*/ 5 h 128"/>
                  <a:gd name="T78" fmla="*/ 16 w 502"/>
                  <a:gd name="T79" fmla="*/ 0 h 128"/>
                  <a:gd name="T80" fmla="*/ 15 w 502"/>
                  <a:gd name="T81" fmla="*/ 0 h 128"/>
                  <a:gd name="T82" fmla="*/ 15 w 502"/>
                  <a:gd name="T83" fmla="*/ 0 h 128"/>
                  <a:gd name="T84" fmla="*/ 13 w 502"/>
                  <a:gd name="T85" fmla="*/ 0 h 128"/>
                  <a:gd name="T86" fmla="*/ 13 w 502"/>
                  <a:gd name="T87" fmla="*/ 0 h 128"/>
                  <a:gd name="T88" fmla="*/ 13 w 502"/>
                  <a:gd name="T89" fmla="*/ 0 h 128"/>
                  <a:gd name="T90" fmla="*/ 11 w 502"/>
                  <a:gd name="T91" fmla="*/ 0 h 128"/>
                  <a:gd name="T92" fmla="*/ 11 w 502"/>
                  <a:gd name="T93" fmla="*/ 0 h 128"/>
                  <a:gd name="T94" fmla="*/ 10 w 502"/>
                  <a:gd name="T95" fmla="*/ 0 h 1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02"/>
                  <a:gd name="T145" fmla="*/ 0 h 128"/>
                  <a:gd name="T146" fmla="*/ 502 w 502"/>
                  <a:gd name="T147" fmla="*/ 128 h 1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02" h="128">
                    <a:moveTo>
                      <a:pt x="502" y="78"/>
                    </a:moveTo>
                    <a:lnTo>
                      <a:pt x="502" y="68"/>
                    </a:lnTo>
                    <a:lnTo>
                      <a:pt x="500" y="68"/>
                    </a:lnTo>
                    <a:lnTo>
                      <a:pt x="498" y="68"/>
                    </a:lnTo>
                    <a:lnTo>
                      <a:pt x="497" y="68"/>
                    </a:lnTo>
                    <a:lnTo>
                      <a:pt x="497" y="78"/>
                    </a:lnTo>
                    <a:lnTo>
                      <a:pt x="502" y="78"/>
                    </a:lnTo>
                    <a:lnTo>
                      <a:pt x="500" y="105"/>
                    </a:lnTo>
                    <a:lnTo>
                      <a:pt x="497" y="128"/>
                    </a:lnTo>
                    <a:lnTo>
                      <a:pt x="495" y="128"/>
                    </a:lnTo>
                    <a:lnTo>
                      <a:pt x="493" y="128"/>
                    </a:lnTo>
                    <a:lnTo>
                      <a:pt x="492" y="128"/>
                    </a:lnTo>
                    <a:lnTo>
                      <a:pt x="495" y="105"/>
                    </a:lnTo>
                    <a:lnTo>
                      <a:pt x="497" y="78"/>
                    </a:lnTo>
                    <a:lnTo>
                      <a:pt x="502" y="78"/>
                    </a:lnTo>
                    <a:close/>
                    <a:moveTo>
                      <a:pt x="10" y="0"/>
                    </a:moveTo>
                    <a:lnTo>
                      <a:pt x="10" y="4"/>
                    </a:lnTo>
                    <a:lnTo>
                      <a:pt x="3" y="28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28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5" name="Freeform 217"/>
              <p:cNvSpPr>
                <a:spLocks noEditPoints="1"/>
              </p:cNvSpPr>
              <p:nvPr/>
            </p:nvSpPr>
            <p:spPr bwMode="auto">
              <a:xfrm>
                <a:off x="1783" y="2867"/>
                <a:ext cx="499" cy="128"/>
              </a:xfrm>
              <a:custGeom>
                <a:avLst/>
                <a:gdLst>
                  <a:gd name="T0" fmla="*/ 499 w 499"/>
                  <a:gd name="T1" fmla="*/ 78 h 128"/>
                  <a:gd name="T2" fmla="*/ 497 w 499"/>
                  <a:gd name="T3" fmla="*/ 68 h 128"/>
                  <a:gd name="T4" fmla="*/ 497 w 499"/>
                  <a:gd name="T5" fmla="*/ 68 h 128"/>
                  <a:gd name="T6" fmla="*/ 497 w 499"/>
                  <a:gd name="T7" fmla="*/ 68 h 128"/>
                  <a:gd name="T8" fmla="*/ 496 w 499"/>
                  <a:gd name="T9" fmla="*/ 68 h 128"/>
                  <a:gd name="T10" fmla="*/ 496 w 499"/>
                  <a:gd name="T11" fmla="*/ 68 h 128"/>
                  <a:gd name="T12" fmla="*/ 494 w 499"/>
                  <a:gd name="T13" fmla="*/ 68 h 128"/>
                  <a:gd name="T14" fmla="*/ 494 w 499"/>
                  <a:gd name="T15" fmla="*/ 68 h 128"/>
                  <a:gd name="T16" fmla="*/ 494 w 499"/>
                  <a:gd name="T17" fmla="*/ 68 h 128"/>
                  <a:gd name="T18" fmla="*/ 492 w 499"/>
                  <a:gd name="T19" fmla="*/ 68 h 128"/>
                  <a:gd name="T20" fmla="*/ 494 w 499"/>
                  <a:gd name="T21" fmla="*/ 78 h 128"/>
                  <a:gd name="T22" fmla="*/ 499 w 499"/>
                  <a:gd name="T23" fmla="*/ 78 h 128"/>
                  <a:gd name="T24" fmla="*/ 497 w 499"/>
                  <a:gd name="T25" fmla="*/ 105 h 128"/>
                  <a:gd name="T26" fmla="*/ 494 w 499"/>
                  <a:gd name="T27" fmla="*/ 128 h 128"/>
                  <a:gd name="T28" fmla="*/ 492 w 499"/>
                  <a:gd name="T29" fmla="*/ 128 h 128"/>
                  <a:gd name="T30" fmla="*/ 492 w 499"/>
                  <a:gd name="T31" fmla="*/ 128 h 128"/>
                  <a:gd name="T32" fmla="*/ 492 w 499"/>
                  <a:gd name="T33" fmla="*/ 128 h 128"/>
                  <a:gd name="T34" fmla="*/ 491 w 499"/>
                  <a:gd name="T35" fmla="*/ 128 h 128"/>
                  <a:gd name="T36" fmla="*/ 491 w 499"/>
                  <a:gd name="T37" fmla="*/ 128 h 128"/>
                  <a:gd name="T38" fmla="*/ 489 w 499"/>
                  <a:gd name="T39" fmla="*/ 128 h 128"/>
                  <a:gd name="T40" fmla="*/ 489 w 499"/>
                  <a:gd name="T41" fmla="*/ 128 h 128"/>
                  <a:gd name="T42" fmla="*/ 489 w 499"/>
                  <a:gd name="T43" fmla="*/ 128 h 128"/>
                  <a:gd name="T44" fmla="*/ 492 w 499"/>
                  <a:gd name="T45" fmla="*/ 103 h 128"/>
                  <a:gd name="T46" fmla="*/ 494 w 499"/>
                  <a:gd name="T47" fmla="*/ 78 h 128"/>
                  <a:gd name="T48" fmla="*/ 499 w 499"/>
                  <a:gd name="T49" fmla="*/ 78 h 128"/>
                  <a:gd name="T50" fmla="*/ 12 w 499"/>
                  <a:gd name="T51" fmla="*/ 0 h 128"/>
                  <a:gd name="T52" fmla="*/ 10 w 499"/>
                  <a:gd name="T53" fmla="*/ 5 h 128"/>
                  <a:gd name="T54" fmla="*/ 4 w 499"/>
                  <a:gd name="T55" fmla="*/ 28 h 128"/>
                  <a:gd name="T56" fmla="*/ 0 w 499"/>
                  <a:gd name="T57" fmla="*/ 53 h 128"/>
                  <a:gd name="T58" fmla="*/ 0 w 499"/>
                  <a:gd name="T59" fmla="*/ 53 h 128"/>
                  <a:gd name="T60" fmla="*/ 2 w 499"/>
                  <a:gd name="T61" fmla="*/ 53 h 128"/>
                  <a:gd name="T62" fmla="*/ 2 w 499"/>
                  <a:gd name="T63" fmla="*/ 53 h 128"/>
                  <a:gd name="T64" fmla="*/ 4 w 499"/>
                  <a:gd name="T65" fmla="*/ 53 h 128"/>
                  <a:gd name="T66" fmla="*/ 4 w 499"/>
                  <a:gd name="T67" fmla="*/ 53 h 128"/>
                  <a:gd name="T68" fmla="*/ 4 w 499"/>
                  <a:gd name="T69" fmla="*/ 53 h 128"/>
                  <a:gd name="T70" fmla="*/ 5 w 499"/>
                  <a:gd name="T71" fmla="*/ 53 h 128"/>
                  <a:gd name="T72" fmla="*/ 5 w 499"/>
                  <a:gd name="T73" fmla="*/ 53 h 128"/>
                  <a:gd name="T74" fmla="*/ 9 w 499"/>
                  <a:gd name="T75" fmla="*/ 30 h 128"/>
                  <a:gd name="T76" fmla="*/ 15 w 499"/>
                  <a:gd name="T77" fmla="*/ 7 h 128"/>
                  <a:gd name="T78" fmla="*/ 17 w 499"/>
                  <a:gd name="T79" fmla="*/ 0 h 128"/>
                  <a:gd name="T80" fmla="*/ 17 w 499"/>
                  <a:gd name="T81" fmla="*/ 0 h 128"/>
                  <a:gd name="T82" fmla="*/ 15 w 499"/>
                  <a:gd name="T83" fmla="*/ 0 h 128"/>
                  <a:gd name="T84" fmla="*/ 15 w 499"/>
                  <a:gd name="T85" fmla="*/ 0 h 128"/>
                  <a:gd name="T86" fmla="*/ 15 w 499"/>
                  <a:gd name="T87" fmla="*/ 0 h 128"/>
                  <a:gd name="T88" fmla="*/ 14 w 499"/>
                  <a:gd name="T89" fmla="*/ 0 h 128"/>
                  <a:gd name="T90" fmla="*/ 14 w 499"/>
                  <a:gd name="T91" fmla="*/ 0 h 128"/>
                  <a:gd name="T92" fmla="*/ 12 w 499"/>
                  <a:gd name="T93" fmla="*/ 0 h 128"/>
                  <a:gd name="T94" fmla="*/ 12 w 499"/>
                  <a:gd name="T95" fmla="*/ 0 h 12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99"/>
                  <a:gd name="T145" fmla="*/ 0 h 128"/>
                  <a:gd name="T146" fmla="*/ 499 w 499"/>
                  <a:gd name="T147" fmla="*/ 128 h 12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99" h="128">
                    <a:moveTo>
                      <a:pt x="499" y="78"/>
                    </a:moveTo>
                    <a:lnTo>
                      <a:pt x="497" y="68"/>
                    </a:lnTo>
                    <a:lnTo>
                      <a:pt x="496" y="68"/>
                    </a:lnTo>
                    <a:lnTo>
                      <a:pt x="494" y="68"/>
                    </a:lnTo>
                    <a:lnTo>
                      <a:pt x="492" y="68"/>
                    </a:lnTo>
                    <a:lnTo>
                      <a:pt x="494" y="78"/>
                    </a:lnTo>
                    <a:lnTo>
                      <a:pt x="499" y="78"/>
                    </a:lnTo>
                    <a:lnTo>
                      <a:pt x="497" y="105"/>
                    </a:lnTo>
                    <a:lnTo>
                      <a:pt x="494" y="128"/>
                    </a:lnTo>
                    <a:lnTo>
                      <a:pt x="492" y="128"/>
                    </a:lnTo>
                    <a:lnTo>
                      <a:pt x="491" y="128"/>
                    </a:lnTo>
                    <a:lnTo>
                      <a:pt x="489" y="128"/>
                    </a:lnTo>
                    <a:lnTo>
                      <a:pt x="492" y="103"/>
                    </a:lnTo>
                    <a:lnTo>
                      <a:pt x="494" y="78"/>
                    </a:lnTo>
                    <a:lnTo>
                      <a:pt x="499" y="78"/>
                    </a:lnTo>
                    <a:close/>
                    <a:moveTo>
                      <a:pt x="12" y="0"/>
                    </a:moveTo>
                    <a:lnTo>
                      <a:pt x="10" y="5"/>
                    </a:lnTo>
                    <a:lnTo>
                      <a:pt x="4" y="28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30"/>
                    </a:lnTo>
                    <a:lnTo>
                      <a:pt x="15" y="7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6" name="Freeform 218"/>
              <p:cNvSpPr>
                <a:spLocks noEditPoints="1"/>
              </p:cNvSpPr>
              <p:nvPr/>
            </p:nvSpPr>
            <p:spPr bwMode="auto">
              <a:xfrm>
                <a:off x="1787" y="2867"/>
                <a:ext cx="492" cy="128"/>
              </a:xfrm>
              <a:custGeom>
                <a:avLst/>
                <a:gdLst>
                  <a:gd name="T0" fmla="*/ 492 w 492"/>
                  <a:gd name="T1" fmla="*/ 78 h 128"/>
                  <a:gd name="T2" fmla="*/ 492 w 492"/>
                  <a:gd name="T3" fmla="*/ 68 h 128"/>
                  <a:gd name="T4" fmla="*/ 490 w 492"/>
                  <a:gd name="T5" fmla="*/ 68 h 128"/>
                  <a:gd name="T6" fmla="*/ 490 w 492"/>
                  <a:gd name="T7" fmla="*/ 68 h 128"/>
                  <a:gd name="T8" fmla="*/ 490 w 492"/>
                  <a:gd name="T9" fmla="*/ 68 h 128"/>
                  <a:gd name="T10" fmla="*/ 488 w 492"/>
                  <a:gd name="T11" fmla="*/ 68 h 128"/>
                  <a:gd name="T12" fmla="*/ 488 w 492"/>
                  <a:gd name="T13" fmla="*/ 68 h 128"/>
                  <a:gd name="T14" fmla="*/ 488 w 492"/>
                  <a:gd name="T15" fmla="*/ 68 h 128"/>
                  <a:gd name="T16" fmla="*/ 487 w 492"/>
                  <a:gd name="T17" fmla="*/ 68 h 128"/>
                  <a:gd name="T18" fmla="*/ 487 w 492"/>
                  <a:gd name="T19" fmla="*/ 68 h 128"/>
                  <a:gd name="T20" fmla="*/ 487 w 492"/>
                  <a:gd name="T21" fmla="*/ 78 h 128"/>
                  <a:gd name="T22" fmla="*/ 492 w 492"/>
                  <a:gd name="T23" fmla="*/ 78 h 128"/>
                  <a:gd name="T24" fmla="*/ 490 w 492"/>
                  <a:gd name="T25" fmla="*/ 105 h 128"/>
                  <a:gd name="T26" fmla="*/ 487 w 492"/>
                  <a:gd name="T27" fmla="*/ 128 h 128"/>
                  <a:gd name="T28" fmla="*/ 487 w 492"/>
                  <a:gd name="T29" fmla="*/ 128 h 128"/>
                  <a:gd name="T30" fmla="*/ 485 w 492"/>
                  <a:gd name="T31" fmla="*/ 128 h 128"/>
                  <a:gd name="T32" fmla="*/ 485 w 492"/>
                  <a:gd name="T33" fmla="*/ 128 h 128"/>
                  <a:gd name="T34" fmla="*/ 485 w 492"/>
                  <a:gd name="T35" fmla="*/ 128 h 128"/>
                  <a:gd name="T36" fmla="*/ 483 w 492"/>
                  <a:gd name="T37" fmla="*/ 128 h 128"/>
                  <a:gd name="T38" fmla="*/ 483 w 492"/>
                  <a:gd name="T39" fmla="*/ 128 h 128"/>
                  <a:gd name="T40" fmla="*/ 483 w 492"/>
                  <a:gd name="T41" fmla="*/ 128 h 128"/>
                  <a:gd name="T42" fmla="*/ 482 w 492"/>
                  <a:gd name="T43" fmla="*/ 128 h 128"/>
                  <a:gd name="T44" fmla="*/ 482 w 492"/>
                  <a:gd name="T45" fmla="*/ 128 h 128"/>
                  <a:gd name="T46" fmla="*/ 485 w 492"/>
                  <a:gd name="T47" fmla="*/ 103 h 128"/>
                  <a:gd name="T48" fmla="*/ 487 w 492"/>
                  <a:gd name="T49" fmla="*/ 78 h 128"/>
                  <a:gd name="T50" fmla="*/ 492 w 492"/>
                  <a:gd name="T51" fmla="*/ 78 h 128"/>
                  <a:gd name="T52" fmla="*/ 11 w 492"/>
                  <a:gd name="T53" fmla="*/ 0 h 128"/>
                  <a:gd name="T54" fmla="*/ 8 w 492"/>
                  <a:gd name="T55" fmla="*/ 5 h 128"/>
                  <a:gd name="T56" fmla="*/ 3 w 492"/>
                  <a:gd name="T57" fmla="*/ 28 h 128"/>
                  <a:gd name="T58" fmla="*/ 0 w 492"/>
                  <a:gd name="T59" fmla="*/ 53 h 128"/>
                  <a:gd name="T60" fmla="*/ 0 w 492"/>
                  <a:gd name="T61" fmla="*/ 53 h 128"/>
                  <a:gd name="T62" fmla="*/ 0 w 492"/>
                  <a:gd name="T63" fmla="*/ 53 h 128"/>
                  <a:gd name="T64" fmla="*/ 1 w 492"/>
                  <a:gd name="T65" fmla="*/ 53 h 128"/>
                  <a:gd name="T66" fmla="*/ 1 w 492"/>
                  <a:gd name="T67" fmla="*/ 53 h 128"/>
                  <a:gd name="T68" fmla="*/ 1 w 492"/>
                  <a:gd name="T69" fmla="*/ 53 h 128"/>
                  <a:gd name="T70" fmla="*/ 3 w 492"/>
                  <a:gd name="T71" fmla="*/ 53 h 128"/>
                  <a:gd name="T72" fmla="*/ 3 w 492"/>
                  <a:gd name="T73" fmla="*/ 53 h 128"/>
                  <a:gd name="T74" fmla="*/ 5 w 492"/>
                  <a:gd name="T75" fmla="*/ 53 h 128"/>
                  <a:gd name="T76" fmla="*/ 8 w 492"/>
                  <a:gd name="T77" fmla="*/ 30 h 128"/>
                  <a:gd name="T78" fmla="*/ 13 w 492"/>
                  <a:gd name="T79" fmla="*/ 7 h 128"/>
                  <a:gd name="T80" fmla="*/ 16 w 492"/>
                  <a:gd name="T81" fmla="*/ 0 h 128"/>
                  <a:gd name="T82" fmla="*/ 15 w 492"/>
                  <a:gd name="T83" fmla="*/ 0 h 128"/>
                  <a:gd name="T84" fmla="*/ 15 w 492"/>
                  <a:gd name="T85" fmla="*/ 0 h 128"/>
                  <a:gd name="T86" fmla="*/ 15 w 492"/>
                  <a:gd name="T87" fmla="*/ 0 h 128"/>
                  <a:gd name="T88" fmla="*/ 13 w 492"/>
                  <a:gd name="T89" fmla="*/ 0 h 128"/>
                  <a:gd name="T90" fmla="*/ 13 w 492"/>
                  <a:gd name="T91" fmla="*/ 0 h 128"/>
                  <a:gd name="T92" fmla="*/ 11 w 492"/>
                  <a:gd name="T93" fmla="*/ 0 h 128"/>
                  <a:gd name="T94" fmla="*/ 11 w 492"/>
                  <a:gd name="T95" fmla="*/ 0 h 128"/>
                  <a:gd name="T96" fmla="*/ 11 w 492"/>
                  <a:gd name="T97" fmla="*/ 0 h 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92"/>
                  <a:gd name="T148" fmla="*/ 0 h 128"/>
                  <a:gd name="T149" fmla="*/ 492 w 492"/>
                  <a:gd name="T150" fmla="*/ 128 h 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92" h="128">
                    <a:moveTo>
                      <a:pt x="492" y="78"/>
                    </a:moveTo>
                    <a:lnTo>
                      <a:pt x="492" y="68"/>
                    </a:lnTo>
                    <a:lnTo>
                      <a:pt x="490" y="68"/>
                    </a:lnTo>
                    <a:lnTo>
                      <a:pt x="488" y="68"/>
                    </a:lnTo>
                    <a:lnTo>
                      <a:pt x="487" y="68"/>
                    </a:lnTo>
                    <a:lnTo>
                      <a:pt x="487" y="78"/>
                    </a:lnTo>
                    <a:lnTo>
                      <a:pt x="492" y="78"/>
                    </a:lnTo>
                    <a:lnTo>
                      <a:pt x="490" y="105"/>
                    </a:lnTo>
                    <a:lnTo>
                      <a:pt x="487" y="128"/>
                    </a:lnTo>
                    <a:lnTo>
                      <a:pt x="485" y="128"/>
                    </a:lnTo>
                    <a:lnTo>
                      <a:pt x="483" y="128"/>
                    </a:lnTo>
                    <a:lnTo>
                      <a:pt x="482" y="128"/>
                    </a:lnTo>
                    <a:lnTo>
                      <a:pt x="485" y="103"/>
                    </a:lnTo>
                    <a:lnTo>
                      <a:pt x="487" y="78"/>
                    </a:lnTo>
                    <a:lnTo>
                      <a:pt x="492" y="78"/>
                    </a:lnTo>
                    <a:close/>
                    <a:moveTo>
                      <a:pt x="11" y="0"/>
                    </a:moveTo>
                    <a:lnTo>
                      <a:pt x="8" y="5"/>
                    </a:lnTo>
                    <a:lnTo>
                      <a:pt x="3" y="28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30"/>
                    </a:lnTo>
                    <a:lnTo>
                      <a:pt x="13" y="7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7" name="Freeform 219"/>
              <p:cNvSpPr>
                <a:spLocks noEditPoints="1"/>
              </p:cNvSpPr>
              <p:nvPr/>
            </p:nvSpPr>
            <p:spPr bwMode="auto">
              <a:xfrm>
                <a:off x="1788" y="2867"/>
                <a:ext cx="489" cy="128"/>
              </a:xfrm>
              <a:custGeom>
                <a:avLst/>
                <a:gdLst>
                  <a:gd name="T0" fmla="*/ 489 w 489"/>
                  <a:gd name="T1" fmla="*/ 78 h 128"/>
                  <a:gd name="T2" fmla="*/ 487 w 489"/>
                  <a:gd name="T3" fmla="*/ 68 h 128"/>
                  <a:gd name="T4" fmla="*/ 487 w 489"/>
                  <a:gd name="T5" fmla="*/ 68 h 128"/>
                  <a:gd name="T6" fmla="*/ 487 w 489"/>
                  <a:gd name="T7" fmla="*/ 68 h 128"/>
                  <a:gd name="T8" fmla="*/ 486 w 489"/>
                  <a:gd name="T9" fmla="*/ 68 h 128"/>
                  <a:gd name="T10" fmla="*/ 486 w 489"/>
                  <a:gd name="T11" fmla="*/ 68 h 128"/>
                  <a:gd name="T12" fmla="*/ 484 w 489"/>
                  <a:gd name="T13" fmla="*/ 68 h 128"/>
                  <a:gd name="T14" fmla="*/ 484 w 489"/>
                  <a:gd name="T15" fmla="*/ 68 h 128"/>
                  <a:gd name="T16" fmla="*/ 484 w 489"/>
                  <a:gd name="T17" fmla="*/ 68 h 128"/>
                  <a:gd name="T18" fmla="*/ 482 w 489"/>
                  <a:gd name="T19" fmla="*/ 68 h 128"/>
                  <a:gd name="T20" fmla="*/ 484 w 489"/>
                  <a:gd name="T21" fmla="*/ 78 h 128"/>
                  <a:gd name="T22" fmla="*/ 489 w 489"/>
                  <a:gd name="T23" fmla="*/ 78 h 128"/>
                  <a:gd name="T24" fmla="*/ 487 w 489"/>
                  <a:gd name="T25" fmla="*/ 103 h 128"/>
                  <a:gd name="T26" fmla="*/ 484 w 489"/>
                  <a:gd name="T27" fmla="*/ 128 h 128"/>
                  <a:gd name="T28" fmla="*/ 482 w 489"/>
                  <a:gd name="T29" fmla="*/ 128 h 128"/>
                  <a:gd name="T30" fmla="*/ 482 w 489"/>
                  <a:gd name="T31" fmla="*/ 128 h 128"/>
                  <a:gd name="T32" fmla="*/ 482 w 489"/>
                  <a:gd name="T33" fmla="*/ 128 h 128"/>
                  <a:gd name="T34" fmla="*/ 481 w 489"/>
                  <a:gd name="T35" fmla="*/ 128 h 128"/>
                  <a:gd name="T36" fmla="*/ 481 w 489"/>
                  <a:gd name="T37" fmla="*/ 128 h 128"/>
                  <a:gd name="T38" fmla="*/ 479 w 489"/>
                  <a:gd name="T39" fmla="*/ 128 h 128"/>
                  <a:gd name="T40" fmla="*/ 479 w 489"/>
                  <a:gd name="T41" fmla="*/ 128 h 128"/>
                  <a:gd name="T42" fmla="*/ 479 w 489"/>
                  <a:gd name="T43" fmla="*/ 128 h 128"/>
                  <a:gd name="T44" fmla="*/ 479 w 489"/>
                  <a:gd name="T45" fmla="*/ 126 h 128"/>
                  <a:gd name="T46" fmla="*/ 482 w 489"/>
                  <a:gd name="T47" fmla="*/ 103 h 128"/>
                  <a:gd name="T48" fmla="*/ 484 w 489"/>
                  <a:gd name="T49" fmla="*/ 78 h 128"/>
                  <a:gd name="T50" fmla="*/ 489 w 489"/>
                  <a:gd name="T51" fmla="*/ 78 h 128"/>
                  <a:gd name="T52" fmla="*/ 12 w 489"/>
                  <a:gd name="T53" fmla="*/ 0 h 128"/>
                  <a:gd name="T54" fmla="*/ 10 w 489"/>
                  <a:gd name="T55" fmla="*/ 7 h 128"/>
                  <a:gd name="T56" fmla="*/ 4 w 489"/>
                  <a:gd name="T57" fmla="*/ 30 h 128"/>
                  <a:gd name="T58" fmla="*/ 0 w 489"/>
                  <a:gd name="T59" fmla="*/ 53 h 128"/>
                  <a:gd name="T60" fmla="*/ 0 w 489"/>
                  <a:gd name="T61" fmla="*/ 53 h 128"/>
                  <a:gd name="T62" fmla="*/ 2 w 489"/>
                  <a:gd name="T63" fmla="*/ 53 h 128"/>
                  <a:gd name="T64" fmla="*/ 2 w 489"/>
                  <a:gd name="T65" fmla="*/ 53 h 128"/>
                  <a:gd name="T66" fmla="*/ 4 w 489"/>
                  <a:gd name="T67" fmla="*/ 53 h 128"/>
                  <a:gd name="T68" fmla="*/ 4 w 489"/>
                  <a:gd name="T69" fmla="*/ 53 h 128"/>
                  <a:gd name="T70" fmla="*/ 4 w 489"/>
                  <a:gd name="T71" fmla="*/ 53 h 128"/>
                  <a:gd name="T72" fmla="*/ 5 w 489"/>
                  <a:gd name="T73" fmla="*/ 53 h 128"/>
                  <a:gd name="T74" fmla="*/ 5 w 489"/>
                  <a:gd name="T75" fmla="*/ 53 h 128"/>
                  <a:gd name="T76" fmla="*/ 9 w 489"/>
                  <a:gd name="T77" fmla="*/ 30 h 128"/>
                  <a:gd name="T78" fmla="*/ 15 w 489"/>
                  <a:gd name="T79" fmla="*/ 8 h 128"/>
                  <a:gd name="T80" fmla="*/ 17 w 489"/>
                  <a:gd name="T81" fmla="*/ 0 h 128"/>
                  <a:gd name="T82" fmla="*/ 17 w 489"/>
                  <a:gd name="T83" fmla="*/ 0 h 128"/>
                  <a:gd name="T84" fmla="*/ 15 w 489"/>
                  <a:gd name="T85" fmla="*/ 0 h 128"/>
                  <a:gd name="T86" fmla="*/ 15 w 489"/>
                  <a:gd name="T87" fmla="*/ 0 h 128"/>
                  <a:gd name="T88" fmla="*/ 15 w 489"/>
                  <a:gd name="T89" fmla="*/ 0 h 128"/>
                  <a:gd name="T90" fmla="*/ 14 w 489"/>
                  <a:gd name="T91" fmla="*/ 0 h 128"/>
                  <a:gd name="T92" fmla="*/ 14 w 489"/>
                  <a:gd name="T93" fmla="*/ 0 h 128"/>
                  <a:gd name="T94" fmla="*/ 14 w 489"/>
                  <a:gd name="T95" fmla="*/ 0 h 128"/>
                  <a:gd name="T96" fmla="*/ 12 w 489"/>
                  <a:gd name="T97" fmla="*/ 0 h 12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9"/>
                  <a:gd name="T148" fmla="*/ 0 h 128"/>
                  <a:gd name="T149" fmla="*/ 489 w 489"/>
                  <a:gd name="T150" fmla="*/ 128 h 12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9" h="128">
                    <a:moveTo>
                      <a:pt x="489" y="78"/>
                    </a:moveTo>
                    <a:lnTo>
                      <a:pt x="487" y="68"/>
                    </a:lnTo>
                    <a:lnTo>
                      <a:pt x="486" y="68"/>
                    </a:lnTo>
                    <a:lnTo>
                      <a:pt x="484" y="68"/>
                    </a:lnTo>
                    <a:lnTo>
                      <a:pt x="482" y="68"/>
                    </a:lnTo>
                    <a:lnTo>
                      <a:pt x="484" y="78"/>
                    </a:lnTo>
                    <a:lnTo>
                      <a:pt x="489" y="78"/>
                    </a:lnTo>
                    <a:lnTo>
                      <a:pt x="487" y="103"/>
                    </a:lnTo>
                    <a:lnTo>
                      <a:pt x="484" y="128"/>
                    </a:lnTo>
                    <a:lnTo>
                      <a:pt x="482" y="128"/>
                    </a:lnTo>
                    <a:lnTo>
                      <a:pt x="481" y="128"/>
                    </a:lnTo>
                    <a:lnTo>
                      <a:pt x="479" y="128"/>
                    </a:lnTo>
                    <a:lnTo>
                      <a:pt x="479" y="126"/>
                    </a:lnTo>
                    <a:lnTo>
                      <a:pt x="482" y="103"/>
                    </a:lnTo>
                    <a:lnTo>
                      <a:pt x="484" y="78"/>
                    </a:lnTo>
                    <a:lnTo>
                      <a:pt x="489" y="78"/>
                    </a:lnTo>
                    <a:close/>
                    <a:moveTo>
                      <a:pt x="12" y="0"/>
                    </a:moveTo>
                    <a:lnTo>
                      <a:pt x="10" y="7"/>
                    </a:lnTo>
                    <a:lnTo>
                      <a:pt x="4" y="30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30"/>
                    </a:lnTo>
                    <a:lnTo>
                      <a:pt x="15" y="8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8" name="Freeform 220"/>
              <p:cNvSpPr>
                <a:spLocks noEditPoints="1"/>
              </p:cNvSpPr>
              <p:nvPr/>
            </p:nvSpPr>
            <p:spPr bwMode="auto">
              <a:xfrm>
                <a:off x="1792" y="2867"/>
                <a:ext cx="482" cy="128"/>
              </a:xfrm>
              <a:custGeom>
                <a:avLst/>
                <a:gdLst>
                  <a:gd name="T0" fmla="*/ 482 w 482"/>
                  <a:gd name="T1" fmla="*/ 78 h 128"/>
                  <a:gd name="T2" fmla="*/ 482 w 482"/>
                  <a:gd name="T3" fmla="*/ 68 h 128"/>
                  <a:gd name="T4" fmla="*/ 480 w 482"/>
                  <a:gd name="T5" fmla="*/ 68 h 128"/>
                  <a:gd name="T6" fmla="*/ 480 w 482"/>
                  <a:gd name="T7" fmla="*/ 68 h 128"/>
                  <a:gd name="T8" fmla="*/ 480 w 482"/>
                  <a:gd name="T9" fmla="*/ 68 h 128"/>
                  <a:gd name="T10" fmla="*/ 478 w 482"/>
                  <a:gd name="T11" fmla="*/ 68 h 128"/>
                  <a:gd name="T12" fmla="*/ 478 w 482"/>
                  <a:gd name="T13" fmla="*/ 68 h 128"/>
                  <a:gd name="T14" fmla="*/ 478 w 482"/>
                  <a:gd name="T15" fmla="*/ 68 h 128"/>
                  <a:gd name="T16" fmla="*/ 477 w 482"/>
                  <a:gd name="T17" fmla="*/ 68 h 128"/>
                  <a:gd name="T18" fmla="*/ 477 w 482"/>
                  <a:gd name="T19" fmla="*/ 68 h 128"/>
                  <a:gd name="T20" fmla="*/ 477 w 482"/>
                  <a:gd name="T21" fmla="*/ 78 h 128"/>
                  <a:gd name="T22" fmla="*/ 482 w 482"/>
                  <a:gd name="T23" fmla="*/ 78 h 128"/>
                  <a:gd name="T24" fmla="*/ 480 w 482"/>
                  <a:gd name="T25" fmla="*/ 103 h 128"/>
                  <a:gd name="T26" fmla="*/ 477 w 482"/>
                  <a:gd name="T27" fmla="*/ 128 h 128"/>
                  <a:gd name="T28" fmla="*/ 477 w 482"/>
                  <a:gd name="T29" fmla="*/ 128 h 128"/>
                  <a:gd name="T30" fmla="*/ 477 w 482"/>
                  <a:gd name="T31" fmla="*/ 128 h 128"/>
                  <a:gd name="T32" fmla="*/ 475 w 482"/>
                  <a:gd name="T33" fmla="*/ 128 h 128"/>
                  <a:gd name="T34" fmla="*/ 475 w 482"/>
                  <a:gd name="T35" fmla="*/ 128 h 128"/>
                  <a:gd name="T36" fmla="*/ 475 w 482"/>
                  <a:gd name="T37" fmla="*/ 128 h 128"/>
                  <a:gd name="T38" fmla="*/ 473 w 482"/>
                  <a:gd name="T39" fmla="*/ 128 h 128"/>
                  <a:gd name="T40" fmla="*/ 473 w 482"/>
                  <a:gd name="T41" fmla="*/ 128 h 128"/>
                  <a:gd name="T42" fmla="*/ 472 w 482"/>
                  <a:gd name="T43" fmla="*/ 128 h 128"/>
                  <a:gd name="T44" fmla="*/ 472 w 482"/>
                  <a:gd name="T45" fmla="*/ 128 h 128"/>
                  <a:gd name="T46" fmla="*/ 472 w 482"/>
                  <a:gd name="T47" fmla="*/ 126 h 128"/>
                  <a:gd name="T48" fmla="*/ 475 w 482"/>
                  <a:gd name="T49" fmla="*/ 103 h 128"/>
                  <a:gd name="T50" fmla="*/ 477 w 482"/>
                  <a:gd name="T51" fmla="*/ 78 h 128"/>
                  <a:gd name="T52" fmla="*/ 482 w 482"/>
                  <a:gd name="T53" fmla="*/ 78 h 128"/>
                  <a:gd name="T54" fmla="*/ 11 w 482"/>
                  <a:gd name="T55" fmla="*/ 0 h 128"/>
                  <a:gd name="T56" fmla="*/ 8 w 482"/>
                  <a:gd name="T57" fmla="*/ 7 h 128"/>
                  <a:gd name="T58" fmla="*/ 3 w 482"/>
                  <a:gd name="T59" fmla="*/ 30 h 128"/>
                  <a:gd name="T60" fmla="*/ 0 w 482"/>
                  <a:gd name="T61" fmla="*/ 53 h 128"/>
                  <a:gd name="T62" fmla="*/ 0 w 482"/>
                  <a:gd name="T63" fmla="*/ 53 h 128"/>
                  <a:gd name="T64" fmla="*/ 0 w 482"/>
                  <a:gd name="T65" fmla="*/ 53 h 128"/>
                  <a:gd name="T66" fmla="*/ 1 w 482"/>
                  <a:gd name="T67" fmla="*/ 53 h 128"/>
                  <a:gd name="T68" fmla="*/ 1 w 482"/>
                  <a:gd name="T69" fmla="*/ 53 h 128"/>
                  <a:gd name="T70" fmla="*/ 1 w 482"/>
                  <a:gd name="T71" fmla="*/ 53 h 128"/>
                  <a:gd name="T72" fmla="*/ 3 w 482"/>
                  <a:gd name="T73" fmla="*/ 53 h 128"/>
                  <a:gd name="T74" fmla="*/ 3 w 482"/>
                  <a:gd name="T75" fmla="*/ 53 h 128"/>
                  <a:gd name="T76" fmla="*/ 5 w 482"/>
                  <a:gd name="T77" fmla="*/ 53 h 128"/>
                  <a:gd name="T78" fmla="*/ 8 w 482"/>
                  <a:gd name="T79" fmla="*/ 32 h 128"/>
                  <a:gd name="T80" fmla="*/ 13 w 482"/>
                  <a:gd name="T81" fmla="*/ 8 h 128"/>
                  <a:gd name="T82" fmla="*/ 16 w 482"/>
                  <a:gd name="T83" fmla="*/ 0 h 128"/>
                  <a:gd name="T84" fmla="*/ 15 w 482"/>
                  <a:gd name="T85" fmla="*/ 0 h 128"/>
                  <a:gd name="T86" fmla="*/ 15 w 482"/>
                  <a:gd name="T87" fmla="*/ 0 h 128"/>
                  <a:gd name="T88" fmla="*/ 15 w 482"/>
                  <a:gd name="T89" fmla="*/ 0 h 128"/>
                  <a:gd name="T90" fmla="*/ 13 w 482"/>
                  <a:gd name="T91" fmla="*/ 0 h 128"/>
                  <a:gd name="T92" fmla="*/ 13 w 482"/>
                  <a:gd name="T93" fmla="*/ 0 h 128"/>
                  <a:gd name="T94" fmla="*/ 11 w 482"/>
                  <a:gd name="T95" fmla="*/ 0 h 128"/>
                  <a:gd name="T96" fmla="*/ 11 w 482"/>
                  <a:gd name="T97" fmla="*/ 0 h 128"/>
                  <a:gd name="T98" fmla="*/ 11 w 482"/>
                  <a:gd name="T99" fmla="*/ 0 h 12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82"/>
                  <a:gd name="T151" fmla="*/ 0 h 128"/>
                  <a:gd name="T152" fmla="*/ 482 w 482"/>
                  <a:gd name="T153" fmla="*/ 128 h 12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82" h="128">
                    <a:moveTo>
                      <a:pt x="482" y="78"/>
                    </a:moveTo>
                    <a:lnTo>
                      <a:pt x="482" y="68"/>
                    </a:lnTo>
                    <a:lnTo>
                      <a:pt x="480" y="68"/>
                    </a:lnTo>
                    <a:lnTo>
                      <a:pt x="478" y="68"/>
                    </a:lnTo>
                    <a:lnTo>
                      <a:pt x="477" y="68"/>
                    </a:lnTo>
                    <a:lnTo>
                      <a:pt x="477" y="78"/>
                    </a:lnTo>
                    <a:lnTo>
                      <a:pt x="482" y="78"/>
                    </a:lnTo>
                    <a:lnTo>
                      <a:pt x="480" y="103"/>
                    </a:lnTo>
                    <a:lnTo>
                      <a:pt x="477" y="128"/>
                    </a:lnTo>
                    <a:lnTo>
                      <a:pt x="475" y="128"/>
                    </a:lnTo>
                    <a:lnTo>
                      <a:pt x="473" y="128"/>
                    </a:lnTo>
                    <a:lnTo>
                      <a:pt x="472" y="128"/>
                    </a:lnTo>
                    <a:lnTo>
                      <a:pt x="472" y="126"/>
                    </a:lnTo>
                    <a:lnTo>
                      <a:pt x="475" y="103"/>
                    </a:lnTo>
                    <a:lnTo>
                      <a:pt x="477" y="78"/>
                    </a:lnTo>
                    <a:lnTo>
                      <a:pt x="482" y="78"/>
                    </a:lnTo>
                    <a:close/>
                    <a:moveTo>
                      <a:pt x="11" y="0"/>
                    </a:moveTo>
                    <a:lnTo>
                      <a:pt x="8" y="7"/>
                    </a:lnTo>
                    <a:lnTo>
                      <a:pt x="3" y="30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32"/>
                    </a:lnTo>
                    <a:lnTo>
                      <a:pt x="13" y="8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09" name="Freeform 221"/>
              <p:cNvSpPr>
                <a:spLocks noEditPoints="1"/>
              </p:cNvSpPr>
              <p:nvPr/>
            </p:nvSpPr>
            <p:spPr bwMode="auto">
              <a:xfrm>
                <a:off x="1793" y="2867"/>
                <a:ext cx="479" cy="128"/>
              </a:xfrm>
              <a:custGeom>
                <a:avLst/>
                <a:gdLst>
                  <a:gd name="T0" fmla="*/ 479 w 479"/>
                  <a:gd name="T1" fmla="*/ 78 h 128"/>
                  <a:gd name="T2" fmla="*/ 477 w 479"/>
                  <a:gd name="T3" fmla="*/ 68 h 128"/>
                  <a:gd name="T4" fmla="*/ 477 w 479"/>
                  <a:gd name="T5" fmla="*/ 68 h 128"/>
                  <a:gd name="T6" fmla="*/ 477 w 479"/>
                  <a:gd name="T7" fmla="*/ 68 h 128"/>
                  <a:gd name="T8" fmla="*/ 476 w 479"/>
                  <a:gd name="T9" fmla="*/ 68 h 128"/>
                  <a:gd name="T10" fmla="*/ 476 w 479"/>
                  <a:gd name="T11" fmla="*/ 68 h 128"/>
                  <a:gd name="T12" fmla="*/ 474 w 479"/>
                  <a:gd name="T13" fmla="*/ 68 h 128"/>
                  <a:gd name="T14" fmla="*/ 474 w 479"/>
                  <a:gd name="T15" fmla="*/ 68 h 128"/>
                  <a:gd name="T16" fmla="*/ 474 w 479"/>
                  <a:gd name="T17" fmla="*/ 68 h 128"/>
                  <a:gd name="T18" fmla="*/ 472 w 479"/>
                  <a:gd name="T19" fmla="*/ 68 h 128"/>
                  <a:gd name="T20" fmla="*/ 474 w 479"/>
                  <a:gd name="T21" fmla="*/ 78 h 128"/>
                  <a:gd name="T22" fmla="*/ 479 w 479"/>
                  <a:gd name="T23" fmla="*/ 78 h 128"/>
                  <a:gd name="T24" fmla="*/ 477 w 479"/>
                  <a:gd name="T25" fmla="*/ 103 h 128"/>
                  <a:gd name="T26" fmla="*/ 474 w 479"/>
                  <a:gd name="T27" fmla="*/ 126 h 128"/>
                  <a:gd name="T28" fmla="*/ 474 w 479"/>
                  <a:gd name="T29" fmla="*/ 128 h 128"/>
                  <a:gd name="T30" fmla="*/ 472 w 479"/>
                  <a:gd name="T31" fmla="*/ 128 h 128"/>
                  <a:gd name="T32" fmla="*/ 472 w 479"/>
                  <a:gd name="T33" fmla="*/ 128 h 128"/>
                  <a:gd name="T34" fmla="*/ 471 w 479"/>
                  <a:gd name="T35" fmla="*/ 128 h 128"/>
                  <a:gd name="T36" fmla="*/ 471 w 479"/>
                  <a:gd name="T37" fmla="*/ 128 h 128"/>
                  <a:gd name="T38" fmla="*/ 471 w 479"/>
                  <a:gd name="T39" fmla="*/ 128 h 128"/>
                  <a:gd name="T40" fmla="*/ 469 w 479"/>
                  <a:gd name="T41" fmla="*/ 128 h 128"/>
                  <a:gd name="T42" fmla="*/ 469 w 479"/>
                  <a:gd name="T43" fmla="*/ 128 h 128"/>
                  <a:gd name="T44" fmla="*/ 467 w 479"/>
                  <a:gd name="T45" fmla="*/ 128 h 128"/>
                  <a:gd name="T46" fmla="*/ 469 w 479"/>
                  <a:gd name="T47" fmla="*/ 126 h 128"/>
                  <a:gd name="T48" fmla="*/ 472 w 479"/>
                  <a:gd name="T49" fmla="*/ 103 h 128"/>
                  <a:gd name="T50" fmla="*/ 474 w 479"/>
                  <a:gd name="T51" fmla="*/ 78 h 128"/>
                  <a:gd name="T52" fmla="*/ 479 w 479"/>
                  <a:gd name="T53" fmla="*/ 78 h 128"/>
                  <a:gd name="T54" fmla="*/ 12 w 479"/>
                  <a:gd name="T55" fmla="*/ 0 h 128"/>
                  <a:gd name="T56" fmla="*/ 10 w 479"/>
                  <a:gd name="T57" fmla="*/ 8 h 128"/>
                  <a:gd name="T58" fmla="*/ 4 w 479"/>
                  <a:gd name="T59" fmla="*/ 30 h 128"/>
                  <a:gd name="T60" fmla="*/ 0 w 479"/>
                  <a:gd name="T61" fmla="*/ 53 h 128"/>
                  <a:gd name="T62" fmla="*/ 0 w 479"/>
                  <a:gd name="T63" fmla="*/ 53 h 128"/>
                  <a:gd name="T64" fmla="*/ 2 w 479"/>
                  <a:gd name="T65" fmla="*/ 53 h 128"/>
                  <a:gd name="T66" fmla="*/ 2 w 479"/>
                  <a:gd name="T67" fmla="*/ 53 h 128"/>
                  <a:gd name="T68" fmla="*/ 4 w 479"/>
                  <a:gd name="T69" fmla="*/ 53 h 128"/>
                  <a:gd name="T70" fmla="*/ 4 w 479"/>
                  <a:gd name="T71" fmla="*/ 55 h 128"/>
                  <a:gd name="T72" fmla="*/ 4 w 479"/>
                  <a:gd name="T73" fmla="*/ 55 h 128"/>
                  <a:gd name="T74" fmla="*/ 5 w 479"/>
                  <a:gd name="T75" fmla="*/ 55 h 128"/>
                  <a:gd name="T76" fmla="*/ 5 w 479"/>
                  <a:gd name="T77" fmla="*/ 55 h 128"/>
                  <a:gd name="T78" fmla="*/ 9 w 479"/>
                  <a:gd name="T79" fmla="*/ 32 h 128"/>
                  <a:gd name="T80" fmla="*/ 15 w 479"/>
                  <a:gd name="T81" fmla="*/ 8 h 128"/>
                  <a:gd name="T82" fmla="*/ 17 w 479"/>
                  <a:gd name="T83" fmla="*/ 2 h 128"/>
                  <a:gd name="T84" fmla="*/ 17 w 479"/>
                  <a:gd name="T85" fmla="*/ 2 h 128"/>
                  <a:gd name="T86" fmla="*/ 17 w 479"/>
                  <a:gd name="T87" fmla="*/ 2 h 128"/>
                  <a:gd name="T88" fmla="*/ 15 w 479"/>
                  <a:gd name="T89" fmla="*/ 0 h 128"/>
                  <a:gd name="T90" fmla="*/ 15 w 479"/>
                  <a:gd name="T91" fmla="*/ 0 h 128"/>
                  <a:gd name="T92" fmla="*/ 14 w 479"/>
                  <a:gd name="T93" fmla="*/ 0 h 128"/>
                  <a:gd name="T94" fmla="*/ 14 w 479"/>
                  <a:gd name="T95" fmla="*/ 0 h 128"/>
                  <a:gd name="T96" fmla="*/ 14 w 479"/>
                  <a:gd name="T97" fmla="*/ 0 h 128"/>
                  <a:gd name="T98" fmla="*/ 12 w 479"/>
                  <a:gd name="T99" fmla="*/ 0 h 12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79"/>
                  <a:gd name="T151" fmla="*/ 0 h 128"/>
                  <a:gd name="T152" fmla="*/ 479 w 479"/>
                  <a:gd name="T153" fmla="*/ 128 h 12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79" h="128">
                    <a:moveTo>
                      <a:pt x="479" y="78"/>
                    </a:moveTo>
                    <a:lnTo>
                      <a:pt x="477" y="68"/>
                    </a:lnTo>
                    <a:lnTo>
                      <a:pt x="476" y="68"/>
                    </a:lnTo>
                    <a:lnTo>
                      <a:pt x="474" y="68"/>
                    </a:lnTo>
                    <a:lnTo>
                      <a:pt x="472" y="68"/>
                    </a:lnTo>
                    <a:lnTo>
                      <a:pt x="474" y="78"/>
                    </a:lnTo>
                    <a:lnTo>
                      <a:pt x="479" y="78"/>
                    </a:lnTo>
                    <a:lnTo>
                      <a:pt x="477" y="103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2" y="128"/>
                    </a:lnTo>
                    <a:lnTo>
                      <a:pt x="471" y="128"/>
                    </a:lnTo>
                    <a:lnTo>
                      <a:pt x="469" y="128"/>
                    </a:lnTo>
                    <a:lnTo>
                      <a:pt x="467" y="128"/>
                    </a:lnTo>
                    <a:lnTo>
                      <a:pt x="469" y="126"/>
                    </a:lnTo>
                    <a:lnTo>
                      <a:pt x="472" y="103"/>
                    </a:lnTo>
                    <a:lnTo>
                      <a:pt x="474" y="78"/>
                    </a:lnTo>
                    <a:lnTo>
                      <a:pt x="479" y="78"/>
                    </a:lnTo>
                    <a:close/>
                    <a:moveTo>
                      <a:pt x="12" y="0"/>
                    </a:moveTo>
                    <a:lnTo>
                      <a:pt x="10" y="8"/>
                    </a:lnTo>
                    <a:lnTo>
                      <a:pt x="4" y="30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9" y="32"/>
                    </a:lnTo>
                    <a:lnTo>
                      <a:pt x="15" y="8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0" name="Freeform 222"/>
              <p:cNvSpPr>
                <a:spLocks noEditPoints="1"/>
              </p:cNvSpPr>
              <p:nvPr/>
            </p:nvSpPr>
            <p:spPr bwMode="auto">
              <a:xfrm>
                <a:off x="1797" y="2867"/>
                <a:ext cx="472" cy="128"/>
              </a:xfrm>
              <a:custGeom>
                <a:avLst/>
                <a:gdLst>
                  <a:gd name="T0" fmla="*/ 472 w 472"/>
                  <a:gd name="T1" fmla="*/ 78 h 128"/>
                  <a:gd name="T2" fmla="*/ 472 w 472"/>
                  <a:gd name="T3" fmla="*/ 68 h 128"/>
                  <a:gd name="T4" fmla="*/ 470 w 472"/>
                  <a:gd name="T5" fmla="*/ 68 h 128"/>
                  <a:gd name="T6" fmla="*/ 470 w 472"/>
                  <a:gd name="T7" fmla="*/ 68 h 128"/>
                  <a:gd name="T8" fmla="*/ 470 w 472"/>
                  <a:gd name="T9" fmla="*/ 68 h 128"/>
                  <a:gd name="T10" fmla="*/ 468 w 472"/>
                  <a:gd name="T11" fmla="*/ 68 h 128"/>
                  <a:gd name="T12" fmla="*/ 468 w 472"/>
                  <a:gd name="T13" fmla="*/ 68 h 128"/>
                  <a:gd name="T14" fmla="*/ 468 w 472"/>
                  <a:gd name="T15" fmla="*/ 68 h 128"/>
                  <a:gd name="T16" fmla="*/ 467 w 472"/>
                  <a:gd name="T17" fmla="*/ 68 h 128"/>
                  <a:gd name="T18" fmla="*/ 467 w 472"/>
                  <a:gd name="T19" fmla="*/ 68 h 128"/>
                  <a:gd name="T20" fmla="*/ 467 w 472"/>
                  <a:gd name="T21" fmla="*/ 78 h 128"/>
                  <a:gd name="T22" fmla="*/ 472 w 472"/>
                  <a:gd name="T23" fmla="*/ 78 h 128"/>
                  <a:gd name="T24" fmla="*/ 470 w 472"/>
                  <a:gd name="T25" fmla="*/ 103 h 128"/>
                  <a:gd name="T26" fmla="*/ 467 w 472"/>
                  <a:gd name="T27" fmla="*/ 126 h 128"/>
                  <a:gd name="T28" fmla="*/ 467 w 472"/>
                  <a:gd name="T29" fmla="*/ 128 h 128"/>
                  <a:gd name="T30" fmla="*/ 467 w 472"/>
                  <a:gd name="T31" fmla="*/ 128 h 128"/>
                  <a:gd name="T32" fmla="*/ 465 w 472"/>
                  <a:gd name="T33" fmla="*/ 128 h 128"/>
                  <a:gd name="T34" fmla="*/ 465 w 472"/>
                  <a:gd name="T35" fmla="*/ 128 h 128"/>
                  <a:gd name="T36" fmla="*/ 463 w 472"/>
                  <a:gd name="T37" fmla="*/ 128 h 128"/>
                  <a:gd name="T38" fmla="*/ 463 w 472"/>
                  <a:gd name="T39" fmla="*/ 128 h 128"/>
                  <a:gd name="T40" fmla="*/ 463 w 472"/>
                  <a:gd name="T41" fmla="*/ 128 h 128"/>
                  <a:gd name="T42" fmla="*/ 462 w 472"/>
                  <a:gd name="T43" fmla="*/ 128 h 128"/>
                  <a:gd name="T44" fmla="*/ 462 w 472"/>
                  <a:gd name="T45" fmla="*/ 128 h 128"/>
                  <a:gd name="T46" fmla="*/ 462 w 472"/>
                  <a:gd name="T47" fmla="*/ 126 h 128"/>
                  <a:gd name="T48" fmla="*/ 465 w 472"/>
                  <a:gd name="T49" fmla="*/ 103 h 128"/>
                  <a:gd name="T50" fmla="*/ 467 w 472"/>
                  <a:gd name="T51" fmla="*/ 78 h 128"/>
                  <a:gd name="T52" fmla="*/ 472 w 472"/>
                  <a:gd name="T53" fmla="*/ 78 h 128"/>
                  <a:gd name="T54" fmla="*/ 11 w 472"/>
                  <a:gd name="T55" fmla="*/ 0 h 128"/>
                  <a:gd name="T56" fmla="*/ 8 w 472"/>
                  <a:gd name="T57" fmla="*/ 8 h 128"/>
                  <a:gd name="T58" fmla="*/ 3 w 472"/>
                  <a:gd name="T59" fmla="*/ 32 h 128"/>
                  <a:gd name="T60" fmla="*/ 0 w 472"/>
                  <a:gd name="T61" fmla="*/ 53 h 128"/>
                  <a:gd name="T62" fmla="*/ 0 w 472"/>
                  <a:gd name="T63" fmla="*/ 55 h 128"/>
                  <a:gd name="T64" fmla="*/ 0 w 472"/>
                  <a:gd name="T65" fmla="*/ 55 h 128"/>
                  <a:gd name="T66" fmla="*/ 1 w 472"/>
                  <a:gd name="T67" fmla="*/ 55 h 128"/>
                  <a:gd name="T68" fmla="*/ 1 w 472"/>
                  <a:gd name="T69" fmla="*/ 55 h 128"/>
                  <a:gd name="T70" fmla="*/ 1 w 472"/>
                  <a:gd name="T71" fmla="*/ 55 h 128"/>
                  <a:gd name="T72" fmla="*/ 3 w 472"/>
                  <a:gd name="T73" fmla="*/ 55 h 128"/>
                  <a:gd name="T74" fmla="*/ 3 w 472"/>
                  <a:gd name="T75" fmla="*/ 55 h 128"/>
                  <a:gd name="T76" fmla="*/ 3 w 472"/>
                  <a:gd name="T77" fmla="*/ 55 h 128"/>
                  <a:gd name="T78" fmla="*/ 8 w 472"/>
                  <a:gd name="T79" fmla="*/ 32 h 128"/>
                  <a:gd name="T80" fmla="*/ 13 w 472"/>
                  <a:gd name="T81" fmla="*/ 10 h 128"/>
                  <a:gd name="T82" fmla="*/ 16 w 472"/>
                  <a:gd name="T83" fmla="*/ 2 h 128"/>
                  <a:gd name="T84" fmla="*/ 15 w 472"/>
                  <a:gd name="T85" fmla="*/ 2 h 128"/>
                  <a:gd name="T86" fmla="*/ 15 w 472"/>
                  <a:gd name="T87" fmla="*/ 2 h 128"/>
                  <a:gd name="T88" fmla="*/ 15 w 472"/>
                  <a:gd name="T89" fmla="*/ 2 h 128"/>
                  <a:gd name="T90" fmla="*/ 13 w 472"/>
                  <a:gd name="T91" fmla="*/ 2 h 128"/>
                  <a:gd name="T92" fmla="*/ 13 w 472"/>
                  <a:gd name="T93" fmla="*/ 2 h 128"/>
                  <a:gd name="T94" fmla="*/ 13 w 472"/>
                  <a:gd name="T95" fmla="*/ 2 h 128"/>
                  <a:gd name="T96" fmla="*/ 11 w 472"/>
                  <a:gd name="T97" fmla="*/ 0 h 128"/>
                  <a:gd name="T98" fmla="*/ 11 w 472"/>
                  <a:gd name="T99" fmla="*/ 0 h 12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72"/>
                  <a:gd name="T151" fmla="*/ 0 h 128"/>
                  <a:gd name="T152" fmla="*/ 472 w 472"/>
                  <a:gd name="T153" fmla="*/ 128 h 12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72" h="128">
                    <a:moveTo>
                      <a:pt x="472" y="78"/>
                    </a:moveTo>
                    <a:lnTo>
                      <a:pt x="472" y="68"/>
                    </a:lnTo>
                    <a:lnTo>
                      <a:pt x="470" y="68"/>
                    </a:lnTo>
                    <a:lnTo>
                      <a:pt x="468" y="68"/>
                    </a:lnTo>
                    <a:lnTo>
                      <a:pt x="467" y="68"/>
                    </a:lnTo>
                    <a:lnTo>
                      <a:pt x="467" y="78"/>
                    </a:lnTo>
                    <a:lnTo>
                      <a:pt x="472" y="78"/>
                    </a:lnTo>
                    <a:lnTo>
                      <a:pt x="470" y="103"/>
                    </a:lnTo>
                    <a:lnTo>
                      <a:pt x="467" y="126"/>
                    </a:lnTo>
                    <a:lnTo>
                      <a:pt x="467" y="128"/>
                    </a:lnTo>
                    <a:lnTo>
                      <a:pt x="465" y="128"/>
                    </a:lnTo>
                    <a:lnTo>
                      <a:pt x="463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5" y="103"/>
                    </a:lnTo>
                    <a:lnTo>
                      <a:pt x="467" y="78"/>
                    </a:lnTo>
                    <a:lnTo>
                      <a:pt x="472" y="78"/>
                    </a:lnTo>
                    <a:close/>
                    <a:moveTo>
                      <a:pt x="11" y="0"/>
                    </a:moveTo>
                    <a:lnTo>
                      <a:pt x="8" y="8"/>
                    </a:lnTo>
                    <a:lnTo>
                      <a:pt x="3" y="32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3" y="55"/>
                    </a:lnTo>
                    <a:lnTo>
                      <a:pt x="8" y="32"/>
                    </a:lnTo>
                    <a:lnTo>
                      <a:pt x="13" y="1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1" name="Freeform 223"/>
              <p:cNvSpPr>
                <a:spLocks noEditPoints="1"/>
              </p:cNvSpPr>
              <p:nvPr/>
            </p:nvSpPr>
            <p:spPr bwMode="auto">
              <a:xfrm>
                <a:off x="1798" y="2869"/>
                <a:ext cx="469" cy="126"/>
              </a:xfrm>
              <a:custGeom>
                <a:avLst/>
                <a:gdLst>
                  <a:gd name="T0" fmla="*/ 469 w 469"/>
                  <a:gd name="T1" fmla="*/ 76 h 126"/>
                  <a:gd name="T2" fmla="*/ 467 w 469"/>
                  <a:gd name="T3" fmla="*/ 66 h 126"/>
                  <a:gd name="T4" fmla="*/ 467 w 469"/>
                  <a:gd name="T5" fmla="*/ 66 h 126"/>
                  <a:gd name="T6" fmla="*/ 467 w 469"/>
                  <a:gd name="T7" fmla="*/ 66 h 126"/>
                  <a:gd name="T8" fmla="*/ 466 w 469"/>
                  <a:gd name="T9" fmla="*/ 66 h 126"/>
                  <a:gd name="T10" fmla="*/ 466 w 469"/>
                  <a:gd name="T11" fmla="*/ 66 h 126"/>
                  <a:gd name="T12" fmla="*/ 464 w 469"/>
                  <a:gd name="T13" fmla="*/ 66 h 126"/>
                  <a:gd name="T14" fmla="*/ 464 w 469"/>
                  <a:gd name="T15" fmla="*/ 66 h 126"/>
                  <a:gd name="T16" fmla="*/ 464 w 469"/>
                  <a:gd name="T17" fmla="*/ 66 h 126"/>
                  <a:gd name="T18" fmla="*/ 462 w 469"/>
                  <a:gd name="T19" fmla="*/ 66 h 126"/>
                  <a:gd name="T20" fmla="*/ 464 w 469"/>
                  <a:gd name="T21" fmla="*/ 76 h 126"/>
                  <a:gd name="T22" fmla="*/ 469 w 469"/>
                  <a:gd name="T23" fmla="*/ 76 h 126"/>
                  <a:gd name="T24" fmla="*/ 467 w 469"/>
                  <a:gd name="T25" fmla="*/ 101 h 126"/>
                  <a:gd name="T26" fmla="*/ 464 w 469"/>
                  <a:gd name="T27" fmla="*/ 124 h 126"/>
                  <a:gd name="T28" fmla="*/ 462 w 469"/>
                  <a:gd name="T29" fmla="*/ 126 h 126"/>
                  <a:gd name="T30" fmla="*/ 462 w 469"/>
                  <a:gd name="T31" fmla="*/ 126 h 126"/>
                  <a:gd name="T32" fmla="*/ 462 w 469"/>
                  <a:gd name="T33" fmla="*/ 126 h 126"/>
                  <a:gd name="T34" fmla="*/ 461 w 469"/>
                  <a:gd name="T35" fmla="*/ 126 h 126"/>
                  <a:gd name="T36" fmla="*/ 461 w 469"/>
                  <a:gd name="T37" fmla="*/ 126 h 126"/>
                  <a:gd name="T38" fmla="*/ 461 w 469"/>
                  <a:gd name="T39" fmla="*/ 126 h 126"/>
                  <a:gd name="T40" fmla="*/ 459 w 469"/>
                  <a:gd name="T41" fmla="*/ 126 h 126"/>
                  <a:gd name="T42" fmla="*/ 459 w 469"/>
                  <a:gd name="T43" fmla="*/ 126 h 126"/>
                  <a:gd name="T44" fmla="*/ 457 w 469"/>
                  <a:gd name="T45" fmla="*/ 126 h 126"/>
                  <a:gd name="T46" fmla="*/ 459 w 469"/>
                  <a:gd name="T47" fmla="*/ 122 h 126"/>
                  <a:gd name="T48" fmla="*/ 462 w 469"/>
                  <a:gd name="T49" fmla="*/ 101 h 126"/>
                  <a:gd name="T50" fmla="*/ 464 w 469"/>
                  <a:gd name="T51" fmla="*/ 76 h 126"/>
                  <a:gd name="T52" fmla="*/ 469 w 469"/>
                  <a:gd name="T53" fmla="*/ 76 h 126"/>
                  <a:gd name="T54" fmla="*/ 12 w 469"/>
                  <a:gd name="T55" fmla="*/ 0 h 126"/>
                  <a:gd name="T56" fmla="*/ 10 w 469"/>
                  <a:gd name="T57" fmla="*/ 6 h 126"/>
                  <a:gd name="T58" fmla="*/ 4 w 469"/>
                  <a:gd name="T59" fmla="*/ 30 h 126"/>
                  <a:gd name="T60" fmla="*/ 0 w 469"/>
                  <a:gd name="T61" fmla="*/ 53 h 126"/>
                  <a:gd name="T62" fmla="*/ 0 w 469"/>
                  <a:gd name="T63" fmla="*/ 53 h 126"/>
                  <a:gd name="T64" fmla="*/ 2 w 469"/>
                  <a:gd name="T65" fmla="*/ 53 h 126"/>
                  <a:gd name="T66" fmla="*/ 2 w 469"/>
                  <a:gd name="T67" fmla="*/ 53 h 126"/>
                  <a:gd name="T68" fmla="*/ 2 w 469"/>
                  <a:gd name="T69" fmla="*/ 53 h 126"/>
                  <a:gd name="T70" fmla="*/ 4 w 469"/>
                  <a:gd name="T71" fmla="*/ 53 h 126"/>
                  <a:gd name="T72" fmla="*/ 4 w 469"/>
                  <a:gd name="T73" fmla="*/ 53 h 126"/>
                  <a:gd name="T74" fmla="*/ 5 w 469"/>
                  <a:gd name="T75" fmla="*/ 53 h 126"/>
                  <a:gd name="T76" fmla="*/ 5 w 469"/>
                  <a:gd name="T77" fmla="*/ 53 h 126"/>
                  <a:gd name="T78" fmla="*/ 9 w 469"/>
                  <a:gd name="T79" fmla="*/ 31 h 126"/>
                  <a:gd name="T80" fmla="*/ 14 w 469"/>
                  <a:gd name="T81" fmla="*/ 8 h 126"/>
                  <a:gd name="T82" fmla="*/ 17 w 469"/>
                  <a:gd name="T83" fmla="*/ 0 h 126"/>
                  <a:gd name="T84" fmla="*/ 17 w 469"/>
                  <a:gd name="T85" fmla="*/ 0 h 126"/>
                  <a:gd name="T86" fmla="*/ 17 w 469"/>
                  <a:gd name="T87" fmla="*/ 0 h 126"/>
                  <a:gd name="T88" fmla="*/ 15 w 469"/>
                  <a:gd name="T89" fmla="*/ 0 h 126"/>
                  <a:gd name="T90" fmla="*/ 15 w 469"/>
                  <a:gd name="T91" fmla="*/ 0 h 126"/>
                  <a:gd name="T92" fmla="*/ 14 w 469"/>
                  <a:gd name="T93" fmla="*/ 0 h 126"/>
                  <a:gd name="T94" fmla="*/ 14 w 469"/>
                  <a:gd name="T95" fmla="*/ 0 h 126"/>
                  <a:gd name="T96" fmla="*/ 14 w 469"/>
                  <a:gd name="T97" fmla="*/ 0 h 126"/>
                  <a:gd name="T98" fmla="*/ 12 w 469"/>
                  <a:gd name="T99" fmla="*/ 0 h 12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9"/>
                  <a:gd name="T151" fmla="*/ 0 h 126"/>
                  <a:gd name="T152" fmla="*/ 469 w 469"/>
                  <a:gd name="T153" fmla="*/ 126 h 12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9" h="126">
                    <a:moveTo>
                      <a:pt x="469" y="76"/>
                    </a:moveTo>
                    <a:lnTo>
                      <a:pt x="467" y="66"/>
                    </a:lnTo>
                    <a:lnTo>
                      <a:pt x="466" y="66"/>
                    </a:lnTo>
                    <a:lnTo>
                      <a:pt x="464" y="66"/>
                    </a:lnTo>
                    <a:lnTo>
                      <a:pt x="462" y="66"/>
                    </a:lnTo>
                    <a:lnTo>
                      <a:pt x="464" y="76"/>
                    </a:lnTo>
                    <a:lnTo>
                      <a:pt x="469" y="76"/>
                    </a:lnTo>
                    <a:lnTo>
                      <a:pt x="467" y="101"/>
                    </a:lnTo>
                    <a:lnTo>
                      <a:pt x="464" y="124"/>
                    </a:lnTo>
                    <a:lnTo>
                      <a:pt x="462" y="126"/>
                    </a:lnTo>
                    <a:lnTo>
                      <a:pt x="461" y="126"/>
                    </a:lnTo>
                    <a:lnTo>
                      <a:pt x="459" y="126"/>
                    </a:lnTo>
                    <a:lnTo>
                      <a:pt x="457" y="126"/>
                    </a:lnTo>
                    <a:lnTo>
                      <a:pt x="459" y="122"/>
                    </a:lnTo>
                    <a:lnTo>
                      <a:pt x="462" y="101"/>
                    </a:lnTo>
                    <a:lnTo>
                      <a:pt x="464" y="76"/>
                    </a:lnTo>
                    <a:lnTo>
                      <a:pt x="469" y="76"/>
                    </a:lnTo>
                    <a:close/>
                    <a:moveTo>
                      <a:pt x="12" y="0"/>
                    </a:moveTo>
                    <a:lnTo>
                      <a:pt x="10" y="6"/>
                    </a:lnTo>
                    <a:lnTo>
                      <a:pt x="4" y="30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31"/>
                    </a:lnTo>
                    <a:lnTo>
                      <a:pt x="14" y="8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2" name="Freeform 224"/>
              <p:cNvSpPr>
                <a:spLocks noEditPoints="1"/>
              </p:cNvSpPr>
              <p:nvPr/>
            </p:nvSpPr>
            <p:spPr bwMode="auto">
              <a:xfrm>
                <a:off x="1800" y="2869"/>
                <a:ext cx="464" cy="126"/>
              </a:xfrm>
              <a:custGeom>
                <a:avLst/>
                <a:gdLst>
                  <a:gd name="T0" fmla="*/ 464 w 464"/>
                  <a:gd name="T1" fmla="*/ 76 h 126"/>
                  <a:gd name="T2" fmla="*/ 464 w 464"/>
                  <a:gd name="T3" fmla="*/ 66 h 126"/>
                  <a:gd name="T4" fmla="*/ 462 w 464"/>
                  <a:gd name="T5" fmla="*/ 66 h 126"/>
                  <a:gd name="T6" fmla="*/ 462 w 464"/>
                  <a:gd name="T7" fmla="*/ 66 h 126"/>
                  <a:gd name="T8" fmla="*/ 462 w 464"/>
                  <a:gd name="T9" fmla="*/ 66 h 126"/>
                  <a:gd name="T10" fmla="*/ 460 w 464"/>
                  <a:gd name="T11" fmla="*/ 66 h 126"/>
                  <a:gd name="T12" fmla="*/ 460 w 464"/>
                  <a:gd name="T13" fmla="*/ 66 h 126"/>
                  <a:gd name="T14" fmla="*/ 460 w 464"/>
                  <a:gd name="T15" fmla="*/ 66 h 126"/>
                  <a:gd name="T16" fmla="*/ 459 w 464"/>
                  <a:gd name="T17" fmla="*/ 66 h 126"/>
                  <a:gd name="T18" fmla="*/ 459 w 464"/>
                  <a:gd name="T19" fmla="*/ 66 h 126"/>
                  <a:gd name="T20" fmla="*/ 459 w 464"/>
                  <a:gd name="T21" fmla="*/ 76 h 126"/>
                  <a:gd name="T22" fmla="*/ 464 w 464"/>
                  <a:gd name="T23" fmla="*/ 76 h 126"/>
                  <a:gd name="T24" fmla="*/ 462 w 464"/>
                  <a:gd name="T25" fmla="*/ 101 h 126"/>
                  <a:gd name="T26" fmla="*/ 459 w 464"/>
                  <a:gd name="T27" fmla="*/ 124 h 126"/>
                  <a:gd name="T28" fmla="*/ 459 w 464"/>
                  <a:gd name="T29" fmla="*/ 126 h 126"/>
                  <a:gd name="T30" fmla="*/ 459 w 464"/>
                  <a:gd name="T31" fmla="*/ 126 h 126"/>
                  <a:gd name="T32" fmla="*/ 457 w 464"/>
                  <a:gd name="T33" fmla="*/ 126 h 126"/>
                  <a:gd name="T34" fmla="*/ 457 w 464"/>
                  <a:gd name="T35" fmla="*/ 126 h 126"/>
                  <a:gd name="T36" fmla="*/ 455 w 464"/>
                  <a:gd name="T37" fmla="*/ 126 h 126"/>
                  <a:gd name="T38" fmla="*/ 455 w 464"/>
                  <a:gd name="T39" fmla="*/ 126 h 126"/>
                  <a:gd name="T40" fmla="*/ 455 w 464"/>
                  <a:gd name="T41" fmla="*/ 126 h 126"/>
                  <a:gd name="T42" fmla="*/ 454 w 464"/>
                  <a:gd name="T43" fmla="*/ 126 h 126"/>
                  <a:gd name="T44" fmla="*/ 454 w 464"/>
                  <a:gd name="T45" fmla="*/ 126 h 126"/>
                  <a:gd name="T46" fmla="*/ 454 w 464"/>
                  <a:gd name="T47" fmla="*/ 122 h 126"/>
                  <a:gd name="T48" fmla="*/ 457 w 464"/>
                  <a:gd name="T49" fmla="*/ 99 h 126"/>
                  <a:gd name="T50" fmla="*/ 459 w 464"/>
                  <a:gd name="T51" fmla="*/ 76 h 126"/>
                  <a:gd name="T52" fmla="*/ 464 w 464"/>
                  <a:gd name="T53" fmla="*/ 76 h 126"/>
                  <a:gd name="T54" fmla="*/ 13 w 464"/>
                  <a:gd name="T55" fmla="*/ 0 h 126"/>
                  <a:gd name="T56" fmla="*/ 10 w 464"/>
                  <a:gd name="T57" fmla="*/ 8 h 126"/>
                  <a:gd name="T58" fmla="*/ 5 w 464"/>
                  <a:gd name="T59" fmla="*/ 30 h 126"/>
                  <a:gd name="T60" fmla="*/ 0 w 464"/>
                  <a:gd name="T61" fmla="*/ 53 h 126"/>
                  <a:gd name="T62" fmla="*/ 2 w 464"/>
                  <a:gd name="T63" fmla="*/ 53 h 126"/>
                  <a:gd name="T64" fmla="*/ 2 w 464"/>
                  <a:gd name="T65" fmla="*/ 53 h 126"/>
                  <a:gd name="T66" fmla="*/ 3 w 464"/>
                  <a:gd name="T67" fmla="*/ 53 h 126"/>
                  <a:gd name="T68" fmla="*/ 3 w 464"/>
                  <a:gd name="T69" fmla="*/ 53 h 126"/>
                  <a:gd name="T70" fmla="*/ 3 w 464"/>
                  <a:gd name="T71" fmla="*/ 53 h 126"/>
                  <a:gd name="T72" fmla="*/ 5 w 464"/>
                  <a:gd name="T73" fmla="*/ 53 h 126"/>
                  <a:gd name="T74" fmla="*/ 5 w 464"/>
                  <a:gd name="T75" fmla="*/ 53 h 126"/>
                  <a:gd name="T76" fmla="*/ 5 w 464"/>
                  <a:gd name="T77" fmla="*/ 53 h 126"/>
                  <a:gd name="T78" fmla="*/ 8 w 464"/>
                  <a:gd name="T79" fmla="*/ 31 h 126"/>
                  <a:gd name="T80" fmla="*/ 15 w 464"/>
                  <a:gd name="T81" fmla="*/ 10 h 126"/>
                  <a:gd name="T82" fmla="*/ 18 w 464"/>
                  <a:gd name="T83" fmla="*/ 0 h 126"/>
                  <a:gd name="T84" fmla="*/ 18 w 464"/>
                  <a:gd name="T85" fmla="*/ 0 h 126"/>
                  <a:gd name="T86" fmla="*/ 17 w 464"/>
                  <a:gd name="T87" fmla="*/ 0 h 126"/>
                  <a:gd name="T88" fmla="*/ 17 w 464"/>
                  <a:gd name="T89" fmla="*/ 0 h 126"/>
                  <a:gd name="T90" fmla="*/ 15 w 464"/>
                  <a:gd name="T91" fmla="*/ 0 h 126"/>
                  <a:gd name="T92" fmla="*/ 15 w 464"/>
                  <a:gd name="T93" fmla="*/ 0 h 126"/>
                  <a:gd name="T94" fmla="*/ 15 w 464"/>
                  <a:gd name="T95" fmla="*/ 0 h 126"/>
                  <a:gd name="T96" fmla="*/ 13 w 464"/>
                  <a:gd name="T97" fmla="*/ 0 h 126"/>
                  <a:gd name="T98" fmla="*/ 13 w 464"/>
                  <a:gd name="T99" fmla="*/ 0 h 12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64"/>
                  <a:gd name="T151" fmla="*/ 0 h 126"/>
                  <a:gd name="T152" fmla="*/ 464 w 464"/>
                  <a:gd name="T153" fmla="*/ 126 h 12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64" h="126">
                    <a:moveTo>
                      <a:pt x="464" y="76"/>
                    </a:moveTo>
                    <a:lnTo>
                      <a:pt x="464" y="66"/>
                    </a:lnTo>
                    <a:lnTo>
                      <a:pt x="462" y="66"/>
                    </a:lnTo>
                    <a:lnTo>
                      <a:pt x="460" y="66"/>
                    </a:lnTo>
                    <a:lnTo>
                      <a:pt x="459" y="66"/>
                    </a:lnTo>
                    <a:lnTo>
                      <a:pt x="459" y="76"/>
                    </a:lnTo>
                    <a:lnTo>
                      <a:pt x="464" y="76"/>
                    </a:lnTo>
                    <a:lnTo>
                      <a:pt x="462" y="101"/>
                    </a:lnTo>
                    <a:lnTo>
                      <a:pt x="459" y="124"/>
                    </a:lnTo>
                    <a:lnTo>
                      <a:pt x="459" y="126"/>
                    </a:lnTo>
                    <a:lnTo>
                      <a:pt x="457" y="126"/>
                    </a:lnTo>
                    <a:lnTo>
                      <a:pt x="455" y="126"/>
                    </a:lnTo>
                    <a:lnTo>
                      <a:pt x="454" y="126"/>
                    </a:lnTo>
                    <a:lnTo>
                      <a:pt x="454" y="122"/>
                    </a:lnTo>
                    <a:lnTo>
                      <a:pt x="457" y="99"/>
                    </a:lnTo>
                    <a:lnTo>
                      <a:pt x="459" y="76"/>
                    </a:lnTo>
                    <a:lnTo>
                      <a:pt x="464" y="76"/>
                    </a:lnTo>
                    <a:close/>
                    <a:moveTo>
                      <a:pt x="13" y="0"/>
                    </a:moveTo>
                    <a:lnTo>
                      <a:pt x="10" y="8"/>
                    </a:lnTo>
                    <a:lnTo>
                      <a:pt x="5" y="30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3"/>
                    </a:lnTo>
                    <a:lnTo>
                      <a:pt x="8" y="31"/>
                    </a:lnTo>
                    <a:lnTo>
                      <a:pt x="15" y="1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3" name="Freeform 225"/>
              <p:cNvSpPr>
                <a:spLocks noEditPoints="1"/>
              </p:cNvSpPr>
              <p:nvPr/>
            </p:nvSpPr>
            <p:spPr bwMode="auto">
              <a:xfrm>
                <a:off x="1803" y="2869"/>
                <a:ext cx="459" cy="126"/>
              </a:xfrm>
              <a:custGeom>
                <a:avLst/>
                <a:gdLst>
                  <a:gd name="T0" fmla="*/ 459 w 459"/>
                  <a:gd name="T1" fmla="*/ 76 h 126"/>
                  <a:gd name="T2" fmla="*/ 457 w 459"/>
                  <a:gd name="T3" fmla="*/ 66 h 126"/>
                  <a:gd name="T4" fmla="*/ 457 w 459"/>
                  <a:gd name="T5" fmla="*/ 66 h 126"/>
                  <a:gd name="T6" fmla="*/ 457 w 459"/>
                  <a:gd name="T7" fmla="*/ 66 h 126"/>
                  <a:gd name="T8" fmla="*/ 456 w 459"/>
                  <a:gd name="T9" fmla="*/ 66 h 126"/>
                  <a:gd name="T10" fmla="*/ 456 w 459"/>
                  <a:gd name="T11" fmla="*/ 66 h 126"/>
                  <a:gd name="T12" fmla="*/ 454 w 459"/>
                  <a:gd name="T13" fmla="*/ 66 h 126"/>
                  <a:gd name="T14" fmla="*/ 454 w 459"/>
                  <a:gd name="T15" fmla="*/ 66 h 126"/>
                  <a:gd name="T16" fmla="*/ 454 w 459"/>
                  <a:gd name="T17" fmla="*/ 66 h 126"/>
                  <a:gd name="T18" fmla="*/ 452 w 459"/>
                  <a:gd name="T19" fmla="*/ 66 h 126"/>
                  <a:gd name="T20" fmla="*/ 454 w 459"/>
                  <a:gd name="T21" fmla="*/ 76 h 126"/>
                  <a:gd name="T22" fmla="*/ 459 w 459"/>
                  <a:gd name="T23" fmla="*/ 76 h 126"/>
                  <a:gd name="T24" fmla="*/ 457 w 459"/>
                  <a:gd name="T25" fmla="*/ 101 h 126"/>
                  <a:gd name="T26" fmla="*/ 454 w 459"/>
                  <a:gd name="T27" fmla="*/ 122 h 126"/>
                  <a:gd name="T28" fmla="*/ 452 w 459"/>
                  <a:gd name="T29" fmla="*/ 126 h 126"/>
                  <a:gd name="T30" fmla="*/ 452 w 459"/>
                  <a:gd name="T31" fmla="*/ 126 h 126"/>
                  <a:gd name="T32" fmla="*/ 452 w 459"/>
                  <a:gd name="T33" fmla="*/ 126 h 126"/>
                  <a:gd name="T34" fmla="*/ 451 w 459"/>
                  <a:gd name="T35" fmla="*/ 126 h 126"/>
                  <a:gd name="T36" fmla="*/ 451 w 459"/>
                  <a:gd name="T37" fmla="*/ 126 h 126"/>
                  <a:gd name="T38" fmla="*/ 449 w 459"/>
                  <a:gd name="T39" fmla="*/ 126 h 126"/>
                  <a:gd name="T40" fmla="*/ 449 w 459"/>
                  <a:gd name="T41" fmla="*/ 126 h 126"/>
                  <a:gd name="T42" fmla="*/ 449 w 459"/>
                  <a:gd name="T43" fmla="*/ 126 h 126"/>
                  <a:gd name="T44" fmla="*/ 447 w 459"/>
                  <a:gd name="T45" fmla="*/ 126 h 126"/>
                  <a:gd name="T46" fmla="*/ 449 w 459"/>
                  <a:gd name="T47" fmla="*/ 122 h 126"/>
                  <a:gd name="T48" fmla="*/ 452 w 459"/>
                  <a:gd name="T49" fmla="*/ 99 h 126"/>
                  <a:gd name="T50" fmla="*/ 454 w 459"/>
                  <a:gd name="T51" fmla="*/ 76 h 126"/>
                  <a:gd name="T52" fmla="*/ 459 w 459"/>
                  <a:gd name="T53" fmla="*/ 76 h 126"/>
                  <a:gd name="T54" fmla="*/ 12 w 459"/>
                  <a:gd name="T55" fmla="*/ 0 h 126"/>
                  <a:gd name="T56" fmla="*/ 9 w 459"/>
                  <a:gd name="T57" fmla="*/ 8 h 126"/>
                  <a:gd name="T58" fmla="*/ 4 w 459"/>
                  <a:gd name="T59" fmla="*/ 31 h 126"/>
                  <a:gd name="T60" fmla="*/ 0 w 459"/>
                  <a:gd name="T61" fmla="*/ 53 h 126"/>
                  <a:gd name="T62" fmla="*/ 0 w 459"/>
                  <a:gd name="T63" fmla="*/ 53 h 126"/>
                  <a:gd name="T64" fmla="*/ 2 w 459"/>
                  <a:gd name="T65" fmla="*/ 53 h 126"/>
                  <a:gd name="T66" fmla="*/ 2 w 459"/>
                  <a:gd name="T67" fmla="*/ 53 h 126"/>
                  <a:gd name="T68" fmla="*/ 2 w 459"/>
                  <a:gd name="T69" fmla="*/ 53 h 126"/>
                  <a:gd name="T70" fmla="*/ 4 w 459"/>
                  <a:gd name="T71" fmla="*/ 53 h 126"/>
                  <a:gd name="T72" fmla="*/ 4 w 459"/>
                  <a:gd name="T73" fmla="*/ 53 h 126"/>
                  <a:gd name="T74" fmla="*/ 5 w 459"/>
                  <a:gd name="T75" fmla="*/ 53 h 126"/>
                  <a:gd name="T76" fmla="*/ 5 w 459"/>
                  <a:gd name="T77" fmla="*/ 53 h 126"/>
                  <a:gd name="T78" fmla="*/ 9 w 459"/>
                  <a:gd name="T79" fmla="*/ 31 h 126"/>
                  <a:gd name="T80" fmla="*/ 14 w 459"/>
                  <a:gd name="T81" fmla="*/ 10 h 126"/>
                  <a:gd name="T82" fmla="*/ 17 w 459"/>
                  <a:gd name="T83" fmla="*/ 0 h 126"/>
                  <a:gd name="T84" fmla="*/ 17 w 459"/>
                  <a:gd name="T85" fmla="*/ 0 h 126"/>
                  <a:gd name="T86" fmla="*/ 17 w 459"/>
                  <a:gd name="T87" fmla="*/ 0 h 126"/>
                  <a:gd name="T88" fmla="*/ 15 w 459"/>
                  <a:gd name="T89" fmla="*/ 0 h 126"/>
                  <a:gd name="T90" fmla="*/ 15 w 459"/>
                  <a:gd name="T91" fmla="*/ 0 h 126"/>
                  <a:gd name="T92" fmla="*/ 15 w 459"/>
                  <a:gd name="T93" fmla="*/ 0 h 126"/>
                  <a:gd name="T94" fmla="*/ 14 w 459"/>
                  <a:gd name="T95" fmla="*/ 0 h 126"/>
                  <a:gd name="T96" fmla="*/ 14 w 459"/>
                  <a:gd name="T97" fmla="*/ 0 h 126"/>
                  <a:gd name="T98" fmla="*/ 12 w 459"/>
                  <a:gd name="T99" fmla="*/ 0 h 12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59"/>
                  <a:gd name="T151" fmla="*/ 0 h 126"/>
                  <a:gd name="T152" fmla="*/ 459 w 459"/>
                  <a:gd name="T153" fmla="*/ 126 h 12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59" h="126">
                    <a:moveTo>
                      <a:pt x="459" y="76"/>
                    </a:moveTo>
                    <a:lnTo>
                      <a:pt x="457" y="66"/>
                    </a:lnTo>
                    <a:lnTo>
                      <a:pt x="456" y="66"/>
                    </a:lnTo>
                    <a:lnTo>
                      <a:pt x="454" y="66"/>
                    </a:lnTo>
                    <a:lnTo>
                      <a:pt x="452" y="66"/>
                    </a:lnTo>
                    <a:lnTo>
                      <a:pt x="454" y="76"/>
                    </a:lnTo>
                    <a:lnTo>
                      <a:pt x="459" y="76"/>
                    </a:lnTo>
                    <a:lnTo>
                      <a:pt x="457" y="101"/>
                    </a:lnTo>
                    <a:lnTo>
                      <a:pt x="454" y="122"/>
                    </a:lnTo>
                    <a:lnTo>
                      <a:pt x="452" y="126"/>
                    </a:lnTo>
                    <a:lnTo>
                      <a:pt x="451" y="126"/>
                    </a:lnTo>
                    <a:lnTo>
                      <a:pt x="449" y="126"/>
                    </a:lnTo>
                    <a:lnTo>
                      <a:pt x="447" y="126"/>
                    </a:lnTo>
                    <a:lnTo>
                      <a:pt x="449" y="122"/>
                    </a:lnTo>
                    <a:lnTo>
                      <a:pt x="452" y="99"/>
                    </a:lnTo>
                    <a:lnTo>
                      <a:pt x="454" y="76"/>
                    </a:lnTo>
                    <a:lnTo>
                      <a:pt x="459" y="76"/>
                    </a:lnTo>
                    <a:close/>
                    <a:moveTo>
                      <a:pt x="12" y="0"/>
                    </a:moveTo>
                    <a:lnTo>
                      <a:pt x="9" y="8"/>
                    </a:lnTo>
                    <a:lnTo>
                      <a:pt x="4" y="3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31"/>
                    </a:lnTo>
                    <a:lnTo>
                      <a:pt x="14" y="1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4" name="Freeform 226"/>
              <p:cNvSpPr>
                <a:spLocks noEditPoints="1"/>
              </p:cNvSpPr>
              <p:nvPr/>
            </p:nvSpPr>
            <p:spPr bwMode="auto">
              <a:xfrm>
                <a:off x="1805" y="2869"/>
                <a:ext cx="454" cy="126"/>
              </a:xfrm>
              <a:custGeom>
                <a:avLst/>
                <a:gdLst>
                  <a:gd name="T0" fmla="*/ 454 w 454"/>
                  <a:gd name="T1" fmla="*/ 76 h 126"/>
                  <a:gd name="T2" fmla="*/ 454 w 454"/>
                  <a:gd name="T3" fmla="*/ 66 h 126"/>
                  <a:gd name="T4" fmla="*/ 452 w 454"/>
                  <a:gd name="T5" fmla="*/ 66 h 126"/>
                  <a:gd name="T6" fmla="*/ 452 w 454"/>
                  <a:gd name="T7" fmla="*/ 66 h 126"/>
                  <a:gd name="T8" fmla="*/ 452 w 454"/>
                  <a:gd name="T9" fmla="*/ 66 h 126"/>
                  <a:gd name="T10" fmla="*/ 450 w 454"/>
                  <a:gd name="T11" fmla="*/ 66 h 126"/>
                  <a:gd name="T12" fmla="*/ 450 w 454"/>
                  <a:gd name="T13" fmla="*/ 66 h 126"/>
                  <a:gd name="T14" fmla="*/ 450 w 454"/>
                  <a:gd name="T15" fmla="*/ 66 h 126"/>
                  <a:gd name="T16" fmla="*/ 449 w 454"/>
                  <a:gd name="T17" fmla="*/ 66 h 126"/>
                  <a:gd name="T18" fmla="*/ 449 w 454"/>
                  <a:gd name="T19" fmla="*/ 66 h 126"/>
                  <a:gd name="T20" fmla="*/ 449 w 454"/>
                  <a:gd name="T21" fmla="*/ 76 h 126"/>
                  <a:gd name="T22" fmla="*/ 454 w 454"/>
                  <a:gd name="T23" fmla="*/ 76 h 126"/>
                  <a:gd name="T24" fmla="*/ 452 w 454"/>
                  <a:gd name="T25" fmla="*/ 99 h 126"/>
                  <a:gd name="T26" fmla="*/ 449 w 454"/>
                  <a:gd name="T27" fmla="*/ 122 h 126"/>
                  <a:gd name="T28" fmla="*/ 449 w 454"/>
                  <a:gd name="T29" fmla="*/ 126 h 126"/>
                  <a:gd name="T30" fmla="*/ 447 w 454"/>
                  <a:gd name="T31" fmla="*/ 126 h 126"/>
                  <a:gd name="T32" fmla="*/ 447 w 454"/>
                  <a:gd name="T33" fmla="*/ 126 h 126"/>
                  <a:gd name="T34" fmla="*/ 447 w 454"/>
                  <a:gd name="T35" fmla="*/ 126 h 126"/>
                  <a:gd name="T36" fmla="*/ 445 w 454"/>
                  <a:gd name="T37" fmla="*/ 126 h 126"/>
                  <a:gd name="T38" fmla="*/ 445 w 454"/>
                  <a:gd name="T39" fmla="*/ 126 h 126"/>
                  <a:gd name="T40" fmla="*/ 444 w 454"/>
                  <a:gd name="T41" fmla="*/ 126 h 126"/>
                  <a:gd name="T42" fmla="*/ 444 w 454"/>
                  <a:gd name="T43" fmla="*/ 126 h 126"/>
                  <a:gd name="T44" fmla="*/ 444 w 454"/>
                  <a:gd name="T45" fmla="*/ 126 h 126"/>
                  <a:gd name="T46" fmla="*/ 444 w 454"/>
                  <a:gd name="T47" fmla="*/ 121 h 126"/>
                  <a:gd name="T48" fmla="*/ 447 w 454"/>
                  <a:gd name="T49" fmla="*/ 99 h 126"/>
                  <a:gd name="T50" fmla="*/ 449 w 454"/>
                  <a:gd name="T51" fmla="*/ 76 h 126"/>
                  <a:gd name="T52" fmla="*/ 454 w 454"/>
                  <a:gd name="T53" fmla="*/ 76 h 126"/>
                  <a:gd name="T54" fmla="*/ 13 w 454"/>
                  <a:gd name="T55" fmla="*/ 0 h 126"/>
                  <a:gd name="T56" fmla="*/ 10 w 454"/>
                  <a:gd name="T57" fmla="*/ 10 h 126"/>
                  <a:gd name="T58" fmla="*/ 3 w 454"/>
                  <a:gd name="T59" fmla="*/ 31 h 126"/>
                  <a:gd name="T60" fmla="*/ 0 w 454"/>
                  <a:gd name="T61" fmla="*/ 53 h 126"/>
                  <a:gd name="T62" fmla="*/ 2 w 454"/>
                  <a:gd name="T63" fmla="*/ 53 h 126"/>
                  <a:gd name="T64" fmla="*/ 2 w 454"/>
                  <a:gd name="T65" fmla="*/ 53 h 126"/>
                  <a:gd name="T66" fmla="*/ 3 w 454"/>
                  <a:gd name="T67" fmla="*/ 53 h 126"/>
                  <a:gd name="T68" fmla="*/ 3 w 454"/>
                  <a:gd name="T69" fmla="*/ 53 h 126"/>
                  <a:gd name="T70" fmla="*/ 3 w 454"/>
                  <a:gd name="T71" fmla="*/ 55 h 126"/>
                  <a:gd name="T72" fmla="*/ 5 w 454"/>
                  <a:gd name="T73" fmla="*/ 55 h 126"/>
                  <a:gd name="T74" fmla="*/ 5 w 454"/>
                  <a:gd name="T75" fmla="*/ 55 h 126"/>
                  <a:gd name="T76" fmla="*/ 5 w 454"/>
                  <a:gd name="T77" fmla="*/ 55 h 126"/>
                  <a:gd name="T78" fmla="*/ 8 w 454"/>
                  <a:gd name="T79" fmla="*/ 31 h 126"/>
                  <a:gd name="T80" fmla="*/ 15 w 454"/>
                  <a:gd name="T81" fmla="*/ 11 h 126"/>
                  <a:gd name="T82" fmla="*/ 18 w 454"/>
                  <a:gd name="T83" fmla="*/ 0 h 126"/>
                  <a:gd name="T84" fmla="*/ 18 w 454"/>
                  <a:gd name="T85" fmla="*/ 0 h 126"/>
                  <a:gd name="T86" fmla="*/ 17 w 454"/>
                  <a:gd name="T87" fmla="*/ 0 h 126"/>
                  <a:gd name="T88" fmla="*/ 17 w 454"/>
                  <a:gd name="T89" fmla="*/ 0 h 126"/>
                  <a:gd name="T90" fmla="*/ 15 w 454"/>
                  <a:gd name="T91" fmla="*/ 0 h 126"/>
                  <a:gd name="T92" fmla="*/ 15 w 454"/>
                  <a:gd name="T93" fmla="*/ 0 h 126"/>
                  <a:gd name="T94" fmla="*/ 15 w 454"/>
                  <a:gd name="T95" fmla="*/ 0 h 126"/>
                  <a:gd name="T96" fmla="*/ 13 w 454"/>
                  <a:gd name="T97" fmla="*/ 0 h 126"/>
                  <a:gd name="T98" fmla="*/ 13 w 454"/>
                  <a:gd name="T99" fmla="*/ 0 h 12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54"/>
                  <a:gd name="T151" fmla="*/ 0 h 126"/>
                  <a:gd name="T152" fmla="*/ 454 w 454"/>
                  <a:gd name="T153" fmla="*/ 126 h 12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54" h="126">
                    <a:moveTo>
                      <a:pt x="454" y="76"/>
                    </a:moveTo>
                    <a:lnTo>
                      <a:pt x="454" y="66"/>
                    </a:lnTo>
                    <a:lnTo>
                      <a:pt x="452" y="66"/>
                    </a:lnTo>
                    <a:lnTo>
                      <a:pt x="450" y="66"/>
                    </a:lnTo>
                    <a:lnTo>
                      <a:pt x="449" y="66"/>
                    </a:lnTo>
                    <a:lnTo>
                      <a:pt x="449" y="76"/>
                    </a:lnTo>
                    <a:lnTo>
                      <a:pt x="454" y="76"/>
                    </a:lnTo>
                    <a:lnTo>
                      <a:pt x="452" y="99"/>
                    </a:lnTo>
                    <a:lnTo>
                      <a:pt x="449" y="122"/>
                    </a:lnTo>
                    <a:lnTo>
                      <a:pt x="449" y="126"/>
                    </a:lnTo>
                    <a:lnTo>
                      <a:pt x="447" y="126"/>
                    </a:lnTo>
                    <a:lnTo>
                      <a:pt x="445" y="126"/>
                    </a:lnTo>
                    <a:lnTo>
                      <a:pt x="444" y="126"/>
                    </a:lnTo>
                    <a:lnTo>
                      <a:pt x="444" y="121"/>
                    </a:lnTo>
                    <a:lnTo>
                      <a:pt x="447" y="99"/>
                    </a:lnTo>
                    <a:lnTo>
                      <a:pt x="449" y="76"/>
                    </a:lnTo>
                    <a:lnTo>
                      <a:pt x="454" y="76"/>
                    </a:lnTo>
                    <a:close/>
                    <a:moveTo>
                      <a:pt x="13" y="0"/>
                    </a:moveTo>
                    <a:lnTo>
                      <a:pt x="10" y="10"/>
                    </a:lnTo>
                    <a:lnTo>
                      <a:pt x="3" y="3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8" y="31"/>
                    </a:lnTo>
                    <a:lnTo>
                      <a:pt x="15" y="1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5" name="Freeform 227"/>
              <p:cNvSpPr>
                <a:spLocks noEditPoints="1"/>
              </p:cNvSpPr>
              <p:nvPr/>
            </p:nvSpPr>
            <p:spPr bwMode="auto">
              <a:xfrm>
                <a:off x="1808" y="2869"/>
                <a:ext cx="449" cy="126"/>
              </a:xfrm>
              <a:custGeom>
                <a:avLst/>
                <a:gdLst>
                  <a:gd name="T0" fmla="*/ 449 w 449"/>
                  <a:gd name="T1" fmla="*/ 76 h 126"/>
                  <a:gd name="T2" fmla="*/ 447 w 449"/>
                  <a:gd name="T3" fmla="*/ 66 h 126"/>
                  <a:gd name="T4" fmla="*/ 447 w 449"/>
                  <a:gd name="T5" fmla="*/ 66 h 126"/>
                  <a:gd name="T6" fmla="*/ 447 w 449"/>
                  <a:gd name="T7" fmla="*/ 66 h 126"/>
                  <a:gd name="T8" fmla="*/ 446 w 449"/>
                  <a:gd name="T9" fmla="*/ 66 h 126"/>
                  <a:gd name="T10" fmla="*/ 446 w 449"/>
                  <a:gd name="T11" fmla="*/ 66 h 126"/>
                  <a:gd name="T12" fmla="*/ 444 w 449"/>
                  <a:gd name="T13" fmla="*/ 66 h 126"/>
                  <a:gd name="T14" fmla="*/ 444 w 449"/>
                  <a:gd name="T15" fmla="*/ 66 h 126"/>
                  <a:gd name="T16" fmla="*/ 444 w 449"/>
                  <a:gd name="T17" fmla="*/ 66 h 126"/>
                  <a:gd name="T18" fmla="*/ 442 w 449"/>
                  <a:gd name="T19" fmla="*/ 66 h 126"/>
                  <a:gd name="T20" fmla="*/ 444 w 449"/>
                  <a:gd name="T21" fmla="*/ 76 h 126"/>
                  <a:gd name="T22" fmla="*/ 449 w 449"/>
                  <a:gd name="T23" fmla="*/ 76 h 126"/>
                  <a:gd name="T24" fmla="*/ 447 w 449"/>
                  <a:gd name="T25" fmla="*/ 99 h 126"/>
                  <a:gd name="T26" fmla="*/ 444 w 449"/>
                  <a:gd name="T27" fmla="*/ 122 h 126"/>
                  <a:gd name="T28" fmla="*/ 442 w 449"/>
                  <a:gd name="T29" fmla="*/ 126 h 126"/>
                  <a:gd name="T30" fmla="*/ 442 w 449"/>
                  <a:gd name="T31" fmla="*/ 126 h 126"/>
                  <a:gd name="T32" fmla="*/ 441 w 449"/>
                  <a:gd name="T33" fmla="*/ 126 h 126"/>
                  <a:gd name="T34" fmla="*/ 441 w 449"/>
                  <a:gd name="T35" fmla="*/ 126 h 126"/>
                  <a:gd name="T36" fmla="*/ 441 w 449"/>
                  <a:gd name="T37" fmla="*/ 126 h 126"/>
                  <a:gd name="T38" fmla="*/ 439 w 449"/>
                  <a:gd name="T39" fmla="*/ 126 h 126"/>
                  <a:gd name="T40" fmla="*/ 439 w 449"/>
                  <a:gd name="T41" fmla="*/ 126 h 126"/>
                  <a:gd name="T42" fmla="*/ 439 w 449"/>
                  <a:gd name="T43" fmla="*/ 126 h 126"/>
                  <a:gd name="T44" fmla="*/ 437 w 449"/>
                  <a:gd name="T45" fmla="*/ 126 h 126"/>
                  <a:gd name="T46" fmla="*/ 439 w 449"/>
                  <a:gd name="T47" fmla="*/ 121 h 126"/>
                  <a:gd name="T48" fmla="*/ 442 w 449"/>
                  <a:gd name="T49" fmla="*/ 99 h 126"/>
                  <a:gd name="T50" fmla="*/ 444 w 449"/>
                  <a:gd name="T51" fmla="*/ 76 h 126"/>
                  <a:gd name="T52" fmla="*/ 449 w 449"/>
                  <a:gd name="T53" fmla="*/ 76 h 126"/>
                  <a:gd name="T54" fmla="*/ 12 w 449"/>
                  <a:gd name="T55" fmla="*/ 0 h 126"/>
                  <a:gd name="T56" fmla="*/ 9 w 449"/>
                  <a:gd name="T57" fmla="*/ 10 h 126"/>
                  <a:gd name="T58" fmla="*/ 4 w 449"/>
                  <a:gd name="T59" fmla="*/ 31 h 126"/>
                  <a:gd name="T60" fmla="*/ 0 w 449"/>
                  <a:gd name="T61" fmla="*/ 53 h 126"/>
                  <a:gd name="T62" fmla="*/ 0 w 449"/>
                  <a:gd name="T63" fmla="*/ 55 h 126"/>
                  <a:gd name="T64" fmla="*/ 2 w 449"/>
                  <a:gd name="T65" fmla="*/ 55 h 126"/>
                  <a:gd name="T66" fmla="*/ 2 w 449"/>
                  <a:gd name="T67" fmla="*/ 55 h 126"/>
                  <a:gd name="T68" fmla="*/ 2 w 449"/>
                  <a:gd name="T69" fmla="*/ 55 h 126"/>
                  <a:gd name="T70" fmla="*/ 4 w 449"/>
                  <a:gd name="T71" fmla="*/ 55 h 126"/>
                  <a:gd name="T72" fmla="*/ 4 w 449"/>
                  <a:gd name="T73" fmla="*/ 55 h 126"/>
                  <a:gd name="T74" fmla="*/ 5 w 449"/>
                  <a:gd name="T75" fmla="*/ 55 h 126"/>
                  <a:gd name="T76" fmla="*/ 5 w 449"/>
                  <a:gd name="T77" fmla="*/ 55 h 126"/>
                  <a:gd name="T78" fmla="*/ 9 w 449"/>
                  <a:gd name="T79" fmla="*/ 33 h 126"/>
                  <a:gd name="T80" fmla="*/ 14 w 449"/>
                  <a:gd name="T81" fmla="*/ 11 h 126"/>
                  <a:gd name="T82" fmla="*/ 19 w 449"/>
                  <a:gd name="T83" fmla="*/ 2 h 126"/>
                  <a:gd name="T84" fmla="*/ 17 w 449"/>
                  <a:gd name="T85" fmla="*/ 2 h 126"/>
                  <a:gd name="T86" fmla="*/ 17 w 449"/>
                  <a:gd name="T87" fmla="*/ 2 h 126"/>
                  <a:gd name="T88" fmla="*/ 15 w 449"/>
                  <a:gd name="T89" fmla="*/ 0 h 126"/>
                  <a:gd name="T90" fmla="*/ 15 w 449"/>
                  <a:gd name="T91" fmla="*/ 0 h 126"/>
                  <a:gd name="T92" fmla="*/ 15 w 449"/>
                  <a:gd name="T93" fmla="*/ 0 h 126"/>
                  <a:gd name="T94" fmla="*/ 14 w 449"/>
                  <a:gd name="T95" fmla="*/ 0 h 126"/>
                  <a:gd name="T96" fmla="*/ 14 w 449"/>
                  <a:gd name="T97" fmla="*/ 0 h 126"/>
                  <a:gd name="T98" fmla="*/ 12 w 449"/>
                  <a:gd name="T99" fmla="*/ 0 h 12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49"/>
                  <a:gd name="T151" fmla="*/ 0 h 126"/>
                  <a:gd name="T152" fmla="*/ 449 w 449"/>
                  <a:gd name="T153" fmla="*/ 126 h 12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49" h="126">
                    <a:moveTo>
                      <a:pt x="449" y="76"/>
                    </a:moveTo>
                    <a:lnTo>
                      <a:pt x="447" y="66"/>
                    </a:lnTo>
                    <a:lnTo>
                      <a:pt x="446" y="66"/>
                    </a:lnTo>
                    <a:lnTo>
                      <a:pt x="444" y="66"/>
                    </a:lnTo>
                    <a:lnTo>
                      <a:pt x="442" y="66"/>
                    </a:lnTo>
                    <a:lnTo>
                      <a:pt x="444" y="76"/>
                    </a:lnTo>
                    <a:lnTo>
                      <a:pt x="449" y="76"/>
                    </a:lnTo>
                    <a:lnTo>
                      <a:pt x="447" y="99"/>
                    </a:lnTo>
                    <a:lnTo>
                      <a:pt x="444" y="122"/>
                    </a:lnTo>
                    <a:lnTo>
                      <a:pt x="442" y="126"/>
                    </a:lnTo>
                    <a:lnTo>
                      <a:pt x="441" y="126"/>
                    </a:lnTo>
                    <a:lnTo>
                      <a:pt x="439" y="126"/>
                    </a:lnTo>
                    <a:lnTo>
                      <a:pt x="437" y="126"/>
                    </a:lnTo>
                    <a:lnTo>
                      <a:pt x="439" y="121"/>
                    </a:lnTo>
                    <a:lnTo>
                      <a:pt x="442" y="99"/>
                    </a:lnTo>
                    <a:lnTo>
                      <a:pt x="444" y="76"/>
                    </a:lnTo>
                    <a:lnTo>
                      <a:pt x="449" y="76"/>
                    </a:lnTo>
                    <a:close/>
                    <a:moveTo>
                      <a:pt x="12" y="0"/>
                    </a:moveTo>
                    <a:lnTo>
                      <a:pt x="9" y="10"/>
                    </a:lnTo>
                    <a:lnTo>
                      <a:pt x="4" y="3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9" y="33"/>
                    </a:lnTo>
                    <a:lnTo>
                      <a:pt x="14" y="11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6" name="Freeform 228"/>
              <p:cNvSpPr>
                <a:spLocks noEditPoints="1"/>
              </p:cNvSpPr>
              <p:nvPr/>
            </p:nvSpPr>
            <p:spPr bwMode="auto">
              <a:xfrm>
                <a:off x="1810" y="2869"/>
                <a:ext cx="444" cy="126"/>
              </a:xfrm>
              <a:custGeom>
                <a:avLst/>
                <a:gdLst>
                  <a:gd name="T0" fmla="*/ 444 w 444"/>
                  <a:gd name="T1" fmla="*/ 76 h 126"/>
                  <a:gd name="T2" fmla="*/ 444 w 444"/>
                  <a:gd name="T3" fmla="*/ 66 h 126"/>
                  <a:gd name="T4" fmla="*/ 442 w 444"/>
                  <a:gd name="T5" fmla="*/ 66 h 126"/>
                  <a:gd name="T6" fmla="*/ 442 w 444"/>
                  <a:gd name="T7" fmla="*/ 66 h 126"/>
                  <a:gd name="T8" fmla="*/ 442 w 444"/>
                  <a:gd name="T9" fmla="*/ 66 h 126"/>
                  <a:gd name="T10" fmla="*/ 440 w 444"/>
                  <a:gd name="T11" fmla="*/ 66 h 126"/>
                  <a:gd name="T12" fmla="*/ 440 w 444"/>
                  <a:gd name="T13" fmla="*/ 66 h 126"/>
                  <a:gd name="T14" fmla="*/ 440 w 444"/>
                  <a:gd name="T15" fmla="*/ 66 h 126"/>
                  <a:gd name="T16" fmla="*/ 439 w 444"/>
                  <a:gd name="T17" fmla="*/ 66 h 126"/>
                  <a:gd name="T18" fmla="*/ 439 w 444"/>
                  <a:gd name="T19" fmla="*/ 66 h 126"/>
                  <a:gd name="T20" fmla="*/ 439 w 444"/>
                  <a:gd name="T21" fmla="*/ 76 h 126"/>
                  <a:gd name="T22" fmla="*/ 444 w 444"/>
                  <a:gd name="T23" fmla="*/ 76 h 126"/>
                  <a:gd name="T24" fmla="*/ 442 w 444"/>
                  <a:gd name="T25" fmla="*/ 99 h 126"/>
                  <a:gd name="T26" fmla="*/ 439 w 444"/>
                  <a:gd name="T27" fmla="*/ 121 h 126"/>
                  <a:gd name="T28" fmla="*/ 439 w 444"/>
                  <a:gd name="T29" fmla="*/ 126 h 126"/>
                  <a:gd name="T30" fmla="*/ 437 w 444"/>
                  <a:gd name="T31" fmla="*/ 126 h 126"/>
                  <a:gd name="T32" fmla="*/ 437 w 444"/>
                  <a:gd name="T33" fmla="*/ 126 h 126"/>
                  <a:gd name="T34" fmla="*/ 437 w 444"/>
                  <a:gd name="T35" fmla="*/ 126 h 126"/>
                  <a:gd name="T36" fmla="*/ 435 w 444"/>
                  <a:gd name="T37" fmla="*/ 126 h 126"/>
                  <a:gd name="T38" fmla="*/ 435 w 444"/>
                  <a:gd name="T39" fmla="*/ 126 h 126"/>
                  <a:gd name="T40" fmla="*/ 434 w 444"/>
                  <a:gd name="T41" fmla="*/ 126 h 126"/>
                  <a:gd name="T42" fmla="*/ 434 w 444"/>
                  <a:gd name="T43" fmla="*/ 126 h 126"/>
                  <a:gd name="T44" fmla="*/ 434 w 444"/>
                  <a:gd name="T45" fmla="*/ 126 h 126"/>
                  <a:gd name="T46" fmla="*/ 434 w 444"/>
                  <a:gd name="T47" fmla="*/ 121 h 126"/>
                  <a:gd name="T48" fmla="*/ 437 w 444"/>
                  <a:gd name="T49" fmla="*/ 99 h 126"/>
                  <a:gd name="T50" fmla="*/ 439 w 444"/>
                  <a:gd name="T51" fmla="*/ 76 h 126"/>
                  <a:gd name="T52" fmla="*/ 444 w 444"/>
                  <a:gd name="T53" fmla="*/ 76 h 126"/>
                  <a:gd name="T54" fmla="*/ 13 w 444"/>
                  <a:gd name="T55" fmla="*/ 0 h 126"/>
                  <a:gd name="T56" fmla="*/ 10 w 444"/>
                  <a:gd name="T57" fmla="*/ 11 h 126"/>
                  <a:gd name="T58" fmla="*/ 3 w 444"/>
                  <a:gd name="T59" fmla="*/ 31 h 126"/>
                  <a:gd name="T60" fmla="*/ 0 w 444"/>
                  <a:gd name="T61" fmla="*/ 55 h 126"/>
                  <a:gd name="T62" fmla="*/ 2 w 444"/>
                  <a:gd name="T63" fmla="*/ 55 h 126"/>
                  <a:gd name="T64" fmla="*/ 2 w 444"/>
                  <a:gd name="T65" fmla="*/ 55 h 126"/>
                  <a:gd name="T66" fmla="*/ 3 w 444"/>
                  <a:gd name="T67" fmla="*/ 55 h 126"/>
                  <a:gd name="T68" fmla="*/ 3 w 444"/>
                  <a:gd name="T69" fmla="*/ 55 h 126"/>
                  <a:gd name="T70" fmla="*/ 3 w 444"/>
                  <a:gd name="T71" fmla="*/ 55 h 126"/>
                  <a:gd name="T72" fmla="*/ 5 w 444"/>
                  <a:gd name="T73" fmla="*/ 55 h 126"/>
                  <a:gd name="T74" fmla="*/ 5 w 444"/>
                  <a:gd name="T75" fmla="*/ 55 h 126"/>
                  <a:gd name="T76" fmla="*/ 5 w 444"/>
                  <a:gd name="T77" fmla="*/ 55 h 126"/>
                  <a:gd name="T78" fmla="*/ 5 w 444"/>
                  <a:gd name="T79" fmla="*/ 55 h 126"/>
                  <a:gd name="T80" fmla="*/ 8 w 444"/>
                  <a:gd name="T81" fmla="*/ 33 h 126"/>
                  <a:gd name="T82" fmla="*/ 15 w 444"/>
                  <a:gd name="T83" fmla="*/ 13 h 126"/>
                  <a:gd name="T84" fmla="*/ 18 w 444"/>
                  <a:gd name="T85" fmla="*/ 2 h 126"/>
                  <a:gd name="T86" fmla="*/ 18 w 444"/>
                  <a:gd name="T87" fmla="*/ 2 h 126"/>
                  <a:gd name="T88" fmla="*/ 17 w 444"/>
                  <a:gd name="T89" fmla="*/ 2 h 126"/>
                  <a:gd name="T90" fmla="*/ 17 w 444"/>
                  <a:gd name="T91" fmla="*/ 2 h 126"/>
                  <a:gd name="T92" fmla="*/ 17 w 444"/>
                  <a:gd name="T93" fmla="*/ 2 h 126"/>
                  <a:gd name="T94" fmla="*/ 15 w 444"/>
                  <a:gd name="T95" fmla="*/ 2 h 126"/>
                  <a:gd name="T96" fmla="*/ 15 w 444"/>
                  <a:gd name="T97" fmla="*/ 2 h 126"/>
                  <a:gd name="T98" fmla="*/ 13 w 444"/>
                  <a:gd name="T99" fmla="*/ 0 h 126"/>
                  <a:gd name="T100" fmla="*/ 13 w 444"/>
                  <a:gd name="T101" fmla="*/ 0 h 1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44"/>
                  <a:gd name="T154" fmla="*/ 0 h 126"/>
                  <a:gd name="T155" fmla="*/ 444 w 444"/>
                  <a:gd name="T156" fmla="*/ 126 h 12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44" h="126">
                    <a:moveTo>
                      <a:pt x="444" y="76"/>
                    </a:moveTo>
                    <a:lnTo>
                      <a:pt x="444" y="66"/>
                    </a:lnTo>
                    <a:lnTo>
                      <a:pt x="442" y="66"/>
                    </a:lnTo>
                    <a:lnTo>
                      <a:pt x="440" y="66"/>
                    </a:lnTo>
                    <a:lnTo>
                      <a:pt x="439" y="66"/>
                    </a:lnTo>
                    <a:lnTo>
                      <a:pt x="439" y="76"/>
                    </a:lnTo>
                    <a:lnTo>
                      <a:pt x="444" y="76"/>
                    </a:lnTo>
                    <a:lnTo>
                      <a:pt x="442" y="99"/>
                    </a:lnTo>
                    <a:lnTo>
                      <a:pt x="439" y="121"/>
                    </a:lnTo>
                    <a:lnTo>
                      <a:pt x="439" y="126"/>
                    </a:lnTo>
                    <a:lnTo>
                      <a:pt x="437" y="126"/>
                    </a:lnTo>
                    <a:lnTo>
                      <a:pt x="435" y="126"/>
                    </a:lnTo>
                    <a:lnTo>
                      <a:pt x="434" y="126"/>
                    </a:lnTo>
                    <a:lnTo>
                      <a:pt x="434" y="121"/>
                    </a:lnTo>
                    <a:lnTo>
                      <a:pt x="437" y="99"/>
                    </a:lnTo>
                    <a:lnTo>
                      <a:pt x="439" y="76"/>
                    </a:lnTo>
                    <a:lnTo>
                      <a:pt x="444" y="76"/>
                    </a:lnTo>
                    <a:close/>
                    <a:moveTo>
                      <a:pt x="13" y="0"/>
                    </a:moveTo>
                    <a:lnTo>
                      <a:pt x="10" y="11"/>
                    </a:lnTo>
                    <a:lnTo>
                      <a:pt x="3" y="31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8" y="33"/>
                    </a:lnTo>
                    <a:lnTo>
                      <a:pt x="15" y="13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7" name="Freeform 229"/>
              <p:cNvSpPr>
                <a:spLocks noEditPoints="1"/>
              </p:cNvSpPr>
              <p:nvPr/>
            </p:nvSpPr>
            <p:spPr bwMode="auto">
              <a:xfrm>
                <a:off x="1813" y="2871"/>
                <a:ext cx="439" cy="124"/>
              </a:xfrm>
              <a:custGeom>
                <a:avLst/>
                <a:gdLst>
                  <a:gd name="T0" fmla="*/ 439 w 439"/>
                  <a:gd name="T1" fmla="*/ 74 h 124"/>
                  <a:gd name="T2" fmla="*/ 437 w 439"/>
                  <a:gd name="T3" fmla="*/ 64 h 124"/>
                  <a:gd name="T4" fmla="*/ 437 w 439"/>
                  <a:gd name="T5" fmla="*/ 64 h 124"/>
                  <a:gd name="T6" fmla="*/ 437 w 439"/>
                  <a:gd name="T7" fmla="*/ 64 h 124"/>
                  <a:gd name="T8" fmla="*/ 436 w 439"/>
                  <a:gd name="T9" fmla="*/ 64 h 124"/>
                  <a:gd name="T10" fmla="*/ 436 w 439"/>
                  <a:gd name="T11" fmla="*/ 64 h 124"/>
                  <a:gd name="T12" fmla="*/ 434 w 439"/>
                  <a:gd name="T13" fmla="*/ 64 h 124"/>
                  <a:gd name="T14" fmla="*/ 434 w 439"/>
                  <a:gd name="T15" fmla="*/ 64 h 124"/>
                  <a:gd name="T16" fmla="*/ 434 w 439"/>
                  <a:gd name="T17" fmla="*/ 64 h 124"/>
                  <a:gd name="T18" fmla="*/ 432 w 439"/>
                  <a:gd name="T19" fmla="*/ 64 h 124"/>
                  <a:gd name="T20" fmla="*/ 434 w 439"/>
                  <a:gd name="T21" fmla="*/ 74 h 124"/>
                  <a:gd name="T22" fmla="*/ 439 w 439"/>
                  <a:gd name="T23" fmla="*/ 74 h 124"/>
                  <a:gd name="T24" fmla="*/ 437 w 439"/>
                  <a:gd name="T25" fmla="*/ 97 h 124"/>
                  <a:gd name="T26" fmla="*/ 434 w 439"/>
                  <a:gd name="T27" fmla="*/ 119 h 124"/>
                  <a:gd name="T28" fmla="*/ 432 w 439"/>
                  <a:gd name="T29" fmla="*/ 124 h 124"/>
                  <a:gd name="T30" fmla="*/ 432 w 439"/>
                  <a:gd name="T31" fmla="*/ 124 h 124"/>
                  <a:gd name="T32" fmla="*/ 431 w 439"/>
                  <a:gd name="T33" fmla="*/ 124 h 124"/>
                  <a:gd name="T34" fmla="*/ 431 w 439"/>
                  <a:gd name="T35" fmla="*/ 124 h 124"/>
                  <a:gd name="T36" fmla="*/ 431 w 439"/>
                  <a:gd name="T37" fmla="*/ 124 h 124"/>
                  <a:gd name="T38" fmla="*/ 429 w 439"/>
                  <a:gd name="T39" fmla="*/ 124 h 124"/>
                  <a:gd name="T40" fmla="*/ 429 w 439"/>
                  <a:gd name="T41" fmla="*/ 124 h 124"/>
                  <a:gd name="T42" fmla="*/ 427 w 439"/>
                  <a:gd name="T43" fmla="*/ 124 h 124"/>
                  <a:gd name="T44" fmla="*/ 427 w 439"/>
                  <a:gd name="T45" fmla="*/ 124 h 124"/>
                  <a:gd name="T46" fmla="*/ 429 w 439"/>
                  <a:gd name="T47" fmla="*/ 117 h 124"/>
                  <a:gd name="T48" fmla="*/ 432 w 439"/>
                  <a:gd name="T49" fmla="*/ 97 h 124"/>
                  <a:gd name="T50" fmla="*/ 434 w 439"/>
                  <a:gd name="T51" fmla="*/ 74 h 124"/>
                  <a:gd name="T52" fmla="*/ 439 w 439"/>
                  <a:gd name="T53" fmla="*/ 74 h 124"/>
                  <a:gd name="T54" fmla="*/ 14 w 439"/>
                  <a:gd name="T55" fmla="*/ 0 h 124"/>
                  <a:gd name="T56" fmla="*/ 9 w 439"/>
                  <a:gd name="T57" fmla="*/ 9 h 124"/>
                  <a:gd name="T58" fmla="*/ 4 w 439"/>
                  <a:gd name="T59" fmla="*/ 31 h 124"/>
                  <a:gd name="T60" fmla="*/ 0 w 439"/>
                  <a:gd name="T61" fmla="*/ 53 h 124"/>
                  <a:gd name="T62" fmla="*/ 0 w 439"/>
                  <a:gd name="T63" fmla="*/ 53 h 124"/>
                  <a:gd name="T64" fmla="*/ 2 w 439"/>
                  <a:gd name="T65" fmla="*/ 53 h 124"/>
                  <a:gd name="T66" fmla="*/ 2 w 439"/>
                  <a:gd name="T67" fmla="*/ 53 h 124"/>
                  <a:gd name="T68" fmla="*/ 2 w 439"/>
                  <a:gd name="T69" fmla="*/ 53 h 124"/>
                  <a:gd name="T70" fmla="*/ 4 w 439"/>
                  <a:gd name="T71" fmla="*/ 53 h 124"/>
                  <a:gd name="T72" fmla="*/ 4 w 439"/>
                  <a:gd name="T73" fmla="*/ 53 h 124"/>
                  <a:gd name="T74" fmla="*/ 5 w 439"/>
                  <a:gd name="T75" fmla="*/ 53 h 124"/>
                  <a:gd name="T76" fmla="*/ 5 w 439"/>
                  <a:gd name="T77" fmla="*/ 53 h 124"/>
                  <a:gd name="T78" fmla="*/ 5 w 439"/>
                  <a:gd name="T79" fmla="*/ 53 h 124"/>
                  <a:gd name="T80" fmla="*/ 9 w 439"/>
                  <a:gd name="T81" fmla="*/ 31 h 124"/>
                  <a:gd name="T82" fmla="*/ 14 w 439"/>
                  <a:gd name="T83" fmla="*/ 11 h 124"/>
                  <a:gd name="T84" fmla="*/ 19 w 439"/>
                  <a:gd name="T85" fmla="*/ 0 h 124"/>
                  <a:gd name="T86" fmla="*/ 17 w 439"/>
                  <a:gd name="T87" fmla="*/ 0 h 124"/>
                  <a:gd name="T88" fmla="*/ 17 w 439"/>
                  <a:gd name="T89" fmla="*/ 0 h 124"/>
                  <a:gd name="T90" fmla="*/ 15 w 439"/>
                  <a:gd name="T91" fmla="*/ 0 h 124"/>
                  <a:gd name="T92" fmla="*/ 15 w 439"/>
                  <a:gd name="T93" fmla="*/ 0 h 124"/>
                  <a:gd name="T94" fmla="*/ 15 w 439"/>
                  <a:gd name="T95" fmla="*/ 0 h 124"/>
                  <a:gd name="T96" fmla="*/ 14 w 439"/>
                  <a:gd name="T97" fmla="*/ 0 h 124"/>
                  <a:gd name="T98" fmla="*/ 14 w 439"/>
                  <a:gd name="T99" fmla="*/ 0 h 124"/>
                  <a:gd name="T100" fmla="*/ 14 w 439"/>
                  <a:gd name="T101" fmla="*/ 0 h 12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39"/>
                  <a:gd name="T154" fmla="*/ 0 h 124"/>
                  <a:gd name="T155" fmla="*/ 439 w 439"/>
                  <a:gd name="T156" fmla="*/ 124 h 12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39" h="124">
                    <a:moveTo>
                      <a:pt x="439" y="74"/>
                    </a:moveTo>
                    <a:lnTo>
                      <a:pt x="437" y="64"/>
                    </a:lnTo>
                    <a:lnTo>
                      <a:pt x="436" y="64"/>
                    </a:lnTo>
                    <a:lnTo>
                      <a:pt x="434" y="64"/>
                    </a:lnTo>
                    <a:lnTo>
                      <a:pt x="432" y="64"/>
                    </a:lnTo>
                    <a:lnTo>
                      <a:pt x="434" y="74"/>
                    </a:lnTo>
                    <a:lnTo>
                      <a:pt x="439" y="74"/>
                    </a:lnTo>
                    <a:lnTo>
                      <a:pt x="437" y="97"/>
                    </a:lnTo>
                    <a:lnTo>
                      <a:pt x="434" y="119"/>
                    </a:lnTo>
                    <a:lnTo>
                      <a:pt x="432" y="124"/>
                    </a:lnTo>
                    <a:lnTo>
                      <a:pt x="431" y="124"/>
                    </a:lnTo>
                    <a:lnTo>
                      <a:pt x="429" y="124"/>
                    </a:lnTo>
                    <a:lnTo>
                      <a:pt x="427" y="124"/>
                    </a:lnTo>
                    <a:lnTo>
                      <a:pt x="429" y="117"/>
                    </a:lnTo>
                    <a:lnTo>
                      <a:pt x="432" y="97"/>
                    </a:lnTo>
                    <a:lnTo>
                      <a:pt x="434" y="74"/>
                    </a:lnTo>
                    <a:lnTo>
                      <a:pt x="439" y="74"/>
                    </a:lnTo>
                    <a:close/>
                    <a:moveTo>
                      <a:pt x="14" y="0"/>
                    </a:moveTo>
                    <a:lnTo>
                      <a:pt x="9" y="9"/>
                    </a:lnTo>
                    <a:lnTo>
                      <a:pt x="4" y="3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9" y="31"/>
                    </a:lnTo>
                    <a:lnTo>
                      <a:pt x="14" y="1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8" name="Freeform 230"/>
              <p:cNvSpPr>
                <a:spLocks noEditPoints="1"/>
              </p:cNvSpPr>
              <p:nvPr/>
            </p:nvSpPr>
            <p:spPr bwMode="auto">
              <a:xfrm>
                <a:off x="1815" y="2871"/>
                <a:ext cx="434" cy="124"/>
              </a:xfrm>
              <a:custGeom>
                <a:avLst/>
                <a:gdLst>
                  <a:gd name="T0" fmla="*/ 434 w 434"/>
                  <a:gd name="T1" fmla="*/ 74 h 124"/>
                  <a:gd name="T2" fmla="*/ 434 w 434"/>
                  <a:gd name="T3" fmla="*/ 64 h 124"/>
                  <a:gd name="T4" fmla="*/ 432 w 434"/>
                  <a:gd name="T5" fmla="*/ 64 h 124"/>
                  <a:gd name="T6" fmla="*/ 432 w 434"/>
                  <a:gd name="T7" fmla="*/ 64 h 124"/>
                  <a:gd name="T8" fmla="*/ 432 w 434"/>
                  <a:gd name="T9" fmla="*/ 64 h 124"/>
                  <a:gd name="T10" fmla="*/ 430 w 434"/>
                  <a:gd name="T11" fmla="*/ 64 h 124"/>
                  <a:gd name="T12" fmla="*/ 430 w 434"/>
                  <a:gd name="T13" fmla="*/ 64 h 124"/>
                  <a:gd name="T14" fmla="*/ 430 w 434"/>
                  <a:gd name="T15" fmla="*/ 64 h 124"/>
                  <a:gd name="T16" fmla="*/ 429 w 434"/>
                  <a:gd name="T17" fmla="*/ 64 h 124"/>
                  <a:gd name="T18" fmla="*/ 429 w 434"/>
                  <a:gd name="T19" fmla="*/ 64 h 124"/>
                  <a:gd name="T20" fmla="*/ 429 w 434"/>
                  <a:gd name="T21" fmla="*/ 74 h 124"/>
                  <a:gd name="T22" fmla="*/ 434 w 434"/>
                  <a:gd name="T23" fmla="*/ 74 h 124"/>
                  <a:gd name="T24" fmla="*/ 432 w 434"/>
                  <a:gd name="T25" fmla="*/ 97 h 124"/>
                  <a:gd name="T26" fmla="*/ 429 w 434"/>
                  <a:gd name="T27" fmla="*/ 119 h 124"/>
                  <a:gd name="T28" fmla="*/ 429 w 434"/>
                  <a:gd name="T29" fmla="*/ 124 h 124"/>
                  <a:gd name="T30" fmla="*/ 427 w 434"/>
                  <a:gd name="T31" fmla="*/ 124 h 124"/>
                  <a:gd name="T32" fmla="*/ 427 w 434"/>
                  <a:gd name="T33" fmla="*/ 124 h 124"/>
                  <a:gd name="T34" fmla="*/ 425 w 434"/>
                  <a:gd name="T35" fmla="*/ 124 h 124"/>
                  <a:gd name="T36" fmla="*/ 425 w 434"/>
                  <a:gd name="T37" fmla="*/ 124 h 124"/>
                  <a:gd name="T38" fmla="*/ 425 w 434"/>
                  <a:gd name="T39" fmla="*/ 124 h 124"/>
                  <a:gd name="T40" fmla="*/ 424 w 434"/>
                  <a:gd name="T41" fmla="*/ 124 h 124"/>
                  <a:gd name="T42" fmla="*/ 424 w 434"/>
                  <a:gd name="T43" fmla="*/ 124 h 124"/>
                  <a:gd name="T44" fmla="*/ 424 w 434"/>
                  <a:gd name="T45" fmla="*/ 124 h 124"/>
                  <a:gd name="T46" fmla="*/ 425 w 434"/>
                  <a:gd name="T47" fmla="*/ 117 h 124"/>
                  <a:gd name="T48" fmla="*/ 427 w 434"/>
                  <a:gd name="T49" fmla="*/ 96 h 124"/>
                  <a:gd name="T50" fmla="*/ 429 w 434"/>
                  <a:gd name="T51" fmla="*/ 74 h 124"/>
                  <a:gd name="T52" fmla="*/ 434 w 434"/>
                  <a:gd name="T53" fmla="*/ 74 h 124"/>
                  <a:gd name="T54" fmla="*/ 13 w 434"/>
                  <a:gd name="T55" fmla="*/ 0 h 124"/>
                  <a:gd name="T56" fmla="*/ 10 w 434"/>
                  <a:gd name="T57" fmla="*/ 11 h 124"/>
                  <a:gd name="T58" fmla="*/ 3 w 434"/>
                  <a:gd name="T59" fmla="*/ 31 h 124"/>
                  <a:gd name="T60" fmla="*/ 0 w 434"/>
                  <a:gd name="T61" fmla="*/ 53 h 124"/>
                  <a:gd name="T62" fmla="*/ 0 w 434"/>
                  <a:gd name="T63" fmla="*/ 53 h 124"/>
                  <a:gd name="T64" fmla="*/ 2 w 434"/>
                  <a:gd name="T65" fmla="*/ 53 h 124"/>
                  <a:gd name="T66" fmla="*/ 2 w 434"/>
                  <a:gd name="T67" fmla="*/ 53 h 124"/>
                  <a:gd name="T68" fmla="*/ 3 w 434"/>
                  <a:gd name="T69" fmla="*/ 53 h 124"/>
                  <a:gd name="T70" fmla="*/ 3 w 434"/>
                  <a:gd name="T71" fmla="*/ 53 h 124"/>
                  <a:gd name="T72" fmla="*/ 3 w 434"/>
                  <a:gd name="T73" fmla="*/ 53 h 124"/>
                  <a:gd name="T74" fmla="*/ 5 w 434"/>
                  <a:gd name="T75" fmla="*/ 54 h 124"/>
                  <a:gd name="T76" fmla="*/ 5 w 434"/>
                  <a:gd name="T77" fmla="*/ 54 h 124"/>
                  <a:gd name="T78" fmla="*/ 5 w 434"/>
                  <a:gd name="T79" fmla="*/ 54 h 124"/>
                  <a:gd name="T80" fmla="*/ 5 w 434"/>
                  <a:gd name="T81" fmla="*/ 53 h 124"/>
                  <a:gd name="T82" fmla="*/ 8 w 434"/>
                  <a:gd name="T83" fmla="*/ 33 h 124"/>
                  <a:gd name="T84" fmla="*/ 13 w 434"/>
                  <a:gd name="T85" fmla="*/ 11 h 124"/>
                  <a:gd name="T86" fmla="*/ 18 w 434"/>
                  <a:gd name="T87" fmla="*/ 0 h 124"/>
                  <a:gd name="T88" fmla="*/ 18 w 434"/>
                  <a:gd name="T89" fmla="*/ 0 h 124"/>
                  <a:gd name="T90" fmla="*/ 17 w 434"/>
                  <a:gd name="T91" fmla="*/ 0 h 124"/>
                  <a:gd name="T92" fmla="*/ 17 w 434"/>
                  <a:gd name="T93" fmla="*/ 0 h 124"/>
                  <a:gd name="T94" fmla="*/ 17 w 434"/>
                  <a:gd name="T95" fmla="*/ 0 h 124"/>
                  <a:gd name="T96" fmla="*/ 15 w 434"/>
                  <a:gd name="T97" fmla="*/ 0 h 124"/>
                  <a:gd name="T98" fmla="*/ 15 w 434"/>
                  <a:gd name="T99" fmla="*/ 0 h 124"/>
                  <a:gd name="T100" fmla="*/ 13 w 434"/>
                  <a:gd name="T101" fmla="*/ 0 h 124"/>
                  <a:gd name="T102" fmla="*/ 13 w 434"/>
                  <a:gd name="T103" fmla="*/ 0 h 12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4"/>
                  <a:gd name="T157" fmla="*/ 0 h 124"/>
                  <a:gd name="T158" fmla="*/ 434 w 434"/>
                  <a:gd name="T159" fmla="*/ 124 h 12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4" h="124">
                    <a:moveTo>
                      <a:pt x="434" y="74"/>
                    </a:moveTo>
                    <a:lnTo>
                      <a:pt x="434" y="64"/>
                    </a:lnTo>
                    <a:lnTo>
                      <a:pt x="432" y="64"/>
                    </a:lnTo>
                    <a:lnTo>
                      <a:pt x="430" y="64"/>
                    </a:lnTo>
                    <a:lnTo>
                      <a:pt x="429" y="64"/>
                    </a:lnTo>
                    <a:lnTo>
                      <a:pt x="429" y="74"/>
                    </a:lnTo>
                    <a:lnTo>
                      <a:pt x="434" y="74"/>
                    </a:lnTo>
                    <a:lnTo>
                      <a:pt x="432" y="97"/>
                    </a:lnTo>
                    <a:lnTo>
                      <a:pt x="429" y="119"/>
                    </a:lnTo>
                    <a:lnTo>
                      <a:pt x="429" y="124"/>
                    </a:lnTo>
                    <a:lnTo>
                      <a:pt x="427" y="124"/>
                    </a:lnTo>
                    <a:lnTo>
                      <a:pt x="425" y="124"/>
                    </a:lnTo>
                    <a:lnTo>
                      <a:pt x="424" y="124"/>
                    </a:lnTo>
                    <a:lnTo>
                      <a:pt x="425" y="117"/>
                    </a:lnTo>
                    <a:lnTo>
                      <a:pt x="427" y="96"/>
                    </a:lnTo>
                    <a:lnTo>
                      <a:pt x="429" y="74"/>
                    </a:lnTo>
                    <a:lnTo>
                      <a:pt x="434" y="74"/>
                    </a:lnTo>
                    <a:close/>
                    <a:moveTo>
                      <a:pt x="13" y="0"/>
                    </a:moveTo>
                    <a:lnTo>
                      <a:pt x="10" y="11"/>
                    </a:lnTo>
                    <a:lnTo>
                      <a:pt x="3" y="3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4"/>
                    </a:lnTo>
                    <a:lnTo>
                      <a:pt x="5" y="53"/>
                    </a:lnTo>
                    <a:lnTo>
                      <a:pt x="8" y="33"/>
                    </a:lnTo>
                    <a:lnTo>
                      <a:pt x="13" y="1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19" name="Freeform 231"/>
              <p:cNvSpPr>
                <a:spLocks noEditPoints="1"/>
              </p:cNvSpPr>
              <p:nvPr/>
            </p:nvSpPr>
            <p:spPr bwMode="auto">
              <a:xfrm>
                <a:off x="1818" y="2871"/>
                <a:ext cx="429" cy="124"/>
              </a:xfrm>
              <a:custGeom>
                <a:avLst/>
                <a:gdLst>
                  <a:gd name="T0" fmla="*/ 429 w 429"/>
                  <a:gd name="T1" fmla="*/ 74 h 124"/>
                  <a:gd name="T2" fmla="*/ 427 w 429"/>
                  <a:gd name="T3" fmla="*/ 64 h 124"/>
                  <a:gd name="T4" fmla="*/ 427 w 429"/>
                  <a:gd name="T5" fmla="*/ 64 h 124"/>
                  <a:gd name="T6" fmla="*/ 427 w 429"/>
                  <a:gd name="T7" fmla="*/ 64 h 124"/>
                  <a:gd name="T8" fmla="*/ 426 w 429"/>
                  <a:gd name="T9" fmla="*/ 64 h 124"/>
                  <a:gd name="T10" fmla="*/ 426 w 429"/>
                  <a:gd name="T11" fmla="*/ 64 h 124"/>
                  <a:gd name="T12" fmla="*/ 424 w 429"/>
                  <a:gd name="T13" fmla="*/ 64 h 124"/>
                  <a:gd name="T14" fmla="*/ 424 w 429"/>
                  <a:gd name="T15" fmla="*/ 64 h 124"/>
                  <a:gd name="T16" fmla="*/ 424 w 429"/>
                  <a:gd name="T17" fmla="*/ 64 h 124"/>
                  <a:gd name="T18" fmla="*/ 422 w 429"/>
                  <a:gd name="T19" fmla="*/ 64 h 124"/>
                  <a:gd name="T20" fmla="*/ 424 w 429"/>
                  <a:gd name="T21" fmla="*/ 74 h 124"/>
                  <a:gd name="T22" fmla="*/ 429 w 429"/>
                  <a:gd name="T23" fmla="*/ 74 h 124"/>
                  <a:gd name="T24" fmla="*/ 427 w 429"/>
                  <a:gd name="T25" fmla="*/ 97 h 124"/>
                  <a:gd name="T26" fmla="*/ 424 w 429"/>
                  <a:gd name="T27" fmla="*/ 117 h 124"/>
                  <a:gd name="T28" fmla="*/ 422 w 429"/>
                  <a:gd name="T29" fmla="*/ 124 h 124"/>
                  <a:gd name="T30" fmla="*/ 422 w 429"/>
                  <a:gd name="T31" fmla="*/ 124 h 124"/>
                  <a:gd name="T32" fmla="*/ 421 w 429"/>
                  <a:gd name="T33" fmla="*/ 124 h 124"/>
                  <a:gd name="T34" fmla="*/ 421 w 429"/>
                  <a:gd name="T35" fmla="*/ 124 h 124"/>
                  <a:gd name="T36" fmla="*/ 421 w 429"/>
                  <a:gd name="T37" fmla="*/ 124 h 124"/>
                  <a:gd name="T38" fmla="*/ 419 w 429"/>
                  <a:gd name="T39" fmla="*/ 124 h 124"/>
                  <a:gd name="T40" fmla="*/ 419 w 429"/>
                  <a:gd name="T41" fmla="*/ 124 h 124"/>
                  <a:gd name="T42" fmla="*/ 417 w 429"/>
                  <a:gd name="T43" fmla="*/ 124 h 124"/>
                  <a:gd name="T44" fmla="*/ 417 w 429"/>
                  <a:gd name="T45" fmla="*/ 124 h 124"/>
                  <a:gd name="T46" fmla="*/ 419 w 429"/>
                  <a:gd name="T47" fmla="*/ 117 h 124"/>
                  <a:gd name="T48" fmla="*/ 422 w 429"/>
                  <a:gd name="T49" fmla="*/ 96 h 124"/>
                  <a:gd name="T50" fmla="*/ 424 w 429"/>
                  <a:gd name="T51" fmla="*/ 74 h 124"/>
                  <a:gd name="T52" fmla="*/ 429 w 429"/>
                  <a:gd name="T53" fmla="*/ 74 h 124"/>
                  <a:gd name="T54" fmla="*/ 14 w 429"/>
                  <a:gd name="T55" fmla="*/ 0 h 124"/>
                  <a:gd name="T56" fmla="*/ 9 w 429"/>
                  <a:gd name="T57" fmla="*/ 11 h 124"/>
                  <a:gd name="T58" fmla="*/ 4 w 429"/>
                  <a:gd name="T59" fmla="*/ 31 h 124"/>
                  <a:gd name="T60" fmla="*/ 0 w 429"/>
                  <a:gd name="T61" fmla="*/ 53 h 124"/>
                  <a:gd name="T62" fmla="*/ 0 w 429"/>
                  <a:gd name="T63" fmla="*/ 53 h 124"/>
                  <a:gd name="T64" fmla="*/ 0 w 429"/>
                  <a:gd name="T65" fmla="*/ 53 h 124"/>
                  <a:gd name="T66" fmla="*/ 2 w 429"/>
                  <a:gd name="T67" fmla="*/ 54 h 124"/>
                  <a:gd name="T68" fmla="*/ 2 w 429"/>
                  <a:gd name="T69" fmla="*/ 54 h 124"/>
                  <a:gd name="T70" fmla="*/ 2 w 429"/>
                  <a:gd name="T71" fmla="*/ 54 h 124"/>
                  <a:gd name="T72" fmla="*/ 4 w 429"/>
                  <a:gd name="T73" fmla="*/ 54 h 124"/>
                  <a:gd name="T74" fmla="*/ 4 w 429"/>
                  <a:gd name="T75" fmla="*/ 54 h 124"/>
                  <a:gd name="T76" fmla="*/ 4 w 429"/>
                  <a:gd name="T77" fmla="*/ 54 h 124"/>
                  <a:gd name="T78" fmla="*/ 5 w 429"/>
                  <a:gd name="T79" fmla="*/ 54 h 124"/>
                  <a:gd name="T80" fmla="*/ 5 w 429"/>
                  <a:gd name="T81" fmla="*/ 54 h 124"/>
                  <a:gd name="T82" fmla="*/ 9 w 429"/>
                  <a:gd name="T83" fmla="*/ 33 h 124"/>
                  <a:gd name="T84" fmla="*/ 14 w 429"/>
                  <a:gd name="T85" fmla="*/ 13 h 124"/>
                  <a:gd name="T86" fmla="*/ 19 w 429"/>
                  <a:gd name="T87" fmla="*/ 0 h 124"/>
                  <a:gd name="T88" fmla="*/ 17 w 429"/>
                  <a:gd name="T89" fmla="*/ 0 h 124"/>
                  <a:gd name="T90" fmla="*/ 17 w 429"/>
                  <a:gd name="T91" fmla="*/ 0 h 124"/>
                  <a:gd name="T92" fmla="*/ 15 w 429"/>
                  <a:gd name="T93" fmla="*/ 0 h 124"/>
                  <a:gd name="T94" fmla="*/ 15 w 429"/>
                  <a:gd name="T95" fmla="*/ 0 h 124"/>
                  <a:gd name="T96" fmla="*/ 15 w 429"/>
                  <a:gd name="T97" fmla="*/ 0 h 124"/>
                  <a:gd name="T98" fmla="*/ 14 w 429"/>
                  <a:gd name="T99" fmla="*/ 0 h 124"/>
                  <a:gd name="T100" fmla="*/ 14 w 429"/>
                  <a:gd name="T101" fmla="*/ 0 h 124"/>
                  <a:gd name="T102" fmla="*/ 14 w 429"/>
                  <a:gd name="T103" fmla="*/ 0 h 12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29"/>
                  <a:gd name="T157" fmla="*/ 0 h 124"/>
                  <a:gd name="T158" fmla="*/ 429 w 429"/>
                  <a:gd name="T159" fmla="*/ 124 h 12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29" h="124">
                    <a:moveTo>
                      <a:pt x="429" y="74"/>
                    </a:moveTo>
                    <a:lnTo>
                      <a:pt x="427" y="64"/>
                    </a:lnTo>
                    <a:lnTo>
                      <a:pt x="426" y="64"/>
                    </a:lnTo>
                    <a:lnTo>
                      <a:pt x="424" y="64"/>
                    </a:lnTo>
                    <a:lnTo>
                      <a:pt x="422" y="64"/>
                    </a:lnTo>
                    <a:lnTo>
                      <a:pt x="424" y="74"/>
                    </a:lnTo>
                    <a:lnTo>
                      <a:pt x="429" y="74"/>
                    </a:lnTo>
                    <a:lnTo>
                      <a:pt x="427" y="97"/>
                    </a:lnTo>
                    <a:lnTo>
                      <a:pt x="424" y="117"/>
                    </a:lnTo>
                    <a:lnTo>
                      <a:pt x="422" y="124"/>
                    </a:lnTo>
                    <a:lnTo>
                      <a:pt x="421" y="124"/>
                    </a:lnTo>
                    <a:lnTo>
                      <a:pt x="419" y="124"/>
                    </a:lnTo>
                    <a:lnTo>
                      <a:pt x="417" y="124"/>
                    </a:lnTo>
                    <a:lnTo>
                      <a:pt x="419" y="117"/>
                    </a:lnTo>
                    <a:lnTo>
                      <a:pt x="422" y="96"/>
                    </a:lnTo>
                    <a:lnTo>
                      <a:pt x="424" y="74"/>
                    </a:lnTo>
                    <a:lnTo>
                      <a:pt x="429" y="74"/>
                    </a:lnTo>
                    <a:close/>
                    <a:moveTo>
                      <a:pt x="14" y="0"/>
                    </a:moveTo>
                    <a:lnTo>
                      <a:pt x="9" y="11"/>
                    </a:lnTo>
                    <a:lnTo>
                      <a:pt x="4" y="31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4" y="54"/>
                    </a:lnTo>
                    <a:lnTo>
                      <a:pt x="5" y="54"/>
                    </a:lnTo>
                    <a:lnTo>
                      <a:pt x="9" y="33"/>
                    </a:lnTo>
                    <a:lnTo>
                      <a:pt x="14" y="1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0" name="Freeform 232"/>
              <p:cNvSpPr>
                <a:spLocks noEditPoints="1"/>
              </p:cNvSpPr>
              <p:nvPr/>
            </p:nvSpPr>
            <p:spPr bwMode="auto">
              <a:xfrm>
                <a:off x="1820" y="2871"/>
                <a:ext cx="424" cy="124"/>
              </a:xfrm>
              <a:custGeom>
                <a:avLst/>
                <a:gdLst>
                  <a:gd name="T0" fmla="*/ 424 w 424"/>
                  <a:gd name="T1" fmla="*/ 74 h 124"/>
                  <a:gd name="T2" fmla="*/ 424 w 424"/>
                  <a:gd name="T3" fmla="*/ 64 h 124"/>
                  <a:gd name="T4" fmla="*/ 422 w 424"/>
                  <a:gd name="T5" fmla="*/ 64 h 124"/>
                  <a:gd name="T6" fmla="*/ 422 w 424"/>
                  <a:gd name="T7" fmla="*/ 64 h 124"/>
                  <a:gd name="T8" fmla="*/ 422 w 424"/>
                  <a:gd name="T9" fmla="*/ 64 h 124"/>
                  <a:gd name="T10" fmla="*/ 420 w 424"/>
                  <a:gd name="T11" fmla="*/ 64 h 124"/>
                  <a:gd name="T12" fmla="*/ 420 w 424"/>
                  <a:gd name="T13" fmla="*/ 64 h 124"/>
                  <a:gd name="T14" fmla="*/ 420 w 424"/>
                  <a:gd name="T15" fmla="*/ 64 h 124"/>
                  <a:gd name="T16" fmla="*/ 419 w 424"/>
                  <a:gd name="T17" fmla="*/ 64 h 124"/>
                  <a:gd name="T18" fmla="*/ 419 w 424"/>
                  <a:gd name="T19" fmla="*/ 64 h 124"/>
                  <a:gd name="T20" fmla="*/ 419 w 424"/>
                  <a:gd name="T21" fmla="*/ 74 h 124"/>
                  <a:gd name="T22" fmla="*/ 424 w 424"/>
                  <a:gd name="T23" fmla="*/ 74 h 124"/>
                  <a:gd name="T24" fmla="*/ 422 w 424"/>
                  <a:gd name="T25" fmla="*/ 96 h 124"/>
                  <a:gd name="T26" fmla="*/ 420 w 424"/>
                  <a:gd name="T27" fmla="*/ 117 h 124"/>
                  <a:gd name="T28" fmla="*/ 419 w 424"/>
                  <a:gd name="T29" fmla="*/ 124 h 124"/>
                  <a:gd name="T30" fmla="*/ 417 w 424"/>
                  <a:gd name="T31" fmla="*/ 124 h 124"/>
                  <a:gd name="T32" fmla="*/ 417 w 424"/>
                  <a:gd name="T33" fmla="*/ 124 h 124"/>
                  <a:gd name="T34" fmla="*/ 415 w 424"/>
                  <a:gd name="T35" fmla="*/ 124 h 124"/>
                  <a:gd name="T36" fmla="*/ 415 w 424"/>
                  <a:gd name="T37" fmla="*/ 124 h 124"/>
                  <a:gd name="T38" fmla="*/ 415 w 424"/>
                  <a:gd name="T39" fmla="*/ 124 h 124"/>
                  <a:gd name="T40" fmla="*/ 414 w 424"/>
                  <a:gd name="T41" fmla="*/ 124 h 124"/>
                  <a:gd name="T42" fmla="*/ 414 w 424"/>
                  <a:gd name="T43" fmla="*/ 124 h 124"/>
                  <a:gd name="T44" fmla="*/ 412 w 424"/>
                  <a:gd name="T45" fmla="*/ 124 h 124"/>
                  <a:gd name="T46" fmla="*/ 415 w 424"/>
                  <a:gd name="T47" fmla="*/ 117 h 124"/>
                  <a:gd name="T48" fmla="*/ 417 w 424"/>
                  <a:gd name="T49" fmla="*/ 96 h 124"/>
                  <a:gd name="T50" fmla="*/ 419 w 424"/>
                  <a:gd name="T51" fmla="*/ 74 h 124"/>
                  <a:gd name="T52" fmla="*/ 424 w 424"/>
                  <a:gd name="T53" fmla="*/ 74 h 124"/>
                  <a:gd name="T54" fmla="*/ 13 w 424"/>
                  <a:gd name="T55" fmla="*/ 0 h 124"/>
                  <a:gd name="T56" fmla="*/ 8 w 424"/>
                  <a:gd name="T57" fmla="*/ 11 h 124"/>
                  <a:gd name="T58" fmla="*/ 3 w 424"/>
                  <a:gd name="T59" fmla="*/ 33 h 124"/>
                  <a:gd name="T60" fmla="*/ 0 w 424"/>
                  <a:gd name="T61" fmla="*/ 53 h 124"/>
                  <a:gd name="T62" fmla="*/ 0 w 424"/>
                  <a:gd name="T63" fmla="*/ 54 h 124"/>
                  <a:gd name="T64" fmla="*/ 2 w 424"/>
                  <a:gd name="T65" fmla="*/ 54 h 124"/>
                  <a:gd name="T66" fmla="*/ 2 w 424"/>
                  <a:gd name="T67" fmla="*/ 54 h 124"/>
                  <a:gd name="T68" fmla="*/ 2 w 424"/>
                  <a:gd name="T69" fmla="*/ 54 h 124"/>
                  <a:gd name="T70" fmla="*/ 3 w 424"/>
                  <a:gd name="T71" fmla="*/ 54 h 124"/>
                  <a:gd name="T72" fmla="*/ 3 w 424"/>
                  <a:gd name="T73" fmla="*/ 54 h 124"/>
                  <a:gd name="T74" fmla="*/ 5 w 424"/>
                  <a:gd name="T75" fmla="*/ 54 h 124"/>
                  <a:gd name="T76" fmla="*/ 5 w 424"/>
                  <a:gd name="T77" fmla="*/ 54 h 124"/>
                  <a:gd name="T78" fmla="*/ 5 w 424"/>
                  <a:gd name="T79" fmla="*/ 54 h 124"/>
                  <a:gd name="T80" fmla="*/ 5 w 424"/>
                  <a:gd name="T81" fmla="*/ 54 h 124"/>
                  <a:gd name="T82" fmla="*/ 8 w 424"/>
                  <a:gd name="T83" fmla="*/ 33 h 124"/>
                  <a:gd name="T84" fmla="*/ 13 w 424"/>
                  <a:gd name="T85" fmla="*/ 13 h 124"/>
                  <a:gd name="T86" fmla="*/ 18 w 424"/>
                  <a:gd name="T87" fmla="*/ 1 h 124"/>
                  <a:gd name="T88" fmla="*/ 18 w 424"/>
                  <a:gd name="T89" fmla="*/ 1 h 124"/>
                  <a:gd name="T90" fmla="*/ 17 w 424"/>
                  <a:gd name="T91" fmla="*/ 1 h 124"/>
                  <a:gd name="T92" fmla="*/ 17 w 424"/>
                  <a:gd name="T93" fmla="*/ 0 h 124"/>
                  <a:gd name="T94" fmla="*/ 17 w 424"/>
                  <a:gd name="T95" fmla="*/ 0 h 124"/>
                  <a:gd name="T96" fmla="*/ 15 w 424"/>
                  <a:gd name="T97" fmla="*/ 0 h 124"/>
                  <a:gd name="T98" fmla="*/ 15 w 424"/>
                  <a:gd name="T99" fmla="*/ 0 h 124"/>
                  <a:gd name="T100" fmla="*/ 15 w 424"/>
                  <a:gd name="T101" fmla="*/ 0 h 124"/>
                  <a:gd name="T102" fmla="*/ 13 w 424"/>
                  <a:gd name="T103" fmla="*/ 0 h 12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24"/>
                  <a:gd name="T157" fmla="*/ 0 h 124"/>
                  <a:gd name="T158" fmla="*/ 424 w 424"/>
                  <a:gd name="T159" fmla="*/ 124 h 12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24" h="124">
                    <a:moveTo>
                      <a:pt x="424" y="74"/>
                    </a:moveTo>
                    <a:lnTo>
                      <a:pt x="424" y="64"/>
                    </a:lnTo>
                    <a:lnTo>
                      <a:pt x="422" y="64"/>
                    </a:lnTo>
                    <a:lnTo>
                      <a:pt x="420" y="64"/>
                    </a:lnTo>
                    <a:lnTo>
                      <a:pt x="419" y="64"/>
                    </a:lnTo>
                    <a:lnTo>
                      <a:pt x="419" y="74"/>
                    </a:lnTo>
                    <a:lnTo>
                      <a:pt x="424" y="74"/>
                    </a:lnTo>
                    <a:lnTo>
                      <a:pt x="422" y="96"/>
                    </a:lnTo>
                    <a:lnTo>
                      <a:pt x="420" y="117"/>
                    </a:lnTo>
                    <a:lnTo>
                      <a:pt x="419" y="124"/>
                    </a:lnTo>
                    <a:lnTo>
                      <a:pt x="417" y="124"/>
                    </a:lnTo>
                    <a:lnTo>
                      <a:pt x="415" y="124"/>
                    </a:lnTo>
                    <a:lnTo>
                      <a:pt x="414" y="124"/>
                    </a:lnTo>
                    <a:lnTo>
                      <a:pt x="412" y="124"/>
                    </a:lnTo>
                    <a:lnTo>
                      <a:pt x="415" y="117"/>
                    </a:lnTo>
                    <a:lnTo>
                      <a:pt x="417" y="96"/>
                    </a:lnTo>
                    <a:lnTo>
                      <a:pt x="419" y="74"/>
                    </a:lnTo>
                    <a:lnTo>
                      <a:pt x="424" y="74"/>
                    </a:lnTo>
                    <a:close/>
                    <a:moveTo>
                      <a:pt x="13" y="0"/>
                    </a:moveTo>
                    <a:lnTo>
                      <a:pt x="8" y="11"/>
                    </a:lnTo>
                    <a:lnTo>
                      <a:pt x="3" y="33"/>
                    </a:lnTo>
                    <a:lnTo>
                      <a:pt x="0" y="53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8" y="33"/>
                    </a:lnTo>
                    <a:lnTo>
                      <a:pt x="13" y="13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1" name="Freeform 233"/>
              <p:cNvSpPr>
                <a:spLocks noEditPoints="1"/>
              </p:cNvSpPr>
              <p:nvPr/>
            </p:nvSpPr>
            <p:spPr bwMode="auto">
              <a:xfrm>
                <a:off x="1823" y="2871"/>
                <a:ext cx="419" cy="124"/>
              </a:xfrm>
              <a:custGeom>
                <a:avLst/>
                <a:gdLst>
                  <a:gd name="T0" fmla="*/ 419 w 419"/>
                  <a:gd name="T1" fmla="*/ 74 h 124"/>
                  <a:gd name="T2" fmla="*/ 417 w 419"/>
                  <a:gd name="T3" fmla="*/ 64 h 124"/>
                  <a:gd name="T4" fmla="*/ 417 w 419"/>
                  <a:gd name="T5" fmla="*/ 64 h 124"/>
                  <a:gd name="T6" fmla="*/ 417 w 419"/>
                  <a:gd name="T7" fmla="*/ 64 h 124"/>
                  <a:gd name="T8" fmla="*/ 416 w 419"/>
                  <a:gd name="T9" fmla="*/ 64 h 124"/>
                  <a:gd name="T10" fmla="*/ 416 w 419"/>
                  <a:gd name="T11" fmla="*/ 64 h 124"/>
                  <a:gd name="T12" fmla="*/ 414 w 419"/>
                  <a:gd name="T13" fmla="*/ 64 h 124"/>
                  <a:gd name="T14" fmla="*/ 414 w 419"/>
                  <a:gd name="T15" fmla="*/ 64 h 124"/>
                  <a:gd name="T16" fmla="*/ 414 w 419"/>
                  <a:gd name="T17" fmla="*/ 64 h 124"/>
                  <a:gd name="T18" fmla="*/ 412 w 419"/>
                  <a:gd name="T19" fmla="*/ 64 h 124"/>
                  <a:gd name="T20" fmla="*/ 414 w 419"/>
                  <a:gd name="T21" fmla="*/ 74 h 124"/>
                  <a:gd name="T22" fmla="*/ 419 w 419"/>
                  <a:gd name="T23" fmla="*/ 74 h 124"/>
                  <a:gd name="T24" fmla="*/ 417 w 419"/>
                  <a:gd name="T25" fmla="*/ 96 h 124"/>
                  <a:gd name="T26" fmla="*/ 414 w 419"/>
                  <a:gd name="T27" fmla="*/ 117 h 124"/>
                  <a:gd name="T28" fmla="*/ 412 w 419"/>
                  <a:gd name="T29" fmla="*/ 124 h 124"/>
                  <a:gd name="T30" fmla="*/ 412 w 419"/>
                  <a:gd name="T31" fmla="*/ 124 h 124"/>
                  <a:gd name="T32" fmla="*/ 411 w 419"/>
                  <a:gd name="T33" fmla="*/ 124 h 124"/>
                  <a:gd name="T34" fmla="*/ 411 w 419"/>
                  <a:gd name="T35" fmla="*/ 124 h 124"/>
                  <a:gd name="T36" fmla="*/ 409 w 419"/>
                  <a:gd name="T37" fmla="*/ 124 h 124"/>
                  <a:gd name="T38" fmla="*/ 409 w 419"/>
                  <a:gd name="T39" fmla="*/ 124 h 124"/>
                  <a:gd name="T40" fmla="*/ 409 w 419"/>
                  <a:gd name="T41" fmla="*/ 124 h 124"/>
                  <a:gd name="T42" fmla="*/ 407 w 419"/>
                  <a:gd name="T43" fmla="*/ 124 h 124"/>
                  <a:gd name="T44" fmla="*/ 407 w 419"/>
                  <a:gd name="T45" fmla="*/ 124 h 124"/>
                  <a:gd name="T46" fmla="*/ 409 w 419"/>
                  <a:gd name="T47" fmla="*/ 116 h 124"/>
                  <a:gd name="T48" fmla="*/ 412 w 419"/>
                  <a:gd name="T49" fmla="*/ 96 h 124"/>
                  <a:gd name="T50" fmla="*/ 414 w 419"/>
                  <a:gd name="T51" fmla="*/ 74 h 124"/>
                  <a:gd name="T52" fmla="*/ 419 w 419"/>
                  <a:gd name="T53" fmla="*/ 74 h 124"/>
                  <a:gd name="T54" fmla="*/ 14 w 419"/>
                  <a:gd name="T55" fmla="*/ 0 h 124"/>
                  <a:gd name="T56" fmla="*/ 9 w 419"/>
                  <a:gd name="T57" fmla="*/ 13 h 124"/>
                  <a:gd name="T58" fmla="*/ 4 w 419"/>
                  <a:gd name="T59" fmla="*/ 33 h 124"/>
                  <a:gd name="T60" fmla="*/ 0 w 419"/>
                  <a:gd name="T61" fmla="*/ 54 h 124"/>
                  <a:gd name="T62" fmla="*/ 0 w 419"/>
                  <a:gd name="T63" fmla="*/ 54 h 124"/>
                  <a:gd name="T64" fmla="*/ 0 w 419"/>
                  <a:gd name="T65" fmla="*/ 54 h 124"/>
                  <a:gd name="T66" fmla="*/ 2 w 419"/>
                  <a:gd name="T67" fmla="*/ 54 h 124"/>
                  <a:gd name="T68" fmla="*/ 2 w 419"/>
                  <a:gd name="T69" fmla="*/ 54 h 124"/>
                  <a:gd name="T70" fmla="*/ 2 w 419"/>
                  <a:gd name="T71" fmla="*/ 54 h 124"/>
                  <a:gd name="T72" fmla="*/ 4 w 419"/>
                  <a:gd name="T73" fmla="*/ 54 h 124"/>
                  <a:gd name="T74" fmla="*/ 4 w 419"/>
                  <a:gd name="T75" fmla="*/ 54 h 124"/>
                  <a:gd name="T76" fmla="*/ 4 w 419"/>
                  <a:gd name="T77" fmla="*/ 54 h 124"/>
                  <a:gd name="T78" fmla="*/ 5 w 419"/>
                  <a:gd name="T79" fmla="*/ 54 h 124"/>
                  <a:gd name="T80" fmla="*/ 5 w 419"/>
                  <a:gd name="T81" fmla="*/ 54 h 124"/>
                  <a:gd name="T82" fmla="*/ 9 w 419"/>
                  <a:gd name="T83" fmla="*/ 34 h 124"/>
                  <a:gd name="T84" fmla="*/ 14 w 419"/>
                  <a:gd name="T85" fmla="*/ 14 h 124"/>
                  <a:gd name="T86" fmla="*/ 19 w 419"/>
                  <a:gd name="T87" fmla="*/ 1 h 124"/>
                  <a:gd name="T88" fmla="*/ 17 w 419"/>
                  <a:gd name="T89" fmla="*/ 1 h 124"/>
                  <a:gd name="T90" fmla="*/ 17 w 419"/>
                  <a:gd name="T91" fmla="*/ 1 h 124"/>
                  <a:gd name="T92" fmla="*/ 17 w 419"/>
                  <a:gd name="T93" fmla="*/ 1 h 124"/>
                  <a:gd name="T94" fmla="*/ 15 w 419"/>
                  <a:gd name="T95" fmla="*/ 1 h 124"/>
                  <a:gd name="T96" fmla="*/ 15 w 419"/>
                  <a:gd name="T97" fmla="*/ 1 h 124"/>
                  <a:gd name="T98" fmla="*/ 14 w 419"/>
                  <a:gd name="T99" fmla="*/ 1 h 124"/>
                  <a:gd name="T100" fmla="*/ 14 w 419"/>
                  <a:gd name="T101" fmla="*/ 1 h 124"/>
                  <a:gd name="T102" fmla="*/ 14 w 419"/>
                  <a:gd name="T103" fmla="*/ 0 h 12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19"/>
                  <a:gd name="T157" fmla="*/ 0 h 124"/>
                  <a:gd name="T158" fmla="*/ 419 w 419"/>
                  <a:gd name="T159" fmla="*/ 124 h 12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19" h="124">
                    <a:moveTo>
                      <a:pt x="419" y="74"/>
                    </a:moveTo>
                    <a:lnTo>
                      <a:pt x="417" y="64"/>
                    </a:lnTo>
                    <a:lnTo>
                      <a:pt x="416" y="64"/>
                    </a:lnTo>
                    <a:lnTo>
                      <a:pt x="414" y="64"/>
                    </a:lnTo>
                    <a:lnTo>
                      <a:pt x="412" y="64"/>
                    </a:lnTo>
                    <a:lnTo>
                      <a:pt x="414" y="74"/>
                    </a:lnTo>
                    <a:lnTo>
                      <a:pt x="419" y="74"/>
                    </a:lnTo>
                    <a:lnTo>
                      <a:pt x="417" y="96"/>
                    </a:lnTo>
                    <a:lnTo>
                      <a:pt x="414" y="117"/>
                    </a:lnTo>
                    <a:lnTo>
                      <a:pt x="412" y="124"/>
                    </a:lnTo>
                    <a:lnTo>
                      <a:pt x="411" y="124"/>
                    </a:lnTo>
                    <a:lnTo>
                      <a:pt x="409" y="124"/>
                    </a:lnTo>
                    <a:lnTo>
                      <a:pt x="407" y="124"/>
                    </a:lnTo>
                    <a:lnTo>
                      <a:pt x="409" y="116"/>
                    </a:lnTo>
                    <a:lnTo>
                      <a:pt x="412" y="96"/>
                    </a:lnTo>
                    <a:lnTo>
                      <a:pt x="414" y="74"/>
                    </a:lnTo>
                    <a:lnTo>
                      <a:pt x="419" y="74"/>
                    </a:lnTo>
                    <a:close/>
                    <a:moveTo>
                      <a:pt x="14" y="0"/>
                    </a:moveTo>
                    <a:lnTo>
                      <a:pt x="9" y="13"/>
                    </a:lnTo>
                    <a:lnTo>
                      <a:pt x="4" y="33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4" y="54"/>
                    </a:lnTo>
                    <a:lnTo>
                      <a:pt x="5" y="54"/>
                    </a:lnTo>
                    <a:lnTo>
                      <a:pt x="9" y="34"/>
                    </a:lnTo>
                    <a:lnTo>
                      <a:pt x="14" y="14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5" y="1"/>
                    </a:lnTo>
                    <a:lnTo>
                      <a:pt x="14" y="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2" name="Freeform 234"/>
              <p:cNvSpPr>
                <a:spLocks noEditPoints="1"/>
              </p:cNvSpPr>
              <p:nvPr/>
            </p:nvSpPr>
            <p:spPr bwMode="auto">
              <a:xfrm>
                <a:off x="1825" y="2872"/>
                <a:ext cx="414" cy="123"/>
              </a:xfrm>
              <a:custGeom>
                <a:avLst/>
                <a:gdLst>
                  <a:gd name="T0" fmla="*/ 414 w 414"/>
                  <a:gd name="T1" fmla="*/ 73 h 123"/>
                  <a:gd name="T2" fmla="*/ 414 w 414"/>
                  <a:gd name="T3" fmla="*/ 63 h 123"/>
                  <a:gd name="T4" fmla="*/ 412 w 414"/>
                  <a:gd name="T5" fmla="*/ 63 h 123"/>
                  <a:gd name="T6" fmla="*/ 412 w 414"/>
                  <a:gd name="T7" fmla="*/ 63 h 123"/>
                  <a:gd name="T8" fmla="*/ 412 w 414"/>
                  <a:gd name="T9" fmla="*/ 63 h 123"/>
                  <a:gd name="T10" fmla="*/ 410 w 414"/>
                  <a:gd name="T11" fmla="*/ 63 h 123"/>
                  <a:gd name="T12" fmla="*/ 410 w 414"/>
                  <a:gd name="T13" fmla="*/ 63 h 123"/>
                  <a:gd name="T14" fmla="*/ 410 w 414"/>
                  <a:gd name="T15" fmla="*/ 63 h 123"/>
                  <a:gd name="T16" fmla="*/ 409 w 414"/>
                  <a:gd name="T17" fmla="*/ 63 h 123"/>
                  <a:gd name="T18" fmla="*/ 409 w 414"/>
                  <a:gd name="T19" fmla="*/ 63 h 123"/>
                  <a:gd name="T20" fmla="*/ 409 w 414"/>
                  <a:gd name="T21" fmla="*/ 73 h 123"/>
                  <a:gd name="T22" fmla="*/ 414 w 414"/>
                  <a:gd name="T23" fmla="*/ 73 h 123"/>
                  <a:gd name="T24" fmla="*/ 412 w 414"/>
                  <a:gd name="T25" fmla="*/ 95 h 123"/>
                  <a:gd name="T26" fmla="*/ 410 w 414"/>
                  <a:gd name="T27" fmla="*/ 116 h 123"/>
                  <a:gd name="T28" fmla="*/ 407 w 414"/>
                  <a:gd name="T29" fmla="*/ 123 h 123"/>
                  <a:gd name="T30" fmla="*/ 407 w 414"/>
                  <a:gd name="T31" fmla="*/ 123 h 123"/>
                  <a:gd name="T32" fmla="*/ 407 w 414"/>
                  <a:gd name="T33" fmla="*/ 123 h 123"/>
                  <a:gd name="T34" fmla="*/ 405 w 414"/>
                  <a:gd name="T35" fmla="*/ 123 h 123"/>
                  <a:gd name="T36" fmla="*/ 405 w 414"/>
                  <a:gd name="T37" fmla="*/ 123 h 123"/>
                  <a:gd name="T38" fmla="*/ 405 w 414"/>
                  <a:gd name="T39" fmla="*/ 123 h 123"/>
                  <a:gd name="T40" fmla="*/ 404 w 414"/>
                  <a:gd name="T41" fmla="*/ 123 h 123"/>
                  <a:gd name="T42" fmla="*/ 404 w 414"/>
                  <a:gd name="T43" fmla="*/ 123 h 123"/>
                  <a:gd name="T44" fmla="*/ 402 w 414"/>
                  <a:gd name="T45" fmla="*/ 123 h 123"/>
                  <a:gd name="T46" fmla="*/ 405 w 414"/>
                  <a:gd name="T47" fmla="*/ 115 h 123"/>
                  <a:gd name="T48" fmla="*/ 407 w 414"/>
                  <a:gd name="T49" fmla="*/ 95 h 123"/>
                  <a:gd name="T50" fmla="*/ 409 w 414"/>
                  <a:gd name="T51" fmla="*/ 73 h 123"/>
                  <a:gd name="T52" fmla="*/ 414 w 414"/>
                  <a:gd name="T53" fmla="*/ 73 h 123"/>
                  <a:gd name="T54" fmla="*/ 13 w 414"/>
                  <a:gd name="T55" fmla="*/ 0 h 123"/>
                  <a:gd name="T56" fmla="*/ 8 w 414"/>
                  <a:gd name="T57" fmla="*/ 12 h 123"/>
                  <a:gd name="T58" fmla="*/ 3 w 414"/>
                  <a:gd name="T59" fmla="*/ 32 h 123"/>
                  <a:gd name="T60" fmla="*/ 0 w 414"/>
                  <a:gd name="T61" fmla="*/ 53 h 123"/>
                  <a:gd name="T62" fmla="*/ 0 w 414"/>
                  <a:gd name="T63" fmla="*/ 53 h 123"/>
                  <a:gd name="T64" fmla="*/ 2 w 414"/>
                  <a:gd name="T65" fmla="*/ 53 h 123"/>
                  <a:gd name="T66" fmla="*/ 2 w 414"/>
                  <a:gd name="T67" fmla="*/ 53 h 123"/>
                  <a:gd name="T68" fmla="*/ 2 w 414"/>
                  <a:gd name="T69" fmla="*/ 53 h 123"/>
                  <a:gd name="T70" fmla="*/ 3 w 414"/>
                  <a:gd name="T71" fmla="*/ 53 h 123"/>
                  <a:gd name="T72" fmla="*/ 3 w 414"/>
                  <a:gd name="T73" fmla="*/ 53 h 123"/>
                  <a:gd name="T74" fmla="*/ 5 w 414"/>
                  <a:gd name="T75" fmla="*/ 55 h 123"/>
                  <a:gd name="T76" fmla="*/ 5 w 414"/>
                  <a:gd name="T77" fmla="*/ 55 h 123"/>
                  <a:gd name="T78" fmla="*/ 5 w 414"/>
                  <a:gd name="T79" fmla="*/ 55 h 123"/>
                  <a:gd name="T80" fmla="*/ 5 w 414"/>
                  <a:gd name="T81" fmla="*/ 53 h 123"/>
                  <a:gd name="T82" fmla="*/ 8 w 414"/>
                  <a:gd name="T83" fmla="*/ 33 h 123"/>
                  <a:gd name="T84" fmla="*/ 13 w 414"/>
                  <a:gd name="T85" fmla="*/ 13 h 123"/>
                  <a:gd name="T86" fmla="*/ 18 w 414"/>
                  <a:gd name="T87" fmla="*/ 0 h 123"/>
                  <a:gd name="T88" fmla="*/ 18 w 414"/>
                  <a:gd name="T89" fmla="*/ 0 h 123"/>
                  <a:gd name="T90" fmla="*/ 17 w 414"/>
                  <a:gd name="T91" fmla="*/ 0 h 123"/>
                  <a:gd name="T92" fmla="*/ 17 w 414"/>
                  <a:gd name="T93" fmla="*/ 0 h 123"/>
                  <a:gd name="T94" fmla="*/ 17 w 414"/>
                  <a:gd name="T95" fmla="*/ 0 h 123"/>
                  <a:gd name="T96" fmla="*/ 15 w 414"/>
                  <a:gd name="T97" fmla="*/ 0 h 123"/>
                  <a:gd name="T98" fmla="*/ 15 w 414"/>
                  <a:gd name="T99" fmla="*/ 0 h 123"/>
                  <a:gd name="T100" fmla="*/ 15 w 414"/>
                  <a:gd name="T101" fmla="*/ 0 h 123"/>
                  <a:gd name="T102" fmla="*/ 13 w 414"/>
                  <a:gd name="T103" fmla="*/ 0 h 12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14"/>
                  <a:gd name="T157" fmla="*/ 0 h 123"/>
                  <a:gd name="T158" fmla="*/ 414 w 414"/>
                  <a:gd name="T159" fmla="*/ 123 h 12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14" h="123">
                    <a:moveTo>
                      <a:pt x="414" y="73"/>
                    </a:moveTo>
                    <a:lnTo>
                      <a:pt x="414" y="63"/>
                    </a:lnTo>
                    <a:lnTo>
                      <a:pt x="412" y="63"/>
                    </a:lnTo>
                    <a:lnTo>
                      <a:pt x="410" y="63"/>
                    </a:lnTo>
                    <a:lnTo>
                      <a:pt x="409" y="63"/>
                    </a:lnTo>
                    <a:lnTo>
                      <a:pt x="409" y="73"/>
                    </a:lnTo>
                    <a:lnTo>
                      <a:pt x="414" y="73"/>
                    </a:lnTo>
                    <a:lnTo>
                      <a:pt x="412" y="95"/>
                    </a:lnTo>
                    <a:lnTo>
                      <a:pt x="410" y="116"/>
                    </a:lnTo>
                    <a:lnTo>
                      <a:pt x="407" y="123"/>
                    </a:lnTo>
                    <a:lnTo>
                      <a:pt x="405" y="123"/>
                    </a:lnTo>
                    <a:lnTo>
                      <a:pt x="404" y="123"/>
                    </a:lnTo>
                    <a:lnTo>
                      <a:pt x="402" y="123"/>
                    </a:lnTo>
                    <a:lnTo>
                      <a:pt x="405" y="115"/>
                    </a:lnTo>
                    <a:lnTo>
                      <a:pt x="407" y="95"/>
                    </a:lnTo>
                    <a:lnTo>
                      <a:pt x="409" y="73"/>
                    </a:lnTo>
                    <a:lnTo>
                      <a:pt x="414" y="73"/>
                    </a:lnTo>
                    <a:close/>
                    <a:moveTo>
                      <a:pt x="13" y="0"/>
                    </a:moveTo>
                    <a:lnTo>
                      <a:pt x="8" y="12"/>
                    </a:lnTo>
                    <a:lnTo>
                      <a:pt x="3" y="32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8" y="33"/>
                    </a:lnTo>
                    <a:lnTo>
                      <a:pt x="13" y="13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3" name="Freeform 235"/>
              <p:cNvSpPr>
                <a:spLocks noEditPoints="1"/>
              </p:cNvSpPr>
              <p:nvPr/>
            </p:nvSpPr>
            <p:spPr bwMode="auto">
              <a:xfrm>
                <a:off x="1828" y="2872"/>
                <a:ext cx="409" cy="123"/>
              </a:xfrm>
              <a:custGeom>
                <a:avLst/>
                <a:gdLst>
                  <a:gd name="T0" fmla="*/ 409 w 409"/>
                  <a:gd name="T1" fmla="*/ 73 h 123"/>
                  <a:gd name="T2" fmla="*/ 407 w 409"/>
                  <a:gd name="T3" fmla="*/ 63 h 123"/>
                  <a:gd name="T4" fmla="*/ 407 w 409"/>
                  <a:gd name="T5" fmla="*/ 63 h 123"/>
                  <a:gd name="T6" fmla="*/ 407 w 409"/>
                  <a:gd name="T7" fmla="*/ 63 h 123"/>
                  <a:gd name="T8" fmla="*/ 406 w 409"/>
                  <a:gd name="T9" fmla="*/ 63 h 123"/>
                  <a:gd name="T10" fmla="*/ 406 w 409"/>
                  <a:gd name="T11" fmla="*/ 63 h 123"/>
                  <a:gd name="T12" fmla="*/ 404 w 409"/>
                  <a:gd name="T13" fmla="*/ 63 h 123"/>
                  <a:gd name="T14" fmla="*/ 404 w 409"/>
                  <a:gd name="T15" fmla="*/ 63 h 123"/>
                  <a:gd name="T16" fmla="*/ 404 w 409"/>
                  <a:gd name="T17" fmla="*/ 63 h 123"/>
                  <a:gd name="T18" fmla="*/ 402 w 409"/>
                  <a:gd name="T19" fmla="*/ 63 h 123"/>
                  <a:gd name="T20" fmla="*/ 404 w 409"/>
                  <a:gd name="T21" fmla="*/ 73 h 123"/>
                  <a:gd name="T22" fmla="*/ 409 w 409"/>
                  <a:gd name="T23" fmla="*/ 73 h 123"/>
                  <a:gd name="T24" fmla="*/ 407 w 409"/>
                  <a:gd name="T25" fmla="*/ 95 h 123"/>
                  <a:gd name="T26" fmla="*/ 404 w 409"/>
                  <a:gd name="T27" fmla="*/ 115 h 123"/>
                  <a:gd name="T28" fmla="*/ 402 w 409"/>
                  <a:gd name="T29" fmla="*/ 123 h 123"/>
                  <a:gd name="T30" fmla="*/ 402 w 409"/>
                  <a:gd name="T31" fmla="*/ 123 h 123"/>
                  <a:gd name="T32" fmla="*/ 401 w 409"/>
                  <a:gd name="T33" fmla="*/ 123 h 123"/>
                  <a:gd name="T34" fmla="*/ 401 w 409"/>
                  <a:gd name="T35" fmla="*/ 123 h 123"/>
                  <a:gd name="T36" fmla="*/ 399 w 409"/>
                  <a:gd name="T37" fmla="*/ 123 h 123"/>
                  <a:gd name="T38" fmla="*/ 399 w 409"/>
                  <a:gd name="T39" fmla="*/ 123 h 123"/>
                  <a:gd name="T40" fmla="*/ 399 w 409"/>
                  <a:gd name="T41" fmla="*/ 123 h 123"/>
                  <a:gd name="T42" fmla="*/ 397 w 409"/>
                  <a:gd name="T43" fmla="*/ 123 h 123"/>
                  <a:gd name="T44" fmla="*/ 397 w 409"/>
                  <a:gd name="T45" fmla="*/ 123 h 123"/>
                  <a:gd name="T46" fmla="*/ 399 w 409"/>
                  <a:gd name="T47" fmla="*/ 115 h 123"/>
                  <a:gd name="T48" fmla="*/ 402 w 409"/>
                  <a:gd name="T49" fmla="*/ 95 h 123"/>
                  <a:gd name="T50" fmla="*/ 404 w 409"/>
                  <a:gd name="T51" fmla="*/ 73 h 123"/>
                  <a:gd name="T52" fmla="*/ 409 w 409"/>
                  <a:gd name="T53" fmla="*/ 73 h 123"/>
                  <a:gd name="T54" fmla="*/ 14 w 409"/>
                  <a:gd name="T55" fmla="*/ 0 h 123"/>
                  <a:gd name="T56" fmla="*/ 9 w 409"/>
                  <a:gd name="T57" fmla="*/ 13 h 123"/>
                  <a:gd name="T58" fmla="*/ 4 w 409"/>
                  <a:gd name="T59" fmla="*/ 33 h 123"/>
                  <a:gd name="T60" fmla="*/ 0 w 409"/>
                  <a:gd name="T61" fmla="*/ 53 h 123"/>
                  <a:gd name="T62" fmla="*/ 0 w 409"/>
                  <a:gd name="T63" fmla="*/ 53 h 123"/>
                  <a:gd name="T64" fmla="*/ 0 w 409"/>
                  <a:gd name="T65" fmla="*/ 53 h 123"/>
                  <a:gd name="T66" fmla="*/ 2 w 409"/>
                  <a:gd name="T67" fmla="*/ 55 h 123"/>
                  <a:gd name="T68" fmla="*/ 2 w 409"/>
                  <a:gd name="T69" fmla="*/ 55 h 123"/>
                  <a:gd name="T70" fmla="*/ 2 w 409"/>
                  <a:gd name="T71" fmla="*/ 55 h 123"/>
                  <a:gd name="T72" fmla="*/ 4 w 409"/>
                  <a:gd name="T73" fmla="*/ 55 h 123"/>
                  <a:gd name="T74" fmla="*/ 4 w 409"/>
                  <a:gd name="T75" fmla="*/ 55 h 123"/>
                  <a:gd name="T76" fmla="*/ 4 w 409"/>
                  <a:gd name="T77" fmla="*/ 55 h 123"/>
                  <a:gd name="T78" fmla="*/ 5 w 409"/>
                  <a:gd name="T79" fmla="*/ 55 h 123"/>
                  <a:gd name="T80" fmla="*/ 5 w 409"/>
                  <a:gd name="T81" fmla="*/ 53 h 123"/>
                  <a:gd name="T82" fmla="*/ 9 w 409"/>
                  <a:gd name="T83" fmla="*/ 33 h 123"/>
                  <a:gd name="T84" fmla="*/ 14 w 409"/>
                  <a:gd name="T85" fmla="*/ 15 h 123"/>
                  <a:gd name="T86" fmla="*/ 19 w 409"/>
                  <a:gd name="T87" fmla="*/ 0 h 123"/>
                  <a:gd name="T88" fmla="*/ 17 w 409"/>
                  <a:gd name="T89" fmla="*/ 0 h 123"/>
                  <a:gd name="T90" fmla="*/ 17 w 409"/>
                  <a:gd name="T91" fmla="*/ 0 h 123"/>
                  <a:gd name="T92" fmla="*/ 17 w 409"/>
                  <a:gd name="T93" fmla="*/ 0 h 123"/>
                  <a:gd name="T94" fmla="*/ 15 w 409"/>
                  <a:gd name="T95" fmla="*/ 0 h 123"/>
                  <a:gd name="T96" fmla="*/ 15 w 409"/>
                  <a:gd name="T97" fmla="*/ 0 h 123"/>
                  <a:gd name="T98" fmla="*/ 14 w 409"/>
                  <a:gd name="T99" fmla="*/ 0 h 123"/>
                  <a:gd name="T100" fmla="*/ 14 w 409"/>
                  <a:gd name="T101" fmla="*/ 0 h 123"/>
                  <a:gd name="T102" fmla="*/ 14 w 409"/>
                  <a:gd name="T103" fmla="*/ 0 h 12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9"/>
                  <a:gd name="T157" fmla="*/ 0 h 123"/>
                  <a:gd name="T158" fmla="*/ 409 w 409"/>
                  <a:gd name="T159" fmla="*/ 123 h 12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9" h="123">
                    <a:moveTo>
                      <a:pt x="409" y="73"/>
                    </a:moveTo>
                    <a:lnTo>
                      <a:pt x="407" y="63"/>
                    </a:lnTo>
                    <a:lnTo>
                      <a:pt x="406" y="63"/>
                    </a:lnTo>
                    <a:lnTo>
                      <a:pt x="404" y="63"/>
                    </a:lnTo>
                    <a:lnTo>
                      <a:pt x="402" y="63"/>
                    </a:lnTo>
                    <a:lnTo>
                      <a:pt x="404" y="73"/>
                    </a:lnTo>
                    <a:lnTo>
                      <a:pt x="409" y="73"/>
                    </a:lnTo>
                    <a:lnTo>
                      <a:pt x="407" y="95"/>
                    </a:lnTo>
                    <a:lnTo>
                      <a:pt x="404" y="115"/>
                    </a:lnTo>
                    <a:lnTo>
                      <a:pt x="402" y="123"/>
                    </a:lnTo>
                    <a:lnTo>
                      <a:pt x="401" y="123"/>
                    </a:lnTo>
                    <a:lnTo>
                      <a:pt x="399" y="123"/>
                    </a:lnTo>
                    <a:lnTo>
                      <a:pt x="397" y="123"/>
                    </a:lnTo>
                    <a:lnTo>
                      <a:pt x="399" y="115"/>
                    </a:lnTo>
                    <a:lnTo>
                      <a:pt x="402" y="95"/>
                    </a:lnTo>
                    <a:lnTo>
                      <a:pt x="404" y="73"/>
                    </a:lnTo>
                    <a:lnTo>
                      <a:pt x="409" y="73"/>
                    </a:lnTo>
                    <a:close/>
                    <a:moveTo>
                      <a:pt x="14" y="0"/>
                    </a:moveTo>
                    <a:lnTo>
                      <a:pt x="9" y="13"/>
                    </a:lnTo>
                    <a:lnTo>
                      <a:pt x="4" y="33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9" y="33"/>
                    </a:lnTo>
                    <a:lnTo>
                      <a:pt x="14" y="15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4" name="Freeform 236"/>
              <p:cNvSpPr>
                <a:spLocks noEditPoints="1"/>
              </p:cNvSpPr>
              <p:nvPr/>
            </p:nvSpPr>
            <p:spPr bwMode="auto">
              <a:xfrm>
                <a:off x="1830" y="2872"/>
                <a:ext cx="404" cy="123"/>
              </a:xfrm>
              <a:custGeom>
                <a:avLst/>
                <a:gdLst>
                  <a:gd name="T0" fmla="*/ 404 w 404"/>
                  <a:gd name="T1" fmla="*/ 73 h 123"/>
                  <a:gd name="T2" fmla="*/ 404 w 404"/>
                  <a:gd name="T3" fmla="*/ 63 h 123"/>
                  <a:gd name="T4" fmla="*/ 402 w 404"/>
                  <a:gd name="T5" fmla="*/ 63 h 123"/>
                  <a:gd name="T6" fmla="*/ 402 w 404"/>
                  <a:gd name="T7" fmla="*/ 63 h 123"/>
                  <a:gd name="T8" fmla="*/ 402 w 404"/>
                  <a:gd name="T9" fmla="*/ 63 h 123"/>
                  <a:gd name="T10" fmla="*/ 400 w 404"/>
                  <a:gd name="T11" fmla="*/ 63 h 123"/>
                  <a:gd name="T12" fmla="*/ 400 w 404"/>
                  <a:gd name="T13" fmla="*/ 63 h 123"/>
                  <a:gd name="T14" fmla="*/ 400 w 404"/>
                  <a:gd name="T15" fmla="*/ 63 h 123"/>
                  <a:gd name="T16" fmla="*/ 399 w 404"/>
                  <a:gd name="T17" fmla="*/ 63 h 123"/>
                  <a:gd name="T18" fmla="*/ 399 w 404"/>
                  <a:gd name="T19" fmla="*/ 63 h 123"/>
                  <a:gd name="T20" fmla="*/ 399 w 404"/>
                  <a:gd name="T21" fmla="*/ 73 h 123"/>
                  <a:gd name="T22" fmla="*/ 404 w 404"/>
                  <a:gd name="T23" fmla="*/ 73 h 123"/>
                  <a:gd name="T24" fmla="*/ 402 w 404"/>
                  <a:gd name="T25" fmla="*/ 95 h 123"/>
                  <a:gd name="T26" fmla="*/ 400 w 404"/>
                  <a:gd name="T27" fmla="*/ 115 h 123"/>
                  <a:gd name="T28" fmla="*/ 397 w 404"/>
                  <a:gd name="T29" fmla="*/ 123 h 123"/>
                  <a:gd name="T30" fmla="*/ 397 w 404"/>
                  <a:gd name="T31" fmla="*/ 123 h 123"/>
                  <a:gd name="T32" fmla="*/ 397 w 404"/>
                  <a:gd name="T33" fmla="*/ 123 h 123"/>
                  <a:gd name="T34" fmla="*/ 395 w 404"/>
                  <a:gd name="T35" fmla="*/ 123 h 123"/>
                  <a:gd name="T36" fmla="*/ 395 w 404"/>
                  <a:gd name="T37" fmla="*/ 123 h 123"/>
                  <a:gd name="T38" fmla="*/ 394 w 404"/>
                  <a:gd name="T39" fmla="*/ 123 h 123"/>
                  <a:gd name="T40" fmla="*/ 394 w 404"/>
                  <a:gd name="T41" fmla="*/ 123 h 123"/>
                  <a:gd name="T42" fmla="*/ 394 w 404"/>
                  <a:gd name="T43" fmla="*/ 123 h 123"/>
                  <a:gd name="T44" fmla="*/ 392 w 404"/>
                  <a:gd name="T45" fmla="*/ 123 h 123"/>
                  <a:gd name="T46" fmla="*/ 395 w 404"/>
                  <a:gd name="T47" fmla="*/ 113 h 123"/>
                  <a:gd name="T48" fmla="*/ 397 w 404"/>
                  <a:gd name="T49" fmla="*/ 95 h 123"/>
                  <a:gd name="T50" fmla="*/ 399 w 404"/>
                  <a:gd name="T51" fmla="*/ 73 h 123"/>
                  <a:gd name="T52" fmla="*/ 404 w 404"/>
                  <a:gd name="T53" fmla="*/ 73 h 123"/>
                  <a:gd name="T54" fmla="*/ 13 w 404"/>
                  <a:gd name="T55" fmla="*/ 0 h 123"/>
                  <a:gd name="T56" fmla="*/ 8 w 404"/>
                  <a:gd name="T57" fmla="*/ 13 h 123"/>
                  <a:gd name="T58" fmla="*/ 3 w 404"/>
                  <a:gd name="T59" fmla="*/ 33 h 123"/>
                  <a:gd name="T60" fmla="*/ 0 w 404"/>
                  <a:gd name="T61" fmla="*/ 53 h 123"/>
                  <a:gd name="T62" fmla="*/ 0 w 404"/>
                  <a:gd name="T63" fmla="*/ 55 h 123"/>
                  <a:gd name="T64" fmla="*/ 2 w 404"/>
                  <a:gd name="T65" fmla="*/ 55 h 123"/>
                  <a:gd name="T66" fmla="*/ 2 w 404"/>
                  <a:gd name="T67" fmla="*/ 55 h 123"/>
                  <a:gd name="T68" fmla="*/ 2 w 404"/>
                  <a:gd name="T69" fmla="*/ 55 h 123"/>
                  <a:gd name="T70" fmla="*/ 3 w 404"/>
                  <a:gd name="T71" fmla="*/ 55 h 123"/>
                  <a:gd name="T72" fmla="*/ 3 w 404"/>
                  <a:gd name="T73" fmla="*/ 55 h 123"/>
                  <a:gd name="T74" fmla="*/ 5 w 404"/>
                  <a:gd name="T75" fmla="*/ 55 h 123"/>
                  <a:gd name="T76" fmla="*/ 5 w 404"/>
                  <a:gd name="T77" fmla="*/ 55 h 123"/>
                  <a:gd name="T78" fmla="*/ 5 w 404"/>
                  <a:gd name="T79" fmla="*/ 55 h 123"/>
                  <a:gd name="T80" fmla="*/ 5 w 404"/>
                  <a:gd name="T81" fmla="*/ 53 h 123"/>
                  <a:gd name="T82" fmla="*/ 8 w 404"/>
                  <a:gd name="T83" fmla="*/ 35 h 123"/>
                  <a:gd name="T84" fmla="*/ 13 w 404"/>
                  <a:gd name="T85" fmla="*/ 15 h 123"/>
                  <a:gd name="T86" fmla="*/ 18 w 404"/>
                  <a:gd name="T87" fmla="*/ 2 h 123"/>
                  <a:gd name="T88" fmla="*/ 18 w 404"/>
                  <a:gd name="T89" fmla="*/ 2 h 123"/>
                  <a:gd name="T90" fmla="*/ 17 w 404"/>
                  <a:gd name="T91" fmla="*/ 0 h 123"/>
                  <a:gd name="T92" fmla="*/ 17 w 404"/>
                  <a:gd name="T93" fmla="*/ 0 h 123"/>
                  <a:gd name="T94" fmla="*/ 17 w 404"/>
                  <a:gd name="T95" fmla="*/ 0 h 123"/>
                  <a:gd name="T96" fmla="*/ 15 w 404"/>
                  <a:gd name="T97" fmla="*/ 0 h 123"/>
                  <a:gd name="T98" fmla="*/ 15 w 404"/>
                  <a:gd name="T99" fmla="*/ 0 h 123"/>
                  <a:gd name="T100" fmla="*/ 15 w 404"/>
                  <a:gd name="T101" fmla="*/ 0 h 123"/>
                  <a:gd name="T102" fmla="*/ 13 w 404"/>
                  <a:gd name="T103" fmla="*/ 0 h 12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4"/>
                  <a:gd name="T157" fmla="*/ 0 h 123"/>
                  <a:gd name="T158" fmla="*/ 404 w 404"/>
                  <a:gd name="T159" fmla="*/ 123 h 12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4" h="123">
                    <a:moveTo>
                      <a:pt x="404" y="73"/>
                    </a:moveTo>
                    <a:lnTo>
                      <a:pt x="404" y="63"/>
                    </a:lnTo>
                    <a:lnTo>
                      <a:pt x="402" y="63"/>
                    </a:lnTo>
                    <a:lnTo>
                      <a:pt x="400" y="63"/>
                    </a:lnTo>
                    <a:lnTo>
                      <a:pt x="399" y="63"/>
                    </a:lnTo>
                    <a:lnTo>
                      <a:pt x="399" y="73"/>
                    </a:lnTo>
                    <a:lnTo>
                      <a:pt x="404" y="73"/>
                    </a:lnTo>
                    <a:lnTo>
                      <a:pt x="402" y="95"/>
                    </a:lnTo>
                    <a:lnTo>
                      <a:pt x="400" y="115"/>
                    </a:lnTo>
                    <a:lnTo>
                      <a:pt x="397" y="123"/>
                    </a:lnTo>
                    <a:lnTo>
                      <a:pt x="395" y="123"/>
                    </a:lnTo>
                    <a:lnTo>
                      <a:pt x="394" y="123"/>
                    </a:lnTo>
                    <a:lnTo>
                      <a:pt x="392" y="123"/>
                    </a:lnTo>
                    <a:lnTo>
                      <a:pt x="395" y="113"/>
                    </a:lnTo>
                    <a:lnTo>
                      <a:pt x="397" y="95"/>
                    </a:lnTo>
                    <a:lnTo>
                      <a:pt x="399" y="73"/>
                    </a:lnTo>
                    <a:lnTo>
                      <a:pt x="404" y="73"/>
                    </a:lnTo>
                    <a:close/>
                    <a:moveTo>
                      <a:pt x="13" y="0"/>
                    </a:moveTo>
                    <a:lnTo>
                      <a:pt x="8" y="13"/>
                    </a:lnTo>
                    <a:lnTo>
                      <a:pt x="3" y="3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8" y="35"/>
                    </a:lnTo>
                    <a:lnTo>
                      <a:pt x="13" y="15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5" name="Freeform 237"/>
              <p:cNvSpPr>
                <a:spLocks noEditPoints="1"/>
              </p:cNvSpPr>
              <p:nvPr/>
            </p:nvSpPr>
            <p:spPr bwMode="auto">
              <a:xfrm>
                <a:off x="1833" y="2872"/>
                <a:ext cx="399" cy="123"/>
              </a:xfrm>
              <a:custGeom>
                <a:avLst/>
                <a:gdLst>
                  <a:gd name="T0" fmla="*/ 399 w 399"/>
                  <a:gd name="T1" fmla="*/ 73 h 123"/>
                  <a:gd name="T2" fmla="*/ 397 w 399"/>
                  <a:gd name="T3" fmla="*/ 63 h 123"/>
                  <a:gd name="T4" fmla="*/ 397 w 399"/>
                  <a:gd name="T5" fmla="*/ 63 h 123"/>
                  <a:gd name="T6" fmla="*/ 397 w 399"/>
                  <a:gd name="T7" fmla="*/ 63 h 123"/>
                  <a:gd name="T8" fmla="*/ 396 w 399"/>
                  <a:gd name="T9" fmla="*/ 63 h 123"/>
                  <a:gd name="T10" fmla="*/ 396 w 399"/>
                  <a:gd name="T11" fmla="*/ 63 h 123"/>
                  <a:gd name="T12" fmla="*/ 394 w 399"/>
                  <a:gd name="T13" fmla="*/ 63 h 123"/>
                  <a:gd name="T14" fmla="*/ 394 w 399"/>
                  <a:gd name="T15" fmla="*/ 63 h 123"/>
                  <a:gd name="T16" fmla="*/ 394 w 399"/>
                  <a:gd name="T17" fmla="*/ 63 h 123"/>
                  <a:gd name="T18" fmla="*/ 392 w 399"/>
                  <a:gd name="T19" fmla="*/ 63 h 123"/>
                  <a:gd name="T20" fmla="*/ 394 w 399"/>
                  <a:gd name="T21" fmla="*/ 73 h 123"/>
                  <a:gd name="T22" fmla="*/ 399 w 399"/>
                  <a:gd name="T23" fmla="*/ 73 h 123"/>
                  <a:gd name="T24" fmla="*/ 397 w 399"/>
                  <a:gd name="T25" fmla="*/ 95 h 123"/>
                  <a:gd name="T26" fmla="*/ 394 w 399"/>
                  <a:gd name="T27" fmla="*/ 115 h 123"/>
                  <a:gd name="T28" fmla="*/ 392 w 399"/>
                  <a:gd name="T29" fmla="*/ 123 h 123"/>
                  <a:gd name="T30" fmla="*/ 391 w 399"/>
                  <a:gd name="T31" fmla="*/ 123 h 123"/>
                  <a:gd name="T32" fmla="*/ 391 w 399"/>
                  <a:gd name="T33" fmla="*/ 123 h 123"/>
                  <a:gd name="T34" fmla="*/ 391 w 399"/>
                  <a:gd name="T35" fmla="*/ 123 h 123"/>
                  <a:gd name="T36" fmla="*/ 389 w 399"/>
                  <a:gd name="T37" fmla="*/ 123 h 123"/>
                  <a:gd name="T38" fmla="*/ 389 w 399"/>
                  <a:gd name="T39" fmla="*/ 123 h 123"/>
                  <a:gd name="T40" fmla="*/ 389 w 399"/>
                  <a:gd name="T41" fmla="*/ 123 h 123"/>
                  <a:gd name="T42" fmla="*/ 387 w 399"/>
                  <a:gd name="T43" fmla="*/ 123 h 123"/>
                  <a:gd name="T44" fmla="*/ 387 w 399"/>
                  <a:gd name="T45" fmla="*/ 123 h 123"/>
                  <a:gd name="T46" fmla="*/ 389 w 399"/>
                  <a:gd name="T47" fmla="*/ 113 h 123"/>
                  <a:gd name="T48" fmla="*/ 392 w 399"/>
                  <a:gd name="T49" fmla="*/ 93 h 123"/>
                  <a:gd name="T50" fmla="*/ 394 w 399"/>
                  <a:gd name="T51" fmla="*/ 73 h 123"/>
                  <a:gd name="T52" fmla="*/ 399 w 399"/>
                  <a:gd name="T53" fmla="*/ 73 h 123"/>
                  <a:gd name="T54" fmla="*/ 14 w 399"/>
                  <a:gd name="T55" fmla="*/ 0 h 123"/>
                  <a:gd name="T56" fmla="*/ 9 w 399"/>
                  <a:gd name="T57" fmla="*/ 15 h 123"/>
                  <a:gd name="T58" fmla="*/ 4 w 399"/>
                  <a:gd name="T59" fmla="*/ 33 h 123"/>
                  <a:gd name="T60" fmla="*/ 0 w 399"/>
                  <a:gd name="T61" fmla="*/ 53 h 123"/>
                  <a:gd name="T62" fmla="*/ 0 w 399"/>
                  <a:gd name="T63" fmla="*/ 55 h 123"/>
                  <a:gd name="T64" fmla="*/ 0 w 399"/>
                  <a:gd name="T65" fmla="*/ 55 h 123"/>
                  <a:gd name="T66" fmla="*/ 2 w 399"/>
                  <a:gd name="T67" fmla="*/ 55 h 123"/>
                  <a:gd name="T68" fmla="*/ 2 w 399"/>
                  <a:gd name="T69" fmla="*/ 55 h 123"/>
                  <a:gd name="T70" fmla="*/ 2 w 399"/>
                  <a:gd name="T71" fmla="*/ 55 h 123"/>
                  <a:gd name="T72" fmla="*/ 4 w 399"/>
                  <a:gd name="T73" fmla="*/ 55 h 123"/>
                  <a:gd name="T74" fmla="*/ 4 w 399"/>
                  <a:gd name="T75" fmla="*/ 55 h 123"/>
                  <a:gd name="T76" fmla="*/ 4 w 399"/>
                  <a:gd name="T77" fmla="*/ 55 h 123"/>
                  <a:gd name="T78" fmla="*/ 5 w 399"/>
                  <a:gd name="T79" fmla="*/ 57 h 123"/>
                  <a:gd name="T80" fmla="*/ 5 w 399"/>
                  <a:gd name="T81" fmla="*/ 53 h 123"/>
                  <a:gd name="T82" fmla="*/ 9 w 399"/>
                  <a:gd name="T83" fmla="*/ 35 h 123"/>
                  <a:gd name="T84" fmla="*/ 14 w 399"/>
                  <a:gd name="T85" fmla="*/ 17 h 123"/>
                  <a:gd name="T86" fmla="*/ 19 w 399"/>
                  <a:gd name="T87" fmla="*/ 2 h 123"/>
                  <a:gd name="T88" fmla="*/ 19 w 399"/>
                  <a:gd name="T89" fmla="*/ 2 h 123"/>
                  <a:gd name="T90" fmla="*/ 19 w 399"/>
                  <a:gd name="T91" fmla="*/ 2 h 123"/>
                  <a:gd name="T92" fmla="*/ 19 w 399"/>
                  <a:gd name="T93" fmla="*/ 2 h 123"/>
                  <a:gd name="T94" fmla="*/ 19 w 399"/>
                  <a:gd name="T95" fmla="*/ 2 h 123"/>
                  <a:gd name="T96" fmla="*/ 19 w 399"/>
                  <a:gd name="T97" fmla="*/ 2 h 123"/>
                  <a:gd name="T98" fmla="*/ 17 w 399"/>
                  <a:gd name="T99" fmla="*/ 2 h 123"/>
                  <a:gd name="T100" fmla="*/ 17 w 399"/>
                  <a:gd name="T101" fmla="*/ 2 h 123"/>
                  <a:gd name="T102" fmla="*/ 17 w 399"/>
                  <a:gd name="T103" fmla="*/ 2 h 123"/>
                  <a:gd name="T104" fmla="*/ 17 w 399"/>
                  <a:gd name="T105" fmla="*/ 2 h 123"/>
                  <a:gd name="T106" fmla="*/ 17 w 399"/>
                  <a:gd name="T107" fmla="*/ 2 h 123"/>
                  <a:gd name="T108" fmla="*/ 15 w 399"/>
                  <a:gd name="T109" fmla="*/ 2 h 123"/>
                  <a:gd name="T110" fmla="*/ 15 w 399"/>
                  <a:gd name="T111" fmla="*/ 2 h 123"/>
                  <a:gd name="T112" fmla="*/ 15 w 399"/>
                  <a:gd name="T113" fmla="*/ 2 h 123"/>
                  <a:gd name="T114" fmla="*/ 14 w 399"/>
                  <a:gd name="T115" fmla="*/ 0 h 123"/>
                  <a:gd name="T116" fmla="*/ 14 w 399"/>
                  <a:gd name="T117" fmla="*/ 0 h 123"/>
                  <a:gd name="T118" fmla="*/ 14 w 399"/>
                  <a:gd name="T119" fmla="*/ 0 h 1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99"/>
                  <a:gd name="T181" fmla="*/ 0 h 123"/>
                  <a:gd name="T182" fmla="*/ 399 w 399"/>
                  <a:gd name="T183" fmla="*/ 123 h 12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99" h="123">
                    <a:moveTo>
                      <a:pt x="399" y="73"/>
                    </a:moveTo>
                    <a:lnTo>
                      <a:pt x="397" y="63"/>
                    </a:lnTo>
                    <a:lnTo>
                      <a:pt x="396" y="63"/>
                    </a:lnTo>
                    <a:lnTo>
                      <a:pt x="394" y="63"/>
                    </a:lnTo>
                    <a:lnTo>
                      <a:pt x="392" y="63"/>
                    </a:lnTo>
                    <a:lnTo>
                      <a:pt x="394" y="73"/>
                    </a:lnTo>
                    <a:lnTo>
                      <a:pt x="399" y="73"/>
                    </a:lnTo>
                    <a:lnTo>
                      <a:pt x="397" y="95"/>
                    </a:lnTo>
                    <a:lnTo>
                      <a:pt x="394" y="115"/>
                    </a:lnTo>
                    <a:lnTo>
                      <a:pt x="392" y="123"/>
                    </a:lnTo>
                    <a:lnTo>
                      <a:pt x="391" y="123"/>
                    </a:lnTo>
                    <a:lnTo>
                      <a:pt x="389" y="123"/>
                    </a:lnTo>
                    <a:lnTo>
                      <a:pt x="387" y="123"/>
                    </a:lnTo>
                    <a:lnTo>
                      <a:pt x="389" y="113"/>
                    </a:lnTo>
                    <a:lnTo>
                      <a:pt x="392" y="93"/>
                    </a:lnTo>
                    <a:lnTo>
                      <a:pt x="394" y="73"/>
                    </a:lnTo>
                    <a:lnTo>
                      <a:pt x="399" y="73"/>
                    </a:lnTo>
                    <a:close/>
                    <a:moveTo>
                      <a:pt x="14" y="0"/>
                    </a:moveTo>
                    <a:lnTo>
                      <a:pt x="9" y="15"/>
                    </a:lnTo>
                    <a:lnTo>
                      <a:pt x="4" y="3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5" y="53"/>
                    </a:lnTo>
                    <a:lnTo>
                      <a:pt x="9" y="35"/>
                    </a:lnTo>
                    <a:lnTo>
                      <a:pt x="14" y="17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6" name="Freeform 238"/>
              <p:cNvSpPr>
                <a:spLocks noEditPoints="1"/>
              </p:cNvSpPr>
              <p:nvPr/>
            </p:nvSpPr>
            <p:spPr bwMode="auto">
              <a:xfrm>
                <a:off x="1835" y="2874"/>
                <a:ext cx="394" cy="121"/>
              </a:xfrm>
              <a:custGeom>
                <a:avLst/>
                <a:gdLst>
                  <a:gd name="T0" fmla="*/ 394 w 394"/>
                  <a:gd name="T1" fmla="*/ 71 h 121"/>
                  <a:gd name="T2" fmla="*/ 394 w 394"/>
                  <a:gd name="T3" fmla="*/ 61 h 121"/>
                  <a:gd name="T4" fmla="*/ 392 w 394"/>
                  <a:gd name="T5" fmla="*/ 61 h 121"/>
                  <a:gd name="T6" fmla="*/ 392 w 394"/>
                  <a:gd name="T7" fmla="*/ 61 h 121"/>
                  <a:gd name="T8" fmla="*/ 392 w 394"/>
                  <a:gd name="T9" fmla="*/ 61 h 121"/>
                  <a:gd name="T10" fmla="*/ 390 w 394"/>
                  <a:gd name="T11" fmla="*/ 61 h 121"/>
                  <a:gd name="T12" fmla="*/ 390 w 394"/>
                  <a:gd name="T13" fmla="*/ 61 h 121"/>
                  <a:gd name="T14" fmla="*/ 390 w 394"/>
                  <a:gd name="T15" fmla="*/ 61 h 121"/>
                  <a:gd name="T16" fmla="*/ 389 w 394"/>
                  <a:gd name="T17" fmla="*/ 61 h 121"/>
                  <a:gd name="T18" fmla="*/ 389 w 394"/>
                  <a:gd name="T19" fmla="*/ 59 h 121"/>
                  <a:gd name="T20" fmla="*/ 389 w 394"/>
                  <a:gd name="T21" fmla="*/ 71 h 121"/>
                  <a:gd name="T22" fmla="*/ 394 w 394"/>
                  <a:gd name="T23" fmla="*/ 71 h 121"/>
                  <a:gd name="T24" fmla="*/ 392 w 394"/>
                  <a:gd name="T25" fmla="*/ 93 h 121"/>
                  <a:gd name="T26" fmla="*/ 390 w 394"/>
                  <a:gd name="T27" fmla="*/ 111 h 121"/>
                  <a:gd name="T28" fmla="*/ 387 w 394"/>
                  <a:gd name="T29" fmla="*/ 121 h 121"/>
                  <a:gd name="T30" fmla="*/ 387 w 394"/>
                  <a:gd name="T31" fmla="*/ 121 h 121"/>
                  <a:gd name="T32" fmla="*/ 387 w 394"/>
                  <a:gd name="T33" fmla="*/ 121 h 121"/>
                  <a:gd name="T34" fmla="*/ 385 w 394"/>
                  <a:gd name="T35" fmla="*/ 121 h 121"/>
                  <a:gd name="T36" fmla="*/ 385 w 394"/>
                  <a:gd name="T37" fmla="*/ 121 h 121"/>
                  <a:gd name="T38" fmla="*/ 384 w 394"/>
                  <a:gd name="T39" fmla="*/ 121 h 121"/>
                  <a:gd name="T40" fmla="*/ 384 w 394"/>
                  <a:gd name="T41" fmla="*/ 121 h 121"/>
                  <a:gd name="T42" fmla="*/ 384 w 394"/>
                  <a:gd name="T43" fmla="*/ 121 h 121"/>
                  <a:gd name="T44" fmla="*/ 382 w 394"/>
                  <a:gd name="T45" fmla="*/ 121 h 121"/>
                  <a:gd name="T46" fmla="*/ 385 w 394"/>
                  <a:gd name="T47" fmla="*/ 111 h 121"/>
                  <a:gd name="T48" fmla="*/ 389 w 394"/>
                  <a:gd name="T49" fmla="*/ 91 h 121"/>
                  <a:gd name="T50" fmla="*/ 389 w 394"/>
                  <a:gd name="T51" fmla="*/ 71 h 121"/>
                  <a:gd name="T52" fmla="*/ 394 w 394"/>
                  <a:gd name="T53" fmla="*/ 71 h 121"/>
                  <a:gd name="T54" fmla="*/ 13 w 394"/>
                  <a:gd name="T55" fmla="*/ 0 h 121"/>
                  <a:gd name="T56" fmla="*/ 8 w 394"/>
                  <a:gd name="T57" fmla="*/ 13 h 121"/>
                  <a:gd name="T58" fmla="*/ 3 w 394"/>
                  <a:gd name="T59" fmla="*/ 33 h 121"/>
                  <a:gd name="T60" fmla="*/ 0 w 394"/>
                  <a:gd name="T61" fmla="*/ 51 h 121"/>
                  <a:gd name="T62" fmla="*/ 0 w 394"/>
                  <a:gd name="T63" fmla="*/ 53 h 121"/>
                  <a:gd name="T64" fmla="*/ 2 w 394"/>
                  <a:gd name="T65" fmla="*/ 53 h 121"/>
                  <a:gd name="T66" fmla="*/ 2 w 394"/>
                  <a:gd name="T67" fmla="*/ 53 h 121"/>
                  <a:gd name="T68" fmla="*/ 2 w 394"/>
                  <a:gd name="T69" fmla="*/ 53 h 121"/>
                  <a:gd name="T70" fmla="*/ 3 w 394"/>
                  <a:gd name="T71" fmla="*/ 55 h 121"/>
                  <a:gd name="T72" fmla="*/ 3 w 394"/>
                  <a:gd name="T73" fmla="*/ 55 h 121"/>
                  <a:gd name="T74" fmla="*/ 5 w 394"/>
                  <a:gd name="T75" fmla="*/ 55 h 121"/>
                  <a:gd name="T76" fmla="*/ 5 w 394"/>
                  <a:gd name="T77" fmla="*/ 55 h 121"/>
                  <a:gd name="T78" fmla="*/ 5 w 394"/>
                  <a:gd name="T79" fmla="*/ 55 h 121"/>
                  <a:gd name="T80" fmla="*/ 5 w 394"/>
                  <a:gd name="T81" fmla="*/ 53 h 121"/>
                  <a:gd name="T82" fmla="*/ 8 w 394"/>
                  <a:gd name="T83" fmla="*/ 33 h 121"/>
                  <a:gd name="T84" fmla="*/ 13 w 394"/>
                  <a:gd name="T85" fmla="*/ 15 h 121"/>
                  <a:gd name="T86" fmla="*/ 18 w 394"/>
                  <a:gd name="T87" fmla="*/ 0 h 121"/>
                  <a:gd name="T88" fmla="*/ 18 w 394"/>
                  <a:gd name="T89" fmla="*/ 0 h 121"/>
                  <a:gd name="T90" fmla="*/ 18 w 394"/>
                  <a:gd name="T91" fmla="*/ 0 h 121"/>
                  <a:gd name="T92" fmla="*/ 18 w 394"/>
                  <a:gd name="T93" fmla="*/ 0 h 121"/>
                  <a:gd name="T94" fmla="*/ 17 w 394"/>
                  <a:gd name="T95" fmla="*/ 0 h 121"/>
                  <a:gd name="T96" fmla="*/ 17 w 394"/>
                  <a:gd name="T97" fmla="*/ 0 h 121"/>
                  <a:gd name="T98" fmla="*/ 17 w 394"/>
                  <a:gd name="T99" fmla="*/ 0 h 121"/>
                  <a:gd name="T100" fmla="*/ 17 w 394"/>
                  <a:gd name="T101" fmla="*/ 0 h 121"/>
                  <a:gd name="T102" fmla="*/ 15 w 394"/>
                  <a:gd name="T103" fmla="*/ 0 h 121"/>
                  <a:gd name="T104" fmla="*/ 15 w 394"/>
                  <a:gd name="T105" fmla="*/ 0 h 121"/>
                  <a:gd name="T106" fmla="*/ 15 w 394"/>
                  <a:gd name="T107" fmla="*/ 0 h 121"/>
                  <a:gd name="T108" fmla="*/ 15 w 394"/>
                  <a:gd name="T109" fmla="*/ 0 h 121"/>
                  <a:gd name="T110" fmla="*/ 15 w 394"/>
                  <a:gd name="T111" fmla="*/ 0 h 121"/>
                  <a:gd name="T112" fmla="*/ 15 w 394"/>
                  <a:gd name="T113" fmla="*/ 0 h 121"/>
                  <a:gd name="T114" fmla="*/ 15 w 394"/>
                  <a:gd name="T115" fmla="*/ 0 h 121"/>
                  <a:gd name="T116" fmla="*/ 13 w 394"/>
                  <a:gd name="T117" fmla="*/ 0 h 121"/>
                  <a:gd name="T118" fmla="*/ 13 w 394"/>
                  <a:gd name="T119" fmla="*/ 0 h 12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94"/>
                  <a:gd name="T181" fmla="*/ 0 h 121"/>
                  <a:gd name="T182" fmla="*/ 394 w 394"/>
                  <a:gd name="T183" fmla="*/ 121 h 12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94" h="121">
                    <a:moveTo>
                      <a:pt x="394" y="71"/>
                    </a:moveTo>
                    <a:lnTo>
                      <a:pt x="394" y="61"/>
                    </a:lnTo>
                    <a:lnTo>
                      <a:pt x="392" y="61"/>
                    </a:lnTo>
                    <a:lnTo>
                      <a:pt x="390" y="61"/>
                    </a:lnTo>
                    <a:lnTo>
                      <a:pt x="389" y="61"/>
                    </a:lnTo>
                    <a:lnTo>
                      <a:pt x="389" y="59"/>
                    </a:lnTo>
                    <a:lnTo>
                      <a:pt x="389" y="71"/>
                    </a:lnTo>
                    <a:lnTo>
                      <a:pt x="394" y="71"/>
                    </a:lnTo>
                    <a:lnTo>
                      <a:pt x="392" y="93"/>
                    </a:lnTo>
                    <a:lnTo>
                      <a:pt x="390" y="111"/>
                    </a:lnTo>
                    <a:lnTo>
                      <a:pt x="387" y="121"/>
                    </a:lnTo>
                    <a:lnTo>
                      <a:pt x="385" y="121"/>
                    </a:lnTo>
                    <a:lnTo>
                      <a:pt x="384" y="121"/>
                    </a:lnTo>
                    <a:lnTo>
                      <a:pt x="382" y="121"/>
                    </a:lnTo>
                    <a:lnTo>
                      <a:pt x="385" y="111"/>
                    </a:lnTo>
                    <a:lnTo>
                      <a:pt x="389" y="91"/>
                    </a:lnTo>
                    <a:lnTo>
                      <a:pt x="389" y="71"/>
                    </a:lnTo>
                    <a:lnTo>
                      <a:pt x="394" y="71"/>
                    </a:lnTo>
                    <a:close/>
                    <a:moveTo>
                      <a:pt x="13" y="0"/>
                    </a:moveTo>
                    <a:lnTo>
                      <a:pt x="8" y="13"/>
                    </a:lnTo>
                    <a:lnTo>
                      <a:pt x="3" y="33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8" y="33"/>
                    </a:lnTo>
                    <a:lnTo>
                      <a:pt x="13" y="15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7" name="Freeform 239"/>
              <p:cNvSpPr>
                <a:spLocks noEditPoints="1"/>
              </p:cNvSpPr>
              <p:nvPr/>
            </p:nvSpPr>
            <p:spPr bwMode="auto">
              <a:xfrm>
                <a:off x="1838" y="2874"/>
                <a:ext cx="389" cy="121"/>
              </a:xfrm>
              <a:custGeom>
                <a:avLst/>
                <a:gdLst>
                  <a:gd name="T0" fmla="*/ 389 w 389"/>
                  <a:gd name="T1" fmla="*/ 71 h 121"/>
                  <a:gd name="T2" fmla="*/ 387 w 389"/>
                  <a:gd name="T3" fmla="*/ 61 h 121"/>
                  <a:gd name="T4" fmla="*/ 387 w 389"/>
                  <a:gd name="T5" fmla="*/ 61 h 121"/>
                  <a:gd name="T6" fmla="*/ 387 w 389"/>
                  <a:gd name="T7" fmla="*/ 61 h 121"/>
                  <a:gd name="T8" fmla="*/ 386 w 389"/>
                  <a:gd name="T9" fmla="*/ 61 h 121"/>
                  <a:gd name="T10" fmla="*/ 386 w 389"/>
                  <a:gd name="T11" fmla="*/ 59 h 121"/>
                  <a:gd name="T12" fmla="*/ 384 w 389"/>
                  <a:gd name="T13" fmla="*/ 59 h 121"/>
                  <a:gd name="T14" fmla="*/ 384 w 389"/>
                  <a:gd name="T15" fmla="*/ 59 h 121"/>
                  <a:gd name="T16" fmla="*/ 384 w 389"/>
                  <a:gd name="T17" fmla="*/ 59 h 121"/>
                  <a:gd name="T18" fmla="*/ 382 w 389"/>
                  <a:gd name="T19" fmla="*/ 59 h 121"/>
                  <a:gd name="T20" fmla="*/ 384 w 389"/>
                  <a:gd name="T21" fmla="*/ 71 h 121"/>
                  <a:gd name="T22" fmla="*/ 389 w 389"/>
                  <a:gd name="T23" fmla="*/ 71 h 121"/>
                  <a:gd name="T24" fmla="*/ 387 w 389"/>
                  <a:gd name="T25" fmla="*/ 91 h 121"/>
                  <a:gd name="T26" fmla="*/ 384 w 389"/>
                  <a:gd name="T27" fmla="*/ 111 h 121"/>
                  <a:gd name="T28" fmla="*/ 382 w 389"/>
                  <a:gd name="T29" fmla="*/ 121 h 121"/>
                  <a:gd name="T30" fmla="*/ 381 w 389"/>
                  <a:gd name="T31" fmla="*/ 121 h 121"/>
                  <a:gd name="T32" fmla="*/ 381 w 389"/>
                  <a:gd name="T33" fmla="*/ 121 h 121"/>
                  <a:gd name="T34" fmla="*/ 381 w 389"/>
                  <a:gd name="T35" fmla="*/ 121 h 121"/>
                  <a:gd name="T36" fmla="*/ 379 w 389"/>
                  <a:gd name="T37" fmla="*/ 121 h 121"/>
                  <a:gd name="T38" fmla="*/ 379 w 389"/>
                  <a:gd name="T39" fmla="*/ 119 h 121"/>
                  <a:gd name="T40" fmla="*/ 379 w 389"/>
                  <a:gd name="T41" fmla="*/ 119 h 121"/>
                  <a:gd name="T42" fmla="*/ 377 w 389"/>
                  <a:gd name="T43" fmla="*/ 119 h 121"/>
                  <a:gd name="T44" fmla="*/ 377 w 389"/>
                  <a:gd name="T45" fmla="*/ 119 h 121"/>
                  <a:gd name="T46" fmla="*/ 379 w 389"/>
                  <a:gd name="T47" fmla="*/ 109 h 121"/>
                  <a:gd name="T48" fmla="*/ 382 w 389"/>
                  <a:gd name="T49" fmla="*/ 91 h 121"/>
                  <a:gd name="T50" fmla="*/ 384 w 389"/>
                  <a:gd name="T51" fmla="*/ 71 h 121"/>
                  <a:gd name="T52" fmla="*/ 389 w 389"/>
                  <a:gd name="T53" fmla="*/ 71 h 121"/>
                  <a:gd name="T54" fmla="*/ 14 w 389"/>
                  <a:gd name="T55" fmla="*/ 0 h 121"/>
                  <a:gd name="T56" fmla="*/ 9 w 389"/>
                  <a:gd name="T57" fmla="*/ 15 h 121"/>
                  <a:gd name="T58" fmla="*/ 4 w 389"/>
                  <a:gd name="T59" fmla="*/ 33 h 121"/>
                  <a:gd name="T60" fmla="*/ 0 w 389"/>
                  <a:gd name="T61" fmla="*/ 51 h 121"/>
                  <a:gd name="T62" fmla="*/ 0 w 389"/>
                  <a:gd name="T63" fmla="*/ 55 h 121"/>
                  <a:gd name="T64" fmla="*/ 0 w 389"/>
                  <a:gd name="T65" fmla="*/ 55 h 121"/>
                  <a:gd name="T66" fmla="*/ 2 w 389"/>
                  <a:gd name="T67" fmla="*/ 55 h 121"/>
                  <a:gd name="T68" fmla="*/ 2 w 389"/>
                  <a:gd name="T69" fmla="*/ 55 h 121"/>
                  <a:gd name="T70" fmla="*/ 2 w 389"/>
                  <a:gd name="T71" fmla="*/ 55 h 121"/>
                  <a:gd name="T72" fmla="*/ 4 w 389"/>
                  <a:gd name="T73" fmla="*/ 55 h 121"/>
                  <a:gd name="T74" fmla="*/ 4 w 389"/>
                  <a:gd name="T75" fmla="*/ 55 h 121"/>
                  <a:gd name="T76" fmla="*/ 4 w 389"/>
                  <a:gd name="T77" fmla="*/ 55 h 121"/>
                  <a:gd name="T78" fmla="*/ 5 w 389"/>
                  <a:gd name="T79" fmla="*/ 55 h 121"/>
                  <a:gd name="T80" fmla="*/ 5 w 389"/>
                  <a:gd name="T81" fmla="*/ 53 h 121"/>
                  <a:gd name="T82" fmla="*/ 9 w 389"/>
                  <a:gd name="T83" fmla="*/ 33 h 121"/>
                  <a:gd name="T84" fmla="*/ 12 w 389"/>
                  <a:gd name="T85" fmla="*/ 15 h 121"/>
                  <a:gd name="T86" fmla="*/ 19 w 389"/>
                  <a:gd name="T87" fmla="*/ 0 h 121"/>
                  <a:gd name="T88" fmla="*/ 17 w 389"/>
                  <a:gd name="T89" fmla="*/ 0 h 121"/>
                  <a:gd name="T90" fmla="*/ 17 w 389"/>
                  <a:gd name="T91" fmla="*/ 0 h 121"/>
                  <a:gd name="T92" fmla="*/ 17 w 389"/>
                  <a:gd name="T93" fmla="*/ 0 h 121"/>
                  <a:gd name="T94" fmla="*/ 15 w 389"/>
                  <a:gd name="T95" fmla="*/ 0 h 121"/>
                  <a:gd name="T96" fmla="*/ 15 w 389"/>
                  <a:gd name="T97" fmla="*/ 0 h 121"/>
                  <a:gd name="T98" fmla="*/ 14 w 389"/>
                  <a:gd name="T99" fmla="*/ 0 h 121"/>
                  <a:gd name="T100" fmla="*/ 14 w 389"/>
                  <a:gd name="T101" fmla="*/ 0 h 121"/>
                  <a:gd name="T102" fmla="*/ 14 w 389"/>
                  <a:gd name="T103" fmla="*/ 0 h 12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89"/>
                  <a:gd name="T157" fmla="*/ 0 h 121"/>
                  <a:gd name="T158" fmla="*/ 389 w 389"/>
                  <a:gd name="T159" fmla="*/ 121 h 12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89" h="121">
                    <a:moveTo>
                      <a:pt x="389" y="71"/>
                    </a:moveTo>
                    <a:lnTo>
                      <a:pt x="387" y="61"/>
                    </a:lnTo>
                    <a:lnTo>
                      <a:pt x="386" y="61"/>
                    </a:lnTo>
                    <a:lnTo>
                      <a:pt x="386" y="59"/>
                    </a:lnTo>
                    <a:lnTo>
                      <a:pt x="384" y="59"/>
                    </a:lnTo>
                    <a:lnTo>
                      <a:pt x="382" y="59"/>
                    </a:lnTo>
                    <a:lnTo>
                      <a:pt x="384" y="71"/>
                    </a:lnTo>
                    <a:lnTo>
                      <a:pt x="389" y="71"/>
                    </a:lnTo>
                    <a:lnTo>
                      <a:pt x="387" y="91"/>
                    </a:lnTo>
                    <a:lnTo>
                      <a:pt x="384" y="111"/>
                    </a:lnTo>
                    <a:lnTo>
                      <a:pt x="382" y="121"/>
                    </a:lnTo>
                    <a:lnTo>
                      <a:pt x="381" y="121"/>
                    </a:lnTo>
                    <a:lnTo>
                      <a:pt x="379" y="121"/>
                    </a:lnTo>
                    <a:lnTo>
                      <a:pt x="379" y="119"/>
                    </a:lnTo>
                    <a:lnTo>
                      <a:pt x="377" y="119"/>
                    </a:lnTo>
                    <a:lnTo>
                      <a:pt x="379" y="109"/>
                    </a:lnTo>
                    <a:lnTo>
                      <a:pt x="382" y="91"/>
                    </a:lnTo>
                    <a:lnTo>
                      <a:pt x="384" y="71"/>
                    </a:lnTo>
                    <a:lnTo>
                      <a:pt x="389" y="71"/>
                    </a:lnTo>
                    <a:close/>
                    <a:moveTo>
                      <a:pt x="14" y="0"/>
                    </a:moveTo>
                    <a:lnTo>
                      <a:pt x="9" y="15"/>
                    </a:lnTo>
                    <a:lnTo>
                      <a:pt x="4" y="33"/>
                    </a:lnTo>
                    <a:lnTo>
                      <a:pt x="0" y="51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9" y="33"/>
                    </a:lnTo>
                    <a:lnTo>
                      <a:pt x="12" y="15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8" name="Freeform 240"/>
              <p:cNvSpPr>
                <a:spLocks noEditPoints="1"/>
              </p:cNvSpPr>
              <p:nvPr/>
            </p:nvSpPr>
            <p:spPr bwMode="auto">
              <a:xfrm>
                <a:off x="1840" y="2874"/>
                <a:ext cx="384" cy="121"/>
              </a:xfrm>
              <a:custGeom>
                <a:avLst/>
                <a:gdLst>
                  <a:gd name="T0" fmla="*/ 384 w 384"/>
                  <a:gd name="T1" fmla="*/ 71 h 121"/>
                  <a:gd name="T2" fmla="*/ 384 w 384"/>
                  <a:gd name="T3" fmla="*/ 59 h 121"/>
                  <a:gd name="T4" fmla="*/ 382 w 384"/>
                  <a:gd name="T5" fmla="*/ 59 h 121"/>
                  <a:gd name="T6" fmla="*/ 382 w 384"/>
                  <a:gd name="T7" fmla="*/ 59 h 121"/>
                  <a:gd name="T8" fmla="*/ 382 w 384"/>
                  <a:gd name="T9" fmla="*/ 59 h 121"/>
                  <a:gd name="T10" fmla="*/ 380 w 384"/>
                  <a:gd name="T11" fmla="*/ 59 h 121"/>
                  <a:gd name="T12" fmla="*/ 380 w 384"/>
                  <a:gd name="T13" fmla="*/ 59 h 121"/>
                  <a:gd name="T14" fmla="*/ 379 w 384"/>
                  <a:gd name="T15" fmla="*/ 59 h 121"/>
                  <a:gd name="T16" fmla="*/ 379 w 384"/>
                  <a:gd name="T17" fmla="*/ 59 h 121"/>
                  <a:gd name="T18" fmla="*/ 379 w 384"/>
                  <a:gd name="T19" fmla="*/ 59 h 121"/>
                  <a:gd name="T20" fmla="*/ 379 w 384"/>
                  <a:gd name="T21" fmla="*/ 71 h 121"/>
                  <a:gd name="T22" fmla="*/ 384 w 384"/>
                  <a:gd name="T23" fmla="*/ 71 h 121"/>
                  <a:gd name="T24" fmla="*/ 384 w 384"/>
                  <a:gd name="T25" fmla="*/ 91 h 121"/>
                  <a:gd name="T26" fmla="*/ 380 w 384"/>
                  <a:gd name="T27" fmla="*/ 111 h 121"/>
                  <a:gd name="T28" fmla="*/ 377 w 384"/>
                  <a:gd name="T29" fmla="*/ 121 h 121"/>
                  <a:gd name="T30" fmla="*/ 377 w 384"/>
                  <a:gd name="T31" fmla="*/ 119 h 121"/>
                  <a:gd name="T32" fmla="*/ 377 w 384"/>
                  <a:gd name="T33" fmla="*/ 119 h 121"/>
                  <a:gd name="T34" fmla="*/ 375 w 384"/>
                  <a:gd name="T35" fmla="*/ 119 h 121"/>
                  <a:gd name="T36" fmla="*/ 375 w 384"/>
                  <a:gd name="T37" fmla="*/ 119 h 121"/>
                  <a:gd name="T38" fmla="*/ 374 w 384"/>
                  <a:gd name="T39" fmla="*/ 119 h 121"/>
                  <a:gd name="T40" fmla="*/ 374 w 384"/>
                  <a:gd name="T41" fmla="*/ 119 h 121"/>
                  <a:gd name="T42" fmla="*/ 374 w 384"/>
                  <a:gd name="T43" fmla="*/ 119 h 121"/>
                  <a:gd name="T44" fmla="*/ 372 w 384"/>
                  <a:gd name="T45" fmla="*/ 119 h 121"/>
                  <a:gd name="T46" fmla="*/ 375 w 384"/>
                  <a:gd name="T47" fmla="*/ 109 h 121"/>
                  <a:gd name="T48" fmla="*/ 379 w 384"/>
                  <a:gd name="T49" fmla="*/ 91 h 121"/>
                  <a:gd name="T50" fmla="*/ 379 w 384"/>
                  <a:gd name="T51" fmla="*/ 71 h 121"/>
                  <a:gd name="T52" fmla="*/ 384 w 384"/>
                  <a:gd name="T53" fmla="*/ 71 h 121"/>
                  <a:gd name="T54" fmla="*/ 13 w 384"/>
                  <a:gd name="T55" fmla="*/ 0 h 121"/>
                  <a:gd name="T56" fmla="*/ 8 w 384"/>
                  <a:gd name="T57" fmla="*/ 15 h 121"/>
                  <a:gd name="T58" fmla="*/ 3 w 384"/>
                  <a:gd name="T59" fmla="*/ 33 h 121"/>
                  <a:gd name="T60" fmla="*/ 0 w 384"/>
                  <a:gd name="T61" fmla="*/ 53 h 121"/>
                  <a:gd name="T62" fmla="*/ 0 w 384"/>
                  <a:gd name="T63" fmla="*/ 55 h 121"/>
                  <a:gd name="T64" fmla="*/ 2 w 384"/>
                  <a:gd name="T65" fmla="*/ 55 h 121"/>
                  <a:gd name="T66" fmla="*/ 2 w 384"/>
                  <a:gd name="T67" fmla="*/ 55 h 121"/>
                  <a:gd name="T68" fmla="*/ 2 w 384"/>
                  <a:gd name="T69" fmla="*/ 55 h 121"/>
                  <a:gd name="T70" fmla="*/ 3 w 384"/>
                  <a:gd name="T71" fmla="*/ 55 h 121"/>
                  <a:gd name="T72" fmla="*/ 3 w 384"/>
                  <a:gd name="T73" fmla="*/ 55 h 121"/>
                  <a:gd name="T74" fmla="*/ 3 w 384"/>
                  <a:gd name="T75" fmla="*/ 55 h 121"/>
                  <a:gd name="T76" fmla="*/ 5 w 384"/>
                  <a:gd name="T77" fmla="*/ 55 h 121"/>
                  <a:gd name="T78" fmla="*/ 5 w 384"/>
                  <a:gd name="T79" fmla="*/ 55 h 121"/>
                  <a:gd name="T80" fmla="*/ 5 w 384"/>
                  <a:gd name="T81" fmla="*/ 55 h 121"/>
                  <a:gd name="T82" fmla="*/ 5 w 384"/>
                  <a:gd name="T83" fmla="*/ 55 h 121"/>
                  <a:gd name="T84" fmla="*/ 5 w 384"/>
                  <a:gd name="T85" fmla="*/ 55 h 121"/>
                  <a:gd name="T86" fmla="*/ 5 w 384"/>
                  <a:gd name="T87" fmla="*/ 55 h 121"/>
                  <a:gd name="T88" fmla="*/ 5 w 384"/>
                  <a:gd name="T89" fmla="*/ 55 h 121"/>
                  <a:gd name="T90" fmla="*/ 5 w 384"/>
                  <a:gd name="T91" fmla="*/ 55 h 121"/>
                  <a:gd name="T92" fmla="*/ 5 w 384"/>
                  <a:gd name="T93" fmla="*/ 55 h 121"/>
                  <a:gd name="T94" fmla="*/ 5 w 384"/>
                  <a:gd name="T95" fmla="*/ 55 h 121"/>
                  <a:gd name="T96" fmla="*/ 5 w 384"/>
                  <a:gd name="T97" fmla="*/ 53 h 121"/>
                  <a:gd name="T98" fmla="*/ 8 w 384"/>
                  <a:gd name="T99" fmla="*/ 35 h 121"/>
                  <a:gd name="T100" fmla="*/ 13 w 384"/>
                  <a:gd name="T101" fmla="*/ 16 h 121"/>
                  <a:gd name="T102" fmla="*/ 18 w 384"/>
                  <a:gd name="T103" fmla="*/ 1 h 121"/>
                  <a:gd name="T104" fmla="*/ 18 w 384"/>
                  <a:gd name="T105" fmla="*/ 1 h 121"/>
                  <a:gd name="T106" fmla="*/ 17 w 384"/>
                  <a:gd name="T107" fmla="*/ 1 h 121"/>
                  <a:gd name="T108" fmla="*/ 17 w 384"/>
                  <a:gd name="T109" fmla="*/ 0 h 121"/>
                  <a:gd name="T110" fmla="*/ 17 w 384"/>
                  <a:gd name="T111" fmla="*/ 0 h 121"/>
                  <a:gd name="T112" fmla="*/ 15 w 384"/>
                  <a:gd name="T113" fmla="*/ 0 h 121"/>
                  <a:gd name="T114" fmla="*/ 15 w 384"/>
                  <a:gd name="T115" fmla="*/ 0 h 121"/>
                  <a:gd name="T116" fmla="*/ 15 w 384"/>
                  <a:gd name="T117" fmla="*/ 0 h 121"/>
                  <a:gd name="T118" fmla="*/ 13 w 384"/>
                  <a:gd name="T119" fmla="*/ 0 h 12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84"/>
                  <a:gd name="T181" fmla="*/ 0 h 121"/>
                  <a:gd name="T182" fmla="*/ 384 w 384"/>
                  <a:gd name="T183" fmla="*/ 121 h 12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84" h="121">
                    <a:moveTo>
                      <a:pt x="384" y="71"/>
                    </a:moveTo>
                    <a:lnTo>
                      <a:pt x="384" y="59"/>
                    </a:lnTo>
                    <a:lnTo>
                      <a:pt x="382" y="59"/>
                    </a:lnTo>
                    <a:lnTo>
                      <a:pt x="380" y="59"/>
                    </a:lnTo>
                    <a:lnTo>
                      <a:pt x="379" y="59"/>
                    </a:lnTo>
                    <a:lnTo>
                      <a:pt x="379" y="71"/>
                    </a:lnTo>
                    <a:lnTo>
                      <a:pt x="384" y="71"/>
                    </a:lnTo>
                    <a:lnTo>
                      <a:pt x="384" y="91"/>
                    </a:lnTo>
                    <a:lnTo>
                      <a:pt x="380" y="111"/>
                    </a:lnTo>
                    <a:lnTo>
                      <a:pt x="377" y="121"/>
                    </a:lnTo>
                    <a:lnTo>
                      <a:pt x="377" y="119"/>
                    </a:lnTo>
                    <a:lnTo>
                      <a:pt x="375" y="119"/>
                    </a:lnTo>
                    <a:lnTo>
                      <a:pt x="374" y="119"/>
                    </a:lnTo>
                    <a:lnTo>
                      <a:pt x="372" y="119"/>
                    </a:lnTo>
                    <a:lnTo>
                      <a:pt x="375" y="109"/>
                    </a:lnTo>
                    <a:lnTo>
                      <a:pt x="379" y="91"/>
                    </a:lnTo>
                    <a:lnTo>
                      <a:pt x="379" y="71"/>
                    </a:lnTo>
                    <a:lnTo>
                      <a:pt x="384" y="71"/>
                    </a:lnTo>
                    <a:close/>
                    <a:moveTo>
                      <a:pt x="13" y="0"/>
                    </a:moveTo>
                    <a:lnTo>
                      <a:pt x="8" y="15"/>
                    </a:lnTo>
                    <a:lnTo>
                      <a:pt x="3" y="3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8" y="35"/>
                    </a:lnTo>
                    <a:lnTo>
                      <a:pt x="13" y="16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29" name="Freeform 241"/>
              <p:cNvSpPr>
                <a:spLocks noEditPoints="1"/>
              </p:cNvSpPr>
              <p:nvPr/>
            </p:nvSpPr>
            <p:spPr bwMode="auto">
              <a:xfrm>
                <a:off x="1843" y="2874"/>
                <a:ext cx="379" cy="119"/>
              </a:xfrm>
              <a:custGeom>
                <a:avLst/>
                <a:gdLst>
                  <a:gd name="T0" fmla="*/ 379 w 379"/>
                  <a:gd name="T1" fmla="*/ 71 h 119"/>
                  <a:gd name="T2" fmla="*/ 377 w 379"/>
                  <a:gd name="T3" fmla="*/ 59 h 119"/>
                  <a:gd name="T4" fmla="*/ 377 w 379"/>
                  <a:gd name="T5" fmla="*/ 59 h 119"/>
                  <a:gd name="T6" fmla="*/ 376 w 379"/>
                  <a:gd name="T7" fmla="*/ 59 h 119"/>
                  <a:gd name="T8" fmla="*/ 376 w 379"/>
                  <a:gd name="T9" fmla="*/ 59 h 119"/>
                  <a:gd name="T10" fmla="*/ 376 w 379"/>
                  <a:gd name="T11" fmla="*/ 59 h 119"/>
                  <a:gd name="T12" fmla="*/ 374 w 379"/>
                  <a:gd name="T13" fmla="*/ 59 h 119"/>
                  <a:gd name="T14" fmla="*/ 374 w 379"/>
                  <a:gd name="T15" fmla="*/ 59 h 119"/>
                  <a:gd name="T16" fmla="*/ 374 w 379"/>
                  <a:gd name="T17" fmla="*/ 59 h 119"/>
                  <a:gd name="T18" fmla="*/ 372 w 379"/>
                  <a:gd name="T19" fmla="*/ 59 h 119"/>
                  <a:gd name="T20" fmla="*/ 374 w 379"/>
                  <a:gd name="T21" fmla="*/ 71 h 119"/>
                  <a:gd name="T22" fmla="*/ 379 w 379"/>
                  <a:gd name="T23" fmla="*/ 71 h 119"/>
                  <a:gd name="T24" fmla="*/ 377 w 379"/>
                  <a:gd name="T25" fmla="*/ 91 h 119"/>
                  <a:gd name="T26" fmla="*/ 374 w 379"/>
                  <a:gd name="T27" fmla="*/ 109 h 119"/>
                  <a:gd name="T28" fmla="*/ 372 w 379"/>
                  <a:gd name="T29" fmla="*/ 119 h 119"/>
                  <a:gd name="T30" fmla="*/ 371 w 379"/>
                  <a:gd name="T31" fmla="*/ 119 h 119"/>
                  <a:gd name="T32" fmla="*/ 371 w 379"/>
                  <a:gd name="T33" fmla="*/ 119 h 119"/>
                  <a:gd name="T34" fmla="*/ 371 w 379"/>
                  <a:gd name="T35" fmla="*/ 119 h 119"/>
                  <a:gd name="T36" fmla="*/ 369 w 379"/>
                  <a:gd name="T37" fmla="*/ 119 h 119"/>
                  <a:gd name="T38" fmla="*/ 369 w 379"/>
                  <a:gd name="T39" fmla="*/ 119 h 119"/>
                  <a:gd name="T40" fmla="*/ 367 w 379"/>
                  <a:gd name="T41" fmla="*/ 119 h 119"/>
                  <a:gd name="T42" fmla="*/ 367 w 379"/>
                  <a:gd name="T43" fmla="*/ 119 h 119"/>
                  <a:gd name="T44" fmla="*/ 367 w 379"/>
                  <a:gd name="T45" fmla="*/ 119 h 119"/>
                  <a:gd name="T46" fmla="*/ 369 w 379"/>
                  <a:gd name="T47" fmla="*/ 109 h 119"/>
                  <a:gd name="T48" fmla="*/ 372 w 379"/>
                  <a:gd name="T49" fmla="*/ 91 h 119"/>
                  <a:gd name="T50" fmla="*/ 374 w 379"/>
                  <a:gd name="T51" fmla="*/ 71 h 119"/>
                  <a:gd name="T52" fmla="*/ 379 w 379"/>
                  <a:gd name="T53" fmla="*/ 71 h 119"/>
                  <a:gd name="T54" fmla="*/ 14 w 379"/>
                  <a:gd name="T55" fmla="*/ 0 h 119"/>
                  <a:gd name="T56" fmla="*/ 7 w 379"/>
                  <a:gd name="T57" fmla="*/ 15 h 119"/>
                  <a:gd name="T58" fmla="*/ 4 w 379"/>
                  <a:gd name="T59" fmla="*/ 33 h 119"/>
                  <a:gd name="T60" fmla="*/ 0 w 379"/>
                  <a:gd name="T61" fmla="*/ 53 h 119"/>
                  <a:gd name="T62" fmla="*/ 0 w 379"/>
                  <a:gd name="T63" fmla="*/ 55 h 119"/>
                  <a:gd name="T64" fmla="*/ 0 w 379"/>
                  <a:gd name="T65" fmla="*/ 55 h 119"/>
                  <a:gd name="T66" fmla="*/ 0 w 379"/>
                  <a:gd name="T67" fmla="*/ 55 h 119"/>
                  <a:gd name="T68" fmla="*/ 0 w 379"/>
                  <a:gd name="T69" fmla="*/ 55 h 119"/>
                  <a:gd name="T70" fmla="*/ 0 w 379"/>
                  <a:gd name="T71" fmla="*/ 55 h 119"/>
                  <a:gd name="T72" fmla="*/ 2 w 379"/>
                  <a:gd name="T73" fmla="*/ 55 h 119"/>
                  <a:gd name="T74" fmla="*/ 2 w 379"/>
                  <a:gd name="T75" fmla="*/ 55 h 119"/>
                  <a:gd name="T76" fmla="*/ 2 w 379"/>
                  <a:gd name="T77" fmla="*/ 55 h 119"/>
                  <a:gd name="T78" fmla="*/ 2 w 379"/>
                  <a:gd name="T79" fmla="*/ 55 h 119"/>
                  <a:gd name="T80" fmla="*/ 2 w 379"/>
                  <a:gd name="T81" fmla="*/ 55 h 119"/>
                  <a:gd name="T82" fmla="*/ 4 w 379"/>
                  <a:gd name="T83" fmla="*/ 55 h 119"/>
                  <a:gd name="T84" fmla="*/ 4 w 379"/>
                  <a:gd name="T85" fmla="*/ 56 h 119"/>
                  <a:gd name="T86" fmla="*/ 4 w 379"/>
                  <a:gd name="T87" fmla="*/ 56 h 119"/>
                  <a:gd name="T88" fmla="*/ 4 w 379"/>
                  <a:gd name="T89" fmla="*/ 56 h 119"/>
                  <a:gd name="T90" fmla="*/ 4 w 379"/>
                  <a:gd name="T91" fmla="*/ 56 h 119"/>
                  <a:gd name="T92" fmla="*/ 5 w 379"/>
                  <a:gd name="T93" fmla="*/ 56 h 119"/>
                  <a:gd name="T94" fmla="*/ 5 w 379"/>
                  <a:gd name="T95" fmla="*/ 56 h 119"/>
                  <a:gd name="T96" fmla="*/ 5 w 379"/>
                  <a:gd name="T97" fmla="*/ 53 h 119"/>
                  <a:gd name="T98" fmla="*/ 9 w 379"/>
                  <a:gd name="T99" fmla="*/ 35 h 119"/>
                  <a:gd name="T100" fmla="*/ 12 w 379"/>
                  <a:gd name="T101" fmla="*/ 16 h 119"/>
                  <a:gd name="T102" fmla="*/ 19 w 379"/>
                  <a:gd name="T103" fmla="*/ 1 h 119"/>
                  <a:gd name="T104" fmla="*/ 17 w 379"/>
                  <a:gd name="T105" fmla="*/ 1 h 119"/>
                  <a:gd name="T106" fmla="*/ 17 w 379"/>
                  <a:gd name="T107" fmla="*/ 1 h 119"/>
                  <a:gd name="T108" fmla="*/ 17 w 379"/>
                  <a:gd name="T109" fmla="*/ 1 h 119"/>
                  <a:gd name="T110" fmla="*/ 15 w 379"/>
                  <a:gd name="T111" fmla="*/ 1 h 119"/>
                  <a:gd name="T112" fmla="*/ 15 w 379"/>
                  <a:gd name="T113" fmla="*/ 1 h 119"/>
                  <a:gd name="T114" fmla="*/ 14 w 379"/>
                  <a:gd name="T115" fmla="*/ 1 h 119"/>
                  <a:gd name="T116" fmla="*/ 14 w 379"/>
                  <a:gd name="T117" fmla="*/ 0 h 119"/>
                  <a:gd name="T118" fmla="*/ 14 w 379"/>
                  <a:gd name="T119" fmla="*/ 0 h 1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79"/>
                  <a:gd name="T181" fmla="*/ 0 h 119"/>
                  <a:gd name="T182" fmla="*/ 379 w 379"/>
                  <a:gd name="T183" fmla="*/ 119 h 11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79" h="119">
                    <a:moveTo>
                      <a:pt x="379" y="71"/>
                    </a:moveTo>
                    <a:lnTo>
                      <a:pt x="377" y="59"/>
                    </a:lnTo>
                    <a:lnTo>
                      <a:pt x="376" y="59"/>
                    </a:lnTo>
                    <a:lnTo>
                      <a:pt x="374" y="59"/>
                    </a:lnTo>
                    <a:lnTo>
                      <a:pt x="372" y="59"/>
                    </a:lnTo>
                    <a:lnTo>
                      <a:pt x="374" y="71"/>
                    </a:lnTo>
                    <a:lnTo>
                      <a:pt x="379" y="71"/>
                    </a:lnTo>
                    <a:lnTo>
                      <a:pt x="377" y="91"/>
                    </a:lnTo>
                    <a:lnTo>
                      <a:pt x="374" y="109"/>
                    </a:lnTo>
                    <a:lnTo>
                      <a:pt x="372" y="119"/>
                    </a:lnTo>
                    <a:lnTo>
                      <a:pt x="371" y="119"/>
                    </a:lnTo>
                    <a:lnTo>
                      <a:pt x="369" y="119"/>
                    </a:lnTo>
                    <a:lnTo>
                      <a:pt x="367" y="119"/>
                    </a:lnTo>
                    <a:lnTo>
                      <a:pt x="369" y="109"/>
                    </a:lnTo>
                    <a:lnTo>
                      <a:pt x="372" y="91"/>
                    </a:lnTo>
                    <a:lnTo>
                      <a:pt x="374" y="71"/>
                    </a:lnTo>
                    <a:lnTo>
                      <a:pt x="379" y="71"/>
                    </a:lnTo>
                    <a:close/>
                    <a:moveTo>
                      <a:pt x="14" y="0"/>
                    </a:moveTo>
                    <a:lnTo>
                      <a:pt x="7" y="15"/>
                    </a:lnTo>
                    <a:lnTo>
                      <a:pt x="4" y="3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9" y="35"/>
                    </a:lnTo>
                    <a:lnTo>
                      <a:pt x="12" y="16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5" y="1"/>
                    </a:lnTo>
                    <a:lnTo>
                      <a:pt x="14" y="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0" name="Freeform 242"/>
              <p:cNvSpPr>
                <a:spLocks noEditPoints="1"/>
              </p:cNvSpPr>
              <p:nvPr/>
            </p:nvSpPr>
            <p:spPr bwMode="auto">
              <a:xfrm>
                <a:off x="1845" y="2875"/>
                <a:ext cx="374" cy="118"/>
              </a:xfrm>
              <a:custGeom>
                <a:avLst/>
                <a:gdLst>
                  <a:gd name="T0" fmla="*/ 374 w 374"/>
                  <a:gd name="T1" fmla="*/ 70 h 118"/>
                  <a:gd name="T2" fmla="*/ 374 w 374"/>
                  <a:gd name="T3" fmla="*/ 58 h 118"/>
                  <a:gd name="T4" fmla="*/ 372 w 374"/>
                  <a:gd name="T5" fmla="*/ 58 h 118"/>
                  <a:gd name="T6" fmla="*/ 372 w 374"/>
                  <a:gd name="T7" fmla="*/ 58 h 118"/>
                  <a:gd name="T8" fmla="*/ 372 w 374"/>
                  <a:gd name="T9" fmla="*/ 58 h 118"/>
                  <a:gd name="T10" fmla="*/ 370 w 374"/>
                  <a:gd name="T11" fmla="*/ 58 h 118"/>
                  <a:gd name="T12" fmla="*/ 370 w 374"/>
                  <a:gd name="T13" fmla="*/ 58 h 118"/>
                  <a:gd name="T14" fmla="*/ 369 w 374"/>
                  <a:gd name="T15" fmla="*/ 58 h 118"/>
                  <a:gd name="T16" fmla="*/ 369 w 374"/>
                  <a:gd name="T17" fmla="*/ 58 h 118"/>
                  <a:gd name="T18" fmla="*/ 369 w 374"/>
                  <a:gd name="T19" fmla="*/ 58 h 118"/>
                  <a:gd name="T20" fmla="*/ 369 w 374"/>
                  <a:gd name="T21" fmla="*/ 70 h 118"/>
                  <a:gd name="T22" fmla="*/ 374 w 374"/>
                  <a:gd name="T23" fmla="*/ 70 h 118"/>
                  <a:gd name="T24" fmla="*/ 374 w 374"/>
                  <a:gd name="T25" fmla="*/ 90 h 118"/>
                  <a:gd name="T26" fmla="*/ 370 w 374"/>
                  <a:gd name="T27" fmla="*/ 108 h 118"/>
                  <a:gd name="T28" fmla="*/ 367 w 374"/>
                  <a:gd name="T29" fmla="*/ 118 h 118"/>
                  <a:gd name="T30" fmla="*/ 367 w 374"/>
                  <a:gd name="T31" fmla="*/ 118 h 118"/>
                  <a:gd name="T32" fmla="*/ 365 w 374"/>
                  <a:gd name="T33" fmla="*/ 118 h 118"/>
                  <a:gd name="T34" fmla="*/ 365 w 374"/>
                  <a:gd name="T35" fmla="*/ 118 h 118"/>
                  <a:gd name="T36" fmla="*/ 365 w 374"/>
                  <a:gd name="T37" fmla="*/ 118 h 118"/>
                  <a:gd name="T38" fmla="*/ 364 w 374"/>
                  <a:gd name="T39" fmla="*/ 118 h 118"/>
                  <a:gd name="T40" fmla="*/ 364 w 374"/>
                  <a:gd name="T41" fmla="*/ 118 h 118"/>
                  <a:gd name="T42" fmla="*/ 364 w 374"/>
                  <a:gd name="T43" fmla="*/ 118 h 118"/>
                  <a:gd name="T44" fmla="*/ 362 w 374"/>
                  <a:gd name="T45" fmla="*/ 118 h 118"/>
                  <a:gd name="T46" fmla="*/ 365 w 374"/>
                  <a:gd name="T47" fmla="*/ 108 h 118"/>
                  <a:gd name="T48" fmla="*/ 369 w 374"/>
                  <a:gd name="T49" fmla="*/ 90 h 118"/>
                  <a:gd name="T50" fmla="*/ 369 w 374"/>
                  <a:gd name="T51" fmla="*/ 70 h 118"/>
                  <a:gd name="T52" fmla="*/ 374 w 374"/>
                  <a:gd name="T53" fmla="*/ 70 h 118"/>
                  <a:gd name="T54" fmla="*/ 13 w 374"/>
                  <a:gd name="T55" fmla="*/ 0 h 118"/>
                  <a:gd name="T56" fmla="*/ 8 w 374"/>
                  <a:gd name="T57" fmla="*/ 15 h 118"/>
                  <a:gd name="T58" fmla="*/ 3 w 374"/>
                  <a:gd name="T59" fmla="*/ 34 h 118"/>
                  <a:gd name="T60" fmla="*/ 0 w 374"/>
                  <a:gd name="T61" fmla="*/ 52 h 118"/>
                  <a:gd name="T62" fmla="*/ 0 w 374"/>
                  <a:gd name="T63" fmla="*/ 54 h 118"/>
                  <a:gd name="T64" fmla="*/ 2 w 374"/>
                  <a:gd name="T65" fmla="*/ 54 h 118"/>
                  <a:gd name="T66" fmla="*/ 2 w 374"/>
                  <a:gd name="T67" fmla="*/ 55 h 118"/>
                  <a:gd name="T68" fmla="*/ 2 w 374"/>
                  <a:gd name="T69" fmla="*/ 55 h 118"/>
                  <a:gd name="T70" fmla="*/ 3 w 374"/>
                  <a:gd name="T71" fmla="*/ 55 h 118"/>
                  <a:gd name="T72" fmla="*/ 3 w 374"/>
                  <a:gd name="T73" fmla="*/ 55 h 118"/>
                  <a:gd name="T74" fmla="*/ 3 w 374"/>
                  <a:gd name="T75" fmla="*/ 55 h 118"/>
                  <a:gd name="T76" fmla="*/ 5 w 374"/>
                  <a:gd name="T77" fmla="*/ 55 h 118"/>
                  <a:gd name="T78" fmla="*/ 5 w 374"/>
                  <a:gd name="T79" fmla="*/ 55 h 118"/>
                  <a:gd name="T80" fmla="*/ 5 w 374"/>
                  <a:gd name="T81" fmla="*/ 52 h 118"/>
                  <a:gd name="T82" fmla="*/ 8 w 374"/>
                  <a:gd name="T83" fmla="*/ 34 h 118"/>
                  <a:gd name="T84" fmla="*/ 13 w 374"/>
                  <a:gd name="T85" fmla="*/ 17 h 118"/>
                  <a:gd name="T86" fmla="*/ 18 w 374"/>
                  <a:gd name="T87" fmla="*/ 0 h 118"/>
                  <a:gd name="T88" fmla="*/ 18 w 374"/>
                  <a:gd name="T89" fmla="*/ 0 h 118"/>
                  <a:gd name="T90" fmla="*/ 17 w 374"/>
                  <a:gd name="T91" fmla="*/ 0 h 118"/>
                  <a:gd name="T92" fmla="*/ 17 w 374"/>
                  <a:gd name="T93" fmla="*/ 0 h 118"/>
                  <a:gd name="T94" fmla="*/ 17 w 374"/>
                  <a:gd name="T95" fmla="*/ 0 h 118"/>
                  <a:gd name="T96" fmla="*/ 15 w 374"/>
                  <a:gd name="T97" fmla="*/ 0 h 118"/>
                  <a:gd name="T98" fmla="*/ 15 w 374"/>
                  <a:gd name="T99" fmla="*/ 0 h 118"/>
                  <a:gd name="T100" fmla="*/ 15 w 374"/>
                  <a:gd name="T101" fmla="*/ 0 h 118"/>
                  <a:gd name="T102" fmla="*/ 13 w 374"/>
                  <a:gd name="T103" fmla="*/ 0 h 11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74"/>
                  <a:gd name="T157" fmla="*/ 0 h 118"/>
                  <a:gd name="T158" fmla="*/ 374 w 374"/>
                  <a:gd name="T159" fmla="*/ 118 h 11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74" h="118">
                    <a:moveTo>
                      <a:pt x="374" y="70"/>
                    </a:moveTo>
                    <a:lnTo>
                      <a:pt x="374" y="58"/>
                    </a:lnTo>
                    <a:lnTo>
                      <a:pt x="372" y="58"/>
                    </a:lnTo>
                    <a:lnTo>
                      <a:pt x="370" y="58"/>
                    </a:lnTo>
                    <a:lnTo>
                      <a:pt x="369" y="58"/>
                    </a:lnTo>
                    <a:lnTo>
                      <a:pt x="369" y="70"/>
                    </a:lnTo>
                    <a:lnTo>
                      <a:pt x="374" y="70"/>
                    </a:lnTo>
                    <a:lnTo>
                      <a:pt x="374" y="90"/>
                    </a:lnTo>
                    <a:lnTo>
                      <a:pt x="370" y="108"/>
                    </a:lnTo>
                    <a:lnTo>
                      <a:pt x="367" y="118"/>
                    </a:lnTo>
                    <a:lnTo>
                      <a:pt x="365" y="118"/>
                    </a:lnTo>
                    <a:lnTo>
                      <a:pt x="364" y="118"/>
                    </a:lnTo>
                    <a:lnTo>
                      <a:pt x="362" y="118"/>
                    </a:lnTo>
                    <a:lnTo>
                      <a:pt x="365" y="108"/>
                    </a:lnTo>
                    <a:lnTo>
                      <a:pt x="369" y="90"/>
                    </a:lnTo>
                    <a:lnTo>
                      <a:pt x="369" y="70"/>
                    </a:lnTo>
                    <a:lnTo>
                      <a:pt x="374" y="70"/>
                    </a:lnTo>
                    <a:close/>
                    <a:moveTo>
                      <a:pt x="13" y="0"/>
                    </a:moveTo>
                    <a:lnTo>
                      <a:pt x="8" y="15"/>
                    </a:lnTo>
                    <a:lnTo>
                      <a:pt x="3" y="34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2"/>
                    </a:lnTo>
                    <a:lnTo>
                      <a:pt x="8" y="34"/>
                    </a:lnTo>
                    <a:lnTo>
                      <a:pt x="13" y="17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1" name="Freeform 243"/>
              <p:cNvSpPr>
                <a:spLocks noEditPoints="1"/>
              </p:cNvSpPr>
              <p:nvPr/>
            </p:nvSpPr>
            <p:spPr bwMode="auto">
              <a:xfrm>
                <a:off x="1848" y="2875"/>
                <a:ext cx="369" cy="118"/>
              </a:xfrm>
              <a:custGeom>
                <a:avLst/>
                <a:gdLst>
                  <a:gd name="T0" fmla="*/ 369 w 369"/>
                  <a:gd name="T1" fmla="*/ 70 h 118"/>
                  <a:gd name="T2" fmla="*/ 367 w 369"/>
                  <a:gd name="T3" fmla="*/ 58 h 118"/>
                  <a:gd name="T4" fmla="*/ 367 w 369"/>
                  <a:gd name="T5" fmla="*/ 58 h 118"/>
                  <a:gd name="T6" fmla="*/ 366 w 369"/>
                  <a:gd name="T7" fmla="*/ 58 h 118"/>
                  <a:gd name="T8" fmla="*/ 366 w 369"/>
                  <a:gd name="T9" fmla="*/ 58 h 118"/>
                  <a:gd name="T10" fmla="*/ 366 w 369"/>
                  <a:gd name="T11" fmla="*/ 58 h 118"/>
                  <a:gd name="T12" fmla="*/ 364 w 369"/>
                  <a:gd name="T13" fmla="*/ 58 h 118"/>
                  <a:gd name="T14" fmla="*/ 364 w 369"/>
                  <a:gd name="T15" fmla="*/ 58 h 118"/>
                  <a:gd name="T16" fmla="*/ 364 w 369"/>
                  <a:gd name="T17" fmla="*/ 58 h 118"/>
                  <a:gd name="T18" fmla="*/ 362 w 369"/>
                  <a:gd name="T19" fmla="*/ 58 h 118"/>
                  <a:gd name="T20" fmla="*/ 364 w 369"/>
                  <a:gd name="T21" fmla="*/ 70 h 118"/>
                  <a:gd name="T22" fmla="*/ 369 w 369"/>
                  <a:gd name="T23" fmla="*/ 70 h 118"/>
                  <a:gd name="T24" fmla="*/ 367 w 369"/>
                  <a:gd name="T25" fmla="*/ 90 h 118"/>
                  <a:gd name="T26" fmla="*/ 364 w 369"/>
                  <a:gd name="T27" fmla="*/ 108 h 118"/>
                  <a:gd name="T28" fmla="*/ 362 w 369"/>
                  <a:gd name="T29" fmla="*/ 118 h 118"/>
                  <a:gd name="T30" fmla="*/ 361 w 369"/>
                  <a:gd name="T31" fmla="*/ 118 h 118"/>
                  <a:gd name="T32" fmla="*/ 361 w 369"/>
                  <a:gd name="T33" fmla="*/ 118 h 118"/>
                  <a:gd name="T34" fmla="*/ 361 w 369"/>
                  <a:gd name="T35" fmla="*/ 118 h 118"/>
                  <a:gd name="T36" fmla="*/ 359 w 369"/>
                  <a:gd name="T37" fmla="*/ 118 h 118"/>
                  <a:gd name="T38" fmla="*/ 359 w 369"/>
                  <a:gd name="T39" fmla="*/ 118 h 118"/>
                  <a:gd name="T40" fmla="*/ 357 w 369"/>
                  <a:gd name="T41" fmla="*/ 118 h 118"/>
                  <a:gd name="T42" fmla="*/ 357 w 369"/>
                  <a:gd name="T43" fmla="*/ 118 h 118"/>
                  <a:gd name="T44" fmla="*/ 357 w 369"/>
                  <a:gd name="T45" fmla="*/ 118 h 118"/>
                  <a:gd name="T46" fmla="*/ 359 w 369"/>
                  <a:gd name="T47" fmla="*/ 107 h 118"/>
                  <a:gd name="T48" fmla="*/ 362 w 369"/>
                  <a:gd name="T49" fmla="*/ 88 h 118"/>
                  <a:gd name="T50" fmla="*/ 364 w 369"/>
                  <a:gd name="T51" fmla="*/ 70 h 118"/>
                  <a:gd name="T52" fmla="*/ 369 w 369"/>
                  <a:gd name="T53" fmla="*/ 70 h 118"/>
                  <a:gd name="T54" fmla="*/ 14 w 369"/>
                  <a:gd name="T55" fmla="*/ 0 h 118"/>
                  <a:gd name="T56" fmla="*/ 7 w 369"/>
                  <a:gd name="T57" fmla="*/ 15 h 118"/>
                  <a:gd name="T58" fmla="*/ 4 w 369"/>
                  <a:gd name="T59" fmla="*/ 34 h 118"/>
                  <a:gd name="T60" fmla="*/ 0 w 369"/>
                  <a:gd name="T61" fmla="*/ 52 h 118"/>
                  <a:gd name="T62" fmla="*/ 0 w 369"/>
                  <a:gd name="T63" fmla="*/ 55 h 118"/>
                  <a:gd name="T64" fmla="*/ 0 w 369"/>
                  <a:gd name="T65" fmla="*/ 55 h 118"/>
                  <a:gd name="T66" fmla="*/ 0 w 369"/>
                  <a:gd name="T67" fmla="*/ 55 h 118"/>
                  <a:gd name="T68" fmla="*/ 2 w 369"/>
                  <a:gd name="T69" fmla="*/ 55 h 118"/>
                  <a:gd name="T70" fmla="*/ 2 w 369"/>
                  <a:gd name="T71" fmla="*/ 55 h 118"/>
                  <a:gd name="T72" fmla="*/ 4 w 369"/>
                  <a:gd name="T73" fmla="*/ 55 h 118"/>
                  <a:gd name="T74" fmla="*/ 4 w 369"/>
                  <a:gd name="T75" fmla="*/ 55 h 118"/>
                  <a:gd name="T76" fmla="*/ 4 w 369"/>
                  <a:gd name="T77" fmla="*/ 55 h 118"/>
                  <a:gd name="T78" fmla="*/ 5 w 369"/>
                  <a:gd name="T79" fmla="*/ 55 h 118"/>
                  <a:gd name="T80" fmla="*/ 5 w 369"/>
                  <a:gd name="T81" fmla="*/ 52 h 118"/>
                  <a:gd name="T82" fmla="*/ 7 w 369"/>
                  <a:gd name="T83" fmla="*/ 35 h 118"/>
                  <a:gd name="T84" fmla="*/ 12 w 369"/>
                  <a:gd name="T85" fmla="*/ 17 h 118"/>
                  <a:gd name="T86" fmla="*/ 19 w 369"/>
                  <a:gd name="T87" fmla="*/ 2 h 118"/>
                  <a:gd name="T88" fmla="*/ 17 w 369"/>
                  <a:gd name="T89" fmla="*/ 2 h 118"/>
                  <a:gd name="T90" fmla="*/ 17 w 369"/>
                  <a:gd name="T91" fmla="*/ 0 h 118"/>
                  <a:gd name="T92" fmla="*/ 17 w 369"/>
                  <a:gd name="T93" fmla="*/ 0 h 118"/>
                  <a:gd name="T94" fmla="*/ 15 w 369"/>
                  <a:gd name="T95" fmla="*/ 0 h 118"/>
                  <a:gd name="T96" fmla="*/ 15 w 369"/>
                  <a:gd name="T97" fmla="*/ 0 h 118"/>
                  <a:gd name="T98" fmla="*/ 14 w 369"/>
                  <a:gd name="T99" fmla="*/ 0 h 118"/>
                  <a:gd name="T100" fmla="*/ 14 w 369"/>
                  <a:gd name="T101" fmla="*/ 0 h 118"/>
                  <a:gd name="T102" fmla="*/ 14 w 369"/>
                  <a:gd name="T103" fmla="*/ 0 h 11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69"/>
                  <a:gd name="T157" fmla="*/ 0 h 118"/>
                  <a:gd name="T158" fmla="*/ 369 w 369"/>
                  <a:gd name="T159" fmla="*/ 118 h 11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69" h="118">
                    <a:moveTo>
                      <a:pt x="369" y="70"/>
                    </a:moveTo>
                    <a:lnTo>
                      <a:pt x="367" y="58"/>
                    </a:lnTo>
                    <a:lnTo>
                      <a:pt x="366" y="58"/>
                    </a:lnTo>
                    <a:lnTo>
                      <a:pt x="364" y="58"/>
                    </a:lnTo>
                    <a:lnTo>
                      <a:pt x="362" y="58"/>
                    </a:lnTo>
                    <a:lnTo>
                      <a:pt x="364" y="70"/>
                    </a:lnTo>
                    <a:lnTo>
                      <a:pt x="369" y="70"/>
                    </a:lnTo>
                    <a:lnTo>
                      <a:pt x="367" y="90"/>
                    </a:lnTo>
                    <a:lnTo>
                      <a:pt x="364" y="108"/>
                    </a:lnTo>
                    <a:lnTo>
                      <a:pt x="362" y="118"/>
                    </a:lnTo>
                    <a:lnTo>
                      <a:pt x="361" y="118"/>
                    </a:lnTo>
                    <a:lnTo>
                      <a:pt x="359" y="118"/>
                    </a:lnTo>
                    <a:lnTo>
                      <a:pt x="357" y="118"/>
                    </a:lnTo>
                    <a:lnTo>
                      <a:pt x="359" y="107"/>
                    </a:lnTo>
                    <a:lnTo>
                      <a:pt x="362" y="88"/>
                    </a:lnTo>
                    <a:lnTo>
                      <a:pt x="364" y="70"/>
                    </a:lnTo>
                    <a:lnTo>
                      <a:pt x="369" y="70"/>
                    </a:lnTo>
                    <a:close/>
                    <a:moveTo>
                      <a:pt x="14" y="0"/>
                    </a:moveTo>
                    <a:lnTo>
                      <a:pt x="7" y="15"/>
                    </a:lnTo>
                    <a:lnTo>
                      <a:pt x="4" y="34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52"/>
                    </a:lnTo>
                    <a:lnTo>
                      <a:pt x="7" y="35"/>
                    </a:lnTo>
                    <a:lnTo>
                      <a:pt x="12" y="17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2" name="Freeform 244"/>
              <p:cNvSpPr>
                <a:spLocks noEditPoints="1"/>
              </p:cNvSpPr>
              <p:nvPr/>
            </p:nvSpPr>
            <p:spPr bwMode="auto">
              <a:xfrm>
                <a:off x="1850" y="2875"/>
                <a:ext cx="364" cy="118"/>
              </a:xfrm>
              <a:custGeom>
                <a:avLst/>
                <a:gdLst>
                  <a:gd name="T0" fmla="*/ 364 w 364"/>
                  <a:gd name="T1" fmla="*/ 70 h 118"/>
                  <a:gd name="T2" fmla="*/ 364 w 364"/>
                  <a:gd name="T3" fmla="*/ 58 h 118"/>
                  <a:gd name="T4" fmla="*/ 362 w 364"/>
                  <a:gd name="T5" fmla="*/ 58 h 118"/>
                  <a:gd name="T6" fmla="*/ 362 w 364"/>
                  <a:gd name="T7" fmla="*/ 58 h 118"/>
                  <a:gd name="T8" fmla="*/ 362 w 364"/>
                  <a:gd name="T9" fmla="*/ 58 h 118"/>
                  <a:gd name="T10" fmla="*/ 360 w 364"/>
                  <a:gd name="T11" fmla="*/ 58 h 118"/>
                  <a:gd name="T12" fmla="*/ 360 w 364"/>
                  <a:gd name="T13" fmla="*/ 58 h 118"/>
                  <a:gd name="T14" fmla="*/ 359 w 364"/>
                  <a:gd name="T15" fmla="*/ 58 h 118"/>
                  <a:gd name="T16" fmla="*/ 359 w 364"/>
                  <a:gd name="T17" fmla="*/ 58 h 118"/>
                  <a:gd name="T18" fmla="*/ 359 w 364"/>
                  <a:gd name="T19" fmla="*/ 58 h 118"/>
                  <a:gd name="T20" fmla="*/ 359 w 364"/>
                  <a:gd name="T21" fmla="*/ 70 h 118"/>
                  <a:gd name="T22" fmla="*/ 364 w 364"/>
                  <a:gd name="T23" fmla="*/ 70 h 118"/>
                  <a:gd name="T24" fmla="*/ 364 w 364"/>
                  <a:gd name="T25" fmla="*/ 90 h 118"/>
                  <a:gd name="T26" fmla="*/ 360 w 364"/>
                  <a:gd name="T27" fmla="*/ 108 h 118"/>
                  <a:gd name="T28" fmla="*/ 357 w 364"/>
                  <a:gd name="T29" fmla="*/ 118 h 118"/>
                  <a:gd name="T30" fmla="*/ 357 w 364"/>
                  <a:gd name="T31" fmla="*/ 118 h 118"/>
                  <a:gd name="T32" fmla="*/ 355 w 364"/>
                  <a:gd name="T33" fmla="*/ 118 h 118"/>
                  <a:gd name="T34" fmla="*/ 355 w 364"/>
                  <a:gd name="T35" fmla="*/ 118 h 118"/>
                  <a:gd name="T36" fmla="*/ 355 w 364"/>
                  <a:gd name="T37" fmla="*/ 118 h 118"/>
                  <a:gd name="T38" fmla="*/ 354 w 364"/>
                  <a:gd name="T39" fmla="*/ 118 h 118"/>
                  <a:gd name="T40" fmla="*/ 354 w 364"/>
                  <a:gd name="T41" fmla="*/ 118 h 118"/>
                  <a:gd name="T42" fmla="*/ 352 w 364"/>
                  <a:gd name="T43" fmla="*/ 118 h 118"/>
                  <a:gd name="T44" fmla="*/ 352 w 364"/>
                  <a:gd name="T45" fmla="*/ 118 h 118"/>
                  <a:gd name="T46" fmla="*/ 355 w 364"/>
                  <a:gd name="T47" fmla="*/ 107 h 118"/>
                  <a:gd name="T48" fmla="*/ 359 w 364"/>
                  <a:gd name="T49" fmla="*/ 88 h 118"/>
                  <a:gd name="T50" fmla="*/ 359 w 364"/>
                  <a:gd name="T51" fmla="*/ 70 h 118"/>
                  <a:gd name="T52" fmla="*/ 364 w 364"/>
                  <a:gd name="T53" fmla="*/ 70 h 118"/>
                  <a:gd name="T54" fmla="*/ 13 w 364"/>
                  <a:gd name="T55" fmla="*/ 0 h 118"/>
                  <a:gd name="T56" fmla="*/ 8 w 364"/>
                  <a:gd name="T57" fmla="*/ 17 h 118"/>
                  <a:gd name="T58" fmla="*/ 3 w 364"/>
                  <a:gd name="T59" fmla="*/ 34 h 118"/>
                  <a:gd name="T60" fmla="*/ 0 w 364"/>
                  <a:gd name="T61" fmla="*/ 52 h 118"/>
                  <a:gd name="T62" fmla="*/ 0 w 364"/>
                  <a:gd name="T63" fmla="*/ 55 h 118"/>
                  <a:gd name="T64" fmla="*/ 2 w 364"/>
                  <a:gd name="T65" fmla="*/ 55 h 118"/>
                  <a:gd name="T66" fmla="*/ 2 w 364"/>
                  <a:gd name="T67" fmla="*/ 55 h 118"/>
                  <a:gd name="T68" fmla="*/ 2 w 364"/>
                  <a:gd name="T69" fmla="*/ 55 h 118"/>
                  <a:gd name="T70" fmla="*/ 3 w 364"/>
                  <a:gd name="T71" fmla="*/ 55 h 118"/>
                  <a:gd name="T72" fmla="*/ 3 w 364"/>
                  <a:gd name="T73" fmla="*/ 55 h 118"/>
                  <a:gd name="T74" fmla="*/ 3 w 364"/>
                  <a:gd name="T75" fmla="*/ 55 h 118"/>
                  <a:gd name="T76" fmla="*/ 5 w 364"/>
                  <a:gd name="T77" fmla="*/ 57 h 118"/>
                  <a:gd name="T78" fmla="*/ 5 w 364"/>
                  <a:gd name="T79" fmla="*/ 57 h 118"/>
                  <a:gd name="T80" fmla="*/ 5 w 364"/>
                  <a:gd name="T81" fmla="*/ 54 h 118"/>
                  <a:gd name="T82" fmla="*/ 8 w 364"/>
                  <a:gd name="T83" fmla="*/ 35 h 118"/>
                  <a:gd name="T84" fmla="*/ 13 w 364"/>
                  <a:gd name="T85" fmla="*/ 19 h 118"/>
                  <a:gd name="T86" fmla="*/ 18 w 364"/>
                  <a:gd name="T87" fmla="*/ 2 h 118"/>
                  <a:gd name="T88" fmla="*/ 18 w 364"/>
                  <a:gd name="T89" fmla="*/ 2 h 118"/>
                  <a:gd name="T90" fmla="*/ 17 w 364"/>
                  <a:gd name="T91" fmla="*/ 2 h 118"/>
                  <a:gd name="T92" fmla="*/ 17 w 364"/>
                  <a:gd name="T93" fmla="*/ 2 h 118"/>
                  <a:gd name="T94" fmla="*/ 17 w 364"/>
                  <a:gd name="T95" fmla="*/ 2 h 118"/>
                  <a:gd name="T96" fmla="*/ 15 w 364"/>
                  <a:gd name="T97" fmla="*/ 2 h 118"/>
                  <a:gd name="T98" fmla="*/ 15 w 364"/>
                  <a:gd name="T99" fmla="*/ 0 h 118"/>
                  <a:gd name="T100" fmla="*/ 15 w 364"/>
                  <a:gd name="T101" fmla="*/ 0 h 118"/>
                  <a:gd name="T102" fmla="*/ 13 w 364"/>
                  <a:gd name="T103" fmla="*/ 0 h 11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64"/>
                  <a:gd name="T157" fmla="*/ 0 h 118"/>
                  <a:gd name="T158" fmla="*/ 364 w 364"/>
                  <a:gd name="T159" fmla="*/ 118 h 11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64" h="118">
                    <a:moveTo>
                      <a:pt x="364" y="70"/>
                    </a:moveTo>
                    <a:lnTo>
                      <a:pt x="364" y="58"/>
                    </a:lnTo>
                    <a:lnTo>
                      <a:pt x="362" y="58"/>
                    </a:lnTo>
                    <a:lnTo>
                      <a:pt x="360" y="58"/>
                    </a:lnTo>
                    <a:lnTo>
                      <a:pt x="359" y="58"/>
                    </a:lnTo>
                    <a:lnTo>
                      <a:pt x="359" y="70"/>
                    </a:lnTo>
                    <a:lnTo>
                      <a:pt x="364" y="70"/>
                    </a:lnTo>
                    <a:lnTo>
                      <a:pt x="364" y="90"/>
                    </a:lnTo>
                    <a:lnTo>
                      <a:pt x="360" y="108"/>
                    </a:lnTo>
                    <a:lnTo>
                      <a:pt x="357" y="118"/>
                    </a:lnTo>
                    <a:lnTo>
                      <a:pt x="355" y="118"/>
                    </a:lnTo>
                    <a:lnTo>
                      <a:pt x="354" y="118"/>
                    </a:lnTo>
                    <a:lnTo>
                      <a:pt x="352" y="118"/>
                    </a:lnTo>
                    <a:lnTo>
                      <a:pt x="355" y="107"/>
                    </a:lnTo>
                    <a:lnTo>
                      <a:pt x="359" y="88"/>
                    </a:lnTo>
                    <a:lnTo>
                      <a:pt x="359" y="70"/>
                    </a:lnTo>
                    <a:lnTo>
                      <a:pt x="364" y="70"/>
                    </a:lnTo>
                    <a:close/>
                    <a:moveTo>
                      <a:pt x="13" y="0"/>
                    </a:moveTo>
                    <a:lnTo>
                      <a:pt x="8" y="17"/>
                    </a:lnTo>
                    <a:lnTo>
                      <a:pt x="3" y="34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5" y="54"/>
                    </a:lnTo>
                    <a:lnTo>
                      <a:pt x="8" y="35"/>
                    </a:lnTo>
                    <a:lnTo>
                      <a:pt x="13" y="19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3" name="Freeform 245"/>
              <p:cNvSpPr>
                <a:spLocks noEditPoints="1"/>
              </p:cNvSpPr>
              <p:nvPr/>
            </p:nvSpPr>
            <p:spPr bwMode="auto">
              <a:xfrm>
                <a:off x="1853" y="2877"/>
                <a:ext cx="359" cy="116"/>
              </a:xfrm>
              <a:custGeom>
                <a:avLst/>
                <a:gdLst>
                  <a:gd name="T0" fmla="*/ 359 w 359"/>
                  <a:gd name="T1" fmla="*/ 68 h 116"/>
                  <a:gd name="T2" fmla="*/ 357 w 359"/>
                  <a:gd name="T3" fmla="*/ 56 h 116"/>
                  <a:gd name="T4" fmla="*/ 357 w 359"/>
                  <a:gd name="T5" fmla="*/ 56 h 116"/>
                  <a:gd name="T6" fmla="*/ 356 w 359"/>
                  <a:gd name="T7" fmla="*/ 56 h 116"/>
                  <a:gd name="T8" fmla="*/ 356 w 359"/>
                  <a:gd name="T9" fmla="*/ 56 h 116"/>
                  <a:gd name="T10" fmla="*/ 356 w 359"/>
                  <a:gd name="T11" fmla="*/ 56 h 116"/>
                  <a:gd name="T12" fmla="*/ 354 w 359"/>
                  <a:gd name="T13" fmla="*/ 56 h 116"/>
                  <a:gd name="T14" fmla="*/ 354 w 359"/>
                  <a:gd name="T15" fmla="*/ 56 h 116"/>
                  <a:gd name="T16" fmla="*/ 354 w 359"/>
                  <a:gd name="T17" fmla="*/ 56 h 116"/>
                  <a:gd name="T18" fmla="*/ 352 w 359"/>
                  <a:gd name="T19" fmla="*/ 56 h 116"/>
                  <a:gd name="T20" fmla="*/ 354 w 359"/>
                  <a:gd name="T21" fmla="*/ 68 h 116"/>
                  <a:gd name="T22" fmla="*/ 359 w 359"/>
                  <a:gd name="T23" fmla="*/ 68 h 116"/>
                  <a:gd name="T24" fmla="*/ 357 w 359"/>
                  <a:gd name="T25" fmla="*/ 86 h 116"/>
                  <a:gd name="T26" fmla="*/ 354 w 359"/>
                  <a:gd name="T27" fmla="*/ 105 h 116"/>
                  <a:gd name="T28" fmla="*/ 352 w 359"/>
                  <a:gd name="T29" fmla="*/ 116 h 116"/>
                  <a:gd name="T30" fmla="*/ 351 w 359"/>
                  <a:gd name="T31" fmla="*/ 116 h 116"/>
                  <a:gd name="T32" fmla="*/ 351 w 359"/>
                  <a:gd name="T33" fmla="*/ 116 h 116"/>
                  <a:gd name="T34" fmla="*/ 349 w 359"/>
                  <a:gd name="T35" fmla="*/ 116 h 116"/>
                  <a:gd name="T36" fmla="*/ 349 w 359"/>
                  <a:gd name="T37" fmla="*/ 116 h 116"/>
                  <a:gd name="T38" fmla="*/ 349 w 359"/>
                  <a:gd name="T39" fmla="*/ 116 h 116"/>
                  <a:gd name="T40" fmla="*/ 347 w 359"/>
                  <a:gd name="T41" fmla="*/ 116 h 116"/>
                  <a:gd name="T42" fmla="*/ 347 w 359"/>
                  <a:gd name="T43" fmla="*/ 116 h 116"/>
                  <a:gd name="T44" fmla="*/ 347 w 359"/>
                  <a:gd name="T45" fmla="*/ 116 h 116"/>
                  <a:gd name="T46" fmla="*/ 349 w 359"/>
                  <a:gd name="T47" fmla="*/ 105 h 116"/>
                  <a:gd name="T48" fmla="*/ 352 w 359"/>
                  <a:gd name="T49" fmla="*/ 86 h 116"/>
                  <a:gd name="T50" fmla="*/ 354 w 359"/>
                  <a:gd name="T51" fmla="*/ 68 h 116"/>
                  <a:gd name="T52" fmla="*/ 359 w 359"/>
                  <a:gd name="T53" fmla="*/ 68 h 116"/>
                  <a:gd name="T54" fmla="*/ 14 w 359"/>
                  <a:gd name="T55" fmla="*/ 0 h 116"/>
                  <a:gd name="T56" fmla="*/ 7 w 359"/>
                  <a:gd name="T57" fmla="*/ 15 h 116"/>
                  <a:gd name="T58" fmla="*/ 2 w 359"/>
                  <a:gd name="T59" fmla="*/ 33 h 116"/>
                  <a:gd name="T60" fmla="*/ 0 w 359"/>
                  <a:gd name="T61" fmla="*/ 50 h 116"/>
                  <a:gd name="T62" fmla="*/ 0 w 359"/>
                  <a:gd name="T63" fmla="*/ 53 h 116"/>
                  <a:gd name="T64" fmla="*/ 0 w 359"/>
                  <a:gd name="T65" fmla="*/ 53 h 116"/>
                  <a:gd name="T66" fmla="*/ 0 w 359"/>
                  <a:gd name="T67" fmla="*/ 53 h 116"/>
                  <a:gd name="T68" fmla="*/ 2 w 359"/>
                  <a:gd name="T69" fmla="*/ 55 h 116"/>
                  <a:gd name="T70" fmla="*/ 2 w 359"/>
                  <a:gd name="T71" fmla="*/ 55 h 116"/>
                  <a:gd name="T72" fmla="*/ 4 w 359"/>
                  <a:gd name="T73" fmla="*/ 55 h 116"/>
                  <a:gd name="T74" fmla="*/ 4 w 359"/>
                  <a:gd name="T75" fmla="*/ 55 h 116"/>
                  <a:gd name="T76" fmla="*/ 4 w 359"/>
                  <a:gd name="T77" fmla="*/ 55 h 116"/>
                  <a:gd name="T78" fmla="*/ 5 w 359"/>
                  <a:gd name="T79" fmla="*/ 55 h 116"/>
                  <a:gd name="T80" fmla="*/ 5 w 359"/>
                  <a:gd name="T81" fmla="*/ 52 h 116"/>
                  <a:gd name="T82" fmla="*/ 7 w 359"/>
                  <a:gd name="T83" fmla="*/ 33 h 116"/>
                  <a:gd name="T84" fmla="*/ 12 w 359"/>
                  <a:gd name="T85" fmla="*/ 17 h 116"/>
                  <a:gd name="T86" fmla="*/ 19 w 359"/>
                  <a:gd name="T87" fmla="*/ 2 h 116"/>
                  <a:gd name="T88" fmla="*/ 19 w 359"/>
                  <a:gd name="T89" fmla="*/ 0 h 116"/>
                  <a:gd name="T90" fmla="*/ 17 w 359"/>
                  <a:gd name="T91" fmla="*/ 0 h 116"/>
                  <a:gd name="T92" fmla="*/ 17 w 359"/>
                  <a:gd name="T93" fmla="*/ 0 h 116"/>
                  <a:gd name="T94" fmla="*/ 17 w 359"/>
                  <a:gd name="T95" fmla="*/ 0 h 116"/>
                  <a:gd name="T96" fmla="*/ 15 w 359"/>
                  <a:gd name="T97" fmla="*/ 0 h 116"/>
                  <a:gd name="T98" fmla="*/ 15 w 359"/>
                  <a:gd name="T99" fmla="*/ 0 h 116"/>
                  <a:gd name="T100" fmla="*/ 14 w 359"/>
                  <a:gd name="T101" fmla="*/ 0 h 116"/>
                  <a:gd name="T102" fmla="*/ 14 w 359"/>
                  <a:gd name="T103" fmla="*/ 0 h 116"/>
                  <a:gd name="T104" fmla="*/ 14 w 359"/>
                  <a:gd name="T105" fmla="*/ 0 h 11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59"/>
                  <a:gd name="T160" fmla="*/ 0 h 116"/>
                  <a:gd name="T161" fmla="*/ 359 w 359"/>
                  <a:gd name="T162" fmla="*/ 116 h 11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59" h="116">
                    <a:moveTo>
                      <a:pt x="359" y="68"/>
                    </a:moveTo>
                    <a:lnTo>
                      <a:pt x="357" y="56"/>
                    </a:lnTo>
                    <a:lnTo>
                      <a:pt x="356" y="56"/>
                    </a:lnTo>
                    <a:lnTo>
                      <a:pt x="354" y="56"/>
                    </a:lnTo>
                    <a:lnTo>
                      <a:pt x="352" y="56"/>
                    </a:lnTo>
                    <a:lnTo>
                      <a:pt x="354" y="68"/>
                    </a:lnTo>
                    <a:lnTo>
                      <a:pt x="359" y="68"/>
                    </a:lnTo>
                    <a:lnTo>
                      <a:pt x="357" y="86"/>
                    </a:lnTo>
                    <a:lnTo>
                      <a:pt x="354" y="105"/>
                    </a:lnTo>
                    <a:lnTo>
                      <a:pt x="352" y="116"/>
                    </a:lnTo>
                    <a:lnTo>
                      <a:pt x="351" y="116"/>
                    </a:lnTo>
                    <a:lnTo>
                      <a:pt x="349" y="116"/>
                    </a:lnTo>
                    <a:lnTo>
                      <a:pt x="347" y="116"/>
                    </a:lnTo>
                    <a:lnTo>
                      <a:pt x="349" y="105"/>
                    </a:lnTo>
                    <a:lnTo>
                      <a:pt x="352" y="86"/>
                    </a:lnTo>
                    <a:lnTo>
                      <a:pt x="354" y="68"/>
                    </a:lnTo>
                    <a:lnTo>
                      <a:pt x="359" y="68"/>
                    </a:lnTo>
                    <a:close/>
                    <a:moveTo>
                      <a:pt x="14" y="0"/>
                    </a:moveTo>
                    <a:lnTo>
                      <a:pt x="7" y="15"/>
                    </a:lnTo>
                    <a:lnTo>
                      <a:pt x="2" y="33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52"/>
                    </a:lnTo>
                    <a:lnTo>
                      <a:pt x="7" y="33"/>
                    </a:lnTo>
                    <a:lnTo>
                      <a:pt x="12" y="17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4" name="Freeform 246"/>
              <p:cNvSpPr>
                <a:spLocks noEditPoints="1"/>
              </p:cNvSpPr>
              <p:nvPr/>
            </p:nvSpPr>
            <p:spPr bwMode="auto">
              <a:xfrm>
                <a:off x="1855" y="2877"/>
                <a:ext cx="354" cy="116"/>
              </a:xfrm>
              <a:custGeom>
                <a:avLst/>
                <a:gdLst>
                  <a:gd name="T0" fmla="*/ 354 w 354"/>
                  <a:gd name="T1" fmla="*/ 68 h 116"/>
                  <a:gd name="T2" fmla="*/ 354 w 354"/>
                  <a:gd name="T3" fmla="*/ 56 h 116"/>
                  <a:gd name="T4" fmla="*/ 352 w 354"/>
                  <a:gd name="T5" fmla="*/ 56 h 116"/>
                  <a:gd name="T6" fmla="*/ 352 w 354"/>
                  <a:gd name="T7" fmla="*/ 56 h 116"/>
                  <a:gd name="T8" fmla="*/ 352 w 354"/>
                  <a:gd name="T9" fmla="*/ 56 h 116"/>
                  <a:gd name="T10" fmla="*/ 350 w 354"/>
                  <a:gd name="T11" fmla="*/ 56 h 116"/>
                  <a:gd name="T12" fmla="*/ 350 w 354"/>
                  <a:gd name="T13" fmla="*/ 56 h 116"/>
                  <a:gd name="T14" fmla="*/ 349 w 354"/>
                  <a:gd name="T15" fmla="*/ 56 h 116"/>
                  <a:gd name="T16" fmla="*/ 349 w 354"/>
                  <a:gd name="T17" fmla="*/ 56 h 116"/>
                  <a:gd name="T18" fmla="*/ 349 w 354"/>
                  <a:gd name="T19" fmla="*/ 56 h 116"/>
                  <a:gd name="T20" fmla="*/ 349 w 354"/>
                  <a:gd name="T21" fmla="*/ 68 h 116"/>
                  <a:gd name="T22" fmla="*/ 354 w 354"/>
                  <a:gd name="T23" fmla="*/ 68 h 116"/>
                  <a:gd name="T24" fmla="*/ 354 w 354"/>
                  <a:gd name="T25" fmla="*/ 86 h 116"/>
                  <a:gd name="T26" fmla="*/ 350 w 354"/>
                  <a:gd name="T27" fmla="*/ 105 h 116"/>
                  <a:gd name="T28" fmla="*/ 347 w 354"/>
                  <a:gd name="T29" fmla="*/ 116 h 116"/>
                  <a:gd name="T30" fmla="*/ 347 w 354"/>
                  <a:gd name="T31" fmla="*/ 116 h 116"/>
                  <a:gd name="T32" fmla="*/ 345 w 354"/>
                  <a:gd name="T33" fmla="*/ 116 h 116"/>
                  <a:gd name="T34" fmla="*/ 345 w 354"/>
                  <a:gd name="T35" fmla="*/ 116 h 116"/>
                  <a:gd name="T36" fmla="*/ 345 w 354"/>
                  <a:gd name="T37" fmla="*/ 116 h 116"/>
                  <a:gd name="T38" fmla="*/ 344 w 354"/>
                  <a:gd name="T39" fmla="*/ 116 h 116"/>
                  <a:gd name="T40" fmla="*/ 344 w 354"/>
                  <a:gd name="T41" fmla="*/ 116 h 116"/>
                  <a:gd name="T42" fmla="*/ 342 w 354"/>
                  <a:gd name="T43" fmla="*/ 116 h 116"/>
                  <a:gd name="T44" fmla="*/ 342 w 354"/>
                  <a:gd name="T45" fmla="*/ 116 h 116"/>
                  <a:gd name="T46" fmla="*/ 345 w 354"/>
                  <a:gd name="T47" fmla="*/ 103 h 116"/>
                  <a:gd name="T48" fmla="*/ 349 w 354"/>
                  <a:gd name="T49" fmla="*/ 86 h 116"/>
                  <a:gd name="T50" fmla="*/ 349 w 354"/>
                  <a:gd name="T51" fmla="*/ 68 h 116"/>
                  <a:gd name="T52" fmla="*/ 354 w 354"/>
                  <a:gd name="T53" fmla="*/ 68 h 116"/>
                  <a:gd name="T54" fmla="*/ 13 w 354"/>
                  <a:gd name="T55" fmla="*/ 0 h 116"/>
                  <a:gd name="T56" fmla="*/ 8 w 354"/>
                  <a:gd name="T57" fmla="*/ 17 h 116"/>
                  <a:gd name="T58" fmla="*/ 3 w 354"/>
                  <a:gd name="T59" fmla="*/ 33 h 116"/>
                  <a:gd name="T60" fmla="*/ 0 w 354"/>
                  <a:gd name="T61" fmla="*/ 52 h 116"/>
                  <a:gd name="T62" fmla="*/ 0 w 354"/>
                  <a:gd name="T63" fmla="*/ 55 h 116"/>
                  <a:gd name="T64" fmla="*/ 2 w 354"/>
                  <a:gd name="T65" fmla="*/ 55 h 116"/>
                  <a:gd name="T66" fmla="*/ 2 w 354"/>
                  <a:gd name="T67" fmla="*/ 55 h 116"/>
                  <a:gd name="T68" fmla="*/ 2 w 354"/>
                  <a:gd name="T69" fmla="*/ 55 h 116"/>
                  <a:gd name="T70" fmla="*/ 3 w 354"/>
                  <a:gd name="T71" fmla="*/ 55 h 116"/>
                  <a:gd name="T72" fmla="*/ 3 w 354"/>
                  <a:gd name="T73" fmla="*/ 55 h 116"/>
                  <a:gd name="T74" fmla="*/ 3 w 354"/>
                  <a:gd name="T75" fmla="*/ 55 h 116"/>
                  <a:gd name="T76" fmla="*/ 5 w 354"/>
                  <a:gd name="T77" fmla="*/ 55 h 116"/>
                  <a:gd name="T78" fmla="*/ 5 w 354"/>
                  <a:gd name="T79" fmla="*/ 55 h 116"/>
                  <a:gd name="T80" fmla="*/ 5 w 354"/>
                  <a:gd name="T81" fmla="*/ 52 h 116"/>
                  <a:gd name="T82" fmla="*/ 8 w 354"/>
                  <a:gd name="T83" fmla="*/ 35 h 116"/>
                  <a:gd name="T84" fmla="*/ 12 w 354"/>
                  <a:gd name="T85" fmla="*/ 18 h 116"/>
                  <a:gd name="T86" fmla="*/ 18 w 354"/>
                  <a:gd name="T87" fmla="*/ 2 h 116"/>
                  <a:gd name="T88" fmla="*/ 18 w 354"/>
                  <a:gd name="T89" fmla="*/ 2 h 116"/>
                  <a:gd name="T90" fmla="*/ 18 w 354"/>
                  <a:gd name="T91" fmla="*/ 2 h 116"/>
                  <a:gd name="T92" fmla="*/ 17 w 354"/>
                  <a:gd name="T93" fmla="*/ 0 h 116"/>
                  <a:gd name="T94" fmla="*/ 17 w 354"/>
                  <a:gd name="T95" fmla="*/ 0 h 116"/>
                  <a:gd name="T96" fmla="*/ 17 w 354"/>
                  <a:gd name="T97" fmla="*/ 0 h 116"/>
                  <a:gd name="T98" fmla="*/ 15 w 354"/>
                  <a:gd name="T99" fmla="*/ 0 h 116"/>
                  <a:gd name="T100" fmla="*/ 15 w 354"/>
                  <a:gd name="T101" fmla="*/ 0 h 116"/>
                  <a:gd name="T102" fmla="*/ 15 w 354"/>
                  <a:gd name="T103" fmla="*/ 0 h 116"/>
                  <a:gd name="T104" fmla="*/ 13 w 354"/>
                  <a:gd name="T105" fmla="*/ 0 h 11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54"/>
                  <a:gd name="T160" fmla="*/ 0 h 116"/>
                  <a:gd name="T161" fmla="*/ 354 w 354"/>
                  <a:gd name="T162" fmla="*/ 116 h 11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54" h="116">
                    <a:moveTo>
                      <a:pt x="354" y="68"/>
                    </a:moveTo>
                    <a:lnTo>
                      <a:pt x="354" y="56"/>
                    </a:lnTo>
                    <a:lnTo>
                      <a:pt x="352" y="56"/>
                    </a:lnTo>
                    <a:lnTo>
                      <a:pt x="350" y="56"/>
                    </a:lnTo>
                    <a:lnTo>
                      <a:pt x="349" y="56"/>
                    </a:lnTo>
                    <a:lnTo>
                      <a:pt x="349" y="68"/>
                    </a:lnTo>
                    <a:lnTo>
                      <a:pt x="354" y="68"/>
                    </a:lnTo>
                    <a:lnTo>
                      <a:pt x="354" y="86"/>
                    </a:lnTo>
                    <a:lnTo>
                      <a:pt x="350" y="105"/>
                    </a:lnTo>
                    <a:lnTo>
                      <a:pt x="347" y="116"/>
                    </a:lnTo>
                    <a:lnTo>
                      <a:pt x="345" y="116"/>
                    </a:lnTo>
                    <a:lnTo>
                      <a:pt x="344" y="116"/>
                    </a:lnTo>
                    <a:lnTo>
                      <a:pt x="342" y="116"/>
                    </a:lnTo>
                    <a:lnTo>
                      <a:pt x="345" y="103"/>
                    </a:lnTo>
                    <a:lnTo>
                      <a:pt x="349" y="86"/>
                    </a:lnTo>
                    <a:lnTo>
                      <a:pt x="349" y="68"/>
                    </a:lnTo>
                    <a:lnTo>
                      <a:pt x="354" y="68"/>
                    </a:lnTo>
                    <a:close/>
                    <a:moveTo>
                      <a:pt x="13" y="0"/>
                    </a:moveTo>
                    <a:lnTo>
                      <a:pt x="8" y="17"/>
                    </a:lnTo>
                    <a:lnTo>
                      <a:pt x="3" y="33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2"/>
                    </a:lnTo>
                    <a:lnTo>
                      <a:pt x="8" y="35"/>
                    </a:lnTo>
                    <a:lnTo>
                      <a:pt x="12" y="18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5" name="Freeform 247"/>
              <p:cNvSpPr>
                <a:spLocks noEditPoints="1"/>
              </p:cNvSpPr>
              <p:nvPr/>
            </p:nvSpPr>
            <p:spPr bwMode="auto">
              <a:xfrm>
                <a:off x="1858" y="2877"/>
                <a:ext cx="349" cy="116"/>
              </a:xfrm>
              <a:custGeom>
                <a:avLst/>
                <a:gdLst>
                  <a:gd name="T0" fmla="*/ 349 w 349"/>
                  <a:gd name="T1" fmla="*/ 68 h 116"/>
                  <a:gd name="T2" fmla="*/ 347 w 349"/>
                  <a:gd name="T3" fmla="*/ 56 h 116"/>
                  <a:gd name="T4" fmla="*/ 347 w 349"/>
                  <a:gd name="T5" fmla="*/ 56 h 116"/>
                  <a:gd name="T6" fmla="*/ 346 w 349"/>
                  <a:gd name="T7" fmla="*/ 56 h 116"/>
                  <a:gd name="T8" fmla="*/ 346 w 349"/>
                  <a:gd name="T9" fmla="*/ 56 h 116"/>
                  <a:gd name="T10" fmla="*/ 346 w 349"/>
                  <a:gd name="T11" fmla="*/ 56 h 116"/>
                  <a:gd name="T12" fmla="*/ 344 w 349"/>
                  <a:gd name="T13" fmla="*/ 56 h 116"/>
                  <a:gd name="T14" fmla="*/ 344 w 349"/>
                  <a:gd name="T15" fmla="*/ 56 h 116"/>
                  <a:gd name="T16" fmla="*/ 344 w 349"/>
                  <a:gd name="T17" fmla="*/ 56 h 116"/>
                  <a:gd name="T18" fmla="*/ 342 w 349"/>
                  <a:gd name="T19" fmla="*/ 56 h 116"/>
                  <a:gd name="T20" fmla="*/ 344 w 349"/>
                  <a:gd name="T21" fmla="*/ 68 h 116"/>
                  <a:gd name="T22" fmla="*/ 349 w 349"/>
                  <a:gd name="T23" fmla="*/ 68 h 116"/>
                  <a:gd name="T24" fmla="*/ 347 w 349"/>
                  <a:gd name="T25" fmla="*/ 86 h 116"/>
                  <a:gd name="T26" fmla="*/ 344 w 349"/>
                  <a:gd name="T27" fmla="*/ 105 h 116"/>
                  <a:gd name="T28" fmla="*/ 342 w 349"/>
                  <a:gd name="T29" fmla="*/ 116 h 116"/>
                  <a:gd name="T30" fmla="*/ 341 w 349"/>
                  <a:gd name="T31" fmla="*/ 116 h 116"/>
                  <a:gd name="T32" fmla="*/ 341 w 349"/>
                  <a:gd name="T33" fmla="*/ 116 h 116"/>
                  <a:gd name="T34" fmla="*/ 339 w 349"/>
                  <a:gd name="T35" fmla="*/ 116 h 116"/>
                  <a:gd name="T36" fmla="*/ 339 w 349"/>
                  <a:gd name="T37" fmla="*/ 116 h 116"/>
                  <a:gd name="T38" fmla="*/ 339 w 349"/>
                  <a:gd name="T39" fmla="*/ 116 h 116"/>
                  <a:gd name="T40" fmla="*/ 338 w 349"/>
                  <a:gd name="T41" fmla="*/ 116 h 116"/>
                  <a:gd name="T42" fmla="*/ 338 w 349"/>
                  <a:gd name="T43" fmla="*/ 116 h 116"/>
                  <a:gd name="T44" fmla="*/ 338 w 349"/>
                  <a:gd name="T45" fmla="*/ 116 h 116"/>
                  <a:gd name="T46" fmla="*/ 341 w 349"/>
                  <a:gd name="T47" fmla="*/ 103 h 116"/>
                  <a:gd name="T48" fmla="*/ 342 w 349"/>
                  <a:gd name="T49" fmla="*/ 86 h 116"/>
                  <a:gd name="T50" fmla="*/ 344 w 349"/>
                  <a:gd name="T51" fmla="*/ 68 h 116"/>
                  <a:gd name="T52" fmla="*/ 349 w 349"/>
                  <a:gd name="T53" fmla="*/ 68 h 116"/>
                  <a:gd name="T54" fmla="*/ 14 w 349"/>
                  <a:gd name="T55" fmla="*/ 0 h 116"/>
                  <a:gd name="T56" fmla="*/ 14 w 349"/>
                  <a:gd name="T57" fmla="*/ 2 h 116"/>
                  <a:gd name="T58" fmla="*/ 7 w 349"/>
                  <a:gd name="T59" fmla="*/ 17 h 116"/>
                  <a:gd name="T60" fmla="*/ 2 w 349"/>
                  <a:gd name="T61" fmla="*/ 33 h 116"/>
                  <a:gd name="T62" fmla="*/ 0 w 349"/>
                  <a:gd name="T63" fmla="*/ 52 h 116"/>
                  <a:gd name="T64" fmla="*/ 0 w 349"/>
                  <a:gd name="T65" fmla="*/ 55 h 116"/>
                  <a:gd name="T66" fmla="*/ 0 w 349"/>
                  <a:gd name="T67" fmla="*/ 55 h 116"/>
                  <a:gd name="T68" fmla="*/ 0 w 349"/>
                  <a:gd name="T69" fmla="*/ 55 h 116"/>
                  <a:gd name="T70" fmla="*/ 2 w 349"/>
                  <a:gd name="T71" fmla="*/ 55 h 116"/>
                  <a:gd name="T72" fmla="*/ 2 w 349"/>
                  <a:gd name="T73" fmla="*/ 55 h 116"/>
                  <a:gd name="T74" fmla="*/ 4 w 349"/>
                  <a:gd name="T75" fmla="*/ 55 h 116"/>
                  <a:gd name="T76" fmla="*/ 4 w 349"/>
                  <a:gd name="T77" fmla="*/ 55 h 116"/>
                  <a:gd name="T78" fmla="*/ 4 w 349"/>
                  <a:gd name="T79" fmla="*/ 56 h 116"/>
                  <a:gd name="T80" fmla="*/ 5 w 349"/>
                  <a:gd name="T81" fmla="*/ 56 h 116"/>
                  <a:gd name="T82" fmla="*/ 5 w 349"/>
                  <a:gd name="T83" fmla="*/ 52 h 116"/>
                  <a:gd name="T84" fmla="*/ 7 w 349"/>
                  <a:gd name="T85" fmla="*/ 35 h 116"/>
                  <a:gd name="T86" fmla="*/ 12 w 349"/>
                  <a:gd name="T87" fmla="*/ 18 h 116"/>
                  <a:gd name="T88" fmla="*/ 17 w 349"/>
                  <a:gd name="T89" fmla="*/ 3 h 116"/>
                  <a:gd name="T90" fmla="*/ 19 w 349"/>
                  <a:gd name="T91" fmla="*/ 2 h 116"/>
                  <a:gd name="T92" fmla="*/ 17 w 349"/>
                  <a:gd name="T93" fmla="*/ 2 h 116"/>
                  <a:gd name="T94" fmla="*/ 17 w 349"/>
                  <a:gd name="T95" fmla="*/ 2 h 116"/>
                  <a:gd name="T96" fmla="*/ 15 w 349"/>
                  <a:gd name="T97" fmla="*/ 2 h 116"/>
                  <a:gd name="T98" fmla="*/ 15 w 349"/>
                  <a:gd name="T99" fmla="*/ 2 h 116"/>
                  <a:gd name="T100" fmla="*/ 15 w 349"/>
                  <a:gd name="T101" fmla="*/ 2 h 116"/>
                  <a:gd name="T102" fmla="*/ 14 w 349"/>
                  <a:gd name="T103" fmla="*/ 0 h 116"/>
                  <a:gd name="T104" fmla="*/ 14 w 349"/>
                  <a:gd name="T105" fmla="*/ 0 h 116"/>
                  <a:gd name="T106" fmla="*/ 14 w 349"/>
                  <a:gd name="T107" fmla="*/ 0 h 1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49"/>
                  <a:gd name="T163" fmla="*/ 0 h 116"/>
                  <a:gd name="T164" fmla="*/ 349 w 349"/>
                  <a:gd name="T165" fmla="*/ 116 h 11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49" h="116">
                    <a:moveTo>
                      <a:pt x="349" y="68"/>
                    </a:moveTo>
                    <a:lnTo>
                      <a:pt x="347" y="56"/>
                    </a:lnTo>
                    <a:lnTo>
                      <a:pt x="346" y="56"/>
                    </a:lnTo>
                    <a:lnTo>
                      <a:pt x="344" y="56"/>
                    </a:lnTo>
                    <a:lnTo>
                      <a:pt x="342" y="56"/>
                    </a:lnTo>
                    <a:lnTo>
                      <a:pt x="344" y="68"/>
                    </a:lnTo>
                    <a:lnTo>
                      <a:pt x="349" y="68"/>
                    </a:lnTo>
                    <a:lnTo>
                      <a:pt x="347" y="86"/>
                    </a:lnTo>
                    <a:lnTo>
                      <a:pt x="344" y="105"/>
                    </a:lnTo>
                    <a:lnTo>
                      <a:pt x="342" y="116"/>
                    </a:lnTo>
                    <a:lnTo>
                      <a:pt x="341" y="116"/>
                    </a:lnTo>
                    <a:lnTo>
                      <a:pt x="339" y="116"/>
                    </a:lnTo>
                    <a:lnTo>
                      <a:pt x="338" y="116"/>
                    </a:lnTo>
                    <a:lnTo>
                      <a:pt x="341" y="103"/>
                    </a:lnTo>
                    <a:lnTo>
                      <a:pt x="342" y="86"/>
                    </a:lnTo>
                    <a:lnTo>
                      <a:pt x="344" y="68"/>
                    </a:lnTo>
                    <a:lnTo>
                      <a:pt x="349" y="68"/>
                    </a:lnTo>
                    <a:close/>
                    <a:moveTo>
                      <a:pt x="14" y="0"/>
                    </a:moveTo>
                    <a:lnTo>
                      <a:pt x="14" y="2"/>
                    </a:lnTo>
                    <a:lnTo>
                      <a:pt x="7" y="17"/>
                    </a:lnTo>
                    <a:lnTo>
                      <a:pt x="2" y="33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4" y="56"/>
                    </a:lnTo>
                    <a:lnTo>
                      <a:pt x="5" y="56"/>
                    </a:lnTo>
                    <a:lnTo>
                      <a:pt x="5" y="52"/>
                    </a:lnTo>
                    <a:lnTo>
                      <a:pt x="7" y="35"/>
                    </a:lnTo>
                    <a:lnTo>
                      <a:pt x="12" y="18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6" name="Freeform 248"/>
              <p:cNvSpPr>
                <a:spLocks noEditPoints="1"/>
              </p:cNvSpPr>
              <p:nvPr/>
            </p:nvSpPr>
            <p:spPr bwMode="auto">
              <a:xfrm>
                <a:off x="1860" y="2879"/>
                <a:ext cx="344" cy="114"/>
              </a:xfrm>
              <a:custGeom>
                <a:avLst/>
                <a:gdLst>
                  <a:gd name="T0" fmla="*/ 344 w 344"/>
                  <a:gd name="T1" fmla="*/ 66 h 114"/>
                  <a:gd name="T2" fmla="*/ 344 w 344"/>
                  <a:gd name="T3" fmla="*/ 54 h 114"/>
                  <a:gd name="T4" fmla="*/ 342 w 344"/>
                  <a:gd name="T5" fmla="*/ 54 h 114"/>
                  <a:gd name="T6" fmla="*/ 342 w 344"/>
                  <a:gd name="T7" fmla="*/ 54 h 114"/>
                  <a:gd name="T8" fmla="*/ 342 w 344"/>
                  <a:gd name="T9" fmla="*/ 54 h 114"/>
                  <a:gd name="T10" fmla="*/ 340 w 344"/>
                  <a:gd name="T11" fmla="*/ 54 h 114"/>
                  <a:gd name="T12" fmla="*/ 340 w 344"/>
                  <a:gd name="T13" fmla="*/ 54 h 114"/>
                  <a:gd name="T14" fmla="*/ 339 w 344"/>
                  <a:gd name="T15" fmla="*/ 54 h 114"/>
                  <a:gd name="T16" fmla="*/ 339 w 344"/>
                  <a:gd name="T17" fmla="*/ 54 h 114"/>
                  <a:gd name="T18" fmla="*/ 339 w 344"/>
                  <a:gd name="T19" fmla="*/ 54 h 114"/>
                  <a:gd name="T20" fmla="*/ 339 w 344"/>
                  <a:gd name="T21" fmla="*/ 66 h 114"/>
                  <a:gd name="T22" fmla="*/ 344 w 344"/>
                  <a:gd name="T23" fmla="*/ 66 h 114"/>
                  <a:gd name="T24" fmla="*/ 344 w 344"/>
                  <a:gd name="T25" fmla="*/ 84 h 114"/>
                  <a:gd name="T26" fmla="*/ 340 w 344"/>
                  <a:gd name="T27" fmla="*/ 101 h 114"/>
                  <a:gd name="T28" fmla="*/ 337 w 344"/>
                  <a:gd name="T29" fmla="*/ 114 h 114"/>
                  <a:gd name="T30" fmla="*/ 337 w 344"/>
                  <a:gd name="T31" fmla="*/ 114 h 114"/>
                  <a:gd name="T32" fmla="*/ 336 w 344"/>
                  <a:gd name="T33" fmla="*/ 114 h 114"/>
                  <a:gd name="T34" fmla="*/ 336 w 344"/>
                  <a:gd name="T35" fmla="*/ 114 h 114"/>
                  <a:gd name="T36" fmla="*/ 336 w 344"/>
                  <a:gd name="T37" fmla="*/ 114 h 114"/>
                  <a:gd name="T38" fmla="*/ 334 w 344"/>
                  <a:gd name="T39" fmla="*/ 114 h 114"/>
                  <a:gd name="T40" fmla="*/ 334 w 344"/>
                  <a:gd name="T41" fmla="*/ 114 h 114"/>
                  <a:gd name="T42" fmla="*/ 332 w 344"/>
                  <a:gd name="T43" fmla="*/ 114 h 114"/>
                  <a:gd name="T44" fmla="*/ 332 w 344"/>
                  <a:gd name="T45" fmla="*/ 114 h 114"/>
                  <a:gd name="T46" fmla="*/ 336 w 344"/>
                  <a:gd name="T47" fmla="*/ 101 h 114"/>
                  <a:gd name="T48" fmla="*/ 339 w 344"/>
                  <a:gd name="T49" fmla="*/ 84 h 114"/>
                  <a:gd name="T50" fmla="*/ 339 w 344"/>
                  <a:gd name="T51" fmla="*/ 66 h 114"/>
                  <a:gd name="T52" fmla="*/ 344 w 344"/>
                  <a:gd name="T53" fmla="*/ 66 h 114"/>
                  <a:gd name="T54" fmla="*/ 13 w 344"/>
                  <a:gd name="T55" fmla="*/ 0 h 114"/>
                  <a:gd name="T56" fmla="*/ 13 w 344"/>
                  <a:gd name="T57" fmla="*/ 0 h 114"/>
                  <a:gd name="T58" fmla="*/ 7 w 344"/>
                  <a:gd name="T59" fmla="*/ 16 h 114"/>
                  <a:gd name="T60" fmla="*/ 3 w 344"/>
                  <a:gd name="T61" fmla="*/ 33 h 114"/>
                  <a:gd name="T62" fmla="*/ 0 w 344"/>
                  <a:gd name="T63" fmla="*/ 50 h 114"/>
                  <a:gd name="T64" fmla="*/ 0 w 344"/>
                  <a:gd name="T65" fmla="*/ 53 h 114"/>
                  <a:gd name="T66" fmla="*/ 2 w 344"/>
                  <a:gd name="T67" fmla="*/ 53 h 114"/>
                  <a:gd name="T68" fmla="*/ 2 w 344"/>
                  <a:gd name="T69" fmla="*/ 53 h 114"/>
                  <a:gd name="T70" fmla="*/ 2 w 344"/>
                  <a:gd name="T71" fmla="*/ 54 h 114"/>
                  <a:gd name="T72" fmla="*/ 3 w 344"/>
                  <a:gd name="T73" fmla="*/ 54 h 114"/>
                  <a:gd name="T74" fmla="*/ 3 w 344"/>
                  <a:gd name="T75" fmla="*/ 54 h 114"/>
                  <a:gd name="T76" fmla="*/ 3 w 344"/>
                  <a:gd name="T77" fmla="*/ 54 h 114"/>
                  <a:gd name="T78" fmla="*/ 5 w 344"/>
                  <a:gd name="T79" fmla="*/ 54 h 114"/>
                  <a:gd name="T80" fmla="*/ 5 w 344"/>
                  <a:gd name="T81" fmla="*/ 54 h 114"/>
                  <a:gd name="T82" fmla="*/ 5 w 344"/>
                  <a:gd name="T83" fmla="*/ 50 h 114"/>
                  <a:gd name="T84" fmla="*/ 8 w 344"/>
                  <a:gd name="T85" fmla="*/ 33 h 114"/>
                  <a:gd name="T86" fmla="*/ 12 w 344"/>
                  <a:gd name="T87" fmla="*/ 18 h 114"/>
                  <a:gd name="T88" fmla="*/ 18 w 344"/>
                  <a:gd name="T89" fmla="*/ 1 h 114"/>
                  <a:gd name="T90" fmla="*/ 18 w 344"/>
                  <a:gd name="T91" fmla="*/ 0 h 114"/>
                  <a:gd name="T92" fmla="*/ 18 w 344"/>
                  <a:gd name="T93" fmla="*/ 0 h 114"/>
                  <a:gd name="T94" fmla="*/ 17 w 344"/>
                  <a:gd name="T95" fmla="*/ 0 h 114"/>
                  <a:gd name="T96" fmla="*/ 17 w 344"/>
                  <a:gd name="T97" fmla="*/ 0 h 114"/>
                  <a:gd name="T98" fmla="*/ 17 w 344"/>
                  <a:gd name="T99" fmla="*/ 0 h 114"/>
                  <a:gd name="T100" fmla="*/ 15 w 344"/>
                  <a:gd name="T101" fmla="*/ 0 h 114"/>
                  <a:gd name="T102" fmla="*/ 15 w 344"/>
                  <a:gd name="T103" fmla="*/ 0 h 114"/>
                  <a:gd name="T104" fmla="*/ 13 w 344"/>
                  <a:gd name="T105" fmla="*/ 0 h 114"/>
                  <a:gd name="T106" fmla="*/ 13 w 344"/>
                  <a:gd name="T107" fmla="*/ 0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44"/>
                  <a:gd name="T163" fmla="*/ 0 h 114"/>
                  <a:gd name="T164" fmla="*/ 344 w 34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44" h="114">
                    <a:moveTo>
                      <a:pt x="344" y="66"/>
                    </a:moveTo>
                    <a:lnTo>
                      <a:pt x="344" y="54"/>
                    </a:lnTo>
                    <a:lnTo>
                      <a:pt x="342" y="54"/>
                    </a:lnTo>
                    <a:lnTo>
                      <a:pt x="340" y="54"/>
                    </a:lnTo>
                    <a:lnTo>
                      <a:pt x="339" y="54"/>
                    </a:lnTo>
                    <a:lnTo>
                      <a:pt x="339" y="66"/>
                    </a:lnTo>
                    <a:lnTo>
                      <a:pt x="344" y="66"/>
                    </a:lnTo>
                    <a:lnTo>
                      <a:pt x="344" y="84"/>
                    </a:lnTo>
                    <a:lnTo>
                      <a:pt x="340" y="101"/>
                    </a:lnTo>
                    <a:lnTo>
                      <a:pt x="337" y="114"/>
                    </a:lnTo>
                    <a:lnTo>
                      <a:pt x="336" y="114"/>
                    </a:lnTo>
                    <a:lnTo>
                      <a:pt x="334" y="114"/>
                    </a:lnTo>
                    <a:lnTo>
                      <a:pt x="332" y="114"/>
                    </a:lnTo>
                    <a:lnTo>
                      <a:pt x="336" y="101"/>
                    </a:lnTo>
                    <a:lnTo>
                      <a:pt x="339" y="84"/>
                    </a:lnTo>
                    <a:lnTo>
                      <a:pt x="339" y="66"/>
                    </a:lnTo>
                    <a:lnTo>
                      <a:pt x="344" y="66"/>
                    </a:lnTo>
                    <a:close/>
                    <a:moveTo>
                      <a:pt x="13" y="0"/>
                    </a:moveTo>
                    <a:lnTo>
                      <a:pt x="13" y="0"/>
                    </a:lnTo>
                    <a:lnTo>
                      <a:pt x="7" y="16"/>
                    </a:lnTo>
                    <a:lnTo>
                      <a:pt x="3" y="33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50"/>
                    </a:lnTo>
                    <a:lnTo>
                      <a:pt x="8" y="33"/>
                    </a:lnTo>
                    <a:lnTo>
                      <a:pt x="12" y="18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7" name="Freeform 249"/>
              <p:cNvSpPr>
                <a:spLocks noEditPoints="1"/>
              </p:cNvSpPr>
              <p:nvPr/>
            </p:nvSpPr>
            <p:spPr bwMode="auto">
              <a:xfrm>
                <a:off x="1863" y="2879"/>
                <a:ext cx="339" cy="114"/>
              </a:xfrm>
              <a:custGeom>
                <a:avLst/>
                <a:gdLst>
                  <a:gd name="T0" fmla="*/ 339 w 339"/>
                  <a:gd name="T1" fmla="*/ 66 h 114"/>
                  <a:gd name="T2" fmla="*/ 337 w 339"/>
                  <a:gd name="T3" fmla="*/ 54 h 114"/>
                  <a:gd name="T4" fmla="*/ 337 w 339"/>
                  <a:gd name="T5" fmla="*/ 54 h 114"/>
                  <a:gd name="T6" fmla="*/ 336 w 339"/>
                  <a:gd name="T7" fmla="*/ 54 h 114"/>
                  <a:gd name="T8" fmla="*/ 336 w 339"/>
                  <a:gd name="T9" fmla="*/ 54 h 114"/>
                  <a:gd name="T10" fmla="*/ 336 w 339"/>
                  <a:gd name="T11" fmla="*/ 54 h 114"/>
                  <a:gd name="T12" fmla="*/ 334 w 339"/>
                  <a:gd name="T13" fmla="*/ 54 h 114"/>
                  <a:gd name="T14" fmla="*/ 334 w 339"/>
                  <a:gd name="T15" fmla="*/ 54 h 114"/>
                  <a:gd name="T16" fmla="*/ 334 w 339"/>
                  <a:gd name="T17" fmla="*/ 54 h 114"/>
                  <a:gd name="T18" fmla="*/ 333 w 339"/>
                  <a:gd name="T19" fmla="*/ 54 h 114"/>
                  <a:gd name="T20" fmla="*/ 334 w 339"/>
                  <a:gd name="T21" fmla="*/ 66 h 114"/>
                  <a:gd name="T22" fmla="*/ 339 w 339"/>
                  <a:gd name="T23" fmla="*/ 66 h 114"/>
                  <a:gd name="T24" fmla="*/ 337 w 339"/>
                  <a:gd name="T25" fmla="*/ 84 h 114"/>
                  <a:gd name="T26" fmla="*/ 336 w 339"/>
                  <a:gd name="T27" fmla="*/ 101 h 114"/>
                  <a:gd name="T28" fmla="*/ 333 w 339"/>
                  <a:gd name="T29" fmla="*/ 114 h 114"/>
                  <a:gd name="T30" fmla="*/ 331 w 339"/>
                  <a:gd name="T31" fmla="*/ 114 h 114"/>
                  <a:gd name="T32" fmla="*/ 331 w 339"/>
                  <a:gd name="T33" fmla="*/ 114 h 114"/>
                  <a:gd name="T34" fmla="*/ 329 w 339"/>
                  <a:gd name="T35" fmla="*/ 114 h 114"/>
                  <a:gd name="T36" fmla="*/ 329 w 339"/>
                  <a:gd name="T37" fmla="*/ 114 h 114"/>
                  <a:gd name="T38" fmla="*/ 329 w 339"/>
                  <a:gd name="T39" fmla="*/ 114 h 114"/>
                  <a:gd name="T40" fmla="*/ 328 w 339"/>
                  <a:gd name="T41" fmla="*/ 114 h 114"/>
                  <a:gd name="T42" fmla="*/ 328 w 339"/>
                  <a:gd name="T43" fmla="*/ 114 h 114"/>
                  <a:gd name="T44" fmla="*/ 326 w 339"/>
                  <a:gd name="T45" fmla="*/ 114 h 114"/>
                  <a:gd name="T46" fmla="*/ 331 w 339"/>
                  <a:gd name="T47" fmla="*/ 99 h 114"/>
                  <a:gd name="T48" fmla="*/ 333 w 339"/>
                  <a:gd name="T49" fmla="*/ 84 h 114"/>
                  <a:gd name="T50" fmla="*/ 334 w 339"/>
                  <a:gd name="T51" fmla="*/ 66 h 114"/>
                  <a:gd name="T52" fmla="*/ 339 w 339"/>
                  <a:gd name="T53" fmla="*/ 66 h 114"/>
                  <a:gd name="T54" fmla="*/ 14 w 339"/>
                  <a:gd name="T55" fmla="*/ 0 h 114"/>
                  <a:gd name="T56" fmla="*/ 12 w 339"/>
                  <a:gd name="T57" fmla="*/ 1 h 114"/>
                  <a:gd name="T58" fmla="*/ 7 w 339"/>
                  <a:gd name="T59" fmla="*/ 16 h 114"/>
                  <a:gd name="T60" fmla="*/ 2 w 339"/>
                  <a:gd name="T61" fmla="*/ 33 h 114"/>
                  <a:gd name="T62" fmla="*/ 0 w 339"/>
                  <a:gd name="T63" fmla="*/ 50 h 114"/>
                  <a:gd name="T64" fmla="*/ 0 w 339"/>
                  <a:gd name="T65" fmla="*/ 54 h 114"/>
                  <a:gd name="T66" fmla="*/ 0 w 339"/>
                  <a:gd name="T67" fmla="*/ 54 h 114"/>
                  <a:gd name="T68" fmla="*/ 0 w 339"/>
                  <a:gd name="T69" fmla="*/ 54 h 114"/>
                  <a:gd name="T70" fmla="*/ 2 w 339"/>
                  <a:gd name="T71" fmla="*/ 54 h 114"/>
                  <a:gd name="T72" fmla="*/ 2 w 339"/>
                  <a:gd name="T73" fmla="*/ 54 h 114"/>
                  <a:gd name="T74" fmla="*/ 4 w 339"/>
                  <a:gd name="T75" fmla="*/ 54 h 114"/>
                  <a:gd name="T76" fmla="*/ 4 w 339"/>
                  <a:gd name="T77" fmla="*/ 54 h 114"/>
                  <a:gd name="T78" fmla="*/ 4 w 339"/>
                  <a:gd name="T79" fmla="*/ 54 h 114"/>
                  <a:gd name="T80" fmla="*/ 5 w 339"/>
                  <a:gd name="T81" fmla="*/ 54 h 114"/>
                  <a:gd name="T82" fmla="*/ 5 w 339"/>
                  <a:gd name="T83" fmla="*/ 50 h 114"/>
                  <a:gd name="T84" fmla="*/ 7 w 339"/>
                  <a:gd name="T85" fmla="*/ 33 h 114"/>
                  <a:gd name="T86" fmla="*/ 12 w 339"/>
                  <a:gd name="T87" fmla="*/ 18 h 114"/>
                  <a:gd name="T88" fmla="*/ 17 w 339"/>
                  <a:gd name="T89" fmla="*/ 3 h 114"/>
                  <a:gd name="T90" fmla="*/ 18 w 339"/>
                  <a:gd name="T91" fmla="*/ 1 h 114"/>
                  <a:gd name="T92" fmla="*/ 17 w 339"/>
                  <a:gd name="T93" fmla="*/ 1 h 114"/>
                  <a:gd name="T94" fmla="*/ 17 w 339"/>
                  <a:gd name="T95" fmla="*/ 1 h 114"/>
                  <a:gd name="T96" fmla="*/ 15 w 339"/>
                  <a:gd name="T97" fmla="*/ 1 h 114"/>
                  <a:gd name="T98" fmla="*/ 15 w 339"/>
                  <a:gd name="T99" fmla="*/ 0 h 114"/>
                  <a:gd name="T100" fmla="*/ 15 w 339"/>
                  <a:gd name="T101" fmla="*/ 0 h 114"/>
                  <a:gd name="T102" fmla="*/ 14 w 339"/>
                  <a:gd name="T103" fmla="*/ 0 h 114"/>
                  <a:gd name="T104" fmla="*/ 14 w 339"/>
                  <a:gd name="T105" fmla="*/ 0 h 114"/>
                  <a:gd name="T106" fmla="*/ 14 w 339"/>
                  <a:gd name="T107" fmla="*/ 0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39"/>
                  <a:gd name="T163" fmla="*/ 0 h 114"/>
                  <a:gd name="T164" fmla="*/ 339 w 339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39" h="114">
                    <a:moveTo>
                      <a:pt x="339" y="66"/>
                    </a:moveTo>
                    <a:lnTo>
                      <a:pt x="337" y="54"/>
                    </a:lnTo>
                    <a:lnTo>
                      <a:pt x="336" y="54"/>
                    </a:lnTo>
                    <a:lnTo>
                      <a:pt x="334" y="54"/>
                    </a:lnTo>
                    <a:lnTo>
                      <a:pt x="333" y="54"/>
                    </a:lnTo>
                    <a:lnTo>
                      <a:pt x="334" y="66"/>
                    </a:lnTo>
                    <a:lnTo>
                      <a:pt x="339" y="66"/>
                    </a:lnTo>
                    <a:lnTo>
                      <a:pt x="337" y="84"/>
                    </a:lnTo>
                    <a:lnTo>
                      <a:pt x="336" y="101"/>
                    </a:lnTo>
                    <a:lnTo>
                      <a:pt x="333" y="114"/>
                    </a:lnTo>
                    <a:lnTo>
                      <a:pt x="331" y="114"/>
                    </a:lnTo>
                    <a:lnTo>
                      <a:pt x="329" y="114"/>
                    </a:lnTo>
                    <a:lnTo>
                      <a:pt x="328" y="114"/>
                    </a:lnTo>
                    <a:lnTo>
                      <a:pt x="326" y="114"/>
                    </a:lnTo>
                    <a:lnTo>
                      <a:pt x="331" y="99"/>
                    </a:lnTo>
                    <a:lnTo>
                      <a:pt x="333" y="84"/>
                    </a:lnTo>
                    <a:lnTo>
                      <a:pt x="334" y="66"/>
                    </a:lnTo>
                    <a:lnTo>
                      <a:pt x="339" y="66"/>
                    </a:lnTo>
                    <a:close/>
                    <a:moveTo>
                      <a:pt x="14" y="0"/>
                    </a:moveTo>
                    <a:lnTo>
                      <a:pt x="12" y="1"/>
                    </a:lnTo>
                    <a:lnTo>
                      <a:pt x="7" y="16"/>
                    </a:lnTo>
                    <a:lnTo>
                      <a:pt x="2" y="33"/>
                    </a:lnTo>
                    <a:lnTo>
                      <a:pt x="0" y="50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4" y="54"/>
                    </a:lnTo>
                    <a:lnTo>
                      <a:pt x="5" y="54"/>
                    </a:lnTo>
                    <a:lnTo>
                      <a:pt x="5" y="50"/>
                    </a:lnTo>
                    <a:lnTo>
                      <a:pt x="7" y="33"/>
                    </a:lnTo>
                    <a:lnTo>
                      <a:pt x="12" y="18"/>
                    </a:lnTo>
                    <a:lnTo>
                      <a:pt x="17" y="3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8" name="Freeform 250"/>
              <p:cNvSpPr>
                <a:spLocks noEditPoints="1"/>
              </p:cNvSpPr>
              <p:nvPr/>
            </p:nvSpPr>
            <p:spPr bwMode="auto">
              <a:xfrm>
                <a:off x="1865" y="2879"/>
                <a:ext cx="334" cy="114"/>
              </a:xfrm>
              <a:custGeom>
                <a:avLst/>
                <a:gdLst>
                  <a:gd name="T0" fmla="*/ 334 w 334"/>
                  <a:gd name="T1" fmla="*/ 66 h 114"/>
                  <a:gd name="T2" fmla="*/ 334 w 334"/>
                  <a:gd name="T3" fmla="*/ 54 h 114"/>
                  <a:gd name="T4" fmla="*/ 332 w 334"/>
                  <a:gd name="T5" fmla="*/ 54 h 114"/>
                  <a:gd name="T6" fmla="*/ 332 w 334"/>
                  <a:gd name="T7" fmla="*/ 54 h 114"/>
                  <a:gd name="T8" fmla="*/ 332 w 334"/>
                  <a:gd name="T9" fmla="*/ 54 h 114"/>
                  <a:gd name="T10" fmla="*/ 331 w 334"/>
                  <a:gd name="T11" fmla="*/ 54 h 114"/>
                  <a:gd name="T12" fmla="*/ 331 w 334"/>
                  <a:gd name="T13" fmla="*/ 54 h 114"/>
                  <a:gd name="T14" fmla="*/ 329 w 334"/>
                  <a:gd name="T15" fmla="*/ 54 h 114"/>
                  <a:gd name="T16" fmla="*/ 329 w 334"/>
                  <a:gd name="T17" fmla="*/ 54 h 114"/>
                  <a:gd name="T18" fmla="*/ 329 w 334"/>
                  <a:gd name="T19" fmla="*/ 54 h 114"/>
                  <a:gd name="T20" fmla="*/ 329 w 334"/>
                  <a:gd name="T21" fmla="*/ 66 h 114"/>
                  <a:gd name="T22" fmla="*/ 334 w 334"/>
                  <a:gd name="T23" fmla="*/ 66 h 114"/>
                  <a:gd name="T24" fmla="*/ 334 w 334"/>
                  <a:gd name="T25" fmla="*/ 84 h 114"/>
                  <a:gd name="T26" fmla="*/ 331 w 334"/>
                  <a:gd name="T27" fmla="*/ 101 h 114"/>
                  <a:gd name="T28" fmla="*/ 327 w 334"/>
                  <a:gd name="T29" fmla="*/ 114 h 114"/>
                  <a:gd name="T30" fmla="*/ 327 w 334"/>
                  <a:gd name="T31" fmla="*/ 114 h 114"/>
                  <a:gd name="T32" fmla="*/ 326 w 334"/>
                  <a:gd name="T33" fmla="*/ 114 h 114"/>
                  <a:gd name="T34" fmla="*/ 326 w 334"/>
                  <a:gd name="T35" fmla="*/ 114 h 114"/>
                  <a:gd name="T36" fmla="*/ 324 w 334"/>
                  <a:gd name="T37" fmla="*/ 114 h 114"/>
                  <a:gd name="T38" fmla="*/ 324 w 334"/>
                  <a:gd name="T39" fmla="*/ 114 h 114"/>
                  <a:gd name="T40" fmla="*/ 324 w 334"/>
                  <a:gd name="T41" fmla="*/ 112 h 114"/>
                  <a:gd name="T42" fmla="*/ 322 w 334"/>
                  <a:gd name="T43" fmla="*/ 112 h 114"/>
                  <a:gd name="T44" fmla="*/ 322 w 334"/>
                  <a:gd name="T45" fmla="*/ 112 h 114"/>
                  <a:gd name="T46" fmla="*/ 326 w 334"/>
                  <a:gd name="T47" fmla="*/ 99 h 114"/>
                  <a:gd name="T48" fmla="*/ 329 w 334"/>
                  <a:gd name="T49" fmla="*/ 83 h 114"/>
                  <a:gd name="T50" fmla="*/ 329 w 334"/>
                  <a:gd name="T51" fmla="*/ 66 h 114"/>
                  <a:gd name="T52" fmla="*/ 334 w 334"/>
                  <a:gd name="T53" fmla="*/ 66 h 114"/>
                  <a:gd name="T54" fmla="*/ 13 w 334"/>
                  <a:gd name="T55" fmla="*/ 0 h 114"/>
                  <a:gd name="T56" fmla="*/ 13 w 334"/>
                  <a:gd name="T57" fmla="*/ 1 h 114"/>
                  <a:gd name="T58" fmla="*/ 7 w 334"/>
                  <a:gd name="T59" fmla="*/ 18 h 114"/>
                  <a:gd name="T60" fmla="*/ 3 w 334"/>
                  <a:gd name="T61" fmla="*/ 33 h 114"/>
                  <a:gd name="T62" fmla="*/ 0 w 334"/>
                  <a:gd name="T63" fmla="*/ 50 h 114"/>
                  <a:gd name="T64" fmla="*/ 0 w 334"/>
                  <a:gd name="T65" fmla="*/ 54 h 114"/>
                  <a:gd name="T66" fmla="*/ 2 w 334"/>
                  <a:gd name="T67" fmla="*/ 54 h 114"/>
                  <a:gd name="T68" fmla="*/ 2 w 334"/>
                  <a:gd name="T69" fmla="*/ 54 h 114"/>
                  <a:gd name="T70" fmla="*/ 2 w 334"/>
                  <a:gd name="T71" fmla="*/ 54 h 114"/>
                  <a:gd name="T72" fmla="*/ 3 w 334"/>
                  <a:gd name="T73" fmla="*/ 54 h 114"/>
                  <a:gd name="T74" fmla="*/ 3 w 334"/>
                  <a:gd name="T75" fmla="*/ 54 h 114"/>
                  <a:gd name="T76" fmla="*/ 3 w 334"/>
                  <a:gd name="T77" fmla="*/ 54 h 114"/>
                  <a:gd name="T78" fmla="*/ 5 w 334"/>
                  <a:gd name="T79" fmla="*/ 56 h 114"/>
                  <a:gd name="T80" fmla="*/ 5 w 334"/>
                  <a:gd name="T81" fmla="*/ 56 h 114"/>
                  <a:gd name="T82" fmla="*/ 5 w 334"/>
                  <a:gd name="T83" fmla="*/ 50 h 114"/>
                  <a:gd name="T84" fmla="*/ 8 w 334"/>
                  <a:gd name="T85" fmla="*/ 35 h 114"/>
                  <a:gd name="T86" fmla="*/ 12 w 334"/>
                  <a:gd name="T87" fmla="*/ 18 h 114"/>
                  <a:gd name="T88" fmla="*/ 16 w 334"/>
                  <a:gd name="T89" fmla="*/ 3 h 114"/>
                  <a:gd name="T90" fmla="*/ 18 w 334"/>
                  <a:gd name="T91" fmla="*/ 1 h 114"/>
                  <a:gd name="T92" fmla="*/ 18 w 334"/>
                  <a:gd name="T93" fmla="*/ 1 h 114"/>
                  <a:gd name="T94" fmla="*/ 16 w 334"/>
                  <a:gd name="T95" fmla="*/ 1 h 114"/>
                  <a:gd name="T96" fmla="*/ 16 w 334"/>
                  <a:gd name="T97" fmla="*/ 1 h 114"/>
                  <a:gd name="T98" fmla="*/ 16 w 334"/>
                  <a:gd name="T99" fmla="*/ 1 h 114"/>
                  <a:gd name="T100" fmla="*/ 15 w 334"/>
                  <a:gd name="T101" fmla="*/ 1 h 114"/>
                  <a:gd name="T102" fmla="*/ 15 w 334"/>
                  <a:gd name="T103" fmla="*/ 1 h 114"/>
                  <a:gd name="T104" fmla="*/ 13 w 334"/>
                  <a:gd name="T105" fmla="*/ 1 h 114"/>
                  <a:gd name="T106" fmla="*/ 13 w 334"/>
                  <a:gd name="T107" fmla="*/ 0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34"/>
                  <a:gd name="T163" fmla="*/ 0 h 114"/>
                  <a:gd name="T164" fmla="*/ 334 w 33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34" h="114">
                    <a:moveTo>
                      <a:pt x="334" y="66"/>
                    </a:moveTo>
                    <a:lnTo>
                      <a:pt x="334" y="54"/>
                    </a:lnTo>
                    <a:lnTo>
                      <a:pt x="332" y="54"/>
                    </a:lnTo>
                    <a:lnTo>
                      <a:pt x="331" y="54"/>
                    </a:lnTo>
                    <a:lnTo>
                      <a:pt x="329" y="54"/>
                    </a:lnTo>
                    <a:lnTo>
                      <a:pt x="329" y="66"/>
                    </a:lnTo>
                    <a:lnTo>
                      <a:pt x="334" y="66"/>
                    </a:lnTo>
                    <a:lnTo>
                      <a:pt x="334" y="84"/>
                    </a:lnTo>
                    <a:lnTo>
                      <a:pt x="331" y="101"/>
                    </a:lnTo>
                    <a:lnTo>
                      <a:pt x="327" y="114"/>
                    </a:lnTo>
                    <a:lnTo>
                      <a:pt x="326" y="114"/>
                    </a:lnTo>
                    <a:lnTo>
                      <a:pt x="324" y="114"/>
                    </a:lnTo>
                    <a:lnTo>
                      <a:pt x="324" y="112"/>
                    </a:lnTo>
                    <a:lnTo>
                      <a:pt x="322" y="112"/>
                    </a:lnTo>
                    <a:lnTo>
                      <a:pt x="326" y="99"/>
                    </a:lnTo>
                    <a:lnTo>
                      <a:pt x="329" y="83"/>
                    </a:lnTo>
                    <a:lnTo>
                      <a:pt x="329" y="66"/>
                    </a:lnTo>
                    <a:lnTo>
                      <a:pt x="334" y="66"/>
                    </a:lnTo>
                    <a:close/>
                    <a:moveTo>
                      <a:pt x="13" y="0"/>
                    </a:moveTo>
                    <a:lnTo>
                      <a:pt x="13" y="1"/>
                    </a:lnTo>
                    <a:lnTo>
                      <a:pt x="7" y="18"/>
                    </a:lnTo>
                    <a:lnTo>
                      <a:pt x="3" y="33"/>
                    </a:lnTo>
                    <a:lnTo>
                      <a:pt x="0" y="50"/>
                    </a:lnTo>
                    <a:lnTo>
                      <a:pt x="0" y="54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5" y="56"/>
                    </a:lnTo>
                    <a:lnTo>
                      <a:pt x="5" y="50"/>
                    </a:lnTo>
                    <a:lnTo>
                      <a:pt x="8" y="35"/>
                    </a:lnTo>
                    <a:lnTo>
                      <a:pt x="12" y="18"/>
                    </a:lnTo>
                    <a:lnTo>
                      <a:pt x="16" y="3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39" name="Freeform 251"/>
              <p:cNvSpPr>
                <a:spLocks noEditPoints="1"/>
              </p:cNvSpPr>
              <p:nvPr/>
            </p:nvSpPr>
            <p:spPr bwMode="auto">
              <a:xfrm>
                <a:off x="1868" y="2880"/>
                <a:ext cx="329" cy="113"/>
              </a:xfrm>
              <a:custGeom>
                <a:avLst/>
                <a:gdLst>
                  <a:gd name="T0" fmla="*/ 329 w 329"/>
                  <a:gd name="T1" fmla="*/ 65 h 113"/>
                  <a:gd name="T2" fmla="*/ 328 w 329"/>
                  <a:gd name="T3" fmla="*/ 53 h 113"/>
                  <a:gd name="T4" fmla="*/ 328 w 329"/>
                  <a:gd name="T5" fmla="*/ 53 h 113"/>
                  <a:gd name="T6" fmla="*/ 326 w 329"/>
                  <a:gd name="T7" fmla="*/ 53 h 113"/>
                  <a:gd name="T8" fmla="*/ 326 w 329"/>
                  <a:gd name="T9" fmla="*/ 53 h 113"/>
                  <a:gd name="T10" fmla="*/ 326 w 329"/>
                  <a:gd name="T11" fmla="*/ 53 h 113"/>
                  <a:gd name="T12" fmla="*/ 324 w 329"/>
                  <a:gd name="T13" fmla="*/ 53 h 113"/>
                  <a:gd name="T14" fmla="*/ 324 w 329"/>
                  <a:gd name="T15" fmla="*/ 53 h 113"/>
                  <a:gd name="T16" fmla="*/ 324 w 329"/>
                  <a:gd name="T17" fmla="*/ 53 h 113"/>
                  <a:gd name="T18" fmla="*/ 323 w 329"/>
                  <a:gd name="T19" fmla="*/ 53 h 113"/>
                  <a:gd name="T20" fmla="*/ 324 w 329"/>
                  <a:gd name="T21" fmla="*/ 65 h 113"/>
                  <a:gd name="T22" fmla="*/ 329 w 329"/>
                  <a:gd name="T23" fmla="*/ 65 h 113"/>
                  <a:gd name="T24" fmla="*/ 328 w 329"/>
                  <a:gd name="T25" fmla="*/ 83 h 113"/>
                  <a:gd name="T26" fmla="*/ 326 w 329"/>
                  <a:gd name="T27" fmla="*/ 98 h 113"/>
                  <a:gd name="T28" fmla="*/ 321 w 329"/>
                  <a:gd name="T29" fmla="*/ 113 h 113"/>
                  <a:gd name="T30" fmla="*/ 321 w 329"/>
                  <a:gd name="T31" fmla="*/ 113 h 113"/>
                  <a:gd name="T32" fmla="*/ 321 w 329"/>
                  <a:gd name="T33" fmla="*/ 111 h 113"/>
                  <a:gd name="T34" fmla="*/ 319 w 329"/>
                  <a:gd name="T35" fmla="*/ 111 h 113"/>
                  <a:gd name="T36" fmla="*/ 319 w 329"/>
                  <a:gd name="T37" fmla="*/ 111 h 113"/>
                  <a:gd name="T38" fmla="*/ 319 w 329"/>
                  <a:gd name="T39" fmla="*/ 111 h 113"/>
                  <a:gd name="T40" fmla="*/ 318 w 329"/>
                  <a:gd name="T41" fmla="*/ 111 h 113"/>
                  <a:gd name="T42" fmla="*/ 318 w 329"/>
                  <a:gd name="T43" fmla="*/ 111 h 113"/>
                  <a:gd name="T44" fmla="*/ 316 w 329"/>
                  <a:gd name="T45" fmla="*/ 111 h 113"/>
                  <a:gd name="T46" fmla="*/ 321 w 329"/>
                  <a:gd name="T47" fmla="*/ 98 h 113"/>
                  <a:gd name="T48" fmla="*/ 323 w 329"/>
                  <a:gd name="T49" fmla="*/ 82 h 113"/>
                  <a:gd name="T50" fmla="*/ 324 w 329"/>
                  <a:gd name="T51" fmla="*/ 65 h 113"/>
                  <a:gd name="T52" fmla="*/ 329 w 329"/>
                  <a:gd name="T53" fmla="*/ 65 h 113"/>
                  <a:gd name="T54" fmla="*/ 13 w 329"/>
                  <a:gd name="T55" fmla="*/ 0 h 113"/>
                  <a:gd name="T56" fmla="*/ 12 w 329"/>
                  <a:gd name="T57" fmla="*/ 2 h 113"/>
                  <a:gd name="T58" fmla="*/ 7 w 329"/>
                  <a:gd name="T59" fmla="*/ 17 h 113"/>
                  <a:gd name="T60" fmla="*/ 2 w 329"/>
                  <a:gd name="T61" fmla="*/ 32 h 113"/>
                  <a:gd name="T62" fmla="*/ 0 w 329"/>
                  <a:gd name="T63" fmla="*/ 49 h 113"/>
                  <a:gd name="T64" fmla="*/ 0 w 329"/>
                  <a:gd name="T65" fmla="*/ 53 h 113"/>
                  <a:gd name="T66" fmla="*/ 0 w 329"/>
                  <a:gd name="T67" fmla="*/ 53 h 113"/>
                  <a:gd name="T68" fmla="*/ 0 w 329"/>
                  <a:gd name="T69" fmla="*/ 53 h 113"/>
                  <a:gd name="T70" fmla="*/ 2 w 329"/>
                  <a:gd name="T71" fmla="*/ 55 h 113"/>
                  <a:gd name="T72" fmla="*/ 2 w 329"/>
                  <a:gd name="T73" fmla="*/ 55 h 113"/>
                  <a:gd name="T74" fmla="*/ 2 w 329"/>
                  <a:gd name="T75" fmla="*/ 55 h 113"/>
                  <a:gd name="T76" fmla="*/ 4 w 329"/>
                  <a:gd name="T77" fmla="*/ 55 h 113"/>
                  <a:gd name="T78" fmla="*/ 4 w 329"/>
                  <a:gd name="T79" fmla="*/ 55 h 113"/>
                  <a:gd name="T80" fmla="*/ 5 w 329"/>
                  <a:gd name="T81" fmla="*/ 55 h 113"/>
                  <a:gd name="T82" fmla="*/ 5 w 329"/>
                  <a:gd name="T83" fmla="*/ 50 h 113"/>
                  <a:gd name="T84" fmla="*/ 7 w 329"/>
                  <a:gd name="T85" fmla="*/ 34 h 113"/>
                  <a:gd name="T86" fmla="*/ 12 w 329"/>
                  <a:gd name="T87" fmla="*/ 19 h 113"/>
                  <a:gd name="T88" fmla="*/ 17 w 329"/>
                  <a:gd name="T89" fmla="*/ 4 h 113"/>
                  <a:gd name="T90" fmla="*/ 17 w 329"/>
                  <a:gd name="T91" fmla="*/ 2 h 113"/>
                  <a:gd name="T92" fmla="*/ 17 w 329"/>
                  <a:gd name="T93" fmla="*/ 2 h 113"/>
                  <a:gd name="T94" fmla="*/ 17 w 329"/>
                  <a:gd name="T95" fmla="*/ 2 h 113"/>
                  <a:gd name="T96" fmla="*/ 15 w 329"/>
                  <a:gd name="T97" fmla="*/ 0 h 113"/>
                  <a:gd name="T98" fmla="*/ 15 w 329"/>
                  <a:gd name="T99" fmla="*/ 0 h 113"/>
                  <a:gd name="T100" fmla="*/ 15 w 329"/>
                  <a:gd name="T101" fmla="*/ 0 h 113"/>
                  <a:gd name="T102" fmla="*/ 13 w 329"/>
                  <a:gd name="T103" fmla="*/ 0 h 113"/>
                  <a:gd name="T104" fmla="*/ 13 w 329"/>
                  <a:gd name="T105" fmla="*/ 0 h 113"/>
                  <a:gd name="T106" fmla="*/ 13 w 329"/>
                  <a:gd name="T107" fmla="*/ 0 h 11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29"/>
                  <a:gd name="T163" fmla="*/ 0 h 113"/>
                  <a:gd name="T164" fmla="*/ 329 w 329"/>
                  <a:gd name="T165" fmla="*/ 113 h 11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29" h="113">
                    <a:moveTo>
                      <a:pt x="329" y="65"/>
                    </a:moveTo>
                    <a:lnTo>
                      <a:pt x="328" y="53"/>
                    </a:lnTo>
                    <a:lnTo>
                      <a:pt x="326" y="53"/>
                    </a:lnTo>
                    <a:lnTo>
                      <a:pt x="324" y="53"/>
                    </a:lnTo>
                    <a:lnTo>
                      <a:pt x="323" y="53"/>
                    </a:lnTo>
                    <a:lnTo>
                      <a:pt x="324" y="65"/>
                    </a:lnTo>
                    <a:lnTo>
                      <a:pt x="329" y="65"/>
                    </a:lnTo>
                    <a:lnTo>
                      <a:pt x="328" y="83"/>
                    </a:lnTo>
                    <a:lnTo>
                      <a:pt x="326" y="98"/>
                    </a:lnTo>
                    <a:lnTo>
                      <a:pt x="321" y="113"/>
                    </a:lnTo>
                    <a:lnTo>
                      <a:pt x="321" y="111"/>
                    </a:lnTo>
                    <a:lnTo>
                      <a:pt x="319" y="111"/>
                    </a:lnTo>
                    <a:lnTo>
                      <a:pt x="318" y="111"/>
                    </a:lnTo>
                    <a:lnTo>
                      <a:pt x="316" y="111"/>
                    </a:lnTo>
                    <a:lnTo>
                      <a:pt x="321" y="98"/>
                    </a:lnTo>
                    <a:lnTo>
                      <a:pt x="323" y="82"/>
                    </a:lnTo>
                    <a:lnTo>
                      <a:pt x="324" y="65"/>
                    </a:lnTo>
                    <a:lnTo>
                      <a:pt x="329" y="65"/>
                    </a:lnTo>
                    <a:close/>
                    <a:moveTo>
                      <a:pt x="13" y="0"/>
                    </a:moveTo>
                    <a:lnTo>
                      <a:pt x="12" y="2"/>
                    </a:lnTo>
                    <a:lnTo>
                      <a:pt x="7" y="17"/>
                    </a:lnTo>
                    <a:lnTo>
                      <a:pt x="2" y="32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50"/>
                    </a:lnTo>
                    <a:lnTo>
                      <a:pt x="7" y="34"/>
                    </a:lnTo>
                    <a:lnTo>
                      <a:pt x="12" y="19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0" name="Freeform 252"/>
              <p:cNvSpPr>
                <a:spLocks noEditPoints="1"/>
              </p:cNvSpPr>
              <p:nvPr/>
            </p:nvSpPr>
            <p:spPr bwMode="auto">
              <a:xfrm>
                <a:off x="1870" y="2880"/>
                <a:ext cx="324" cy="111"/>
              </a:xfrm>
              <a:custGeom>
                <a:avLst/>
                <a:gdLst>
                  <a:gd name="T0" fmla="*/ 324 w 324"/>
                  <a:gd name="T1" fmla="*/ 65 h 111"/>
                  <a:gd name="T2" fmla="*/ 324 w 324"/>
                  <a:gd name="T3" fmla="*/ 53 h 111"/>
                  <a:gd name="T4" fmla="*/ 322 w 324"/>
                  <a:gd name="T5" fmla="*/ 53 h 111"/>
                  <a:gd name="T6" fmla="*/ 322 w 324"/>
                  <a:gd name="T7" fmla="*/ 53 h 111"/>
                  <a:gd name="T8" fmla="*/ 322 w 324"/>
                  <a:gd name="T9" fmla="*/ 53 h 111"/>
                  <a:gd name="T10" fmla="*/ 321 w 324"/>
                  <a:gd name="T11" fmla="*/ 53 h 111"/>
                  <a:gd name="T12" fmla="*/ 321 w 324"/>
                  <a:gd name="T13" fmla="*/ 53 h 111"/>
                  <a:gd name="T14" fmla="*/ 319 w 324"/>
                  <a:gd name="T15" fmla="*/ 53 h 111"/>
                  <a:gd name="T16" fmla="*/ 319 w 324"/>
                  <a:gd name="T17" fmla="*/ 53 h 111"/>
                  <a:gd name="T18" fmla="*/ 319 w 324"/>
                  <a:gd name="T19" fmla="*/ 53 h 111"/>
                  <a:gd name="T20" fmla="*/ 319 w 324"/>
                  <a:gd name="T21" fmla="*/ 65 h 111"/>
                  <a:gd name="T22" fmla="*/ 324 w 324"/>
                  <a:gd name="T23" fmla="*/ 65 h 111"/>
                  <a:gd name="T24" fmla="*/ 324 w 324"/>
                  <a:gd name="T25" fmla="*/ 82 h 111"/>
                  <a:gd name="T26" fmla="*/ 321 w 324"/>
                  <a:gd name="T27" fmla="*/ 98 h 111"/>
                  <a:gd name="T28" fmla="*/ 317 w 324"/>
                  <a:gd name="T29" fmla="*/ 111 h 111"/>
                  <a:gd name="T30" fmla="*/ 317 w 324"/>
                  <a:gd name="T31" fmla="*/ 111 h 111"/>
                  <a:gd name="T32" fmla="*/ 316 w 324"/>
                  <a:gd name="T33" fmla="*/ 111 h 111"/>
                  <a:gd name="T34" fmla="*/ 316 w 324"/>
                  <a:gd name="T35" fmla="*/ 111 h 111"/>
                  <a:gd name="T36" fmla="*/ 314 w 324"/>
                  <a:gd name="T37" fmla="*/ 111 h 111"/>
                  <a:gd name="T38" fmla="*/ 314 w 324"/>
                  <a:gd name="T39" fmla="*/ 111 h 111"/>
                  <a:gd name="T40" fmla="*/ 314 w 324"/>
                  <a:gd name="T41" fmla="*/ 111 h 111"/>
                  <a:gd name="T42" fmla="*/ 312 w 324"/>
                  <a:gd name="T43" fmla="*/ 111 h 111"/>
                  <a:gd name="T44" fmla="*/ 312 w 324"/>
                  <a:gd name="T45" fmla="*/ 111 h 111"/>
                  <a:gd name="T46" fmla="*/ 316 w 324"/>
                  <a:gd name="T47" fmla="*/ 97 h 111"/>
                  <a:gd name="T48" fmla="*/ 319 w 324"/>
                  <a:gd name="T49" fmla="*/ 82 h 111"/>
                  <a:gd name="T50" fmla="*/ 319 w 324"/>
                  <a:gd name="T51" fmla="*/ 65 h 111"/>
                  <a:gd name="T52" fmla="*/ 324 w 324"/>
                  <a:gd name="T53" fmla="*/ 65 h 111"/>
                  <a:gd name="T54" fmla="*/ 13 w 324"/>
                  <a:gd name="T55" fmla="*/ 0 h 111"/>
                  <a:gd name="T56" fmla="*/ 11 w 324"/>
                  <a:gd name="T57" fmla="*/ 2 h 111"/>
                  <a:gd name="T58" fmla="*/ 7 w 324"/>
                  <a:gd name="T59" fmla="*/ 17 h 111"/>
                  <a:gd name="T60" fmla="*/ 3 w 324"/>
                  <a:gd name="T61" fmla="*/ 34 h 111"/>
                  <a:gd name="T62" fmla="*/ 0 w 324"/>
                  <a:gd name="T63" fmla="*/ 49 h 111"/>
                  <a:gd name="T64" fmla="*/ 0 w 324"/>
                  <a:gd name="T65" fmla="*/ 55 h 111"/>
                  <a:gd name="T66" fmla="*/ 0 w 324"/>
                  <a:gd name="T67" fmla="*/ 55 h 111"/>
                  <a:gd name="T68" fmla="*/ 2 w 324"/>
                  <a:gd name="T69" fmla="*/ 55 h 111"/>
                  <a:gd name="T70" fmla="*/ 2 w 324"/>
                  <a:gd name="T71" fmla="*/ 55 h 111"/>
                  <a:gd name="T72" fmla="*/ 3 w 324"/>
                  <a:gd name="T73" fmla="*/ 55 h 111"/>
                  <a:gd name="T74" fmla="*/ 3 w 324"/>
                  <a:gd name="T75" fmla="*/ 55 h 111"/>
                  <a:gd name="T76" fmla="*/ 3 w 324"/>
                  <a:gd name="T77" fmla="*/ 55 h 111"/>
                  <a:gd name="T78" fmla="*/ 5 w 324"/>
                  <a:gd name="T79" fmla="*/ 55 h 111"/>
                  <a:gd name="T80" fmla="*/ 5 w 324"/>
                  <a:gd name="T81" fmla="*/ 55 h 111"/>
                  <a:gd name="T82" fmla="*/ 5 w 324"/>
                  <a:gd name="T83" fmla="*/ 50 h 111"/>
                  <a:gd name="T84" fmla="*/ 8 w 324"/>
                  <a:gd name="T85" fmla="*/ 34 h 111"/>
                  <a:gd name="T86" fmla="*/ 11 w 324"/>
                  <a:gd name="T87" fmla="*/ 19 h 111"/>
                  <a:gd name="T88" fmla="*/ 16 w 324"/>
                  <a:gd name="T89" fmla="*/ 5 h 111"/>
                  <a:gd name="T90" fmla="*/ 18 w 324"/>
                  <a:gd name="T91" fmla="*/ 2 h 111"/>
                  <a:gd name="T92" fmla="*/ 18 w 324"/>
                  <a:gd name="T93" fmla="*/ 2 h 111"/>
                  <a:gd name="T94" fmla="*/ 16 w 324"/>
                  <a:gd name="T95" fmla="*/ 2 h 111"/>
                  <a:gd name="T96" fmla="*/ 16 w 324"/>
                  <a:gd name="T97" fmla="*/ 2 h 111"/>
                  <a:gd name="T98" fmla="*/ 15 w 324"/>
                  <a:gd name="T99" fmla="*/ 2 h 111"/>
                  <a:gd name="T100" fmla="*/ 15 w 324"/>
                  <a:gd name="T101" fmla="*/ 2 h 111"/>
                  <a:gd name="T102" fmla="*/ 15 w 324"/>
                  <a:gd name="T103" fmla="*/ 2 h 111"/>
                  <a:gd name="T104" fmla="*/ 13 w 324"/>
                  <a:gd name="T105" fmla="*/ 0 h 111"/>
                  <a:gd name="T106" fmla="*/ 13 w 324"/>
                  <a:gd name="T107" fmla="*/ 0 h 111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24"/>
                  <a:gd name="T163" fmla="*/ 0 h 111"/>
                  <a:gd name="T164" fmla="*/ 324 w 324"/>
                  <a:gd name="T165" fmla="*/ 111 h 111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24" h="111">
                    <a:moveTo>
                      <a:pt x="324" y="65"/>
                    </a:moveTo>
                    <a:lnTo>
                      <a:pt x="324" y="53"/>
                    </a:lnTo>
                    <a:lnTo>
                      <a:pt x="322" y="53"/>
                    </a:lnTo>
                    <a:lnTo>
                      <a:pt x="321" y="53"/>
                    </a:lnTo>
                    <a:lnTo>
                      <a:pt x="319" y="53"/>
                    </a:lnTo>
                    <a:lnTo>
                      <a:pt x="319" y="65"/>
                    </a:lnTo>
                    <a:lnTo>
                      <a:pt x="324" y="65"/>
                    </a:lnTo>
                    <a:lnTo>
                      <a:pt x="324" y="82"/>
                    </a:lnTo>
                    <a:lnTo>
                      <a:pt x="321" y="98"/>
                    </a:lnTo>
                    <a:lnTo>
                      <a:pt x="317" y="111"/>
                    </a:lnTo>
                    <a:lnTo>
                      <a:pt x="316" y="111"/>
                    </a:lnTo>
                    <a:lnTo>
                      <a:pt x="314" y="111"/>
                    </a:lnTo>
                    <a:lnTo>
                      <a:pt x="312" y="111"/>
                    </a:lnTo>
                    <a:lnTo>
                      <a:pt x="316" y="97"/>
                    </a:lnTo>
                    <a:lnTo>
                      <a:pt x="319" y="82"/>
                    </a:lnTo>
                    <a:lnTo>
                      <a:pt x="319" y="65"/>
                    </a:lnTo>
                    <a:lnTo>
                      <a:pt x="324" y="65"/>
                    </a:lnTo>
                    <a:close/>
                    <a:moveTo>
                      <a:pt x="13" y="0"/>
                    </a:moveTo>
                    <a:lnTo>
                      <a:pt x="11" y="2"/>
                    </a:lnTo>
                    <a:lnTo>
                      <a:pt x="7" y="17"/>
                    </a:lnTo>
                    <a:lnTo>
                      <a:pt x="3" y="34"/>
                    </a:lnTo>
                    <a:lnTo>
                      <a:pt x="0" y="49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50"/>
                    </a:lnTo>
                    <a:lnTo>
                      <a:pt x="8" y="34"/>
                    </a:lnTo>
                    <a:lnTo>
                      <a:pt x="11" y="19"/>
                    </a:lnTo>
                    <a:lnTo>
                      <a:pt x="16" y="5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1" name="Freeform 253"/>
              <p:cNvSpPr>
                <a:spLocks noEditPoints="1"/>
              </p:cNvSpPr>
              <p:nvPr/>
            </p:nvSpPr>
            <p:spPr bwMode="auto">
              <a:xfrm>
                <a:off x="1873" y="2882"/>
                <a:ext cx="319" cy="109"/>
              </a:xfrm>
              <a:custGeom>
                <a:avLst/>
                <a:gdLst>
                  <a:gd name="T0" fmla="*/ 319 w 319"/>
                  <a:gd name="T1" fmla="*/ 63 h 109"/>
                  <a:gd name="T2" fmla="*/ 318 w 319"/>
                  <a:gd name="T3" fmla="*/ 51 h 109"/>
                  <a:gd name="T4" fmla="*/ 318 w 319"/>
                  <a:gd name="T5" fmla="*/ 51 h 109"/>
                  <a:gd name="T6" fmla="*/ 316 w 319"/>
                  <a:gd name="T7" fmla="*/ 51 h 109"/>
                  <a:gd name="T8" fmla="*/ 316 w 319"/>
                  <a:gd name="T9" fmla="*/ 51 h 109"/>
                  <a:gd name="T10" fmla="*/ 316 w 319"/>
                  <a:gd name="T11" fmla="*/ 51 h 109"/>
                  <a:gd name="T12" fmla="*/ 314 w 319"/>
                  <a:gd name="T13" fmla="*/ 51 h 109"/>
                  <a:gd name="T14" fmla="*/ 314 w 319"/>
                  <a:gd name="T15" fmla="*/ 51 h 109"/>
                  <a:gd name="T16" fmla="*/ 314 w 319"/>
                  <a:gd name="T17" fmla="*/ 51 h 109"/>
                  <a:gd name="T18" fmla="*/ 313 w 319"/>
                  <a:gd name="T19" fmla="*/ 51 h 109"/>
                  <a:gd name="T20" fmla="*/ 314 w 319"/>
                  <a:gd name="T21" fmla="*/ 63 h 109"/>
                  <a:gd name="T22" fmla="*/ 319 w 319"/>
                  <a:gd name="T23" fmla="*/ 63 h 109"/>
                  <a:gd name="T24" fmla="*/ 318 w 319"/>
                  <a:gd name="T25" fmla="*/ 80 h 109"/>
                  <a:gd name="T26" fmla="*/ 316 w 319"/>
                  <a:gd name="T27" fmla="*/ 96 h 109"/>
                  <a:gd name="T28" fmla="*/ 311 w 319"/>
                  <a:gd name="T29" fmla="*/ 109 h 109"/>
                  <a:gd name="T30" fmla="*/ 311 w 319"/>
                  <a:gd name="T31" fmla="*/ 109 h 109"/>
                  <a:gd name="T32" fmla="*/ 311 w 319"/>
                  <a:gd name="T33" fmla="*/ 109 h 109"/>
                  <a:gd name="T34" fmla="*/ 309 w 319"/>
                  <a:gd name="T35" fmla="*/ 109 h 109"/>
                  <a:gd name="T36" fmla="*/ 309 w 319"/>
                  <a:gd name="T37" fmla="*/ 109 h 109"/>
                  <a:gd name="T38" fmla="*/ 309 w 319"/>
                  <a:gd name="T39" fmla="*/ 109 h 109"/>
                  <a:gd name="T40" fmla="*/ 308 w 319"/>
                  <a:gd name="T41" fmla="*/ 109 h 109"/>
                  <a:gd name="T42" fmla="*/ 308 w 319"/>
                  <a:gd name="T43" fmla="*/ 109 h 109"/>
                  <a:gd name="T44" fmla="*/ 306 w 319"/>
                  <a:gd name="T45" fmla="*/ 109 h 109"/>
                  <a:gd name="T46" fmla="*/ 306 w 319"/>
                  <a:gd name="T47" fmla="*/ 109 h 109"/>
                  <a:gd name="T48" fmla="*/ 311 w 319"/>
                  <a:gd name="T49" fmla="*/ 95 h 109"/>
                  <a:gd name="T50" fmla="*/ 313 w 319"/>
                  <a:gd name="T51" fmla="*/ 80 h 109"/>
                  <a:gd name="T52" fmla="*/ 314 w 319"/>
                  <a:gd name="T53" fmla="*/ 63 h 109"/>
                  <a:gd name="T54" fmla="*/ 319 w 319"/>
                  <a:gd name="T55" fmla="*/ 63 h 109"/>
                  <a:gd name="T56" fmla="*/ 12 w 319"/>
                  <a:gd name="T57" fmla="*/ 0 h 109"/>
                  <a:gd name="T58" fmla="*/ 12 w 319"/>
                  <a:gd name="T59" fmla="*/ 2 h 109"/>
                  <a:gd name="T60" fmla="*/ 7 w 319"/>
                  <a:gd name="T61" fmla="*/ 17 h 109"/>
                  <a:gd name="T62" fmla="*/ 2 w 319"/>
                  <a:gd name="T63" fmla="*/ 32 h 109"/>
                  <a:gd name="T64" fmla="*/ 0 w 319"/>
                  <a:gd name="T65" fmla="*/ 48 h 109"/>
                  <a:gd name="T66" fmla="*/ 0 w 319"/>
                  <a:gd name="T67" fmla="*/ 53 h 109"/>
                  <a:gd name="T68" fmla="*/ 0 w 319"/>
                  <a:gd name="T69" fmla="*/ 53 h 109"/>
                  <a:gd name="T70" fmla="*/ 0 w 319"/>
                  <a:gd name="T71" fmla="*/ 53 h 109"/>
                  <a:gd name="T72" fmla="*/ 2 w 319"/>
                  <a:gd name="T73" fmla="*/ 53 h 109"/>
                  <a:gd name="T74" fmla="*/ 2 w 319"/>
                  <a:gd name="T75" fmla="*/ 53 h 109"/>
                  <a:gd name="T76" fmla="*/ 2 w 319"/>
                  <a:gd name="T77" fmla="*/ 55 h 109"/>
                  <a:gd name="T78" fmla="*/ 4 w 319"/>
                  <a:gd name="T79" fmla="*/ 55 h 109"/>
                  <a:gd name="T80" fmla="*/ 4 w 319"/>
                  <a:gd name="T81" fmla="*/ 55 h 109"/>
                  <a:gd name="T82" fmla="*/ 5 w 319"/>
                  <a:gd name="T83" fmla="*/ 55 h 109"/>
                  <a:gd name="T84" fmla="*/ 5 w 319"/>
                  <a:gd name="T85" fmla="*/ 48 h 109"/>
                  <a:gd name="T86" fmla="*/ 7 w 319"/>
                  <a:gd name="T87" fmla="*/ 33 h 109"/>
                  <a:gd name="T88" fmla="*/ 10 w 319"/>
                  <a:gd name="T89" fmla="*/ 18 h 109"/>
                  <a:gd name="T90" fmla="*/ 17 w 319"/>
                  <a:gd name="T91" fmla="*/ 3 h 109"/>
                  <a:gd name="T92" fmla="*/ 17 w 319"/>
                  <a:gd name="T93" fmla="*/ 2 h 109"/>
                  <a:gd name="T94" fmla="*/ 17 w 319"/>
                  <a:gd name="T95" fmla="*/ 0 h 109"/>
                  <a:gd name="T96" fmla="*/ 17 w 319"/>
                  <a:gd name="T97" fmla="*/ 0 h 109"/>
                  <a:gd name="T98" fmla="*/ 15 w 319"/>
                  <a:gd name="T99" fmla="*/ 0 h 109"/>
                  <a:gd name="T100" fmla="*/ 15 w 319"/>
                  <a:gd name="T101" fmla="*/ 0 h 109"/>
                  <a:gd name="T102" fmla="*/ 15 w 319"/>
                  <a:gd name="T103" fmla="*/ 0 h 109"/>
                  <a:gd name="T104" fmla="*/ 13 w 319"/>
                  <a:gd name="T105" fmla="*/ 0 h 109"/>
                  <a:gd name="T106" fmla="*/ 13 w 319"/>
                  <a:gd name="T107" fmla="*/ 0 h 109"/>
                  <a:gd name="T108" fmla="*/ 12 w 319"/>
                  <a:gd name="T109" fmla="*/ 0 h 10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19"/>
                  <a:gd name="T166" fmla="*/ 0 h 109"/>
                  <a:gd name="T167" fmla="*/ 319 w 319"/>
                  <a:gd name="T168" fmla="*/ 109 h 10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19" h="109">
                    <a:moveTo>
                      <a:pt x="319" y="63"/>
                    </a:moveTo>
                    <a:lnTo>
                      <a:pt x="318" y="51"/>
                    </a:lnTo>
                    <a:lnTo>
                      <a:pt x="316" y="51"/>
                    </a:lnTo>
                    <a:lnTo>
                      <a:pt x="314" y="51"/>
                    </a:lnTo>
                    <a:lnTo>
                      <a:pt x="313" y="51"/>
                    </a:lnTo>
                    <a:lnTo>
                      <a:pt x="314" y="63"/>
                    </a:lnTo>
                    <a:lnTo>
                      <a:pt x="319" y="63"/>
                    </a:lnTo>
                    <a:lnTo>
                      <a:pt x="318" y="80"/>
                    </a:lnTo>
                    <a:lnTo>
                      <a:pt x="316" y="96"/>
                    </a:lnTo>
                    <a:lnTo>
                      <a:pt x="311" y="109"/>
                    </a:lnTo>
                    <a:lnTo>
                      <a:pt x="309" y="109"/>
                    </a:lnTo>
                    <a:lnTo>
                      <a:pt x="308" y="109"/>
                    </a:lnTo>
                    <a:lnTo>
                      <a:pt x="306" y="109"/>
                    </a:lnTo>
                    <a:lnTo>
                      <a:pt x="311" y="95"/>
                    </a:lnTo>
                    <a:lnTo>
                      <a:pt x="313" y="80"/>
                    </a:lnTo>
                    <a:lnTo>
                      <a:pt x="314" y="63"/>
                    </a:lnTo>
                    <a:lnTo>
                      <a:pt x="319" y="63"/>
                    </a:lnTo>
                    <a:close/>
                    <a:moveTo>
                      <a:pt x="12" y="0"/>
                    </a:moveTo>
                    <a:lnTo>
                      <a:pt x="12" y="2"/>
                    </a:lnTo>
                    <a:lnTo>
                      <a:pt x="7" y="17"/>
                    </a:lnTo>
                    <a:lnTo>
                      <a:pt x="2" y="32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2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5" y="48"/>
                    </a:lnTo>
                    <a:lnTo>
                      <a:pt x="7" y="33"/>
                    </a:lnTo>
                    <a:lnTo>
                      <a:pt x="10" y="18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2" name="Freeform 254"/>
              <p:cNvSpPr>
                <a:spLocks noEditPoints="1"/>
              </p:cNvSpPr>
              <p:nvPr/>
            </p:nvSpPr>
            <p:spPr bwMode="auto">
              <a:xfrm>
                <a:off x="1875" y="2882"/>
                <a:ext cx="314" cy="109"/>
              </a:xfrm>
              <a:custGeom>
                <a:avLst/>
                <a:gdLst>
                  <a:gd name="T0" fmla="*/ 314 w 314"/>
                  <a:gd name="T1" fmla="*/ 63 h 109"/>
                  <a:gd name="T2" fmla="*/ 314 w 314"/>
                  <a:gd name="T3" fmla="*/ 51 h 109"/>
                  <a:gd name="T4" fmla="*/ 312 w 314"/>
                  <a:gd name="T5" fmla="*/ 51 h 109"/>
                  <a:gd name="T6" fmla="*/ 312 w 314"/>
                  <a:gd name="T7" fmla="*/ 51 h 109"/>
                  <a:gd name="T8" fmla="*/ 312 w 314"/>
                  <a:gd name="T9" fmla="*/ 51 h 109"/>
                  <a:gd name="T10" fmla="*/ 311 w 314"/>
                  <a:gd name="T11" fmla="*/ 51 h 109"/>
                  <a:gd name="T12" fmla="*/ 311 w 314"/>
                  <a:gd name="T13" fmla="*/ 51 h 109"/>
                  <a:gd name="T14" fmla="*/ 309 w 314"/>
                  <a:gd name="T15" fmla="*/ 51 h 109"/>
                  <a:gd name="T16" fmla="*/ 309 w 314"/>
                  <a:gd name="T17" fmla="*/ 51 h 109"/>
                  <a:gd name="T18" fmla="*/ 309 w 314"/>
                  <a:gd name="T19" fmla="*/ 51 h 109"/>
                  <a:gd name="T20" fmla="*/ 309 w 314"/>
                  <a:gd name="T21" fmla="*/ 63 h 109"/>
                  <a:gd name="T22" fmla="*/ 314 w 314"/>
                  <a:gd name="T23" fmla="*/ 63 h 109"/>
                  <a:gd name="T24" fmla="*/ 314 w 314"/>
                  <a:gd name="T25" fmla="*/ 80 h 109"/>
                  <a:gd name="T26" fmla="*/ 311 w 314"/>
                  <a:gd name="T27" fmla="*/ 95 h 109"/>
                  <a:gd name="T28" fmla="*/ 307 w 314"/>
                  <a:gd name="T29" fmla="*/ 109 h 109"/>
                  <a:gd name="T30" fmla="*/ 307 w 314"/>
                  <a:gd name="T31" fmla="*/ 109 h 109"/>
                  <a:gd name="T32" fmla="*/ 306 w 314"/>
                  <a:gd name="T33" fmla="*/ 109 h 109"/>
                  <a:gd name="T34" fmla="*/ 306 w 314"/>
                  <a:gd name="T35" fmla="*/ 109 h 109"/>
                  <a:gd name="T36" fmla="*/ 304 w 314"/>
                  <a:gd name="T37" fmla="*/ 109 h 109"/>
                  <a:gd name="T38" fmla="*/ 304 w 314"/>
                  <a:gd name="T39" fmla="*/ 109 h 109"/>
                  <a:gd name="T40" fmla="*/ 304 w 314"/>
                  <a:gd name="T41" fmla="*/ 109 h 109"/>
                  <a:gd name="T42" fmla="*/ 302 w 314"/>
                  <a:gd name="T43" fmla="*/ 109 h 109"/>
                  <a:gd name="T44" fmla="*/ 302 w 314"/>
                  <a:gd name="T45" fmla="*/ 109 h 109"/>
                  <a:gd name="T46" fmla="*/ 302 w 314"/>
                  <a:gd name="T47" fmla="*/ 109 h 109"/>
                  <a:gd name="T48" fmla="*/ 306 w 314"/>
                  <a:gd name="T49" fmla="*/ 95 h 109"/>
                  <a:gd name="T50" fmla="*/ 309 w 314"/>
                  <a:gd name="T51" fmla="*/ 80 h 109"/>
                  <a:gd name="T52" fmla="*/ 309 w 314"/>
                  <a:gd name="T53" fmla="*/ 63 h 109"/>
                  <a:gd name="T54" fmla="*/ 314 w 314"/>
                  <a:gd name="T55" fmla="*/ 63 h 109"/>
                  <a:gd name="T56" fmla="*/ 13 w 314"/>
                  <a:gd name="T57" fmla="*/ 0 h 109"/>
                  <a:gd name="T58" fmla="*/ 11 w 314"/>
                  <a:gd name="T59" fmla="*/ 3 h 109"/>
                  <a:gd name="T60" fmla="*/ 6 w 314"/>
                  <a:gd name="T61" fmla="*/ 17 h 109"/>
                  <a:gd name="T62" fmla="*/ 3 w 314"/>
                  <a:gd name="T63" fmla="*/ 32 h 109"/>
                  <a:gd name="T64" fmla="*/ 0 w 314"/>
                  <a:gd name="T65" fmla="*/ 48 h 109"/>
                  <a:gd name="T66" fmla="*/ 0 w 314"/>
                  <a:gd name="T67" fmla="*/ 53 h 109"/>
                  <a:gd name="T68" fmla="*/ 0 w 314"/>
                  <a:gd name="T69" fmla="*/ 53 h 109"/>
                  <a:gd name="T70" fmla="*/ 2 w 314"/>
                  <a:gd name="T71" fmla="*/ 55 h 109"/>
                  <a:gd name="T72" fmla="*/ 2 w 314"/>
                  <a:gd name="T73" fmla="*/ 55 h 109"/>
                  <a:gd name="T74" fmla="*/ 3 w 314"/>
                  <a:gd name="T75" fmla="*/ 55 h 109"/>
                  <a:gd name="T76" fmla="*/ 3 w 314"/>
                  <a:gd name="T77" fmla="*/ 55 h 109"/>
                  <a:gd name="T78" fmla="*/ 3 w 314"/>
                  <a:gd name="T79" fmla="*/ 55 h 109"/>
                  <a:gd name="T80" fmla="*/ 5 w 314"/>
                  <a:gd name="T81" fmla="*/ 55 h 109"/>
                  <a:gd name="T82" fmla="*/ 5 w 314"/>
                  <a:gd name="T83" fmla="*/ 55 h 109"/>
                  <a:gd name="T84" fmla="*/ 5 w 314"/>
                  <a:gd name="T85" fmla="*/ 48 h 109"/>
                  <a:gd name="T86" fmla="*/ 8 w 314"/>
                  <a:gd name="T87" fmla="*/ 33 h 109"/>
                  <a:gd name="T88" fmla="*/ 11 w 314"/>
                  <a:gd name="T89" fmla="*/ 18 h 109"/>
                  <a:gd name="T90" fmla="*/ 16 w 314"/>
                  <a:gd name="T91" fmla="*/ 5 h 109"/>
                  <a:gd name="T92" fmla="*/ 18 w 314"/>
                  <a:gd name="T93" fmla="*/ 2 h 109"/>
                  <a:gd name="T94" fmla="*/ 16 w 314"/>
                  <a:gd name="T95" fmla="*/ 2 h 109"/>
                  <a:gd name="T96" fmla="*/ 16 w 314"/>
                  <a:gd name="T97" fmla="*/ 2 h 109"/>
                  <a:gd name="T98" fmla="*/ 16 w 314"/>
                  <a:gd name="T99" fmla="*/ 2 h 109"/>
                  <a:gd name="T100" fmla="*/ 15 w 314"/>
                  <a:gd name="T101" fmla="*/ 2 h 109"/>
                  <a:gd name="T102" fmla="*/ 15 w 314"/>
                  <a:gd name="T103" fmla="*/ 0 h 109"/>
                  <a:gd name="T104" fmla="*/ 15 w 314"/>
                  <a:gd name="T105" fmla="*/ 0 h 109"/>
                  <a:gd name="T106" fmla="*/ 13 w 314"/>
                  <a:gd name="T107" fmla="*/ 0 h 109"/>
                  <a:gd name="T108" fmla="*/ 13 w 314"/>
                  <a:gd name="T109" fmla="*/ 0 h 10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14"/>
                  <a:gd name="T166" fmla="*/ 0 h 109"/>
                  <a:gd name="T167" fmla="*/ 314 w 314"/>
                  <a:gd name="T168" fmla="*/ 109 h 10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14" h="109">
                    <a:moveTo>
                      <a:pt x="314" y="63"/>
                    </a:moveTo>
                    <a:lnTo>
                      <a:pt x="314" y="51"/>
                    </a:lnTo>
                    <a:lnTo>
                      <a:pt x="312" y="51"/>
                    </a:lnTo>
                    <a:lnTo>
                      <a:pt x="311" y="51"/>
                    </a:lnTo>
                    <a:lnTo>
                      <a:pt x="309" y="51"/>
                    </a:lnTo>
                    <a:lnTo>
                      <a:pt x="309" y="63"/>
                    </a:lnTo>
                    <a:lnTo>
                      <a:pt x="314" y="63"/>
                    </a:lnTo>
                    <a:lnTo>
                      <a:pt x="314" y="80"/>
                    </a:lnTo>
                    <a:lnTo>
                      <a:pt x="311" y="95"/>
                    </a:lnTo>
                    <a:lnTo>
                      <a:pt x="307" y="109"/>
                    </a:lnTo>
                    <a:lnTo>
                      <a:pt x="306" y="109"/>
                    </a:lnTo>
                    <a:lnTo>
                      <a:pt x="304" y="109"/>
                    </a:lnTo>
                    <a:lnTo>
                      <a:pt x="302" y="109"/>
                    </a:lnTo>
                    <a:lnTo>
                      <a:pt x="306" y="95"/>
                    </a:lnTo>
                    <a:lnTo>
                      <a:pt x="309" y="80"/>
                    </a:lnTo>
                    <a:lnTo>
                      <a:pt x="309" y="63"/>
                    </a:lnTo>
                    <a:lnTo>
                      <a:pt x="314" y="63"/>
                    </a:lnTo>
                    <a:close/>
                    <a:moveTo>
                      <a:pt x="13" y="0"/>
                    </a:moveTo>
                    <a:lnTo>
                      <a:pt x="11" y="3"/>
                    </a:lnTo>
                    <a:lnTo>
                      <a:pt x="6" y="17"/>
                    </a:lnTo>
                    <a:lnTo>
                      <a:pt x="3" y="32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3" y="55"/>
                    </a:lnTo>
                    <a:lnTo>
                      <a:pt x="5" y="55"/>
                    </a:lnTo>
                    <a:lnTo>
                      <a:pt x="5" y="48"/>
                    </a:lnTo>
                    <a:lnTo>
                      <a:pt x="8" y="33"/>
                    </a:lnTo>
                    <a:lnTo>
                      <a:pt x="11" y="18"/>
                    </a:lnTo>
                    <a:lnTo>
                      <a:pt x="16" y="5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3" name="Freeform 255"/>
              <p:cNvSpPr>
                <a:spLocks noEditPoints="1"/>
              </p:cNvSpPr>
              <p:nvPr/>
            </p:nvSpPr>
            <p:spPr bwMode="auto">
              <a:xfrm>
                <a:off x="1878" y="2884"/>
                <a:ext cx="309" cy="107"/>
              </a:xfrm>
              <a:custGeom>
                <a:avLst/>
                <a:gdLst>
                  <a:gd name="T0" fmla="*/ 309 w 309"/>
                  <a:gd name="T1" fmla="*/ 61 h 107"/>
                  <a:gd name="T2" fmla="*/ 308 w 309"/>
                  <a:gd name="T3" fmla="*/ 49 h 107"/>
                  <a:gd name="T4" fmla="*/ 308 w 309"/>
                  <a:gd name="T5" fmla="*/ 49 h 107"/>
                  <a:gd name="T6" fmla="*/ 306 w 309"/>
                  <a:gd name="T7" fmla="*/ 49 h 107"/>
                  <a:gd name="T8" fmla="*/ 306 w 309"/>
                  <a:gd name="T9" fmla="*/ 49 h 107"/>
                  <a:gd name="T10" fmla="*/ 306 w 309"/>
                  <a:gd name="T11" fmla="*/ 49 h 107"/>
                  <a:gd name="T12" fmla="*/ 304 w 309"/>
                  <a:gd name="T13" fmla="*/ 49 h 107"/>
                  <a:gd name="T14" fmla="*/ 304 w 309"/>
                  <a:gd name="T15" fmla="*/ 49 h 107"/>
                  <a:gd name="T16" fmla="*/ 304 w 309"/>
                  <a:gd name="T17" fmla="*/ 49 h 107"/>
                  <a:gd name="T18" fmla="*/ 303 w 309"/>
                  <a:gd name="T19" fmla="*/ 49 h 107"/>
                  <a:gd name="T20" fmla="*/ 304 w 309"/>
                  <a:gd name="T21" fmla="*/ 61 h 107"/>
                  <a:gd name="T22" fmla="*/ 309 w 309"/>
                  <a:gd name="T23" fmla="*/ 61 h 107"/>
                  <a:gd name="T24" fmla="*/ 308 w 309"/>
                  <a:gd name="T25" fmla="*/ 78 h 107"/>
                  <a:gd name="T26" fmla="*/ 306 w 309"/>
                  <a:gd name="T27" fmla="*/ 93 h 107"/>
                  <a:gd name="T28" fmla="*/ 301 w 309"/>
                  <a:gd name="T29" fmla="*/ 107 h 107"/>
                  <a:gd name="T30" fmla="*/ 301 w 309"/>
                  <a:gd name="T31" fmla="*/ 107 h 107"/>
                  <a:gd name="T32" fmla="*/ 301 w 309"/>
                  <a:gd name="T33" fmla="*/ 107 h 107"/>
                  <a:gd name="T34" fmla="*/ 301 w 309"/>
                  <a:gd name="T35" fmla="*/ 107 h 107"/>
                  <a:gd name="T36" fmla="*/ 299 w 309"/>
                  <a:gd name="T37" fmla="*/ 107 h 107"/>
                  <a:gd name="T38" fmla="*/ 299 w 309"/>
                  <a:gd name="T39" fmla="*/ 107 h 107"/>
                  <a:gd name="T40" fmla="*/ 298 w 309"/>
                  <a:gd name="T41" fmla="*/ 107 h 107"/>
                  <a:gd name="T42" fmla="*/ 298 w 309"/>
                  <a:gd name="T43" fmla="*/ 107 h 107"/>
                  <a:gd name="T44" fmla="*/ 298 w 309"/>
                  <a:gd name="T45" fmla="*/ 107 h 107"/>
                  <a:gd name="T46" fmla="*/ 296 w 309"/>
                  <a:gd name="T47" fmla="*/ 107 h 107"/>
                  <a:gd name="T48" fmla="*/ 298 w 309"/>
                  <a:gd name="T49" fmla="*/ 106 h 107"/>
                  <a:gd name="T50" fmla="*/ 301 w 309"/>
                  <a:gd name="T51" fmla="*/ 93 h 107"/>
                  <a:gd name="T52" fmla="*/ 303 w 309"/>
                  <a:gd name="T53" fmla="*/ 78 h 107"/>
                  <a:gd name="T54" fmla="*/ 304 w 309"/>
                  <a:gd name="T55" fmla="*/ 61 h 107"/>
                  <a:gd name="T56" fmla="*/ 309 w 309"/>
                  <a:gd name="T57" fmla="*/ 61 h 107"/>
                  <a:gd name="T58" fmla="*/ 12 w 309"/>
                  <a:gd name="T59" fmla="*/ 0 h 107"/>
                  <a:gd name="T60" fmla="*/ 12 w 309"/>
                  <a:gd name="T61" fmla="*/ 1 h 107"/>
                  <a:gd name="T62" fmla="*/ 5 w 309"/>
                  <a:gd name="T63" fmla="*/ 16 h 107"/>
                  <a:gd name="T64" fmla="*/ 2 w 309"/>
                  <a:gd name="T65" fmla="*/ 31 h 107"/>
                  <a:gd name="T66" fmla="*/ 0 w 309"/>
                  <a:gd name="T67" fmla="*/ 46 h 107"/>
                  <a:gd name="T68" fmla="*/ 0 w 309"/>
                  <a:gd name="T69" fmla="*/ 53 h 107"/>
                  <a:gd name="T70" fmla="*/ 0 w 309"/>
                  <a:gd name="T71" fmla="*/ 53 h 107"/>
                  <a:gd name="T72" fmla="*/ 0 w 309"/>
                  <a:gd name="T73" fmla="*/ 53 h 107"/>
                  <a:gd name="T74" fmla="*/ 2 w 309"/>
                  <a:gd name="T75" fmla="*/ 53 h 107"/>
                  <a:gd name="T76" fmla="*/ 2 w 309"/>
                  <a:gd name="T77" fmla="*/ 53 h 107"/>
                  <a:gd name="T78" fmla="*/ 2 w 309"/>
                  <a:gd name="T79" fmla="*/ 53 h 107"/>
                  <a:gd name="T80" fmla="*/ 3 w 309"/>
                  <a:gd name="T81" fmla="*/ 53 h 107"/>
                  <a:gd name="T82" fmla="*/ 3 w 309"/>
                  <a:gd name="T83" fmla="*/ 53 h 107"/>
                  <a:gd name="T84" fmla="*/ 5 w 309"/>
                  <a:gd name="T85" fmla="*/ 54 h 107"/>
                  <a:gd name="T86" fmla="*/ 5 w 309"/>
                  <a:gd name="T87" fmla="*/ 46 h 107"/>
                  <a:gd name="T88" fmla="*/ 7 w 309"/>
                  <a:gd name="T89" fmla="*/ 31 h 107"/>
                  <a:gd name="T90" fmla="*/ 10 w 309"/>
                  <a:gd name="T91" fmla="*/ 18 h 107"/>
                  <a:gd name="T92" fmla="*/ 15 w 309"/>
                  <a:gd name="T93" fmla="*/ 3 h 107"/>
                  <a:gd name="T94" fmla="*/ 17 w 309"/>
                  <a:gd name="T95" fmla="*/ 1 h 107"/>
                  <a:gd name="T96" fmla="*/ 17 w 309"/>
                  <a:gd name="T97" fmla="*/ 0 h 107"/>
                  <a:gd name="T98" fmla="*/ 17 w 309"/>
                  <a:gd name="T99" fmla="*/ 0 h 107"/>
                  <a:gd name="T100" fmla="*/ 15 w 309"/>
                  <a:gd name="T101" fmla="*/ 0 h 107"/>
                  <a:gd name="T102" fmla="*/ 15 w 309"/>
                  <a:gd name="T103" fmla="*/ 0 h 107"/>
                  <a:gd name="T104" fmla="*/ 13 w 309"/>
                  <a:gd name="T105" fmla="*/ 0 h 107"/>
                  <a:gd name="T106" fmla="*/ 13 w 309"/>
                  <a:gd name="T107" fmla="*/ 0 h 107"/>
                  <a:gd name="T108" fmla="*/ 13 w 309"/>
                  <a:gd name="T109" fmla="*/ 0 h 107"/>
                  <a:gd name="T110" fmla="*/ 12 w 309"/>
                  <a:gd name="T111" fmla="*/ 0 h 10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09"/>
                  <a:gd name="T169" fmla="*/ 0 h 107"/>
                  <a:gd name="T170" fmla="*/ 309 w 309"/>
                  <a:gd name="T171" fmla="*/ 107 h 10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09" h="107">
                    <a:moveTo>
                      <a:pt x="309" y="61"/>
                    </a:moveTo>
                    <a:lnTo>
                      <a:pt x="308" y="49"/>
                    </a:lnTo>
                    <a:lnTo>
                      <a:pt x="306" y="49"/>
                    </a:lnTo>
                    <a:lnTo>
                      <a:pt x="304" y="49"/>
                    </a:lnTo>
                    <a:lnTo>
                      <a:pt x="303" y="49"/>
                    </a:lnTo>
                    <a:lnTo>
                      <a:pt x="304" y="61"/>
                    </a:lnTo>
                    <a:lnTo>
                      <a:pt x="309" y="61"/>
                    </a:lnTo>
                    <a:lnTo>
                      <a:pt x="308" y="78"/>
                    </a:lnTo>
                    <a:lnTo>
                      <a:pt x="306" y="93"/>
                    </a:lnTo>
                    <a:lnTo>
                      <a:pt x="301" y="107"/>
                    </a:lnTo>
                    <a:lnTo>
                      <a:pt x="299" y="107"/>
                    </a:lnTo>
                    <a:lnTo>
                      <a:pt x="298" y="107"/>
                    </a:lnTo>
                    <a:lnTo>
                      <a:pt x="296" y="107"/>
                    </a:lnTo>
                    <a:lnTo>
                      <a:pt x="298" y="106"/>
                    </a:lnTo>
                    <a:lnTo>
                      <a:pt x="301" y="93"/>
                    </a:lnTo>
                    <a:lnTo>
                      <a:pt x="303" y="78"/>
                    </a:lnTo>
                    <a:lnTo>
                      <a:pt x="304" y="61"/>
                    </a:lnTo>
                    <a:lnTo>
                      <a:pt x="309" y="61"/>
                    </a:lnTo>
                    <a:close/>
                    <a:moveTo>
                      <a:pt x="12" y="0"/>
                    </a:moveTo>
                    <a:lnTo>
                      <a:pt x="12" y="1"/>
                    </a:lnTo>
                    <a:lnTo>
                      <a:pt x="5" y="16"/>
                    </a:lnTo>
                    <a:lnTo>
                      <a:pt x="2" y="31"/>
                    </a:lnTo>
                    <a:lnTo>
                      <a:pt x="0" y="46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54"/>
                    </a:lnTo>
                    <a:lnTo>
                      <a:pt x="5" y="46"/>
                    </a:lnTo>
                    <a:lnTo>
                      <a:pt x="7" y="31"/>
                    </a:lnTo>
                    <a:lnTo>
                      <a:pt x="10" y="18"/>
                    </a:lnTo>
                    <a:lnTo>
                      <a:pt x="15" y="3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4" name="Freeform 256"/>
              <p:cNvSpPr>
                <a:spLocks noEditPoints="1"/>
              </p:cNvSpPr>
              <p:nvPr/>
            </p:nvSpPr>
            <p:spPr bwMode="auto">
              <a:xfrm>
                <a:off x="1880" y="2884"/>
                <a:ext cx="304" cy="107"/>
              </a:xfrm>
              <a:custGeom>
                <a:avLst/>
                <a:gdLst>
                  <a:gd name="T0" fmla="*/ 304 w 304"/>
                  <a:gd name="T1" fmla="*/ 61 h 107"/>
                  <a:gd name="T2" fmla="*/ 304 w 304"/>
                  <a:gd name="T3" fmla="*/ 49 h 107"/>
                  <a:gd name="T4" fmla="*/ 302 w 304"/>
                  <a:gd name="T5" fmla="*/ 49 h 107"/>
                  <a:gd name="T6" fmla="*/ 302 w 304"/>
                  <a:gd name="T7" fmla="*/ 49 h 107"/>
                  <a:gd name="T8" fmla="*/ 302 w 304"/>
                  <a:gd name="T9" fmla="*/ 49 h 107"/>
                  <a:gd name="T10" fmla="*/ 301 w 304"/>
                  <a:gd name="T11" fmla="*/ 49 h 107"/>
                  <a:gd name="T12" fmla="*/ 301 w 304"/>
                  <a:gd name="T13" fmla="*/ 49 h 107"/>
                  <a:gd name="T14" fmla="*/ 299 w 304"/>
                  <a:gd name="T15" fmla="*/ 49 h 107"/>
                  <a:gd name="T16" fmla="*/ 299 w 304"/>
                  <a:gd name="T17" fmla="*/ 49 h 107"/>
                  <a:gd name="T18" fmla="*/ 299 w 304"/>
                  <a:gd name="T19" fmla="*/ 49 h 107"/>
                  <a:gd name="T20" fmla="*/ 299 w 304"/>
                  <a:gd name="T21" fmla="*/ 61 h 107"/>
                  <a:gd name="T22" fmla="*/ 304 w 304"/>
                  <a:gd name="T23" fmla="*/ 61 h 107"/>
                  <a:gd name="T24" fmla="*/ 304 w 304"/>
                  <a:gd name="T25" fmla="*/ 78 h 107"/>
                  <a:gd name="T26" fmla="*/ 301 w 304"/>
                  <a:gd name="T27" fmla="*/ 93 h 107"/>
                  <a:gd name="T28" fmla="*/ 297 w 304"/>
                  <a:gd name="T29" fmla="*/ 107 h 107"/>
                  <a:gd name="T30" fmla="*/ 297 w 304"/>
                  <a:gd name="T31" fmla="*/ 107 h 107"/>
                  <a:gd name="T32" fmla="*/ 296 w 304"/>
                  <a:gd name="T33" fmla="*/ 107 h 107"/>
                  <a:gd name="T34" fmla="*/ 296 w 304"/>
                  <a:gd name="T35" fmla="*/ 107 h 107"/>
                  <a:gd name="T36" fmla="*/ 296 w 304"/>
                  <a:gd name="T37" fmla="*/ 107 h 107"/>
                  <a:gd name="T38" fmla="*/ 294 w 304"/>
                  <a:gd name="T39" fmla="*/ 107 h 107"/>
                  <a:gd name="T40" fmla="*/ 294 w 304"/>
                  <a:gd name="T41" fmla="*/ 107 h 107"/>
                  <a:gd name="T42" fmla="*/ 292 w 304"/>
                  <a:gd name="T43" fmla="*/ 107 h 107"/>
                  <a:gd name="T44" fmla="*/ 292 w 304"/>
                  <a:gd name="T45" fmla="*/ 107 h 107"/>
                  <a:gd name="T46" fmla="*/ 292 w 304"/>
                  <a:gd name="T47" fmla="*/ 107 h 107"/>
                  <a:gd name="T48" fmla="*/ 292 w 304"/>
                  <a:gd name="T49" fmla="*/ 106 h 107"/>
                  <a:gd name="T50" fmla="*/ 296 w 304"/>
                  <a:gd name="T51" fmla="*/ 91 h 107"/>
                  <a:gd name="T52" fmla="*/ 299 w 304"/>
                  <a:gd name="T53" fmla="*/ 76 h 107"/>
                  <a:gd name="T54" fmla="*/ 299 w 304"/>
                  <a:gd name="T55" fmla="*/ 61 h 107"/>
                  <a:gd name="T56" fmla="*/ 304 w 304"/>
                  <a:gd name="T57" fmla="*/ 61 h 107"/>
                  <a:gd name="T58" fmla="*/ 13 w 304"/>
                  <a:gd name="T59" fmla="*/ 0 h 107"/>
                  <a:gd name="T60" fmla="*/ 11 w 304"/>
                  <a:gd name="T61" fmla="*/ 3 h 107"/>
                  <a:gd name="T62" fmla="*/ 6 w 304"/>
                  <a:gd name="T63" fmla="*/ 16 h 107"/>
                  <a:gd name="T64" fmla="*/ 3 w 304"/>
                  <a:gd name="T65" fmla="*/ 31 h 107"/>
                  <a:gd name="T66" fmla="*/ 0 w 304"/>
                  <a:gd name="T67" fmla="*/ 46 h 107"/>
                  <a:gd name="T68" fmla="*/ 0 w 304"/>
                  <a:gd name="T69" fmla="*/ 53 h 107"/>
                  <a:gd name="T70" fmla="*/ 0 w 304"/>
                  <a:gd name="T71" fmla="*/ 53 h 107"/>
                  <a:gd name="T72" fmla="*/ 1 w 304"/>
                  <a:gd name="T73" fmla="*/ 53 h 107"/>
                  <a:gd name="T74" fmla="*/ 1 w 304"/>
                  <a:gd name="T75" fmla="*/ 53 h 107"/>
                  <a:gd name="T76" fmla="*/ 3 w 304"/>
                  <a:gd name="T77" fmla="*/ 54 h 107"/>
                  <a:gd name="T78" fmla="*/ 3 w 304"/>
                  <a:gd name="T79" fmla="*/ 54 h 107"/>
                  <a:gd name="T80" fmla="*/ 3 w 304"/>
                  <a:gd name="T81" fmla="*/ 54 h 107"/>
                  <a:gd name="T82" fmla="*/ 5 w 304"/>
                  <a:gd name="T83" fmla="*/ 54 h 107"/>
                  <a:gd name="T84" fmla="*/ 5 w 304"/>
                  <a:gd name="T85" fmla="*/ 54 h 107"/>
                  <a:gd name="T86" fmla="*/ 5 w 304"/>
                  <a:gd name="T87" fmla="*/ 46 h 107"/>
                  <a:gd name="T88" fmla="*/ 8 w 304"/>
                  <a:gd name="T89" fmla="*/ 33 h 107"/>
                  <a:gd name="T90" fmla="*/ 11 w 304"/>
                  <a:gd name="T91" fmla="*/ 18 h 107"/>
                  <a:gd name="T92" fmla="*/ 16 w 304"/>
                  <a:gd name="T93" fmla="*/ 5 h 107"/>
                  <a:gd name="T94" fmla="*/ 18 w 304"/>
                  <a:gd name="T95" fmla="*/ 1 h 107"/>
                  <a:gd name="T96" fmla="*/ 16 w 304"/>
                  <a:gd name="T97" fmla="*/ 1 h 107"/>
                  <a:gd name="T98" fmla="*/ 16 w 304"/>
                  <a:gd name="T99" fmla="*/ 1 h 107"/>
                  <a:gd name="T100" fmla="*/ 16 w 304"/>
                  <a:gd name="T101" fmla="*/ 1 h 107"/>
                  <a:gd name="T102" fmla="*/ 15 w 304"/>
                  <a:gd name="T103" fmla="*/ 1 h 107"/>
                  <a:gd name="T104" fmla="*/ 15 w 304"/>
                  <a:gd name="T105" fmla="*/ 0 h 107"/>
                  <a:gd name="T106" fmla="*/ 15 w 304"/>
                  <a:gd name="T107" fmla="*/ 0 h 107"/>
                  <a:gd name="T108" fmla="*/ 13 w 304"/>
                  <a:gd name="T109" fmla="*/ 0 h 107"/>
                  <a:gd name="T110" fmla="*/ 13 w 304"/>
                  <a:gd name="T111" fmla="*/ 0 h 10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04"/>
                  <a:gd name="T169" fmla="*/ 0 h 107"/>
                  <a:gd name="T170" fmla="*/ 304 w 304"/>
                  <a:gd name="T171" fmla="*/ 107 h 10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04" h="107">
                    <a:moveTo>
                      <a:pt x="304" y="61"/>
                    </a:moveTo>
                    <a:lnTo>
                      <a:pt x="304" y="49"/>
                    </a:lnTo>
                    <a:lnTo>
                      <a:pt x="302" y="49"/>
                    </a:lnTo>
                    <a:lnTo>
                      <a:pt x="301" y="49"/>
                    </a:lnTo>
                    <a:lnTo>
                      <a:pt x="299" y="49"/>
                    </a:lnTo>
                    <a:lnTo>
                      <a:pt x="299" y="61"/>
                    </a:lnTo>
                    <a:lnTo>
                      <a:pt x="304" y="61"/>
                    </a:lnTo>
                    <a:lnTo>
                      <a:pt x="304" y="78"/>
                    </a:lnTo>
                    <a:lnTo>
                      <a:pt x="301" y="93"/>
                    </a:lnTo>
                    <a:lnTo>
                      <a:pt x="297" y="107"/>
                    </a:lnTo>
                    <a:lnTo>
                      <a:pt x="296" y="107"/>
                    </a:lnTo>
                    <a:lnTo>
                      <a:pt x="294" y="107"/>
                    </a:lnTo>
                    <a:lnTo>
                      <a:pt x="292" y="107"/>
                    </a:lnTo>
                    <a:lnTo>
                      <a:pt x="292" y="106"/>
                    </a:lnTo>
                    <a:lnTo>
                      <a:pt x="296" y="91"/>
                    </a:lnTo>
                    <a:lnTo>
                      <a:pt x="299" y="76"/>
                    </a:lnTo>
                    <a:lnTo>
                      <a:pt x="299" y="61"/>
                    </a:lnTo>
                    <a:lnTo>
                      <a:pt x="304" y="61"/>
                    </a:lnTo>
                    <a:close/>
                    <a:moveTo>
                      <a:pt x="13" y="0"/>
                    </a:moveTo>
                    <a:lnTo>
                      <a:pt x="11" y="3"/>
                    </a:lnTo>
                    <a:lnTo>
                      <a:pt x="6" y="16"/>
                    </a:lnTo>
                    <a:lnTo>
                      <a:pt x="3" y="31"/>
                    </a:lnTo>
                    <a:lnTo>
                      <a:pt x="0" y="46"/>
                    </a:lnTo>
                    <a:lnTo>
                      <a:pt x="0" y="53"/>
                    </a:lnTo>
                    <a:lnTo>
                      <a:pt x="1" y="53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46"/>
                    </a:lnTo>
                    <a:lnTo>
                      <a:pt x="8" y="33"/>
                    </a:lnTo>
                    <a:lnTo>
                      <a:pt x="11" y="18"/>
                    </a:lnTo>
                    <a:lnTo>
                      <a:pt x="16" y="5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5" name="Freeform 257"/>
              <p:cNvSpPr>
                <a:spLocks noEditPoints="1"/>
              </p:cNvSpPr>
              <p:nvPr/>
            </p:nvSpPr>
            <p:spPr bwMode="auto">
              <a:xfrm>
                <a:off x="1883" y="2885"/>
                <a:ext cx="299" cy="106"/>
              </a:xfrm>
              <a:custGeom>
                <a:avLst/>
                <a:gdLst>
                  <a:gd name="T0" fmla="*/ 299 w 299"/>
                  <a:gd name="T1" fmla="*/ 60 h 106"/>
                  <a:gd name="T2" fmla="*/ 298 w 299"/>
                  <a:gd name="T3" fmla="*/ 48 h 106"/>
                  <a:gd name="T4" fmla="*/ 298 w 299"/>
                  <a:gd name="T5" fmla="*/ 48 h 106"/>
                  <a:gd name="T6" fmla="*/ 296 w 299"/>
                  <a:gd name="T7" fmla="*/ 48 h 106"/>
                  <a:gd name="T8" fmla="*/ 296 w 299"/>
                  <a:gd name="T9" fmla="*/ 48 h 106"/>
                  <a:gd name="T10" fmla="*/ 296 w 299"/>
                  <a:gd name="T11" fmla="*/ 48 h 106"/>
                  <a:gd name="T12" fmla="*/ 294 w 299"/>
                  <a:gd name="T13" fmla="*/ 48 h 106"/>
                  <a:gd name="T14" fmla="*/ 294 w 299"/>
                  <a:gd name="T15" fmla="*/ 48 h 106"/>
                  <a:gd name="T16" fmla="*/ 294 w 299"/>
                  <a:gd name="T17" fmla="*/ 48 h 106"/>
                  <a:gd name="T18" fmla="*/ 293 w 299"/>
                  <a:gd name="T19" fmla="*/ 48 h 106"/>
                  <a:gd name="T20" fmla="*/ 294 w 299"/>
                  <a:gd name="T21" fmla="*/ 60 h 106"/>
                  <a:gd name="T22" fmla="*/ 299 w 299"/>
                  <a:gd name="T23" fmla="*/ 60 h 106"/>
                  <a:gd name="T24" fmla="*/ 298 w 299"/>
                  <a:gd name="T25" fmla="*/ 77 h 106"/>
                  <a:gd name="T26" fmla="*/ 296 w 299"/>
                  <a:gd name="T27" fmla="*/ 92 h 106"/>
                  <a:gd name="T28" fmla="*/ 293 w 299"/>
                  <a:gd name="T29" fmla="*/ 105 h 106"/>
                  <a:gd name="T30" fmla="*/ 291 w 299"/>
                  <a:gd name="T31" fmla="*/ 106 h 106"/>
                  <a:gd name="T32" fmla="*/ 291 w 299"/>
                  <a:gd name="T33" fmla="*/ 106 h 106"/>
                  <a:gd name="T34" fmla="*/ 289 w 299"/>
                  <a:gd name="T35" fmla="*/ 106 h 106"/>
                  <a:gd name="T36" fmla="*/ 289 w 299"/>
                  <a:gd name="T37" fmla="*/ 106 h 106"/>
                  <a:gd name="T38" fmla="*/ 289 w 299"/>
                  <a:gd name="T39" fmla="*/ 106 h 106"/>
                  <a:gd name="T40" fmla="*/ 288 w 299"/>
                  <a:gd name="T41" fmla="*/ 106 h 106"/>
                  <a:gd name="T42" fmla="*/ 288 w 299"/>
                  <a:gd name="T43" fmla="*/ 106 h 106"/>
                  <a:gd name="T44" fmla="*/ 288 w 299"/>
                  <a:gd name="T45" fmla="*/ 106 h 106"/>
                  <a:gd name="T46" fmla="*/ 286 w 299"/>
                  <a:gd name="T47" fmla="*/ 106 h 106"/>
                  <a:gd name="T48" fmla="*/ 288 w 299"/>
                  <a:gd name="T49" fmla="*/ 103 h 106"/>
                  <a:gd name="T50" fmla="*/ 291 w 299"/>
                  <a:gd name="T51" fmla="*/ 90 h 106"/>
                  <a:gd name="T52" fmla="*/ 293 w 299"/>
                  <a:gd name="T53" fmla="*/ 75 h 106"/>
                  <a:gd name="T54" fmla="*/ 294 w 299"/>
                  <a:gd name="T55" fmla="*/ 60 h 106"/>
                  <a:gd name="T56" fmla="*/ 299 w 299"/>
                  <a:gd name="T57" fmla="*/ 60 h 106"/>
                  <a:gd name="T58" fmla="*/ 12 w 299"/>
                  <a:gd name="T59" fmla="*/ 0 h 106"/>
                  <a:gd name="T60" fmla="*/ 10 w 299"/>
                  <a:gd name="T61" fmla="*/ 2 h 106"/>
                  <a:gd name="T62" fmla="*/ 5 w 299"/>
                  <a:gd name="T63" fmla="*/ 17 h 106"/>
                  <a:gd name="T64" fmla="*/ 2 w 299"/>
                  <a:gd name="T65" fmla="*/ 30 h 106"/>
                  <a:gd name="T66" fmla="*/ 0 w 299"/>
                  <a:gd name="T67" fmla="*/ 45 h 106"/>
                  <a:gd name="T68" fmla="*/ 0 w 299"/>
                  <a:gd name="T69" fmla="*/ 53 h 106"/>
                  <a:gd name="T70" fmla="*/ 0 w 299"/>
                  <a:gd name="T71" fmla="*/ 53 h 106"/>
                  <a:gd name="T72" fmla="*/ 0 w 299"/>
                  <a:gd name="T73" fmla="*/ 53 h 106"/>
                  <a:gd name="T74" fmla="*/ 2 w 299"/>
                  <a:gd name="T75" fmla="*/ 53 h 106"/>
                  <a:gd name="T76" fmla="*/ 2 w 299"/>
                  <a:gd name="T77" fmla="*/ 53 h 106"/>
                  <a:gd name="T78" fmla="*/ 2 w 299"/>
                  <a:gd name="T79" fmla="*/ 53 h 106"/>
                  <a:gd name="T80" fmla="*/ 3 w 299"/>
                  <a:gd name="T81" fmla="*/ 53 h 106"/>
                  <a:gd name="T82" fmla="*/ 3 w 299"/>
                  <a:gd name="T83" fmla="*/ 53 h 106"/>
                  <a:gd name="T84" fmla="*/ 3 w 299"/>
                  <a:gd name="T85" fmla="*/ 53 h 106"/>
                  <a:gd name="T86" fmla="*/ 5 w 299"/>
                  <a:gd name="T87" fmla="*/ 47 h 106"/>
                  <a:gd name="T88" fmla="*/ 7 w 299"/>
                  <a:gd name="T89" fmla="*/ 32 h 106"/>
                  <a:gd name="T90" fmla="*/ 10 w 299"/>
                  <a:gd name="T91" fmla="*/ 19 h 106"/>
                  <a:gd name="T92" fmla="*/ 15 w 299"/>
                  <a:gd name="T93" fmla="*/ 5 h 106"/>
                  <a:gd name="T94" fmla="*/ 17 w 299"/>
                  <a:gd name="T95" fmla="*/ 0 h 106"/>
                  <a:gd name="T96" fmla="*/ 17 w 299"/>
                  <a:gd name="T97" fmla="*/ 0 h 106"/>
                  <a:gd name="T98" fmla="*/ 15 w 299"/>
                  <a:gd name="T99" fmla="*/ 0 h 106"/>
                  <a:gd name="T100" fmla="*/ 15 w 299"/>
                  <a:gd name="T101" fmla="*/ 0 h 106"/>
                  <a:gd name="T102" fmla="*/ 15 w 299"/>
                  <a:gd name="T103" fmla="*/ 0 h 106"/>
                  <a:gd name="T104" fmla="*/ 13 w 299"/>
                  <a:gd name="T105" fmla="*/ 0 h 106"/>
                  <a:gd name="T106" fmla="*/ 13 w 299"/>
                  <a:gd name="T107" fmla="*/ 0 h 106"/>
                  <a:gd name="T108" fmla="*/ 13 w 299"/>
                  <a:gd name="T109" fmla="*/ 0 h 106"/>
                  <a:gd name="T110" fmla="*/ 12 w 299"/>
                  <a:gd name="T111" fmla="*/ 0 h 10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99"/>
                  <a:gd name="T169" fmla="*/ 0 h 106"/>
                  <a:gd name="T170" fmla="*/ 299 w 299"/>
                  <a:gd name="T171" fmla="*/ 106 h 10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99" h="106">
                    <a:moveTo>
                      <a:pt x="299" y="60"/>
                    </a:moveTo>
                    <a:lnTo>
                      <a:pt x="298" y="48"/>
                    </a:lnTo>
                    <a:lnTo>
                      <a:pt x="296" y="48"/>
                    </a:lnTo>
                    <a:lnTo>
                      <a:pt x="294" y="48"/>
                    </a:lnTo>
                    <a:lnTo>
                      <a:pt x="293" y="48"/>
                    </a:lnTo>
                    <a:lnTo>
                      <a:pt x="294" y="60"/>
                    </a:lnTo>
                    <a:lnTo>
                      <a:pt x="299" y="60"/>
                    </a:lnTo>
                    <a:lnTo>
                      <a:pt x="298" y="77"/>
                    </a:lnTo>
                    <a:lnTo>
                      <a:pt x="296" y="92"/>
                    </a:lnTo>
                    <a:lnTo>
                      <a:pt x="293" y="105"/>
                    </a:lnTo>
                    <a:lnTo>
                      <a:pt x="291" y="106"/>
                    </a:lnTo>
                    <a:lnTo>
                      <a:pt x="289" y="106"/>
                    </a:lnTo>
                    <a:lnTo>
                      <a:pt x="288" y="106"/>
                    </a:lnTo>
                    <a:lnTo>
                      <a:pt x="286" y="106"/>
                    </a:lnTo>
                    <a:lnTo>
                      <a:pt x="288" y="103"/>
                    </a:lnTo>
                    <a:lnTo>
                      <a:pt x="291" y="90"/>
                    </a:lnTo>
                    <a:lnTo>
                      <a:pt x="293" y="75"/>
                    </a:lnTo>
                    <a:lnTo>
                      <a:pt x="294" y="60"/>
                    </a:lnTo>
                    <a:lnTo>
                      <a:pt x="299" y="60"/>
                    </a:lnTo>
                    <a:close/>
                    <a:moveTo>
                      <a:pt x="12" y="0"/>
                    </a:moveTo>
                    <a:lnTo>
                      <a:pt x="10" y="2"/>
                    </a:lnTo>
                    <a:lnTo>
                      <a:pt x="5" y="17"/>
                    </a:lnTo>
                    <a:lnTo>
                      <a:pt x="2" y="30"/>
                    </a:lnTo>
                    <a:lnTo>
                      <a:pt x="0" y="45"/>
                    </a:lnTo>
                    <a:lnTo>
                      <a:pt x="0" y="53"/>
                    </a:lnTo>
                    <a:lnTo>
                      <a:pt x="2" y="53"/>
                    </a:lnTo>
                    <a:lnTo>
                      <a:pt x="3" y="53"/>
                    </a:lnTo>
                    <a:lnTo>
                      <a:pt x="5" y="47"/>
                    </a:lnTo>
                    <a:lnTo>
                      <a:pt x="7" y="32"/>
                    </a:lnTo>
                    <a:lnTo>
                      <a:pt x="10" y="19"/>
                    </a:lnTo>
                    <a:lnTo>
                      <a:pt x="15" y="5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grpSp>
            <p:nvGrpSpPr>
              <p:cNvPr id="518446" name="Group 258"/>
              <p:cNvGrpSpPr>
                <a:grpSpLocks/>
              </p:cNvGrpSpPr>
              <p:nvPr/>
            </p:nvGrpSpPr>
            <p:grpSpPr bwMode="auto">
              <a:xfrm>
                <a:off x="1398" y="2854"/>
                <a:ext cx="1271" cy="558"/>
                <a:chOff x="1398" y="2854"/>
                <a:chExt cx="1271" cy="558"/>
              </a:xfrm>
            </p:grpSpPr>
            <p:sp>
              <p:nvSpPr>
                <p:cNvPr id="518632" name="Freeform 259"/>
                <p:cNvSpPr>
                  <a:spLocks noEditPoints="1"/>
                </p:cNvSpPr>
                <p:nvPr/>
              </p:nvSpPr>
              <p:spPr bwMode="auto">
                <a:xfrm>
                  <a:off x="1885" y="2885"/>
                  <a:ext cx="294" cy="106"/>
                </a:xfrm>
                <a:custGeom>
                  <a:avLst/>
                  <a:gdLst>
                    <a:gd name="T0" fmla="*/ 294 w 294"/>
                    <a:gd name="T1" fmla="*/ 60 h 106"/>
                    <a:gd name="T2" fmla="*/ 294 w 294"/>
                    <a:gd name="T3" fmla="*/ 48 h 106"/>
                    <a:gd name="T4" fmla="*/ 292 w 294"/>
                    <a:gd name="T5" fmla="*/ 48 h 106"/>
                    <a:gd name="T6" fmla="*/ 292 w 294"/>
                    <a:gd name="T7" fmla="*/ 48 h 106"/>
                    <a:gd name="T8" fmla="*/ 292 w 294"/>
                    <a:gd name="T9" fmla="*/ 48 h 106"/>
                    <a:gd name="T10" fmla="*/ 291 w 294"/>
                    <a:gd name="T11" fmla="*/ 48 h 106"/>
                    <a:gd name="T12" fmla="*/ 291 w 294"/>
                    <a:gd name="T13" fmla="*/ 48 h 106"/>
                    <a:gd name="T14" fmla="*/ 289 w 294"/>
                    <a:gd name="T15" fmla="*/ 48 h 106"/>
                    <a:gd name="T16" fmla="*/ 289 w 294"/>
                    <a:gd name="T17" fmla="*/ 48 h 106"/>
                    <a:gd name="T18" fmla="*/ 289 w 294"/>
                    <a:gd name="T19" fmla="*/ 48 h 106"/>
                    <a:gd name="T20" fmla="*/ 289 w 294"/>
                    <a:gd name="T21" fmla="*/ 60 h 106"/>
                    <a:gd name="T22" fmla="*/ 294 w 294"/>
                    <a:gd name="T23" fmla="*/ 60 h 106"/>
                    <a:gd name="T24" fmla="*/ 294 w 294"/>
                    <a:gd name="T25" fmla="*/ 75 h 106"/>
                    <a:gd name="T26" fmla="*/ 291 w 294"/>
                    <a:gd name="T27" fmla="*/ 90 h 106"/>
                    <a:gd name="T28" fmla="*/ 287 w 294"/>
                    <a:gd name="T29" fmla="*/ 105 h 106"/>
                    <a:gd name="T30" fmla="*/ 287 w 294"/>
                    <a:gd name="T31" fmla="*/ 106 h 106"/>
                    <a:gd name="T32" fmla="*/ 286 w 294"/>
                    <a:gd name="T33" fmla="*/ 106 h 106"/>
                    <a:gd name="T34" fmla="*/ 286 w 294"/>
                    <a:gd name="T35" fmla="*/ 106 h 106"/>
                    <a:gd name="T36" fmla="*/ 284 w 294"/>
                    <a:gd name="T37" fmla="*/ 106 h 106"/>
                    <a:gd name="T38" fmla="*/ 284 w 294"/>
                    <a:gd name="T39" fmla="*/ 106 h 106"/>
                    <a:gd name="T40" fmla="*/ 284 w 294"/>
                    <a:gd name="T41" fmla="*/ 106 h 106"/>
                    <a:gd name="T42" fmla="*/ 282 w 294"/>
                    <a:gd name="T43" fmla="*/ 106 h 106"/>
                    <a:gd name="T44" fmla="*/ 282 w 294"/>
                    <a:gd name="T45" fmla="*/ 106 h 106"/>
                    <a:gd name="T46" fmla="*/ 282 w 294"/>
                    <a:gd name="T47" fmla="*/ 106 h 106"/>
                    <a:gd name="T48" fmla="*/ 282 w 294"/>
                    <a:gd name="T49" fmla="*/ 103 h 106"/>
                    <a:gd name="T50" fmla="*/ 286 w 294"/>
                    <a:gd name="T51" fmla="*/ 90 h 106"/>
                    <a:gd name="T52" fmla="*/ 289 w 294"/>
                    <a:gd name="T53" fmla="*/ 75 h 106"/>
                    <a:gd name="T54" fmla="*/ 289 w 294"/>
                    <a:gd name="T55" fmla="*/ 60 h 106"/>
                    <a:gd name="T56" fmla="*/ 294 w 294"/>
                    <a:gd name="T57" fmla="*/ 60 h 106"/>
                    <a:gd name="T58" fmla="*/ 13 w 294"/>
                    <a:gd name="T59" fmla="*/ 0 h 106"/>
                    <a:gd name="T60" fmla="*/ 11 w 294"/>
                    <a:gd name="T61" fmla="*/ 4 h 106"/>
                    <a:gd name="T62" fmla="*/ 6 w 294"/>
                    <a:gd name="T63" fmla="*/ 17 h 106"/>
                    <a:gd name="T64" fmla="*/ 3 w 294"/>
                    <a:gd name="T65" fmla="*/ 32 h 106"/>
                    <a:gd name="T66" fmla="*/ 0 w 294"/>
                    <a:gd name="T67" fmla="*/ 45 h 106"/>
                    <a:gd name="T68" fmla="*/ 0 w 294"/>
                    <a:gd name="T69" fmla="*/ 53 h 106"/>
                    <a:gd name="T70" fmla="*/ 0 w 294"/>
                    <a:gd name="T71" fmla="*/ 53 h 106"/>
                    <a:gd name="T72" fmla="*/ 1 w 294"/>
                    <a:gd name="T73" fmla="*/ 53 h 106"/>
                    <a:gd name="T74" fmla="*/ 1 w 294"/>
                    <a:gd name="T75" fmla="*/ 53 h 106"/>
                    <a:gd name="T76" fmla="*/ 1 w 294"/>
                    <a:gd name="T77" fmla="*/ 53 h 106"/>
                    <a:gd name="T78" fmla="*/ 3 w 294"/>
                    <a:gd name="T79" fmla="*/ 55 h 106"/>
                    <a:gd name="T80" fmla="*/ 3 w 294"/>
                    <a:gd name="T81" fmla="*/ 55 h 106"/>
                    <a:gd name="T82" fmla="*/ 5 w 294"/>
                    <a:gd name="T83" fmla="*/ 55 h 106"/>
                    <a:gd name="T84" fmla="*/ 5 w 294"/>
                    <a:gd name="T85" fmla="*/ 55 h 106"/>
                    <a:gd name="T86" fmla="*/ 5 w 294"/>
                    <a:gd name="T87" fmla="*/ 47 h 106"/>
                    <a:gd name="T88" fmla="*/ 8 w 294"/>
                    <a:gd name="T89" fmla="*/ 32 h 106"/>
                    <a:gd name="T90" fmla="*/ 11 w 294"/>
                    <a:gd name="T91" fmla="*/ 19 h 106"/>
                    <a:gd name="T92" fmla="*/ 16 w 294"/>
                    <a:gd name="T93" fmla="*/ 5 h 106"/>
                    <a:gd name="T94" fmla="*/ 18 w 294"/>
                    <a:gd name="T95" fmla="*/ 2 h 106"/>
                    <a:gd name="T96" fmla="*/ 16 w 294"/>
                    <a:gd name="T97" fmla="*/ 2 h 106"/>
                    <a:gd name="T98" fmla="*/ 16 w 294"/>
                    <a:gd name="T99" fmla="*/ 2 h 106"/>
                    <a:gd name="T100" fmla="*/ 15 w 294"/>
                    <a:gd name="T101" fmla="*/ 2 h 106"/>
                    <a:gd name="T102" fmla="*/ 15 w 294"/>
                    <a:gd name="T103" fmla="*/ 0 h 106"/>
                    <a:gd name="T104" fmla="*/ 15 w 294"/>
                    <a:gd name="T105" fmla="*/ 0 h 106"/>
                    <a:gd name="T106" fmla="*/ 13 w 294"/>
                    <a:gd name="T107" fmla="*/ 0 h 106"/>
                    <a:gd name="T108" fmla="*/ 13 w 294"/>
                    <a:gd name="T109" fmla="*/ 0 h 106"/>
                    <a:gd name="T110" fmla="*/ 13 w 294"/>
                    <a:gd name="T111" fmla="*/ 0 h 10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94"/>
                    <a:gd name="T169" fmla="*/ 0 h 106"/>
                    <a:gd name="T170" fmla="*/ 294 w 294"/>
                    <a:gd name="T171" fmla="*/ 106 h 10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94" h="106">
                      <a:moveTo>
                        <a:pt x="294" y="60"/>
                      </a:moveTo>
                      <a:lnTo>
                        <a:pt x="294" y="48"/>
                      </a:lnTo>
                      <a:lnTo>
                        <a:pt x="292" y="48"/>
                      </a:lnTo>
                      <a:lnTo>
                        <a:pt x="291" y="48"/>
                      </a:lnTo>
                      <a:lnTo>
                        <a:pt x="289" y="48"/>
                      </a:lnTo>
                      <a:lnTo>
                        <a:pt x="289" y="60"/>
                      </a:lnTo>
                      <a:lnTo>
                        <a:pt x="294" y="60"/>
                      </a:lnTo>
                      <a:lnTo>
                        <a:pt x="294" y="75"/>
                      </a:lnTo>
                      <a:lnTo>
                        <a:pt x="291" y="90"/>
                      </a:lnTo>
                      <a:lnTo>
                        <a:pt x="287" y="105"/>
                      </a:lnTo>
                      <a:lnTo>
                        <a:pt x="287" y="106"/>
                      </a:lnTo>
                      <a:lnTo>
                        <a:pt x="286" y="106"/>
                      </a:lnTo>
                      <a:lnTo>
                        <a:pt x="284" y="106"/>
                      </a:lnTo>
                      <a:lnTo>
                        <a:pt x="282" y="106"/>
                      </a:lnTo>
                      <a:lnTo>
                        <a:pt x="282" y="103"/>
                      </a:lnTo>
                      <a:lnTo>
                        <a:pt x="286" y="90"/>
                      </a:lnTo>
                      <a:lnTo>
                        <a:pt x="289" y="75"/>
                      </a:lnTo>
                      <a:lnTo>
                        <a:pt x="289" y="60"/>
                      </a:lnTo>
                      <a:lnTo>
                        <a:pt x="294" y="60"/>
                      </a:lnTo>
                      <a:close/>
                      <a:moveTo>
                        <a:pt x="13" y="0"/>
                      </a:moveTo>
                      <a:lnTo>
                        <a:pt x="11" y="4"/>
                      </a:lnTo>
                      <a:lnTo>
                        <a:pt x="6" y="17"/>
                      </a:lnTo>
                      <a:lnTo>
                        <a:pt x="3" y="32"/>
                      </a:lnTo>
                      <a:lnTo>
                        <a:pt x="0" y="45"/>
                      </a:lnTo>
                      <a:lnTo>
                        <a:pt x="0" y="53"/>
                      </a:lnTo>
                      <a:lnTo>
                        <a:pt x="1" y="53"/>
                      </a:lnTo>
                      <a:lnTo>
                        <a:pt x="3" y="55"/>
                      </a:lnTo>
                      <a:lnTo>
                        <a:pt x="5" y="55"/>
                      </a:lnTo>
                      <a:lnTo>
                        <a:pt x="5" y="47"/>
                      </a:lnTo>
                      <a:lnTo>
                        <a:pt x="8" y="32"/>
                      </a:lnTo>
                      <a:lnTo>
                        <a:pt x="11" y="19"/>
                      </a:lnTo>
                      <a:lnTo>
                        <a:pt x="16" y="5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5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3" name="Freeform 260"/>
                <p:cNvSpPr>
                  <a:spLocks noEditPoints="1"/>
                </p:cNvSpPr>
                <p:nvPr/>
              </p:nvSpPr>
              <p:spPr bwMode="auto">
                <a:xfrm>
                  <a:off x="1886" y="2885"/>
                  <a:ext cx="291" cy="106"/>
                </a:xfrm>
                <a:custGeom>
                  <a:avLst/>
                  <a:gdLst>
                    <a:gd name="T0" fmla="*/ 291 w 291"/>
                    <a:gd name="T1" fmla="*/ 60 h 106"/>
                    <a:gd name="T2" fmla="*/ 290 w 291"/>
                    <a:gd name="T3" fmla="*/ 48 h 106"/>
                    <a:gd name="T4" fmla="*/ 290 w 291"/>
                    <a:gd name="T5" fmla="*/ 48 h 106"/>
                    <a:gd name="T6" fmla="*/ 288 w 291"/>
                    <a:gd name="T7" fmla="*/ 48 h 106"/>
                    <a:gd name="T8" fmla="*/ 288 w 291"/>
                    <a:gd name="T9" fmla="*/ 48 h 106"/>
                    <a:gd name="T10" fmla="*/ 288 w 291"/>
                    <a:gd name="T11" fmla="*/ 48 h 106"/>
                    <a:gd name="T12" fmla="*/ 286 w 291"/>
                    <a:gd name="T13" fmla="*/ 48 h 106"/>
                    <a:gd name="T14" fmla="*/ 286 w 291"/>
                    <a:gd name="T15" fmla="*/ 48 h 106"/>
                    <a:gd name="T16" fmla="*/ 286 w 291"/>
                    <a:gd name="T17" fmla="*/ 48 h 106"/>
                    <a:gd name="T18" fmla="*/ 285 w 291"/>
                    <a:gd name="T19" fmla="*/ 48 h 106"/>
                    <a:gd name="T20" fmla="*/ 286 w 291"/>
                    <a:gd name="T21" fmla="*/ 60 h 106"/>
                    <a:gd name="T22" fmla="*/ 291 w 291"/>
                    <a:gd name="T23" fmla="*/ 60 h 106"/>
                    <a:gd name="T24" fmla="*/ 290 w 291"/>
                    <a:gd name="T25" fmla="*/ 75 h 106"/>
                    <a:gd name="T26" fmla="*/ 288 w 291"/>
                    <a:gd name="T27" fmla="*/ 90 h 106"/>
                    <a:gd name="T28" fmla="*/ 285 w 291"/>
                    <a:gd name="T29" fmla="*/ 103 h 106"/>
                    <a:gd name="T30" fmla="*/ 283 w 291"/>
                    <a:gd name="T31" fmla="*/ 106 h 106"/>
                    <a:gd name="T32" fmla="*/ 283 w 291"/>
                    <a:gd name="T33" fmla="*/ 106 h 106"/>
                    <a:gd name="T34" fmla="*/ 281 w 291"/>
                    <a:gd name="T35" fmla="*/ 106 h 106"/>
                    <a:gd name="T36" fmla="*/ 281 w 291"/>
                    <a:gd name="T37" fmla="*/ 106 h 106"/>
                    <a:gd name="T38" fmla="*/ 281 w 291"/>
                    <a:gd name="T39" fmla="*/ 106 h 106"/>
                    <a:gd name="T40" fmla="*/ 280 w 291"/>
                    <a:gd name="T41" fmla="*/ 106 h 106"/>
                    <a:gd name="T42" fmla="*/ 280 w 291"/>
                    <a:gd name="T43" fmla="*/ 106 h 106"/>
                    <a:gd name="T44" fmla="*/ 278 w 291"/>
                    <a:gd name="T45" fmla="*/ 106 h 106"/>
                    <a:gd name="T46" fmla="*/ 278 w 291"/>
                    <a:gd name="T47" fmla="*/ 106 h 106"/>
                    <a:gd name="T48" fmla="*/ 280 w 291"/>
                    <a:gd name="T49" fmla="*/ 102 h 106"/>
                    <a:gd name="T50" fmla="*/ 283 w 291"/>
                    <a:gd name="T51" fmla="*/ 88 h 106"/>
                    <a:gd name="T52" fmla="*/ 285 w 291"/>
                    <a:gd name="T53" fmla="*/ 75 h 106"/>
                    <a:gd name="T54" fmla="*/ 286 w 291"/>
                    <a:gd name="T55" fmla="*/ 60 h 106"/>
                    <a:gd name="T56" fmla="*/ 291 w 291"/>
                    <a:gd name="T57" fmla="*/ 60 h 106"/>
                    <a:gd name="T58" fmla="*/ 14 w 291"/>
                    <a:gd name="T59" fmla="*/ 0 h 106"/>
                    <a:gd name="T60" fmla="*/ 12 w 291"/>
                    <a:gd name="T61" fmla="*/ 5 h 106"/>
                    <a:gd name="T62" fmla="*/ 7 w 291"/>
                    <a:gd name="T63" fmla="*/ 19 h 106"/>
                    <a:gd name="T64" fmla="*/ 4 w 291"/>
                    <a:gd name="T65" fmla="*/ 32 h 106"/>
                    <a:gd name="T66" fmla="*/ 2 w 291"/>
                    <a:gd name="T67" fmla="*/ 47 h 106"/>
                    <a:gd name="T68" fmla="*/ 0 w 291"/>
                    <a:gd name="T69" fmla="*/ 53 h 106"/>
                    <a:gd name="T70" fmla="*/ 2 w 291"/>
                    <a:gd name="T71" fmla="*/ 55 h 106"/>
                    <a:gd name="T72" fmla="*/ 2 w 291"/>
                    <a:gd name="T73" fmla="*/ 55 h 106"/>
                    <a:gd name="T74" fmla="*/ 4 w 291"/>
                    <a:gd name="T75" fmla="*/ 55 h 106"/>
                    <a:gd name="T76" fmla="*/ 4 w 291"/>
                    <a:gd name="T77" fmla="*/ 55 h 106"/>
                    <a:gd name="T78" fmla="*/ 4 w 291"/>
                    <a:gd name="T79" fmla="*/ 55 h 106"/>
                    <a:gd name="T80" fmla="*/ 5 w 291"/>
                    <a:gd name="T81" fmla="*/ 55 h 106"/>
                    <a:gd name="T82" fmla="*/ 5 w 291"/>
                    <a:gd name="T83" fmla="*/ 55 h 106"/>
                    <a:gd name="T84" fmla="*/ 5 w 291"/>
                    <a:gd name="T85" fmla="*/ 55 h 106"/>
                    <a:gd name="T86" fmla="*/ 7 w 291"/>
                    <a:gd name="T87" fmla="*/ 47 h 106"/>
                    <a:gd name="T88" fmla="*/ 9 w 291"/>
                    <a:gd name="T89" fmla="*/ 32 h 106"/>
                    <a:gd name="T90" fmla="*/ 12 w 291"/>
                    <a:gd name="T91" fmla="*/ 19 h 106"/>
                    <a:gd name="T92" fmla="*/ 17 w 291"/>
                    <a:gd name="T93" fmla="*/ 7 h 106"/>
                    <a:gd name="T94" fmla="*/ 19 w 291"/>
                    <a:gd name="T95" fmla="*/ 2 h 106"/>
                    <a:gd name="T96" fmla="*/ 19 w 291"/>
                    <a:gd name="T97" fmla="*/ 2 h 106"/>
                    <a:gd name="T98" fmla="*/ 17 w 291"/>
                    <a:gd name="T99" fmla="*/ 2 h 106"/>
                    <a:gd name="T100" fmla="*/ 17 w 291"/>
                    <a:gd name="T101" fmla="*/ 2 h 106"/>
                    <a:gd name="T102" fmla="*/ 17 w 291"/>
                    <a:gd name="T103" fmla="*/ 2 h 106"/>
                    <a:gd name="T104" fmla="*/ 15 w 291"/>
                    <a:gd name="T105" fmla="*/ 2 h 106"/>
                    <a:gd name="T106" fmla="*/ 15 w 291"/>
                    <a:gd name="T107" fmla="*/ 2 h 106"/>
                    <a:gd name="T108" fmla="*/ 14 w 291"/>
                    <a:gd name="T109" fmla="*/ 2 h 106"/>
                    <a:gd name="T110" fmla="*/ 14 w 291"/>
                    <a:gd name="T111" fmla="*/ 0 h 10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91"/>
                    <a:gd name="T169" fmla="*/ 0 h 106"/>
                    <a:gd name="T170" fmla="*/ 291 w 291"/>
                    <a:gd name="T171" fmla="*/ 106 h 10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91" h="106">
                      <a:moveTo>
                        <a:pt x="291" y="60"/>
                      </a:moveTo>
                      <a:lnTo>
                        <a:pt x="290" y="48"/>
                      </a:lnTo>
                      <a:lnTo>
                        <a:pt x="288" y="48"/>
                      </a:lnTo>
                      <a:lnTo>
                        <a:pt x="286" y="48"/>
                      </a:lnTo>
                      <a:lnTo>
                        <a:pt x="285" y="48"/>
                      </a:lnTo>
                      <a:lnTo>
                        <a:pt x="286" y="60"/>
                      </a:lnTo>
                      <a:lnTo>
                        <a:pt x="291" y="60"/>
                      </a:lnTo>
                      <a:lnTo>
                        <a:pt x="290" y="75"/>
                      </a:lnTo>
                      <a:lnTo>
                        <a:pt x="288" y="90"/>
                      </a:lnTo>
                      <a:lnTo>
                        <a:pt x="285" y="103"/>
                      </a:lnTo>
                      <a:lnTo>
                        <a:pt x="283" y="106"/>
                      </a:lnTo>
                      <a:lnTo>
                        <a:pt x="281" y="106"/>
                      </a:lnTo>
                      <a:lnTo>
                        <a:pt x="280" y="106"/>
                      </a:lnTo>
                      <a:lnTo>
                        <a:pt x="278" y="106"/>
                      </a:lnTo>
                      <a:lnTo>
                        <a:pt x="280" y="102"/>
                      </a:lnTo>
                      <a:lnTo>
                        <a:pt x="283" y="88"/>
                      </a:lnTo>
                      <a:lnTo>
                        <a:pt x="285" y="75"/>
                      </a:lnTo>
                      <a:lnTo>
                        <a:pt x="286" y="60"/>
                      </a:lnTo>
                      <a:lnTo>
                        <a:pt x="291" y="60"/>
                      </a:lnTo>
                      <a:close/>
                      <a:moveTo>
                        <a:pt x="14" y="0"/>
                      </a:moveTo>
                      <a:lnTo>
                        <a:pt x="12" y="5"/>
                      </a:lnTo>
                      <a:lnTo>
                        <a:pt x="7" y="19"/>
                      </a:lnTo>
                      <a:lnTo>
                        <a:pt x="4" y="32"/>
                      </a:lnTo>
                      <a:lnTo>
                        <a:pt x="2" y="47"/>
                      </a:lnTo>
                      <a:lnTo>
                        <a:pt x="0" y="53"/>
                      </a:lnTo>
                      <a:lnTo>
                        <a:pt x="2" y="55"/>
                      </a:lnTo>
                      <a:lnTo>
                        <a:pt x="4" y="55"/>
                      </a:lnTo>
                      <a:lnTo>
                        <a:pt x="5" y="55"/>
                      </a:lnTo>
                      <a:lnTo>
                        <a:pt x="7" y="47"/>
                      </a:lnTo>
                      <a:lnTo>
                        <a:pt x="9" y="32"/>
                      </a:lnTo>
                      <a:lnTo>
                        <a:pt x="12" y="19"/>
                      </a:lnTo>
                      <a:lnTo>
                        <a:pt x="17" y="7"/>
                      </a:lnTo>
                      <a:lnTo>
                        <a:pt x="19" y="2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4" name="Freeform 261"/>
                <p:cNvSpPr>
                  <a:spLocks noEditPoints="1"/>
                </p:cNvSpPr>
                <p:nvPr/>
              </p:nvSpPr>
              <p:spPr bwMode="auto">
                <a:xfrm>
                  <a:off x="1890" y="2887"/>
                  <a:ext cx="284" cy="104"/>
                </a:xfrm>
                <a:custGeom>
                  <a:avLst/>
                  <a:gdLst>
                    <a:gd name="T0" fmla="*/ 284 w 284"/>
                    <a:gd name="T1" fmla="*/ 58 h 104"/>
                    <a:gd name="T2" fmla="*/ 284 w 284"/>
                    <a:gd name="T3" fmla="*/ 46 h 104"/>
                    <a:gd name="T4" fmla="*/ 282 w 284"/>
                    <a:gd name="T5" fmla="*/ 46 h 104"/>
                    <a:gd name="T6" fmla="*/ 282 w 284"/>
                    <a:gd name="T7" fmla="*/ 46 h 104"/>
                    <a:gd name="T8" fmla="*/ 282 w 284"/>
                    <a:gd name="T9" fmla="*/ 46 h 104"/>
                    <a:gd name="T10" fmla="*/ 281 w 284"/>
                    <a:gd name="T11" fmla="*/ 46 h 104"/>
                    <a:gd name="T12" fmla="*/ 281 w 284"/>
                    <a:gd name="T13" fmla="*/ 46 h 104"/>
                    <a:gd name="T14" fmla="*/ 279 w 284"/>
                    <a:gd name="T15" fmla="*/ 46 h 104"/>
                    <a:gd name="T16" fmla="*/ 279 w 284"/>
                    <a:gd name="T17" fmla="*/ 46 h 104"/>
                    <a:gd name="T18" fmla="*/ 279 w 284"/>
                    <a:gd name="T19" fmla="*/ 46 h 104"/>
                    <a:gd name="T20" fmla="*/ 279 w 284"/>
                    <a:gd name="T21" fmla="*/ 58 h 104"/>
                    <a:gd name="T22" fmla="*/ 284 w 284"/>
                    <a:gd name="T23" fmla="*/ 58 h 104"/>
                    <a:gd name="T24" fmla="*/ 284 w 284"/>
                    <a:gd name="T25" fmla="*/ 73 h 104"/>
                    <a:gd name="T26" fmla="*/ 281 w 284"/>
                    <a:gd name="T27" fmla="*/ 88 h 104"/>
                    <a:gd name="T28" fmla="*/ 277 w 284"/>
                    <a:gd name="T29" fmla="*/ 101 h 104"/>
                    <a:gd name="T30" fmla="*/ 277 w 284"/>
                    <a:gd name="T31" fmla="*/ 104 h 104"/>
                    <a:gd name="T32" fmla="*/ 276 w 284"/>
                    <a:gd name="T33" fmla="*/ 104 h 104"/>
                    <a:gd name="T34" fmla="*/ 276 w 284"/>
                    <a:gd name="T35" fmla="*/ 104 h 104"/>
                    <a:gd name="T36" fmla="*/ 274 w 284"/>
                    <a:gd name="T37" fmla="*/ 104 h 104"/>
                    <a:gd name="T38" fmla="*/ 274 w 284"/>
                    <a:gd name="T39" fmla="*/ 104 h 104"/>
                    <a:gd name="T40" fmla="*/ 274 w 284"/>
                    <a:gd name="T41" fmla="*/ 104 h 104"/>
                    <a:gd name="T42" fmla="*/ 272 w 284"/>
                    <a:gd name="T43" fmla="*/ 104 h 104"/>
                    <a:gd name="T44" fmla="*/ 272 w 284"/>
                    <a:gd name="T45" fmla="*/ 104 h 104"/>
                    <a:gd name="T46" fmla="*/ 271 w 284"/>
                    <a:gd name="T47" fmla="*/ 104 h 104"/>
                    <a:gd name="T48" fmla="*/ 272 w 284"/>
                    <a:gd name="T49" fmla="*/ 100 h 104"/>
                    <a:gd name="T50" fmla="*/ 276 w 284"/>
                    <a:gd name="T51" fmla="*/ 86 h 104"/>
                    <a:gd name="T52" fmla="*/ 279 w 284"/>
                    <a:gd name="T53" fmla="*/ 73 h 104"/>
                    <a:gd name="T54" fmla="*/ 279 w 284"/>
                    <a:gd name="T55" fmla="*/ 58 h 104"/>
                    <a:gd name="T56" fmla="*/ 284 w 284"/>
                    <a:gd name="T57" fmla="*/ 58 h 104"/>
                    <a:gd name="T58" fmla="*/ 13 w 284"/>
                    <a:gd name="T59" fmla="*/ 0 h 104"/>
                    <a:gd name="T60" fmla="*/ 11 w 284"/>
                    <a:gd name="T61" fmla="*/ 3 h 104"/>
                    <a:gd name="T62" fmla="*/ 6 w 284"/>
                    <a:gd name="T63" fmla="*/ 17 h 104"/>
                    <a:gd name="T64" fmla="*/ 3 w 284"/>
                    <a:gd name="T65" fmla="*/ 30 h 104"/>
                    <a:gd name="T66" fmla="*/ 0 w 284"/>
                    <a:gd name="T67" fmla="*/ 45 h 104"/>
                    <a:gd name="T68" fmla="*/ 0 w 284"/>
                    <a:gd name="T69" fmla="*/ 53 h 104"/>
                    <a:gd name="T70" fmla="*/ 0 w 284"/>
                    <a:gd name="T71" fmla="*/ 53 h 104"/>
                    <a:gd name="T72" fmla="*/ 1 w 284"/>
                    <a:gd name="T73" fmla="*/ 53 h 104"/>
                    <a:gd name="T74" fmla="*/ 1 w 284"/>
                    <a:gd name="T75" fmla="*/ 53 h 104"/>
                    <a:gd name="T76" fmla="*/ 1 w 284"/>
                    <a:gd name="T77" fmla="*/ 53 h 104"/>
                    <a:gd name="T78" fmla="*/ 3 w 284"/>
                    <a:gd name="T79" fmla="*/ 53 h 104"/>
                    <a:gd name="T80" fmla="*/ 3 w 284"/>
                    <a:gd name="T81" fmla="*/ 53 h 104"/>
                    <a:gd name="T82" fmla="*/ 5 w 284"/>
                    <a:gd name="T83" fmla="*/ 55 h 104"/>
                    <a:gd name="T84" fmla="*/ 5 w 284"/>
                    <a:gd name="T85" fmla="*/ 55 h 104"/>
                    <a:gd name="T86" fmla="*/ 5 w 284"/>
                    <a:gd name="T87" fmla="*/ 45 h 104"/>
                    <a:gd name="T88" fmla="*/ 6 w 284"/>
                    <a:gd name="T89" fmla="*/ 32 h 104"/>
                    <a:gd name="T90" fmla="*/ 11 w 284"/>
                    <a:gd name="T91" fmla="*/ 18 h 104"/>
                    <a:gd name="T92" fmla="*/ 15 w 284"/>
                    <a:gd name="T93" fmla="*/ 5 h 104"/>
                    <a:gd name="T94" fmla="*/ 16 w 284"/>
                    <a:gd name="T95" fmla="*/ 2 h 104"/>
                    <a:gd name="T96" fmla="*/ 16 w 284"/>
                    <a:gd name="T97" fmla="*/ 2 h 104"/>
                    <a:gd name="T98" fmla="*/ 16 w 284"/>
                    <a:gd name="T99" fmla="*/ 2 h 104"/>
                    <a:gd name="T100" fmla="*/ 15 w 284"/>
                    <a:gd name="T101" fmla="*/ 2 h 104"/>
                    <a:gd name="T102" fmla="*/ 15 w 284"/>
                    <a:gd name="T103" fmla="*/ 0 h 104"/>
                    <a:gd name="T104" fmla="*/ 15 w 284"/>
                    <a:gd name="T105" fmla="*/ 0 h 104"/>
                    <a:gd name="T106" fmla="*/ 13 w 284"/>
                    <a:gd name="T107" fmla="*/ 0 h 104"/>
                    <a:gd name="T108" fmla="*/ 13 w 284"/>
                    <a:gd name="T109" fmla="*/ 0 h 104"/>
                    <a:gd name="T110" fmla="*/ 13 w 284"/>
                    <a:gd name="T111" fmla="*/ 0 h 1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84"/>
                    <a:gd name="T169" fmla="*/ 0 h 104"/>
                    <a:gd name="T170" fmla="*/ 284 w 284"/>
                    <a:gd name="T171" fmla="*/ 104 h 10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84" h="104">
                      <a:moveTo>
                        <a:pt x="284" y="58"/>
                      </a:moveTo>
                      <a:lnTo>
                        <a:pt x="284" y="46"/>
                      </a:lnTo>
                      <a:lnTo>
                        <a:pt x="282" y="46"/>
                      </a:lnTo>
                      <a:lnTo>
                        <a:pt x="281" y="46"/>
                      </a:lnTo>
                      <a:lnTo>
                        <a:pt x="279" y="46"/>
                      </a:lnTo>
                      <a:lnTo>
                        <a:pt x="279" y="58"/>
                      </a:lnTo>
                      <a:lnTo>
                        <a:pt x="284" y="58"/>
                      </a:lnTo>
                      <a:lnTo>
                        <a:pt x="284" y="73"/>
                      </a:lnTo>
                      <a:lnTo>
                        <a:pt x="281" y="88"/>
                      </a:lnTo>
                      <a:lnTo>
                        <a:pt x="277" y="101"/>
                      </a:lnTo>
                      <a:lnTo>
                        <a:pt x="277" y="104"/>
                      </a:lnTo>
                      <a:lnTo>
                        <a:pt x="276" y="104"/>
                      </a:lnTo>
                      <a:lnTo>
                        <a:pt x="274" y="104"/>
                      </a:lnTo>
                      <a:lnTo>
                        <a:pt x="272" y="104"/>
                      </a:lnTo>
                      <a:lnTo>
                        <a:pt x="271" y="104"/>
                      </a:lnTo>
                      <a:lnTo>
                        <a:pt x="272" y="100"/>
                      </a:lnTo>
                      <a:lnTo>
                        <a:pt x="276" y="86"/>
                      </a:lnTo>
                      <a:lnTo>
                        <a:pt x="279" y="73"/>
                      </a:lnTo>
                      <a:lnTo>
                        <a:pt x="279" y="58"/>
                      </a:lnTo>
                      <a:lnTo>
                        <a:pt x="284" y="58"/>
                      </a:lnTo>
                      <a:close/>
                      <a:moveTo>
                        <a:pt x="13" y="0"/>
                      </a:moveTo>
                      <a:lnTo>
                        <a:pt x="11" y="3"/>
                      </a:lnTo>
                      <a:lnTo>
                        <a:pt x="6" y="17"/>
                      </a:lnTo>
                      <a:lnTo>
                        <a:pt x="3" y="30"/>
                      </a:lnTo>
                      <a:lnTo>
                        <a:pt x="0" y="45"/>
                      </a:lnTo>
                      <a:lnTo>
                        <a:pt x="0" y="53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5"/>
                      </a:lnTo>
                      <a:lnTo>
                        <a:pt x="5" y="45"/>
                      </a:lnTo>
                      <a:lnTo>
                        <a:pt x="6" y="32"/>
                      </a:lnTo>
                      <a:lnTo>
                        <a:pt x="11" y="18"/>
                      </a:lnTo>
                      <a:lnTo>
                        <a:pt x="15" y="5"/>
                      </a:lnTo>
                      <a:lnTo>
                        <a:pt x="16" y="2"/>
                      </a:lnTo>
                      <a:lnTo>
                        <a:pt x="15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5" name="Freeform 262"/>
                <p:cNvSpPr>
                  <a:spLocks noEditPoints="1"/>
                </p:cNvSpPr>
                <p:nvPr/>
              </p:nvSpPr>
              <p:spPr bwMode="auto">
                <a:xfrm>
                  <a:off x="1891" y="2887"/>
                  <a:ext cx="281" cy="104"/>
                </a:xfrm>
                <a:custGeom>
                  <a:avLst/>
                  <a:gdLst>
                    <a:gd name="T0" fmla="*/ 281 w 281"/>
                    <a:gd name="T1" fmla="*/ 58 h 104"/>
                    <a:gd name="T2" fmla="*/ 280 w 281"/>
                    <a:gd name="T3" fmla="*/ 46 h 104"/>
                    <a:gd name="T4" fmla="*/ 280 w 281"/>
                    <a:gd name="T5" fmla="*/ 46 h 104"/>
                    <a:gd name="T6" fmla="*/ 278 w 281"/>
                    <a:gd name="T7" fmla="*/ 46 h 104"/>
                    <a:gd name="T8" fmla="*/ 278 w 281"/>
                    <a:gd name="T9" fmla="*/ 46 h 104"/>
                    <a:gd name="T10" fmla="*/ 278 w 281"/>
                    <a:gd name="T11" fmla="*/ 46 h 104"/>
                    <a:gd name="T12" fmla="*/ 276 w 281"/>
                    <a:gd name="T13" fmla="*/ 46 h 104"/>
                    <a:gd name="T14" fmla="*/ 276 w 281"/>
                    <a:gd name="T15" fmla="*/ 46 h 104"/>
                    <a:gd name="T16" fmla="*/ 276 w 281"/>
                    <a:gd name="T17" fmla="*/ 46 h 104"/>
                    <a:gd name="T18" fmla="*/ 275 w 281"/>
                    <a:gd name="T19" fmla="*/ 46 h 104"/>
                    <a:gd name="T20" fmla="*/ 276 w 281"/>
                    <a:gd name="T21" fmla="*/ 58 h 104"/>
                    <a:gd name="T22" fmla="*/ 281 w 281"/>
                    <a:gd name="T23" fmla="*/ 58 h 104"/>
                    <a:gd name="T24" fmla="*/ 280 w 281"/>
                    <a:gd name="T25" fmla="*/ 73 h 104"/>
                    <a:gd name="T26" fmla="*/ 278 w 281"/>
                    <a:gd name="T27" fmla="*/ 86 h 104"/>
                    <a:gd name="T28" fmla="*/ 275 w 281"/>
                    <a:gd name="T29" fmla="*/ 100 h 104"/>
                    <a:gd name="T30" fmla="*/ 273 w 281"/>
                    <a:gd name="T31" fmla="*/ 104 h 104"/>
                    <a:gd name="T32" fmla="*/ 273 w 281"/>
                    <a:gd name="T33" fmla="*/ 104 h 104"/>
                    <a:gd name="T34" fmla="*/ 271 w 281"/>
                    <a:gd name="T35" fmla="*/ 104 h 104"/>
                    <a:gd name="T36" fmla="*/ 271 w 281"/>
                    <a:gd name="T37" fmla="*/ 104 h 104"/>
                    <a:gd name="T38" fmla="*/ 270 w 281"/>
                    <a:gd name="T39" fmla="*/ 104 h 104"/>
                    <a:gd name="T40" fmla="*/ 270 w 281"/>
                    <a:gd name="T41" fmla="*/ 103 h 104"/>
                    <a:gd name="T42" fmla="*/ 270 w 281"/>
                    <a:gd name="T43" fmla="*/ 103 h 104"/>
                    <a:gd name="T44" fmla="*/ 268 w 281"/>
                    <a:gd name="T45" fmla="*/ 103 h 104"/>
                    <a:gd name="T46" fmla="*/ 268 w 281"/>
                    <a:gd name="T47" fmla="*/ 103 h 104"/>
                    <a:gd name="T48" fmla="*/ 270 w 281"/>
                    <a:gd name="T49" fmla="*/ 100 h 104"/>
                    <a:gd name="T50" fmla="*/ 273 w 281"/>
                    <a:gd name="T51" fmla="*/ 86 h 104"/>
                    <a:gd name="T52" fmla="*/ 275 w 281"/>
                    <a:gd name="T53" fmla="*/ 73 h 104"/>
                    <a:gd name="T54" fmla="*/ 276 w 281"/>
                    <a:gd name="T55" fmla="*/ 58 h 104"/>
                    <a:gd name="T56" fmla="*/ 281 w 281"/>
                    <a:gd name="T57" fmla="*/ 58 h 104"/>
                    <a:gd name="T58" fmla="*/ 14 w 281"/>
                    <a:gd name="T59" fmla="*/ 0 h 104"/>
                    <a:gd name="T60" fmla="*/ 12 w 281"/>
                    <a:gd name="T61" fmla="*/ 5 h 104"/>
                    <a:gd name="T62" fmla="*/ 7 w 281"/>
                    <a:gd name="T63" fmla="*/ 17 h 104"/>
                    <a:gd name="T64" fmla="*/ 4 w 281"/>
                    <a:gd name="T65" fmla="*/ 30 h 104"/>
                    <a:gd name="T66" fmla="*/ 2 w 281"/>
                    <a:gd name="T67" fmla="*/ 45 h 104"/>
                    <a:gd name="T68" fmla="*/ 0 w 281"/>
                    <a:gd name="T69" fmla="*/ 53 h 104"/>
                    <a:gd name="T70" fmla="*/ 2 w 281"/>
                    <a:gd name="T71" fmla="*/ 53 h 104"/>
                    <a:gd name="T72" fmla="*/ 2 w 281"/>
                    <a:gd name="T73" fmla="*/ 53 h 104"/>
                    <a:gd name="T74" fmla="*/ 4 w 281"/>
                    <a:gd name="T75" fmla="*/ 55 h 104"/>
                    <a:gd name="T76" fmla="*/ 4 w 281"/>
                    <a:gd name="T77" fmla="*/ 55 h 104"/>
                    <a:gd name="T78" fmla="*/ 4 w 281"/>
                    <a:gd name="T79" fmla="*/ 55 h 104"/>
                    <a:gd name="T80" fmla="*/ 5 w 281"/>
                    <a:gd name="T81" fmla="*/ 55 h 104"/>
                    <a:gd name="T82" fmla="*/ 5 w 281"/>
                    <a:gd name="T83" fmla="*/ 55 h 104"/>
                    <a:gd name="T84" fmla="*/ 5 w 281"/>
                    <a:gd name="T85" fmla="*/ 55 h 104"/>
                    <a:gd name="T86" fmla="*/ 7 w 281"/>
                    <a:gd name="T87" fmla="*/ 45 h 104"/>
                    <a:gd name="T88" fmla="*/ 9 w 281"/>
                    <a:gd name="T89" fmla="*/ 32 h 104"/>
                    <a:gd name="T90" fmla="*/ 12 w 281"/>
                    <a:gd name="T91" fmla="*/ 18 h 104"/>
                    <a:gd name="T92" fmla="*/ 17 w 281"/>
                    <a:gd name="T93" fmla="*/ 7 h 104"/>
                    <a:gd name="T94" fmla="*/ 19 w 281"/>
                    <a:gd name="T95" fmla="*/ 2 h 104"/>
                    <a:gd name="T96" fmla="*/ 17 w 281"/>
                    <a:gd name="T97" fmla="*/ 2 h 104"/>
                    <a:gd name="T98" fmla="*/ 17 w 281"/>
                    <a:gd name="T99" fmla="*/ 2 h 104"/>
                    <a:gd name="T100" fmla="*/ 17 w 281"/>
                    <a:gd name="T101" fmla="*/ 2 h 104"/>
                    <a:gd name="T102" fmla="*/ 15 w 281"/>
                    <a:gd name="T103" fmla="*/ 2 h 104"/>
                    <a:gd name="T104" fmla="*/ 15 w 281"/>
                    <a:gd name="T105" fmla="*/ 2 h 104"/>
                    <a:gd name="T106" fmla="*/ 15 w 281"/>
                    <a:gd name="T107" fmla="*/ 2 h 104"/>
                    <a:gd name="T108" fmla="*/ 14 w 281"/>
                    <a:gd name="T109" fmla="*/ 2 h 104"/>
                    <a:gd name="T110" fmla="*/ 14 w 281"/>
                    <a:gd name="T111" fmla="*/ 0 h 1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81"/>
                    <a:gd name="T169" fmla="*/ 0 h 104"/>
                    <a:gd name="T170" fmla="*/ 281 w 281"/>
                    <a:gd name="T171" fmla="*/ 104 h 10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81" h="104">
                      <a:moveTo>
                        <a:pt x="281" y="58"/>
                      </a:moveTo>
                      <a:lnTo>
                        <a:pt x="280" y="46"/>
                      </a:lnTo>
                      <a:lnTo>
                        <a:pt x="278" y="46"/>
                      </a:lnTo>
                      <a:lnTo>
                        <a:pt x="276" y="46"/>
                      </a:lnTo>
                      <a:lnTo>
                        <a:pt x="275" y="46"/>
                      </a:lnTo>
                      <a:lnTo>
                        <a:pt x="276" y="58"/>
                      </a:lnTo>
                      <a:lnTo>
                        <a:pt x="281" y="58"/>
                      </a:lnTo>
                      <a:lnTo>
                        <a:pt x="280" y="73"/>
                      </a:lnTo>
                      <a:lnTo>
                        <a:pt x="278" y="86"/>
                      </a:lnTo>
                      <a:lnTo>
                        <a:pt x="275" y="100"/>
                      </a:lnTo>
                      <a:lnTo>
                        <a:pt x="273" y="104"/>
                      </a:lnTo>
                      <a:lnTo>
                        <a:pt x="271" y="104"/>
                      </a:lnTo>
                      <a:lnTo>
                        <a:pt x="270" y="104"/>
                      </a:lnTo>
                      <a:lnTo>
                        <a:pt x="270" y="103"/>
                      </a:lnTo>
                      <a:lnTo>
                        <a:pt x="268" y="103"/>
                      </a:lnTo>
                      <a:lnTo>
                        <a:pt x="270" y="100"/>
                      </a:lnTo>
                      <a:lnTo>
                        <a:pt x="273" y="86"/>
                      </a:lnTo>
                      <a:lnTo>
                        <a:pt x="275" y="73"/>
                      </a:lnTo>
                      <a:lnTo>
                        <a:pt x="276" y="58"/>
                      </a:lnTo>
                      <a:lnTo>
                        <a:pt x="281" y="58"/>
                      </a:lnTo>
                      <a:close/>
                      <a:moveTo>
                        <a:pt x="14" y="0"/>
                      </a:moveTo>
                      <a:lnTo>
                        <a:pt x="12" y="5"/>
                      </a:lnTo>
                      <a:lnTo>
                        <a:pt x="7" y="17"/>
                      </a:lnTo>
                      <a:lnTo>
                        <a:pt x="4" y="30"/>
                      </a:lnTo>
                      <a:lnTo>
                        <a:pt x="2" y="45"/>
                      </a:lnTo>
                      <a:lnTo>
                        <a:pt x="0" y="53"/>
                      </a:lnTo>
                      <a:lnTo>
                        <a:pt x="2" y="53"/>
                      </a:lnTo>
                      <a:lnTo>
                        <a:pt x="4" y="55"/>
                      </a:lnTo>
                      <a:lnTo>
                        <a:pt x="5" y="55"/>
                      </a:lnTo>
                      <a:lnTo>
                        <a:pt x="7" y="45"/>
                      </a:lnTo>
                      <a:lnTo>
                        <a:pt x="9" y="32"/>
                      </a:lnTo>
                      <a:lnTo>
                        <a:pt x="12" y="18"/>
                      </a:lnTo>
                      <a:lnTo>
                        <a:pt x="17" y="7"/>
                      </a:lnTo>
                      <a:lnTo>
                        <a:pt x="19" y="2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6" name="Freeform 263"/>
                <p:cNvSpPr>
                  <a:spLocks noEditPoints="1"/>
                </p:cNvSpPr>
                <p:nvPr/>
              </p:nvSpPr>
              <p:spPr bwMode="auto">
                <a:xfrm>
                  <a:off x="1895" y="2889"/>
                  <a:ext cx="274" cy="102"/>
                </a:xfrm>
                <a:custGeom>
                  <a:avLst/>
                  <a:gdLst>
                    <a:gd name="T0" fmla="*/ 274 w 274"/>
                    <a:gd name="T1" fmla="*/ 56 h 102"/>
                    <a:gd name="T2" fmla="*/ 274 w 274"/>
                    <a:gd name="T3" fmla="*/ 44 h 102"/>
                    <a:gd name="T4" fmla="*/ 272 w 274"/>
                    <a:gd name="T5" fmla="*/ 44 h 102"/>
                    <a:gd name="T6" fmla="*/ 272 w 274"/>
                    <a:gd name="T7" fmla="*/ 44 h 102"/>
                    <a:gd name="T8" fmla="*/ 272 w 274"/>
                    <a:gd name="T9" fmla="*/ 44 h 102"/>
                    <a:gd name="T10" fmla="*/ 271 w 274"/>
                    <a:gd name="T11" fmla="*/ 44 h 102"/>
                    <a:gd name="T12" fmla="*/ 271 w 274"/>
                    <a:gd name="T13" fmla="*/ 44 h 102"/>
                    <a:gd name="T14" fmla="*/ 269 w 274"/>
                    <a:gd name="T15" fmla="*/ 44 h 102"/>
                    <a:gd name="T16" fmla="*/ 269 w 274"/>
                    <a:gd name="T17" fmla="*/ 44 h 102"/>
                    <a:gd name="T18" fmla="*/ 269 w 274"/>
                    <a:gd name="T19" fmla="*/ 44 h 102"/>
                    <a:gd name="T20" fmla="*/ 269 w 274"/>
                    <a:gd name="T21" fmla="*/ 56 h 102"/>
                    <a:gd name="T22" fmla="*/ 274 w 274"/>
                    <a:gd name="T23" fmla="*/ 56 h 102"/>
                    <a:gd name="T24" fmla="*/ 274 w 274"/>
                    <a:gd name="T25" fmla="*/ 71 h 102"/>
                    <a:gd name="T26" fmla="*/ 271 w 274"/>
                    <a:gd name="T27" fmla="*/ 84 h 102"/>
                    <a:gd name="T28" fmla="*/ 267 w 274"/>
                    <a:gd name="T29" fmla="*/ 98 h 102"/>
                    <a:gd name="T30" fmla="*/ 266 w 274"/>
                    <a:gd name="T31" fmla="*/ 102 h 102"/>
                    <a:gd name="T32" fmla="*/ 266 w 274"/>
                    <a:gd name="T33" fmla="*/ 101 h 102"/>
                    <a:gd name="T34" fmla="*/ 266 w 274"/>
                    <a:gd name="T35" fmla="*/ 101 h 102"/>
                    <a:gd name="T36" fmla="*/ 264 w 274"/>
                    <a:gd name="T37" fmla="*/ 101 h 102"/>
                    <a:gd name="T38" fmla="*/ 264 w 274"/>
                    <a:gd name="T39" fmla="*/ 101 h 102"/>
                    <a:gd name="T40" fmla="*/ 262 w 274"/>
                    <a:gd name="T41" fmla="*/ 101 h 102"/>
                    <a:gd name="T42" fmla="*/ 262 w 274"/>
                    <a:gd name="T43" fmla="*/ 101 h 102"/>
                    <a:gd name="T44" fmla="*/ 262 w 274"/>
                    <a:gd name="T45" fmla="*/ 101 h 102"/>
                    <a:gd name="T46" fmla="*/ 261 w 274"/>
                    <a:gd name="T47" fmla="*/ 101 h 102"/>
                    <a:gd name="T48" fmla="*/ 262 w 274"/>
                    <a:gd name="T49" fmla="*/ 96 h 102"/>
                    <a:gd name="T50" fmla="*/ 266 w 274"/>
                    <a:gd name="T51" fmla="*/ 83 h 102"/>
                    <a:gd name="T52" fmla="*/ 269 w 274"/>
                    <a:gd name="T53" fmla="*/ 71 h 102"/>
                    <a:gd name="T54" fmla="*/ 269 w 274"/>
                    <a:gd name="T55" fmla="*/ 56 h 102"/>
                    <a:gd name="T56" fmla="*/ 274 w 274"/>
                    <a:gd name="T57" fmla="*/ 56 h 102"/>
                    <a:gd name="T58" fmla="*/ 11 w 274"/>
                    <a:gd name="T59" fmla="*/ 0 h 102"/>
                    <a:gd name="T60" fmla="*/ 10 w 274"/>
                    <a:gd name="T61" fmla="*/ 3 h 102"/>
                    <a:gd name="T62" fmla="*/ 6 w 274"/>
                    <a:gd name="T63" fmla="*/ 16 h 102"/>
                    <a:gd name="T64" fmla="*/ 1 w 274"/>
                    <a:gd name="T65" fmla="*/ 30 h 102"/>
                    <a:gd name="T66" fmla="*/ 0 w 274"/>
                    <a:gd name="T67" fmla="*/ 43 h 102"/>
                    <a:gd name="T68" fmla="*/ 0 w 274"/>
                    <a:gd name="T69" fmla="*/ 53 h 102"/>
                    <a:gd name="T70" fmla="*/ 0 w 274"/>
                    <a:gd name="T71" fmla="*/ 53 h 102"/>
                    <a:gd name="T72" fmla="*/ 1 w 274"/>
                    <a:gd name="T73" fmla="*/ 53 h 102"/>
                    <a:gd name="T74" fmla="*/ 1 w 274"/>
                    <a:gd name="T75" fmla="*/ 53 h 102"/>
                    <a:gd name="T76" fmla="*/ 1 w 274"/>
                    <a:gd name="T77" fmla="*/ 53 h 102"/>
                    <a:gd name="T78" fmla="*/ 3 w 274"/>
                    <a:gd name="T79" fmla="*/ 53 h 102"/>
                    <a:gd name="T80" fmla="*/ 3 w 274"/>
                    <a:gd name="T81" fmla="*/ 53 h 102"/>
                    <a:gd name="T82" fmla="*/ 5 w 274"/>
                    <a:gd name="T83" fmla="*/ 53 h 102"/>
                    <a:gd name="T84" fmla="*/ 5 w 274"/>
                    <a:gd name="T85" fmla="*/ 54 h 102"/>
                    <a:gd name="T86" fmla="*/ 5 w 274"/>
                    <a:gd name="T87" fmla="*/ 43 h 102"/>
                    <a:gd name="T88" fmla="*/ 6 w 274"/>
                    <a:gd name="T89" fmla="*/ 30 h 102"/>
                    <a:gd name="T90" fmla="*/ 10 w 274"/>
                    <a:gd name="T91" fmla="*/ 18 h 102"/>
                    <a:gd name="T92" fmla="*/ 15 w 274"/>
                    <a:gd name="T93" fmla="*/ 5 h 102"/>
                    <a:gd name="T94" fmla="*/ 16 w 274"/>
                    <a:gd name="T95" fmla="*/ 1 h 102"/>
                    <a:gd name="T96" fmla="*/ 16 w 274"/>
                    <a:gd name="T97" fmla="*/ 1 h 102"/>
                    <a:gd name="T98" fmla="*/ 16 w 274"/>
                    <a:gd name="T99" fmla="*/ 1 h 102"/>
                    <a:gd name="T100" fmla="*/ 15 w 274"/>
                    <a:gd name="T101" fmla="*/ 1 h 102"/>
                    <a:gd name="T102" fmla="*/ 15 w 274"/>
                    <a:gd name="T103" fmla="*/ 0 h 102"/>
                    <a:gd name="T104" fmla="*/ 13 w 274"/>
                    <a:gd name="T105" fmla="*/ 0 h 102"/>
                    <a:gd name="T106" fmla="*/ 13 w 274"/>
                    <a:gd name="T107" fmla="*/ 0 h 102"/>
                    <a:gd name="T108" fmla="*/ 13 w 274"/>
                    <a:gd name="T109" fmla="*/ 0 h 102"/>
                    <a:gd name="T110" fmla="*/ 11 w 274"/>
                    <a:gd name="T111" fmla="*/ 0 h 10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4"/>
                    <a:gd name="T169" fmla="*/ 0 h 102"/>
                    <a:gd name="T170" fmla="*/ 274 w 274"/>
                    <a:gd name="T171" fmla="*/ 102 h 102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4" h="102">
                      <a:moveTo>
                        <a:pt x="274" y="56"/>
                      </a:moveTo>
                      <a:lnTo>
                        <a:pt x="274" y="44"/>
                      </a:lnTo>
                      <a:lnTo>
                        <a:pt x="272" y="44"/>
                      </a:lnTo>
                      <a:lnTo>
                        <a:pt x="271" y="44"/>
                      </a:lnTo>
                      <a:lnTo>
                        <a:pt x="269" y="44"/>
                      </a:lnTo>
                      <a:lnTo>
                        <a:pt x="269" y="56"/>
                      </a:lnTo>
                      <a:lnTo>
                        <a:pt x="274" y="56"/>
                      </a:lnTo>
                      <a:lnTo>
                        <a:pt x="274" y="71"/>
                      </a:lnTo>
                      <a:lnTo>
                        <a:pt x="271" y="84"/>
                      </a:lnTo>
                      <a:lnTo>
                        <a:pt x="267" y="98"/>
                      </a:lnTo>
                      <a:lnTo>
                        <a:pt x="266" y="102"/>
                      </a:lnTo>
                      <a:lnTo>
                        <a:pt x="266" y="101"/>
                      </a:lnTo>
                      <a:lnTo>
                        <a:pt x="264" y="101"/>
                      </a:lnTo>
                      <a:lnTo>
                        <a:pt x="262" y="101"/>
                      </a:lnTo>
                      <a:lnTo>
                        <a:pt x="261" y="101"/>
                      </a:lnTo>
                      <a:lnTo>
                        <a:pt x="262" y="96"/>
                      </a:lnTo>
                      <a:lnTo>
                        <a:pt x="266" y="83"/>
                      </a:lnTo>
                      <a:lnTo>
                        <a:pt x="269" y="71"/>
                      </a:lnTo>
                      <a:lnTo>
                        <a:pt x="269" y="56"/>
                      </a:lnTo>
                      <a:lnTo>
                        <a:pt x="274" y="56"/>
                      </a:lnTo>
                      <a:close/>
                      <a:moveTo>
                        <a:pt x="11" y="0"/>
                      </a:moveTo>
                      <a:lnTo>
                        <a:pt x="10" y="3"/>
                      </a:lnTo>
                      <a:lnTo>
                        <a:pt x="6" y="16"/>
                      </a:lnTo>
                      <a:lnTo>
                        <a:pt x="1" y="30"/>
                      </a:lnTo>
                      <a:lnTo>
                        <a:pt x="0" y="43"/>
                      </a:lnTo>
                      <a:lnTo>
                        <a:pt x="0" y="53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54"/>
                      </a:lnTo>
                      <a:lnTo>
                        <a:pt x="5" y="43"/>
                      </a:lnTo>
                      <a:lnTo>
                        <a:pt x="6" y="30"/>
                      </a:lnTo>
                      <a:lnTo>
                        <a:pt x="10" y="18"/>
                      </a:lnTo>
                      <a:lnTo>
                        <a:pt x="15" y="5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7" name="Freeform 264"/>
                <p:cNvSpPr>
                  <a:spLocks noEditPoints="1"/>
                </p:cNvSpPr>
                <p:nvPr/>
              </p:nvSpPr>
              <p:spPr bwMode="auto">
                <a:xfrm>
                  <a:off x="1896" y="2889"/>
                  <a:ext cx="271" cy="101"/>
                </a:xfrm>
                <a:custGeom>
                  <a:avLst/>
                  <a:gdLst>
                    <a:gd name="T0" fmla="*/ 271 w 271"/>
                    <a:gd name="T1" fmla="*/ 56 h 101"/>
                    <a:gd name="T2" fmla="*/ 270 w 271"/>
                    <a:gd name="T3" fmla="*/ 44 h 101"/>
                    <a:gd name="T4" fmla="*/ 270 w 271"/>
                    <a:gd name="T5" fmla="*/ 44 h 101"/>
                    <a:gd name="T6" fmla="*/ 268 w 271"/>
                    <a:gd name="T7" fmla="*/ 44 h 101"/>
                    <a:gd name="T8" fmla="*/ 268 w 271"/>
                    <a:gd name="T9" fmla="*/ 44 h 101"/>
                    <a:gd name="T10" fmla="*/ 268 w 271"/>
                    <a:gd name="T11" fmla="*/ 44 h 101"/>
                    <a:gd name="T12" fmla="*/ 266 w 271"/>
                    <a:gd name="T13" fmla="*/ 44 h 101"/>
                    <a:gd name="T14" fmla="*/ 266 w 271"/>
                    <a:gd name="T15" fmla="*/ 44 h 101"/>
                    <a:gd name="T16" fmla="*/ 266 w 271"/>
                    <a:gd name="T17" fmla="*/ 44 h 101"/>
                    <a:gd name="T18" fmla="*/ 265 w 271"/>
                    <a:gd name="T19" fmla="*/ 44 h 101"/>
                    <a:gd name="T20" fmla="*/ 266 w 271"/>
                    <a:gd name="T21" fmla="*/ 56 h 101"/>
                    <a:gd name="T22" fmla="*/ 271 w 271"/>
                    <a:gd name="T23" fmla="*/ 56 h 101"/>
                    <a:gd name="T24" fmla="*/ 270 w 271"/>
                    <a:gd name="T25" fmla="*/ 71 h 101"/>
                    <a:gd name="T26" fmla="*/ 268 w 271"/>
                    <a:gd name="T27" fmla="*/ 84 h 101"/>
                    <a:gd name="T28" fmla="*/ 265 w 271"/>
                    <a:gd name="T29" fmla="*/ 98 h 101"/>
                    <a:gd name="T30" fmla="*/ 263 w 271"/>
                    <a:gd name="T31" fmla="*/ 101 h 101"/>
                    <a:gd name="T32" fmla="*/ 261 w 271"/>
                    <a:gd name="T33" fmla="*/ 101 h 101"/>
                    <a:gd name="T34" fmla="*/ 261 w 271"/>
                    <a:gd name="T35" fmla="*/ 101 h 101"/>
                    <a:gd name="T36" fmla="*/ 261 w 271"/>
                    <a:gd name="T37" fmla="*/ 101 h 101"/>
                    <a:gd name="T38" fmla="*/ 260 w 271"/>
                    <a:gd name="T39" fmla="*/ 101 h 101"/>
                    <a:gd name="T40" fmla="*/ 260 w 271"/>
                    <a:gd name="T41" fmla="*/ 101 h 101"/>
                    <a:gd name="T42" fmla="*/ 258 w 271"/>
                    <a:gd name="T43" fmla="*/ 101 h 101"/>
                    <a:gd name="T44" fmla="*/ 258 w 271"/>
                    <a:gd name="T45" fmla="*/ 101 h 101"/>
                    <a:gd name="T46" fmla="*/ 258 w 271"/>
                    <a:gd name="T47" fmla="*/ 101 h 101"/>
                    <a:gd name="T48" fmla="*/ 260 w 271"/>
                    <a:gd name="T49" fmla="*/ 96 h 101"/>
                    <a:gd name="T50" fmla="*/ 263 w 271"/>
                    <a:gd name="T51" fmla="*/ 83 h 101"/>
                    <a:gd name="T52" fmla="*/ 265 w 271"/>
                    <a:gd name="T53" fmla="*/ 69 h 101"/>
                    <a:gd name="T54" fmla="*/ 266 w 271"/>
                    <a:gd name="T55" fmla="*/ 56 h 101"/>
                    <a:gd name="T56" fmla="*/ 271 w 271"/>
                    <a:gd name="T57" fmla="*/ 56 h 101"/>
                    <a:gd name="T58" fmla="*/ 14 w 271"/>
                    <a:gd name="T59" fmla="*/ 0 h 101"/>
                    <a:gd name="T60" fmla="*/ 12 w 271"/>
                    <a:gd name="T61" fmla="*/ 5 h 101"/>
                    <a:gd name="T62" fmla="*/ 7 w 271"/>
                    <a:gd name="T63" fmla="*/ 16 h 101"/>
                    <a:gd name="T64" fmla="*/ 4 w 271"/>
                    <a:gd name="T65" fmla="*/ 30 h 101"/>
                    <a:gd name="T66" fmla="*/ 2 w 271"/>
                    <a:gd name="T67" fmla="*/ 43 h 101"/>
                    <a:gd name="T68" fmla="*/ 0 w 271"/>
                    <a:gd name="T69" fmla="*/ 53 h 101"/>
                    <a:gd name="T70" fmla="*/ 2 w 271"/>
                    <a:gd name="T71" fmla="*/ 53 h 101"/>
                    <a:gd name="T72" fmla="*/ 2 w 271"/>
                    <a:gd name="T73" fmla="*/ 53 h 101"/>
                    <a:gd name="T74" fmla="*/ 4 w 271"/>
                    <a:gd name="T75" fmla="*/ 53 h 101"/>
                    <a:gd name="T76" fmla="*/ 4 w 271"/>
                    <a:gd name="T77" fmla="*/ 54 h 101"/>
                    <a:gd name="T78" fmla="*/ 4 w 271"/>
                    <a:gd name="T79" fmla="*/ 54 h 101"/>
                    <a:gd name="T80" fmla="*/ 5 w 271"/>
                    <a:gd name="T81" fmla="*/ 54 h 101"/>
                    <a:gd name="T82" fmla="*/ 5 w 271"/>
                    <a:gd name="T83" fmla="*/ 54 h 101"/>
                    <a:gd name="T84" fmla="*/ 5 w 271"/>
                    <a:gd name="T85" fmla="*/ 54 h 101"/>
                    <a:gd name="T86" fmla="*/ 7 w 271"/>
                    <a:gd name="T87" fmla="*/ 43 h 101"/>
                    <a:gd name="T88" fmla="*/ 9 w 271"/>
                    <a:gd name="T89" fmla="*/ 31 h 101"/>
                    <a:gd name="T90" fmla="*/ 12 w 271"/>
                    <a:gd name="T91" fmla="*/ 18 h 101"/>
                    <a:gd name="T92" fmla="*/ 15 w 271"/>
                    <a:gd name="T93" fmla="*/ 6 h 101"/>
                    <a:gd name="T94" fmla="*/ 19 w 271"/>
                    <a:gd name="T95" fmla="*/ 3 h 101"/>
                    <a:gd name="T96" fmla="*/ 17 w 271"/>
                    <a:gd name="T97" fmla="*/ 1 h 101"/>
                    <a:gd name="T98" fmla="*/ 17 w 271"/>
                    <a:gd name="T99" fmla="*/ 1 h 101"/>
                    <a:gd name="T100" fmla="*/ 17 w 271"/>
                    <a:gd name="T101" fmla="*/ 1 h 101"/>
                    <a:gd name="T102" fmla="*/ 15 w 271"/>
                    <a:gd name="T103" fmla="*/ 1 h 101"/>
                    <a:gd name="T104" fmla="*/ 15 w 271"/>
                    <a:gd name="T105" fmla="*/ 1 h 101"/>
                    <a:gd name="T106" fmla="*/ 15 w 271"/>
                    <a:gd name="T107" fmla="*/ 1 h 101"/>
                    <a:gd name="T108" fmla="*/ 14 w 271"/>
                    <a:gd name="T109" fmla="*/ 1 h 101"/>
                    <a:gd name="T110" fmla="*/ 14 w 271"/>
                    <a:gd name="T111" fmla="*/ 0 h 10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1"/>
                    <a:gd name="T169" fmla="*/ 0 h 101"/>
                    <a:gd name="T170" fmla="*/ 271 w 271"/>
                    <a:gd name="T171" fmla="*/ 101 h 10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1" h="101">
                      <a:moveTo>
                        <a:pt x="271" y="56"/>
                      </a:moveTo>
                      <a:lnTo>
                        <a:pt x="270" y="44"/>
                      </a:lnTo>
                      <a:lnTo>
                        <a:pt x="268" y="44"/>
                      </a:lnTo>
                      <a:lnTo>
                        <a:pt x="266" y="44"/>
                      </a:lnTo>
                      <a:lnTo>
                        <a:pt x="265" y="44"/>
                      </a:lnTo>
                      <a:lnTo>
                        <a:pt x="266" y="56"/>
                      </a:lnTo>
                      <a:lnTo>
                        <a:pt x="271" y="56"/>
                      </a:lnTo>
                      <a:lnTo>
                        <a:pt x="270" y="71"/>
                      </a:lnTo>
                      <a:lnTo>
                        <a:pt x="268" y="84"/>
                      </a:lnTo>
                      <a:lnTo>
                        <a:pt x="265" y="98"/>
                      </a:lnTo>
                      <a:lnTo>
                        <a:pt x="263" y="101"/>
                      </a:lnTo>
                      <a:lnTo>
                        <a:pt x="261" y="101"/>
                      </a:lnTo>
                      <a:lnTo>
                        <a:pt x="260" y="101"/>
                      </a:lnTo>
                      <a:lnTo>
                        <a:pt x="258" y="101"/>
                      </a:lnTo>
                      <a:lnTo>
                        <a:pt x="260" y="96"/>
                      </a:lnTo>
                      <a:lnTo>
                        <a:pt x="263" y="83"/>
                      </a:lnTo>
                      <a:lnTo>
                        <a:pt x="265" y="69"/>
                      </a:lnTo>
                      <a:lnTo>
                        <a:pt x="266" y="56"/>
                      </a:lnTo>
                      <a:lnTo>
                        <a:pt x="271" y="56"/>
                      </a:lnTo>
                      <a:close/>
                      <a:moveTo>
                        <a:pt x="14" y="0"/>
                      </a:moveTo>
                      <a:lnTo>
                        <a:pt x="12" y="5"/>
                      </a:lnTo>
                      <a:lnTo>
                        <a:pt x="7" y="16"/>
                      </a:lnTo>
                      <a:lnTo>
                        <a:pt x="4" y="30"/>
                      </a:lnTo>
                      <a:lnTo>
                        <a:pt x="2" y="43"/>
                      </a:lnTo>
                      <a:lnTo>
                        <a:pt x="0" y="53"/>
                      </a:lnTo>
                      <a:lnTo>
                        <a:pt x="2" y="53"/>
                      </a:lnTo>
                      <a:lnTo>
                        <a:pt x="4" y="53"/>
                      </a:lnTo>
                      <a:lnTo>
                        <a:pt x="4" y="54"/>
                      </a:lnTo>
                      <a:lnTo>
                        <a:pt x="5" y="54"/>
                      </a:lnTo>
                      <a:lnTo>
                        <a:pt x="7" y="43"/>
                      </a:lnTo>
                      <a:lnTo>
                        <a:pt x="9" y="31"/>
                      </a:lnTo>
                      <a:lnTo>
                        <a:pt x="12" y="18"/>
                      </a:lnTo>
                      <a:lnTo>
                        <a:pt x="15" y="6"/>
                      </a:lnTo>
                      <a:lnTo>
                        <a:pt x="19" y="3"/>
                      </a:lnTo>
                      <a:lnTo>
                        <a:pt x="17" y="1"/>
                      </a:lnTo>
                      <a:lnTo>
                        <a:pt x="15" y="1"/>
                      </a:lnTo>
                      <a:lnTo>
                        <a:pt x="14" y="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8" name="Freeform 265"/>
                <p:cNvSpPr>
                  <a:spLocks noEditPoints="1"/>
                </p:cNvSpPr>
                <p:nvPr/>
              </p:nvSpPr>
              <p:spPr bwMode="auto">
                <a:xfrm>
                  <a:off x="1900" y="2890"/>
                  <a:ext cx="264" cy="100"/>
                </a:xfrm>
                <a:custGeom>
                  <a:avLst/>
                  <a:gdLst>
                    <a:gd name="T0" fmla="*/ 264 w 264"/>
                    <a:gd name="T1" fmla="*/ 55 h 100"/>
                    <a:gd name="T2" fmla="*/ 264 w 264"/>
                    <a:gd name="T3" fmla="*/ 43 h 100"/>
                    <a:gd name="T4" fmla="*/ 262 w 264"/>
                    <a:gd name="T5" fmla="*/ 43 h 100"/>
                    <a:gd name="T6" fmla="*/ 262 w 264"/>
                    <a:gd name="T7" fmla="*/ 43 h 100"/>
                    <a:gd name="T8" fmla="*/ 262 w 264"/>
                    <a:gd name="T9" fmla="*/ 43 h 100"/>
                    <a:gd name="T10" fmla="*/ 261 w 264"/>
                    <a:gd name="T11" fmla="*/ 43 h 100"/>
                    <a:gd name="T12" fmla="*/ 261 w 264"/>
                    <a:gd name="T13" fmla="*/ 43 h 100"/>
                    <a:gd name="T14" fmla="*/ 259 w 264"/>
                    <a:gd name="T15" fmla="*/ 43 h 100"/>
                    <a:gd name="T16" fmla="*/ 259 w 264"/>
                    <a:gd name="T17" fmla="*/ 43 h 100"/>
                    <a:gd name="T18" fmla="*/ 259 w 264"/>
                    <a:gd name="T19" fmla="*/ 43 h 100"/>
                    <a:gd name="T20" fmla="*/ 259 w 264"/>
                    <a:gd name="T21" fmla="*/ 55 h 100"/>
                    <a:gd name="T22" fmla="*/ 264 w 264"/>
                    <a:gd name="T23" fmla="*/ 55 h 100"/>
                    <a:gd name="T24" fmla="*/ 264 w 264"/>
                    <a:gd name="T25" fmla="*/ 70 h 100"/>
                    <a:gd name="T26" fmla="*/ 261 w 264"/>
                    <a:gd name="T27" fmla="*/ 82 h 100"/>
                    <a:gd name="T28" fmla="*/ 257 w 264"/>
                    <a:gd name="T29" fmla="*/ 95 h 100"/>
                    <a:gd name="T30" fmla="*/ 256 w 264"/>
                    <a:gd name="T31" fmla="*/ 100 h 100"/>
                    <a:gd name="T32" fmla="*/ 256 w 264"/>
                    <a:gd name="T33" fmla="*/ 100 h 100"/>
                    <a:gd name="T34" fmla="*/ 254 w 264"/>
                    <a:gd name="T35" fmla="*/ 100 h 100"/>
                    <a:gd name="T36" fmla="*/ 254 w 264"/>
                    <a:gd name="T37" fmla="*/ 100 h 100"/>
                    <a:gd name="T38" fmla="*/ 254 w 264"/>
                    <a:gd name="T39" fmla="*/ 100 h 100"/>
                    <a:gd name="T40" fmla="*/ 252 w 264"/>
                    <a:gd name="T41" fmla="*/ 100 h 100"/>
                    <a:gd name="T42" fmla="*/ 252 w 264"/>
                    <a:gd name="T43" fmla="*/ 100 h 100"/>
                    <a:gd name="T44" fmla="*/ 252 w 264"/>
                    <a:gd name="T45" fmla="*/ 100 h 100"/>
                    <a:gd name="T46" fmla="*/ 251 w 264"/>
                    <a:gd name="T47" fmla="*/ 100 h 100"/>
                    <a:gd name="T48" fmla="*/ 254 w 264"/>
                    <a:gd name="T49" fmla="*/ 93 h 100"/>
                    <a:gd name="T50" fmla="*/ 256 w 264"/>
                    <a:gd name="T51" fmla="*/ 82 h 100"/>
                    <a:gd name="T52" fmla="*/ 259 w 264"/>
                    <a:gd name="T53" fmla="*/ 68 h 100"/>
                    <a:gd name="T54" fmla="*/ 259 w 264"/>
                    <a:gd name="T55" fmla="*/ 55 h 100"/>
                    <a:gd name="T56" fmla="*/ 264 w 264"/>
                    <a:gd name="T57" fmla="*/ 55 h 100"/>
                    <a:gd name="T58" fmla="*/ 11 w 264"/>
                    <a:gd name="T59" fmla="*/ 0 h 100"/>
                    <a:gd name="T60" fmla="*/ 10 w 264"/>
                    <a:gd name="T61" fmla="*/ 4 h 100"/>
                    <a:gd name="T62" fmla="*/ 5 w 264"/>
                    <a:gd name="T63" fmla="*/ 17 h 100"/>
                    <a:gd name="T64" fmla="*/ 1 w 264"/>
                    <a:gd name="T65" fmla="*/ 29 h 100"/>
                    <a:gd name="T66" fmla="*/ 0 w 264"/>
                    <a:gd name="T67" fmla="*/ 42 h 100"/>
                    <a:gd name="T68" fmla="*/ 0 w 264"/>
                    <a:gd name="T69" fmla="*/ 53 h 100"/>
                    <a:gd name="T70" fmla="*/ 0 w 264"/>
                    <a:gd name="T71" fmla="*/ 53 h 100"/>
                    <a:gd name="T72" fmla="*/ 1 w 264"/>
                    <a:gd name="T73" fmla="*/ 53 h 100"/>
                    <a:gd name="T74" fmla="*/ 1 w 264"/>
                    <a:gd name="T75" fmla="*/ 53 h 100"/>
                    <a:gd name="T76" fmla="*/ 1 w 264"/>
                    <a:gd name="T77" fmla="*/ 53 h 100"/>
                    <a:gd name="T78" fmla="*/ 3 w 264"/>
                    <a:gd name="T79" fmla="*/ 53 h 100"/>
                    <a:gd name="T80" fmla="*/ 3 w 264"/>
                    <a:gd name="T81" fmla="*/ 53 h 100"/>
                    <a:gd name="T82" fmla="*/ 3 w 264"/>
                    <a:gd name="T83" fmla="*/ 53 h 100"/>
                    <a:gd name="T84" fmla="*/ 5 w 264"/>
                    <a:gd name="T85" fmla="*/ 53 h 100"/>
                    <a:gd name="T86" fmla="*/ 5 w 264"/>
                    <a:gd name="T87" fmla="*/ 43 h 100"/>
                    <a:gd name="T88" fmla="*/ 6 w 264"/>
                    <a:gd name="T89" fmla="*/ 30 h 100"/>
                    <a:gd name="T90" fmla="*/ 10 w 264"/>
                    <a:gd name="T91" fmla="*/ 19 h 100"/>
                    <a:gd name="T92" fmla="*/ 15 w 264"/>
                    <a:gd name="T93" fmla="*/ 7 h 100"/>
                    <a:gd name="T94" fmla="*/ 16 w 264"/>
                    <a:gd name="T95" fmla="*/ 2 h 100"/>
                    <a:gd name="T96" fmla="*/ 16 w 264"/>
                    <a:gd name="T97" fmla="*/ 2 h 100"/>
                    <a:gd name="T98" fmla="*/ 15 w 264"/>
                    <a:gd name="T99" fmla="*/ 2 h 100"/>
                    <a:gd name="T100" fmla="*/ 15 w 264"/>
                    <a:gd name="T101" fmla="*/ 2 h 100"/>
                    <a:gd name="T102" fmla="*/ 15 w 264"/>
                    <a:gd name="T103" fmla="*/ 2 h 100"/>
                    <a:gd name="T104" fmla="*/ 13 w 264"/>
                    <a:gd name="T105" fmla="*/ 0 h 100"/>
                    <a:gd name="T106" fmla="*/ 13 w 264"/>
                    <a:gd name="T107" fmla="*/ 0 h 100"/>
                    <a:gd name="T108" fmla="*/ 13 w 264"/>
                    <a:gd name="T109" fmla="*/ 0 h 100"/>
                    <a:gd name="T110" fmla="*/ 11 w 264"/>
                    <a:gd name="T111" fmla="*/ 0 h 10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64"/>
                    <a:gd name="T169" fmla="*/ 0 h 100"/>
                    <a:gd name="T170" fmla="*/ 264 w 264"/>
                    <a:gd name="T171" fmla="*/ 100 h 100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64" h="100">
                      <a:moveTo>
                        <a:pt x="264" y="55"/>
                      </a:moveTo>
                      <a:lnTo>
                        <a:pt x="264" y="43"/>
                      </a:lnTo>
                      <a:lnTo>
                        <a:pt x="262" y="43"/>
                      </a:lnTo>
                      <a:lnTo>
                        <a:pt x="261" y="43"/>
                      </a:lnTo>
                      <a:lnTo>
                        <a:pt x="259" y="43"/>
                      </a:lnTo>
                      <a:lnTo>
                        <a:pt x="259" y="55"/>
                      </a:lnTo>
                      <a:lnTo>
                        <a:pt x="264" y="55"/>
                      </a:lnTo>
                      <a:lnTo>
                        <a:pt x="264" y="70"/>
                      </a:lnTo>
                      <a:lnTo>
                        <a:pt x="261" y="82"/>
                      </a:lnTo>
                      <a:lnTo>
                        <a:pt x="257" y="95"/>
                      </a:lnTo>
                      <a:lnTo>
                        <a:pt x="256" y="100"/>
                      </a:lnTo>
                      <a:lnTo>
                        <a:pt x="254" y="100"/>
                      </a:lnTo>
                      <a:lnTo>
                        <a:pt x="252" y="100"/>
                      </a:lnTo>
                      <a:lnTo>
                        <a:pt x="251" y="100"/>
                      </a:lnTo>
                      <a:lnTo>
                        <a:pt x="254" y="93"/>
                      </a:lnTo>
                      <a:lnTo>
                        <a:pt x="256" y="82"/>
                      </a:lnTo>
                      <a:lnTo>
                        <a:pt x="259" y="68"/>
                      </a:lnTo>
                      <a:lnTo>
                        <a:pt x="259" y="55"/>
                      </a:lnTo>
                      <a:lnTo>
                        <a:pt x="264" y="55"/>
                      </a:lnTo>
                      <a:close/>
                      <a:moveTo>
                        <a:pt x="11" y="0"/>
                      </a:moveTo>
                      <a:lnTo>
                        <a:pt x="10" y="4"/>
                      </a:lnTo>
                      <a:lnTo>
                        <a:pt x="5" y="17"/>
                      </a:lnTo>
                      <a:lnTo>
                        <a:pt x="1" y="29"/>
                      </a:lnTo>
                      <a:lnTo>
                        <a:pt x="0" y="42"/>
                      </a:lnTo>
                      <a:lnTo>
                        <a:pt x="0" y="53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43"/>
                      </a:lnTo>
                      <a:lnTo>
                        <a:pt x="6" y="30"/>
                      </a:lnTo>
                      <a:lnTo>
                        <a:pt x="10" y="19"/>
                      </a:lnTo>
                      <a:lnTo>
                        <a:pt x="15" y="7"/>
                      </a:lnTo>
                      <a:lnTo>
                        <a:pt x="16" y="2"/>
                      </a:lnTo>
                      <a:lnTo>
                        <a:pt x="15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39" name="Freeform 266"/>
                <p:cNvSpPr>
                  <a:spLocks noEditPoints="1"/>
                </p:cNvSpPr>
                <p:nvPr/>
              </p:nvSpPr>
              <p:spPr bwMode="auto">
                <a:xfrm>
                  <a:off x="1901" y="2892"/>
                  <a:ext cx="261" cy="98"/>
                </a:xfrm>
                <a:custGeom>
                  <a:avLst/>
                  <a:gdLst>
                    <a:gd name="T0" fmla="*/ 261 w 261"/>
                    <a:gd name="T1" fmla="*/ 53 h 98"/>
                    <a:gd name="T2" fmla="*/ 260 w 261"/>
                    <a:gd name="T3" fmla="*/ 41 h 98"/>
                    <a:gd name="T4" fmla="*/ 260 w 261"/>
                    <a:gd name="T5" fmla="*/ 41 h 98"/>
                    <a:gd name="T6" fmla="*/ 258 w 261"/>
                    <a:gd name="T7" fmla="*/ 41 h 98"/>
                    <a:gd name="T8" fmla="*/ 258 w 261"/>
                    <a:gd name="T9" fmla="*/ 41 h 98"/>
                    <a:gd name="T10" fmla="*/ 258 w 261"/>
                    <a:gd name="T11" fmla="*/ 41 h 98"/>
                    <a:gd name="T12" fmla="*/ 256 w 261"/>
                    <a:gd name="T13" fmla="*/ 41 h 98"/>
                    <a:gd name="T14" fmla="*/ 256 w 261"/>
                    <a:gd name="T15" fmla="*/ 41 h 98"/>
                    <a:gd name="T16" fmla="*/ 256 w 261"/>
                    <a:gd name="T17" fmla="*/ 41 h 98"/>
                    <a:gd name="T18" fmla="*/ 255 w 261"/>
                    <a:gd name="T19" fmla="*/ 41 h 98"/>
                    <a:gd name="T20" fmla="*/ 255 w 261"/>
                    <a:gd name="T21" fmla="*/ 41 h 98"/>
                    <a:gd name="T22" fmla="*/ 256 w 261"/>
                    <a:gd name="T23" fmla="*/ 53 h 98"/>
                    <a:gd name="T24" fmla="*/ 261 w 261"/>
                    <a:gd name="T25" fmla="*/ 53 h 98"/>
                    <a:gd name="T26" fmla="*/ 260 w 261"/>
                    <a:gd name="T27" fmla="*/ 66 h 98"/>
                    <a:gd name="T28" fmla="*/ 258 w 261"/>
                    <a:gd name="T29" fmla="*/ 80 h 98"/>
                    <a:gd name="T30" fmla="*/ 255 w 261"/>
                    <a:gd name="T31" fmla="*/ 93 h 98"/>
                    <a:gd name="T32" fmla="*/ 253 w 261"/>
                    <a:gd name="T33" fmla="*/ 98 h 98"/>
                    <a:gd name="T34" fmla="*/ 251 w 261"/>
                    <a:gd name="T35" fmla="*/ 98 h 98"/>
                    <a:gd name="T36" fmla="*/ 251 w 261"/>
                    <a:gd name="T37" fmla="*/ 98 h 98"/>
                    <a:gd name="T38" fmla="*/ 251 w 261"/>
                    <a:gd name="T39" fmla="*/ 98 h 98"/>
                    <a:gd name="T40" fmla="*/ 250 w 261"/>
                    <a:gd name="T41" fmla="*/ 98 h 98"/>
                    <a:gd name="T42" fmla="*/ 250 w 261"/>
                    <a:gd name="T43" fmla="*/ 98 h 98"/>
                    <a:gd name="T44" fmla="*/ 248 w 261"/>
                    <a:gd name="T45" fmla="*/ 98 h 98"/>
                    <a:gd name="T46" fmla="*/ 248 w 261"/>
                    <a:gd name="T47" fmla="*/ 98 h 98"/>
                    <a:gd name="T48" fmla="*/ 248 w 261"/>
                    <a:gd name="T49" fmla="*/ 98 h 98"/>
                    <a:gd name="T50" fmla="*/ 250 w 261"/>
                    <a:gd name="T51" fmla="*/ 91 h 98"/>
                    <a:gd name="T52" fmla="*/ 253 w 261"/>
                    <a:gd name="T53" fmla="*/ 80 h 98"/>
                    <a:gd name="T54" fmla="*/ 255 w 261"/>
                    <a:gd name="T55" fmla="*/ 66 h 98"/>
                    <a:gd name="T56" fmla="*/ 256 w 261"/>
                    <a:gd name="T57" fmla="*/ 53 h 98"/>
                    <a:gd name="T58" fmla="*/ 261 w 261"/>
                    <a:gd name="T59" fmla="*/ 53 h 98"/>
                    <a:gd name="T60" fmla="*/ 14 w 261"/>
                    <a:gd name="T61" fmla="*/ 0 h 98"/>
                    <a:gd name="T62" fmla="*/ 10 w 261"/>
                    <a:gd name="T63" fmla="*/ 3 h 98"/>
                    <a:gd name="T64" fmla="*/ 7 w 261"/>
                    <a:gd name="T65" fmla="*/ 15 h 98"/>
                    <a:gd name="T66" fmla="*/ 4 w 261"/>
                    <a:gd name="T67" fmla="*/ 28 h 98"/>
                    <a:gd name="T68" fmla="*/ 2 w 261"/>
                    <a:gd name="T69" fmla="*/ 40 h 98"/>
                    <a:gd name="T70" fmla="*/ 0 w 261"/>
                    <a:gd name="T71" fmla="*/ 51 h 98"/>
                    <a:gd name="T72" fmla="*/ 2 w 261"/>
                    <a:gd name="T73" fmla="*/ 51 h 98"/>
                    <a:gd name="T74" fmla="*/ 2 w 261"/>
                    <a:gd name="T75" fmla="*/ 51 h 98"/>
                    <a:gd name="T76" fmla="*/ 2 w 261"/>
                    <a:gd name="T77" fmla="*/ 51 h 98"/>
                    <a:gd name="T78" fmla="*/ 4 w 261"/>
                    <a:gd name="T79" fmla="*/ 51 h 98"/>
                    <a:gd name="T80" fmla="*/ 4 w 261"/>
                    <a:gd name="T81" fmla="*/ 53 h 98"/>
                    <a:gd name="T82" fmla="*/ 5 w 261"/>
                    <a:gd name="T83" fmla="*/ 53 h 98"/>
                    <a:gd name="T84" fmla="*/ 5 w 261"/>
                    <a:gd name="T85" fmla="*/ 53 h 98"/>
                    <a:gd name="T86" fmla="*/ 5 w 261"/>
                    <a:gd name="T87" fmla="*/ 53 h 98"/>
                    <a:gd name="T88" fmla="*/ 7 w 261"/>
                    <a:gd name="T89" fmla="*/ 41 h 98"/>
                    <a:gd name="T90" fmla="*/ 9 w 261"/>
                    <a:gd name="T91" fmla="*/ 28 h 98"/>
                    <a:gd name="T92" fmla="*/ 12 w 261"/>
                    <a:gd name="T93" fmla="*/ 17 h 98"/>
                    <a:gd name="T94" fmla="*/ 15 w 261"/>
                    <a:gd name="T95" fmla="*/ 5 h 98"/>
                    <a:gd name="T96" fmla="*/ 17 w 261"/>
                    <a:gd name="T97" fmla="*/ 2 h 98"/>
                    <a:gd name="T98" fmla="*/ 17 w 261"/>
                    <a:gd name="T99" fmla="*/ 0 h 98"/>
                    <a:gd name="T100" fmla="*/ 17 w 261"/>
                    <a:gd name="T101" fmla="*/ 0 h 98"/>
                    <a:gd name="T102" fmla="*/ 15 w 261"/>
                    <a:gd name="T103" fmla="*/ 0 h 98"/>
                    <a:gd name="T104" fmla="*/ 15 w 261"/>
                    <a:gd name="T105" fmla="*/ 0 h 98"/>
                    <a:gd name="T106" fmla="*/ 15 w 261"/>
                    <a:gd name="T107" fmla="*/ 0 h 98"/>
                    <a:gd name="T108" fmla="*/ 14 w 261"/>
                    <a:gd name="T109" fmla="*/ 0 h 98"/>
                    <a:gd name="T110" fmla="*/ 14 w 261"/>
                    <a:gd name="T111" fmla="*/ 0 h 98"/>
                    <a:gd name="T112" fmla="*/ 14 w 261"/>
                    <a:gd name="T113" fmla="*/ 0 h 9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61"/>
                    <a:gd name="T172" fmla="*/ 0 h 98"/>
                    <a:gd name="T173" fmla="*/ 261 w 261"/>
                    <a:gd name="T174" fmla="*/ 98 h 9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61" h="98">
                      <a:moveTo>
                        <a:pt x="261" y="53"/>
                      </a:moveTo>
                      <a:lnTo>
                        <a:pt x="260" y="41"/>
                      </a:lnTo>
                      <a:lnTo>
                        <a:pt x="258" y="41"/>
                      </a:lnTo>
                      <a:lnTo>
                        <a:pt x="256" y="41"/>
                      </a:lnTo>
                      <a:lnTo>
                        <a:pt x="255" y="41"/>
                      </a:lnTo>
                      <a:lnTo>
                        <a:pt x="256" y="53"/>
                      </a:lnTo>
                      <a:lnTo>
                        <a:pt x="261" y="53"/>
                      </a:lnTo>
                      <a:lnTo>
                        <a:pt x="260" y="66"/>
                      </a:lnTo>
                      <a:lnTo>
                        <a:pt x="258" y="80"/>
                      </a:lnTo>
                      <a:lnTo>
                        <a:pt x="255" y="93"/>
                      </a:lnTo>
                      <a:lnTo>
                        <a:pt x="253" y="98"/>
                      </a:lnTo>
                      <a:lnTo>
                        <a:pt x="251" y="98"/>
                      </a:lnTo>
                      <a:lnTo>
                        <a:pt x="250" y="98"/>
                      </a:lnTo>
                      <a:lnTo>
                        <a:pt x="248" y="98"/>
                      </a:lnTo>
                      <a:lnTo>
                        <a:pt x="250" y="91"/>
                      </a:lnTo>
                      <a:lnTo>
                        <a:pt x="253" y="80"/>
                      </a:lnTo>
                      <a:lnTo>
                        <a:pt x="255" y="66"/>
                      </a:lnTo>
                      <a:lnTo>
                        <a:pt x="256" y="53"/>
                      </a:lnTo>
                      <a:lnTo>
                        <a:pt x="261" y="53"/>
                      </a:lnTo>
                      <a:close/>
                      <a:moveTo>
                        <a:pt x="14" y="0"/>
                      </a:moveTo>
                      <a:lnTo>
                        <a:pt x="10" y="3"/>
                      </a:lnTo>
                      <a:lnTo>
                        <a:pt x="7" y="15"/>
                      </a:lnTo>
                      <a:lnTo>
                        <a:pt x="4" y="28"/>
                      </a:lnTo>
                      <a:lnTo>
                        <a:pt x="2" y="40"/>
                      </a:lnTo>
                      <a:lnTo>
                        <a:pt x="0" y="51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7" y="41"/>
                      </a:lnTo>
                      <a:lnTo>
                        <a:pt x="9" y="28"/>
                      </a:lnTo>
                      <a:lnTo>
                        <a:pt x="12" y="17"/>
                      </a:lnTo>
                      <a:lnTo>
                        <a:pt x="15" y="5"/>
                      </a:lnTo>
                      <a:lnTo>
                        <a:pt x="17" y="2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0" name="Freeform 267"/>
                <p:cNvSpPr>
                  <a:spLocks noEditPoints="1"/>
                </p:cNvSpPr>
                <p:nvPr/>
              </p:nvSpPr>
              <p:spPr bwMode="auto">
                <a:xfrm>
                  <a:off x="1905" y="2892"/>
                  <a:ext cx="254" cy="98"/>
                </a:xfrm>
                <a:custGeom>
                  <a:avLst/>
                  <a:gdLst>
                    <a:gd name="T0" fmla="*/ 254 w 254"/>
                    <a:gd name="T1" fmla="*/ 53 h 98"/>
                    <a:gd name="T2" fmla="*/ 254 w 254"/>
                    <a:gd name="T3" fmla="*/ 41 h 98"/>
                    <a:gd name="T4" fmla="*/ 252 w 254"/>
                    <a:gd name="T5" fmla="*/ 41 h 98"/>
                    <a:gd name="T6" fmla="*/ 252 w 254"/>
                    <a:gd name="T7" fmla="*/ 41 h 98"/>
                    <a:gd name="T8" fmla="*/ 252 w 254"/>
                    <a:gd name="T9" fmla="*/ 41 h 98"/>
                    <a:gd name="T10" fmla="*/ 251 w 254"/>
                    <a:gd name="T11" fmla="*/ 41 h 98"/>
                    <a:gd name="T12" fmla="*/ 251 w 254"/>
                    <a:gd name="T13" fmla="*/ 41 h 98"/>
                    <a:gd name="T14" fmla="*/ 249 w 254"/>
                    <a:gd name="T15" fmla="*/ 41 h 98"/>
                    <a:gd name="T16" fmla="*/ 249 w 254"/>
                    <a:gd name="T17" fmla="*/ 41 h 98"/>
                    <a:gd name="T18" fmla="*/ 249 w 254"/>
                    <a:gd name="T19" fmla="*/ 41 h 98"/>
                    <a:gd name="T20" fmla="*/ 249 w 254"/>
                    <a:gd name="T21" fmla="*/ 41 h 98"/>
                    <a:gd name="T22" fmla="*/ 249 w 254"/>
                    <a:gd name="T23" fmla="*/ 53 h 98"/>
                    <a:gd name="T24" fmla="*/ 254 w 254"/>
                    <a:gd name="T25" fmla="*/ 53 h 98"/>
                    <a:gd name="T26" fmla="*/ 254 w 254"/>
                    <a:gd name="T27" fmla="*/ 66 h 98"/>
                    <a:gd name="T28" fmla="*/ 251 w 254"/>
                    <a:gd name="T29" fmla="*/ 80 h 98"/>
                    <a:gd name="T30" fmla="*/ 249 w 254"/>
                    <a:gd name="T31" fmla="*/ 91 h 98"/>
                    <a:gd name="T32" fmla="*/ 246 w 254"/>
                    <a:gd name="T33" fmla="*/ 98 h 98"/>
                    <a:gd name="T34" fmla="*/ 246 w 254"/>
                    <a:gd name="T35" fmla="*/ 98 h 98"/>
                    <a:gd name="T36" fmla="*/ 244 w 254"/>
                    <a:gd name="T37" fmla="*/ 98 h 98"/>
                    <a:gd name="T38" fmla="*/ 244 w 254"/>
                    <a:gd name="T39" fmla="*/ 98 h 98"/>
                    <a:gd name="T40" fmla="*/ 244 w 254"/>
                    <a:gd name="T41" fmla="*/ 98 h 98"/>
                    <a:gd name="T42" fmla="*/ 242 w 254"/>
                    <a:gd name="T43" fmla="*/ 98 h 98"/>
                    <a:gd name="T44" fmla="*/ 242 w 254"/>
                    <a:gd name="T45" fmla="*/ 98 h 98"/>
                    <a:gd name="T46" fmla="*/ 241 w 254"/>
                    <a:gd name="T47" fmla="*/ 98 h 98"/>
                    <a:gd name="T48" fmla="*/ 241 w 254"/>
                    <a:gd name="T49" fmla="*/ 98 h 98"/>
                    <a:gd name="T50" fmla="*/ 244 w 254"/>
                    <a:gd name="T51" fmla="*/ 90 h 98"/>
                    <a:gd name="T52" fmla="*/ 247 w 254"/>
                    <a:gd name="T53" fmla="*/ 78 h 98"/>
                    <a:gd name="T54" fmla="*/ 249 w 254"/>
                    <a:gd name="T55" fmla="*/ 66 h 98"/>
                    <a:gd name="T56" fmla="*/ 249 w 254"/>
                    <a:gd name="T57" fmla="*/ 53 h 98"/>
                    <a:gd name="T58" fmla="*/ 254 w 254"/>
                    <a:gd name="T59" fmla="*/ 53 h 98"/>
                    <a:gd name="T60" fmla="*/ 11 w 254"/>
                    <a:gd name="T61" fmla="*/ 0 h 98"/>
                    <a:gd name="T62" fmla="*/ 10 w 254"/>
                    <a:gd name="T63" fmla="*/ 5 h 98"/>
                    <a:gd name="T64" fmla="*/ 5 w 254"/>
                    <a:gd name="T65" fmla="*/ 17 h 98"/>
                    <a:gd name="T66" fmla="*/ 1 w 254"/>
                    <a:gd name="T67" fmla="*/ 28 h 98"/>
                    <a:gd name="T68" fmla="*/ 0 w 254"/>
                    <a:gd name="T69" fmla="*/ 41 h 98"/>
                    <a:gd name="T70" fmla="*/ 0 w 254"/>
                    <a:gd name="T71" fmla="*/ 51 h 98"/>
                    <a:gd name="T72" fmla="*/ 0 w 254"/>
                    <a:gd name="T73" fmla="*/ 53 h 98"/>
                    <a:gd name="T74" fmla="*/ 1 w 254"/>
                    <a:gd name="T75" fmla="*/ 53 h 98"/>
                    <a:gd name="T76" fmla="*/ 1 w 254"/>
                    <a:gd name="T77" fmla="*/ 53 h 98"/>
                    <a:gd name="T78" fmla="*/ 1 w 254"/>
                    <a:gd name="T79" fmla="*/ 53 h 98"/>
                    <a:gd name="T80" fmla="*/ 3 w 254"/>
                    <a:gd name="T81" fmla="*/ 53 h 98"/>
                    <a:gd name="T82" fmla="*/ 3 w 254"/>
                    <a:gd name="T83" fmla="*/ 53 h 98"/>
                    <a:gd name="T84" fmla="*/ 3 w 254"/>
                    <a:gd name="T85" fmla="*/ 53 h 98"/>
                    <a:gd name="T86" fmla="*/ 5 w 254"/>
                    <a:gd name="T87" fmla="*/ 53 h 98"/>
                    <a:gd name="T88" fmla="*/ 5 w 254"/>
                    <a:gd name="T89" fmla="*/ 41 h 98"/>
                    <a:gd name="T90" fmla="*/ 6 w 254"/>
                    <a:gd name="T91" fmla="*/ 30 h 98"/>
                    <a:gd name="T92" fmla="*/ 10 w 254"/>
                    <a:gd name="T93" fmla="*/ 18 h 98"/>
                    <a:gd name="T94" fmla="*/ 15 w 254"/>
                    <a:gd name="T95" fmla="*/ 7 h 98"/>
                    <a:gd name="T96" fmla="*/ 16 w 254"/>
                    <a:gd name="T97" fmla="*/ 2 h 98"/>
                    <a:gd name="T98" fmla="*/ 16 w 254"/>
                    <a:gd name="T99" fmla="*/ 2 h 98"/>
                    <a:gd name="T100" fmla="*/ 15 w 254"/>
                    <a:gd name="T101" fmla="*/ 2 h 98"/>
                    <a:gd name="T102" fmla="*/ 15 w 254"/>
                    <a:gd name="T103" fmla="*/ 2 h 98"/>
                    <a:gd name="T104" fmla="*/ 13 w 254"/>
                    <a:gd name="T105" fmla="*/ 2 h 98"/>
                    <a:gd name="T106" fmla="*/ 13 w 254"/>
                    <a:gd name="T107" fmla="*/ 0 h 98"/>
                    <a:gd name="T108" fmla="*/ 13 w 254"/>
                    <a:gd name="T109" fmla="*/ 0 h 98"/>
                    <a:gd name="T110" fmla="*/ 11 w 254"/>
                    <a:gd name="T111" fmla="*/ 0 h 98"/>
                    <a:gd name="T112" fmla="*/ 11 w 254"/>
                    <a:gd name="T113" fmla="*/ 0 h 9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54"/>
                    <a:gd name="T172" fmla="*/ 0 h 98"/>
                    <a:gd name="T173" fmla="*/ 254 w 254"/>
                    <a:gd name="T174" fmla="*/ 98 h 9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54" h="98">
                      <a:moveTo>
                        <a:pt x="254" y="53"/>
                      </a:moveTo>
                      <a:lnTo>
                        <a:pt x="254" y="41"/>
                      </a:lnTo>
                      <a:lnTo>
                        <a:pt x="252" y="41"/>
                      </a:lnTo>
                      <a:lnTo>
                        <a:pt x="251" y="41"/>
                      </a:lnTo>
                      <a:lnTo>
                        <a:pt x="249" y="41"/>
                      </a:lnTo>
                      <a:lnTo>
                        <a:pt x="249" y="53"/>
                      </a:lnTo>
                      <a:lnTo>
                        <a:pt x="254" y="53"/>
                      </a:lnTo>
                      <a:lnTo>
                        <a:pt x="254" y="66"/>
                      </a:lnTo>
                      <a:lnTo>
                        <a:pt x="251" y="80"/>
                      </a:lnTo>
                      <a:lnTo>
                        <a:pt x="249" y="91"/>
                      </a:lnTo>
                      <a:lnTo>
                        <a:pt x="246" y="98"/>
                      </a:lnTo>
                      <a:lnTo>
                        <a:pt x="244" y="98"/>
                      </a:lnTo>
                      <a:lnTo>
                        <a:pt x="242" y="98"/>
                      </a:lnTo>
                      <a:lnTo>
                        <a:pt x="241" y="98"/>
                      </a:lnTo>
                      <a:lnTo>
                        <a:pt x="244" y="90"/>
                      </a:lnTo>
                      <a:lnTo>
                        <a:pt x="247" y="78"/>
                      </a:lnTo>
                      <a:lnTo>
                        <a:pt x="249" y="66"/>
                      </a:lnTo>
                      <a:lnTo>
                        <a:pt x="249" y="53"/>
                      </a:lnTo>
                      <a:lnTo>
                        <a:pt x="254" y="53"/>
                      </a:lnTo>
                      <a:close/>
                      <a:moveTo>
                        <a:pt x="11" y="0"/>
                      </a:moveTo>
                      <a:lnTo>
                        <a:pt x="10" y="5"/>
                      </a:lnTo>
                      <a:lnTo>
                        <a:pt x="5" y="17"/>
                      </a:lnTo>
                      <a:lnTo>
                        <a:pt x="1" y="28"/>
                      </a:lnTo>
                      <a:lnTo>
                        <a:pt x="0" y="41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41"/>
                      </a:lnTo>
                      <a:lnTo>
                        <a:pt x="6" y="30"/>
                      </a:lnTo>
                      <a:lnTo>
                        <a:pt x="10" y="18"/>
                      </a:lnTo>
                      <a:lnTo>
                        <a:pt x="15" y="7"/>
                      </a:lnTo>
                      <a:lnTo>
                        <a:pt x="16" y="2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1" name="Freeform 268"/>
                <p:cNvSpPr>
                  <a:spLocks noEditPoints="1"/>
                </p:cNvSpPr>
                <p:nvPr/>
              </p:nvSpPr>
              <p:spPr bwMode="auto">
                <a:xfrm>
                  <a:off x="1906" y="2894"/>
                  <a:ext cx="251" cy="96"/>
                </a:xfrm>
                <a:custGeom>
                  <a:avLst/>
                  <a:gdLst>
                    <a:gd name="T0" fmla="*/ 251 w 251"/>
                    <a:gd name="T1" fmla="*/ 51 h 96"/>
                    <a:gd name="T2" fmla="*/ 250 w 251"/>
                    <a:gd name="T3" fmla="*/ 39 h 96"/>
                    <a:gd name="T4" fmla="*/ 250 w 251"/>
                    <a:gd name="T5" fmla="*/ 39 h 96"/>
                    <a:gd name="T6" fmla="*/ 250 w 251"/>
                    <a:gd name="T7" fmla="*/ 39 h 96"/>
                    <a:gd name="T8" fmla="*/ 248 w 251"/>
                    <a:gd name="T9" fmla="*/ 39 h 96"/>
                    <a:gd name="T10" fmla="*/ 248 w 251"/>
                    <a:gd name="T11" fmla="*/ 39 h 96"/>
                    <a:gd name="T12" fmla="*/ 248 w 251"/>
                    <a:gd name="T13" fmla="*/ 39 h 96"/>
                    <a:gd name="T14" fmla="*/ 246 w 251"/>
                    <a:gd name="T15" fmla="*/ 39 h 96"/>
                    <a:gd name="T16" fmla="*/ 246 w 251"/>
                    <a:gd name="T17" fmla="*/ 39 h 96"/>
                    <a:gd name="T18" fmla="*/ 245 w 251"/>
                    <a:gd name="T19" fmla="*/ 39 h 96"/>
                    <a:gd name="T20" fmla="*/ 245 w 251"/>
                    <a:gd name="T21" fmla="*/ 39 h 96"/>
                    <a:gd name="T22" fmla="*/ 245 w 251"/>
                    <a:gd name="T23" fmla="*/ 39 h 96"/>
                    <a:gd name="T24" fmla="*/ 246 w 251"/>
                    <a:gd name="T25" fmla="*/ 51 h 96"/>
                    <a:gd name="T26" fmla="*/ 251 w 251"/>
                    <a:gd name="T27" fmla="*/ 51 h 96"/>
                    <a:gd name="T28" fmla="*/ 250 w 251"/>
                    <a:gd name="T29" fmla="*/ 64 h 96"/>
                    <a:gd name="T30" fmla="*/ 248 w 251"/>
                    <a:gd name="T31" fmla="*/ 78 h 96"/>
                    <a:gd name="T32" fmla="*/ 245 w 251"/>
                    <a:gd name="T33" fmla="*/ 89 h 96"/>
                    <a:gd name="T34" fmla="*/ 243 w 251"/>
                    <a:gd name="T35" fmla="*/ 96 h 96"/>
                    <a:gd name="T36" fmla="*/ 241 w 251"/>
                    <a:gd name="T37" fmla="*/ 96 h 96"/>
                    <a:gd name="T38" fmla="*/ 241 w 251"/>
                    <a:gd name="T39" fmla="*/ 96 h 96"/>
                    <a:gd name="T40" fmla="*/ 240 w 251"/>
                    <a:gd name="T41" fmla="*/ 96 h 96"/>
                    <a:gd name="T42" fmla="*/ 240 w 251"/>
                    <a:gd name="T43" fmla="*/ 96 h 96"/>
                    <a:gd name="T44" fmla="*/ 240 w 251"/>
                    <a:gd name="T45" fmla="*/ 96 h 96"/>
                    <a:gd name="T46" fmla="*/ 238 w 251"/>
                    <a:gd name="T47" fmla="*/ 96 h 96"/>
                    <a:gd name="T48" fmla="*/ 238 w 251"/>
                    <a:gd name="T49" fmla="*/ 96 h 96"/>
                    <a:gd name="T50" fmla="*/ 236 w 251"/>
                    <a:gd name="T51" fmla="*/ 96 h 96"/>
                    <a:gd name="T52" fmla="*/ 240 w 251"/>
                    <a:gd name="T53" fmla="*/ 88 h 96"/>
                    <a:gd name="T54" fmla="*/ 243 w 251"/>
                    <a:gd name="T55" fmla="*/ 76 h 96"/>
                    <a:gd name="T56" fmla="*/ 245 w 251"/>
                    <a:gd name="T57" fmla="*/ 64 h 96"/>
                    <a:gd name="T58" fmla="*/ 246 w 251"/>
                    <a:gd name="T59" fmla="*/ 51 h 96"/>
                    <a:gd name="T60" fmla="*/ 251 w 251"/>
                    <a:gd name="T61" fmla="*/ 51 h 96"/>
                    <a:gd name="T62" fmla="*/ 12 w 251"/>
                    <a:gd name="T63" fmla="*/ 0 h 96"/>
                    <a:gd name="T64" fmla="*/ 10 w 251"/>
                    <a:gd name="T65" fmla="*/ 3 h 96"/>
                    <a:gd name="T66" fmla="*/ 7 w 251"/>
                    <a:gd name="T67" fmla="*/ 15 h 96"/>
                    <a:gd name="T68" fmla="*/ 4 w 251"/>
                    <a:gd name="T69" fmla="*/ 26 h 96"/>
                    <a:gd name="T70" fmla="*/ 2 w 251"/>
                    <a:gd name="T71" fmla="*/ 39 h 96"/>
                    <a:gd name="T72" fmla="*/ 0 w 251"/>
                    <a:gd name="T73" fmla="*/ 51 h 96"/>
                    <a:gd name="T74" fmla="*/ 2 w 251"/>
                    <a:gd name="T75" fmla="*/ 51 h 96"/>
                    <a:gd name="T76" fmla="*/ 2 w 251"/>
                    <a:gd name="T77" fmla="*/ 51 h 96"/>
                    <a:gd name="T78" fmla="*/ 2 w 251"/>
                    <a:gd name="T79" fmla="*/ 51 h 96"/>
                    <a:gd name="T80" fmla="*/ 4 w 251"/>
                    <a:gd name="T81" fmla="*/ 51 h 96"/>
                    <a:gd name="T82" fmla="*/ 4 w 251"/>
                    <a:gd name="T83" fmla="*/ 53 h 96"/>
                    <a:gd name="T84" fmla="*/ 5 w 251"/>
                    <a:gd name="T85" fmla="*/ 53 h 96"/>
                    <a:gd name="T86" fmla="*/ 5 w 251"/>
                    <a:gd name="T87" fmla="*/ 53 h 96"/>
                    <a:gd name="T88" fmla="*/ 5 w 251"/>
                    <a:gd name="T89" fmla="*/ 53 h 96"/>
                    <a:gd name="T90" fmla="*/ 5 w 251"/>
                    <a:gd name="T91" fmla="*/ 51 h 96"/>
                    <a:gd name="T92" fmla="*/ 7 w 251"/>
                    <a:gd name="T93" fmla="*/ 39 h 96"/>
                    <a:gd name="T94" fmla="*/ 9 w 251"/>
                    <a:gd name="T95" fmla="*/ 28 h 96"/>
                    <a:gd name="T96" fmla="*/ 12 w 251"/>
                    <a:gd name="T97" fmla="*/ 16 h 96"/>
                    <a:gd name="T98" fmla="*/ 15 w 251"/>
                    <a:gd name="T99" fmla="*/ 5 h 96"/>
                    <a:gd name="T100" fmla="*/ 17 w 251"/>
                    <a:gd name="T101" fmla="*/ 1 h 96"/>
                    <a:gd name="T102" fmla="*/ 17 w 251"/>
                    <a:gd name="T103" fmla="*/ 1 h 96"/>
                    <a:gd name="T104" fmla="*/ 17 w 251"/>
                    <a:gd name="T105" fmla="*/ 0 h 96"/>
                    <a:gd name="T106" fmla="*/ 15 w 251"/>
                    <a:gd name="T107" fmla="*/ 0 h 96"/>
                    <a:gd name="T108" fmla="*/ 15 w 251"/>
                    <a:gd name="T109" fmla="*/ 0 h 96"/>
                    <a:gd name="T110" fmla="*/ 15 w 251"/>
                    <a:gd name="T111" fmla="*/ 0 h 96"/>
                    <a:gd name="T112" fmla="*/ 14 w 251"/>
                    <a:gd name="T113" fmla="*/ 0 h 96"/>
                    <a:gd name="T114" fmla="*/ 14 w 251"/>
                    <a:gd name="T115" fmla="*/ 0 h 96"/>
                    <a:gd name="T116" fmla="*/ 12 w 251"/>
                    <a:gd name="T117" fmla="*/ 0 h 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51"/>
                    <a:gd name="T178" fmla="*/ 0 h 96"/>
                    <a:gd name="T179" fmla="*/ 251 w 251"/>
                    <a:gd name="T180" fmla="*/ 96 h 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51" h="96">
                      <a:moveTo>
                        <a:pt x="251" y="51"/>
                      </a:moveTo>
                      <a:lnTo>
                        <a:pt x="250" y="39"/>
                      </a:lnTo>
                      <a:lnTo>
                        <a:pt x="248" y="39"/>
                      </a:lnTo>
                      <a:lnTo>
                        <a:pt x="246" y="39"/>
                      </a:lnTo>
                      <a:lnTo>
                        <a:pt x="245" y="39"/>
                      </a:lnTo>
                      <a:lnTo>
                        <a:pt x="246" y="51"/>
                      </a:lnTo>
                      <a:lnTo>
                        <a:pt x="251" y="51"/>
                      </a:lnTo>
                      <a:lnTo>
                        <a:pt x="250" y="64"/>
                      </a:lnTo>
                      <a:lnTo>
                        <a:pt x="248" y="78"/>
                      </a:lnTo>
                      <a:lnTo>
                        <a:pt x="245" y="89"/>
                      </a:lnTo>
                      <a:lnTo>
                        <a:pt x="243" y="96"/>
                      </a:lnTo>
                      <a:lnTo>
                        <a:pt x="241" y="96"/>
                      </a:lnTo>
                      <a:lnTo>
                        <a:pt x="240" y="96"/>
                      </a:lnTo>
                      <a:lnTo>
                        <a:pt x="238" y="96"/>
                      </a:lnTo>
                      <a:lnTo>
                        <a:pt x="236" y="96"/>
                      </a:lnTo>
                      <a:lnTo>
                        <a:pt x="240" y="88"/>
                      </a:lnTo>
                      <a:lnTo>
                        <a:pt x="243" y="76"/>
                      </a:lnTo>
                      <a:lnTo>
                        <a:pt x="245" y="64"/>
                      </a:lnTo>
                      <a:lnTo>
                        <a:pt x="246" y="51"/>
                      </a:lnTo>
                      <a:lnTo>
                        <a:pt x="251" y="51"/>
                      </a:lnTo>
                      <a:close/>
                      <a:moveTo>
                        <a:pt x="12" y="0"/>
                      </a:moveTo>
                      <a:lnTo>
                        <a:pt x="10" y="3"/>
                      </a:lnTo>
                      <a:lnTo>
                        <a:pt x="7" y="15"/>
                      </a:lnTo>
                      <a:lnTo>
                        <a:pt x="4" y="26"/>
                      </a:lnTo>
                      <a:lnTo>
                        <a:pt x="2" y="39"/>
                      </a:lnTo>
                      <a:lnTo>
                        <a:pt x="0" y="51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5" y="51"/>
                      </a:lnTo>
                      <a:lnTo>
                        <a:pt x="7" y="39"/>
                      </a:lnTo>
                      <a:lnTo>
                        <a:pt x="9" y="28"/>
                      </a:lnTo>
                      <a:lnTo>
                        <a:pt x="12" y="16"/>
                      </a:lnTo>
                      <a:lnTo>
                        <a:pt x="15" y="5"/>
                      </a:lnTo>
                      <a:lnTo>
                        <a:pt x="17" y="1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2" name="Freeform 269"/>
                <p:cNvSpPr>
                  <a:spLocks noEditPoints="1"/>
                </p:cNvSpPr>
                <p:nvPr/>
              </p:nvSpPr>
              <p:spPr bwMode="auto">
                <a:xfrm>
                  <a:off x="1910" y="2894"/>
                  <a:ext cx="244" cy="96"/>
                </a:xfrm>
                <a:custGeom>
                  <a:avLst/>
                  <a:gdLst>
                    <a:gd name="T0" fmla="*/ 244 w 244"/>
                    <a:gd name="T1" fmla="*/ 51 h 96"/>
                    <a:gd name="T2" fmla="*/ 244 w 244"/>
                    <a:gd name="T3" fmla="*/ 39 h 96"/>
                    <a:gd name="T4" fmla="*/ 244 w 244"/>
                    <a:gd name="T5" fmla="*/ 39 h 96"/>
                    <a:gd name="T6" fmla="*/ 242 w 244"/>
                    <a:gd name="T7" fmla="*/ 39 h 96"/>
                    <a:gd name="T8" fmla="*/ 242 w 244"/>
                    <a:gd name="T9" fmla="*/ 39 h 96"/>
                    <a:gd name="T10" fmla="*/ 241 w 244"/>
                    <a:gd name="T11" fmla="*/ 39 h 96"/>
                    <a:gd name="T12" fmla="*/ 241 w 244"/>
                    <a:gd name="T13" fmla="*/ 39 h 96"/>
                    <a:gd name="T14" fmla="*/ 241 w 244"/>
                    <a:gd name="T15" fmla="*/ 39 h 96"/>
                    <a:gd name="T16" fmla="*/ 239 w 244"/>
                    <a:gd name="T17" fmla="*/ 39 h 96"/>
                    <a:gd name="T18" fmla="*/ 239 w 244"/>
                    <a:gd name="T19" fmla="*/ 39 h 96"/>
                    <a:gd name="T20" fmla="*/ 239 w 244"/>
                    <a:gd name="T21" fmla="*/ 39 h 96"/>
                    <a:gd name="T22" fmla="*/ 239 w 244"/>
                    <a:gd name="T23" fmla="*/ 39 h 96"/>
                    <a:gd name="T24" fmla="*/ 239 w 244"/>
                    <a:gd name="T25" fmla="*/ 51 h 96"/>
                    <a:gd name="T26" fmla="*/ 244 w 244"/>
                    <a:gd name="T27" fmla="*/ 51 h 96"/>
                    <a:gd name="T28" fmla="*/ 244 w 244"/>
                    <a:gd name="T29" fmla="*/ 64 h 96"/>
                    <a:gd name="T30" fmla="*/ 242 w 244"/>
                    <a:gd name="T31" fmla="*/ 76 h 96"/>
                    <a:gd name="T32" fmla="*/ 239 w 244"/>
                    <a:gd name="T33" fmla="*/ 88 h 96"/>
                    <a:gd name="T34" fmla="*/ 236 w 244"/>
                    <a:gd name="T35" fmla="*/ 96 h 96"/>
                    <a:gd name="T36" fmla="*/ 236 w 244"/>
                    <a:gd name="T37" fmla="*/ 96 h 96"/>
                    <a:gd name="T38" fmla="*/ 234 w 244"/>
                    <a:gd name="T39" fmla="*/ 96 h 96"/>
                    <a:gd name="T40" fmla="*/ 234 w 244"/>
                    <a:gd name="T41" fmla="*/ 96 h 96"/>
                    <a:gd name="T42" fmla="*/ 232 w 244"/>
                    <a:gd name="T43" fmla="*/ 96 h 96"/>
                    <a:gd name="T44" fmla="*/ 232 w 244"/>
                    <a:gd name="T45" fmla="*/ 96 h 96"/>
                    <a:gd name="T46" fmla="*/ 232 w 244"/>
                    <a:gd name="T47" fmla="*/ 96 h 96"/>
                    <a:gd name="T48" fmla="*/ 231 w 244"/>
                    <a:gd name="T49" fmla="*/ 96 h 96"/>
                    <a:gd name="T50" fmla="*/ 231 w 244"/>
                    <a:gd name="T51" fmla="*/ 96 h 96"/>
                    <a:gd name="T52" fmla="*/ 234 w 244"/>
                    <a:gd name="T53" fmla="*/ 86 h 96"/>
                    <a:gd name="T54" fmla="*/ 237 w 244"/>
                    <a:gd name="T55" fmla="*/ 76 h 96"/>
                    <a:gd name="T56" fmla="*/ 239 w 244"/>
                    <a:gd name="T57" fmla="*/ 64 h 96"/>
                    <a:gd name="T58" fmla="*/ 239 w 244"/>
                    <a:gd name="T59" fmla="*/ 51 h 96"/>
                    <a:gd name="T60" fmla="*/ 244 w 244"/>
                    <a:gd name="T61" fmla="*/ 51 h 96"/>
                    <a:gd name="T62" fmla="*/ 11 w 244"/>
                    <a:gd name="T63" fmla="*/ 0 h 96"/>
                    <a:gd name="T64" fmla="*/ 10 w 244"/>
                    <a:gd name="T65" fmla="*/ 5 h 96"/>
                    <a:gd name="T66" fmla="*/ 5 w 244"/>
                    <a:gd name="T67" fmla="*/ 16 h 96"/>
                    <a:gd name="T68" fmla="*/ 1 w 244"/>
                    <a:gd name="T69" fmla="*/ 28 h 96"/>
                    <a:gd name="T70" fmla="*/ 0 w 244"/>
                    <a:gd name="T71" fmla="*/ 39 h 96"/>
                    <a:gd name="T72" fmla="*/ 0 w 244"/>
                    <a:gd name="T73" fmla="*/ 51 h 96"/>
                    <a:gd name="T74" fmla="*/ 0 w 244"/>
                    <a:gd name="T75" fmla="*/ 51 h 96"/>
                    <a:gd name="T76" fmla="*/ 1 w 244"/>
                    <a:gd name="T77" fmla="*/ 53 h 96"/>
                    <a:gd name="T78" fmla="*/ 1 w 244"/>
                    <a:gd name="T79" fmla="*/ 53 h 96"/>
                    <a:gd name="T80" fmla="*/ 1 w 244"/>
                    <a:gd name="T81" fmla="*/ 53 h 96"/>
                    <a:gd name="T82" fmla="*/ 3 w 244"/>
                    <a:gd name="T83" fmla="*/ 53 h 96"/>
                    <a:gd name="T84" fmla="*/ 3 w 244"/>
                    <a:gd name="T85" fmla="*/ 53 h 96"/>
                    <a:gd name="T86" fmla="*/ 3 w 244"/>
                    <a:gd name="T87" fmla="*/ 53 h 96"/>
                    <a:gd name="T88" fmla="*/ 5 w 244"/>
                    <a:gd name="T89" fmla="*/ 53 h 96"/>
                    <a:gd name="T90" fmla="*/ 5 w 244"/>
                    <a:gd name="T91" fmla="*/ 51 h 96"/>
                    <a:gd name="T92" fmla="*/ 5 w 244"/>
                    <a:gd name="T93" fmla="*/ 39 h 96"/>
                    <a:gd name="T94" fmla="*/ 6 w 244"/>
                    <a:gd name="T95" fmla="*/ 28 h 96"/>
                    <a:gd name="T96" fmla="*/ 10 w 244"/>
                    <a:gd name="T97" fmla="*/ 16 h 96"/>
                    <a:gd name="T98" fmla="*/ 13 w 244"/>
                    <a:gd name="T99" fmla="*/ 6 h 96"/>
                    <a:gd name="T100" fmla="*/ 16 w 244"/>
                    <a:gd name="T101" fmla="*/ 1 h 96"/>
                    <a:gd name="T102" fmla="*/ 15 w 244"/>
                    <a:gd name="T103" fmla="*/ 1 h 96"/>
                    <a:gd name="T104" fmla="*/ 15 w 244"/>
                    <a:gd name="T105" fmla="*/ 1 h 96"/>
                    <a:gd name="T106" fmla="*/ 15 w 244"/>
                    <a:gd name="T107" fmla="*/ 1 h 96"/>
                    <a:gd name="T108" fmla="*/ 13 w 244"/>
                    <a:gd name="T109" fmla="*/ 1 h 96"/>
                    <a:gd name="T110" fmla="*/ 13 w 244"/>
                    <a:gd name="T111" fmla="*/ 1 h 96"/>
                    <a:gd name="T112" fmla="*/ 13 w 244"/>
                    <a:gd name="T113" fmla="*/ 0 h 96"/>
                    <a:gd name="T114" fmla="*/ 11 w 244"/>
                    <a:gd name="T115" fmla="*/ 0 h 96"/>
                    <a:gd name="T116" fmla="*/ 11 w 244"/>
                    <a:gd name="T117" fmla="*/ 0 h 9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44"/>
                    <a:gd name="T178" fmla="*/ 0 h 96"/>
                    <a:gd name="T179" fmla="*/ 244 w 244"/>
                    <a:gd name="T180" fmla="*/ 96 h 9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44" h="96">
                      <a:moveTo>
                        <a:pt x="244" y="51"/>
                      </a:moveTo>
                      <a:lnTo>
                        <a:pt x="244" y="39"/>
                      </a:lnTo>
                      <a:lnTo>
                        <a:pt x="242" y="39"/>
                      </a:lnTo>
                      <a:lnTo>
                        <a:pt x="241" y="39"/>
                      </a:lnTo>
                      <a:lnTo>
                        <a:pt x="239" y="39"/>
                      </a:lnTo>
                      <a:lnTo>
                        <a:pt x="239" y="51"/>
                      </a:lnTo>
                      <a:lnTo>
                        <a:pt x="244" y="51"/>
                      </a:lnTo>
                      <a:lnTo>
                        <a:pt x="244" y="64"/>
                      </a:lnTo>
                      <a:lnTo>
                        <a:pt x="242" y="76"/>
                      </a:lnTo>
                      <a:lnTo>
                        <a:pt x="239" y="88"/>
                      </a:lnTo>
                      <a:lnTo>
                        <a:pt x="236" y="96"/>
                      </a:lnTo>
                      <a:lnTo>
                        <a:pt x="234" y="96"/>
                      </a:lnTo>
                      <a:lnTo>
                        <a:pt x="232" y="96"/>
                      </a:lnTo>
                      <a:lnTo>
                        <a:pt x="231" y="96"/>
                      </a:lnTo>
                      <a:lnTo>
                        <a:pt x="234" y="86"/>
                      </a:lnTo>
                      <a:lnTo>
                        <a:pt x="237" y="76"/>
                      </a:lnTo>
                      <a:lnTo>
                        <a:pt x="239" y="64"/>
                      </a:lnTo>
                      <a:lnTo>
                        <a:pt x="239" y="51"/>
                      </a:lnTo>
                      <a:lnTo>
                        <a:pt x="244" y="51"/>
                      </a:lnTo>
                      <a:close/>
                      <a:moveTo>
                        <a:pt x="11" y="0"/>
                      </a:moveTo>
                      <a:lnTo>
                        <a:pt x="10" y="5"/>
                      </a:lnTo>
                      <a:lnTo>
                        <a:pt x="5" y="16"/>
                      </a:lnTo>
                      <a:lnTo>
                        <a:pt x="1" y="28"/>
                      </a:lnTo>
                      <a:lnTo>
                        <a:pt x="0" y="39"/>
                      </a:lnTo>
                      <a:lnTo>
                        <a:pt x="0" y="51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51"/>
                      </a:lnTo>
                      <a:lnTo>
                        <a:pt x="5" y="39"/>
                      </a:lnTo>
                      <a:lnTo>
                        <a:pt x="6" y="28"/>
                      </a:lnTo>
                      <a:lnTo>
                        <a:pt x="10" y="16"/>
                      </a:lnTo>
                      <a:lnTo>
                        <a:pt x="13" y="6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3" y="1"/>
                      </a:lnTo>
                      <a:lnTo>
                        <a:pt x="13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3" name="Freeform 270"/>
                <p:cNvSpPr>
                  <a:spLocks noEditPoints="1"/>
                </p:cNvSpPr>
                <p:nvPr/>
              </p:nvSpPr>
              <p:spPr bwMode="auto">
                <a:xfrm>
                  <a:off x="1911" y="2895"/>
                  <a:ext cx="241" cy="95"/>
                </a:xfrm>
                <a:custGeom>
                  <a:avLst/>
                  <a:gdLst>
                    <a:gd name="T0" fmla="*/ 241 w 241"/>
                    <a:gd name="T1" fmla="*/ 50 h 95"/>
                    <a:gd name="T2" fmla="*/ 240 w 241"/>
                    <a:gd name="T3" fmla="*/ 38 h 95"/>
                    <a:gd name="T4" fmla="*/ 240 w 241"/>
                    <a:gd name="T5" fmla="*/ 38 h 95"/>
                    <a:gd name="T6" fmla="*/ 240 w 241"/>
                    <a:gd name="T7" fmla="*/ 38 h 95"/>
                    <a:gd name="T8" fmla="*/ 238 w 241"/>
                    <a:gd name="T9" fmla="*/ 38 h 95"/>
                    <a:gd name="T10" fmla="*/ 238 w 241"/>
                    <a:gd name="T11" fmla="*/ 38 h 95"/>
                    <a:gd name="T12" fmla="*/ 238 w 241"/>
                    <a:gd name="T13" fmla="*/ 38 h 95"/>
                    <a:gd name="T14" fmla="*/ 236 w 241"/>
                    <a:gd name="T15" fmla="*/ 37 h 95"/>
                    <a:gd name="T16" fmla="*/ 236 w 241"/>
                    <a:gd name="T17" fmla="*/ 37 h 95"/>
                    <a:gd name="T18" fmla="*/ 235 w 241"/>
                    <a:gd name="T19" fmla="*/ 37 h 95"/>
                    <a:gd name="T20" fmla="*/ 235 w 241"/>
                    <a:gd name="T21" fmla="*/ 37 h 95"/>
                    <a:gd name="T22" fmla="*/ 235 w 241"/>
                    <a:gd name="T23" fmla="*/ 38 h 95"/>
                    <a:gd name="T24" fmla="*/ 236 w 241"/>
                    <a:gd name="T25" fmla="*/ 50 h 95"/>
                    <a:gd name="T26" fmla="*/ 241 w 241"/>
                    <a:gd name="T27" fmla="*/ 50 h 95"/>
                    <a:gd name="T28" fmla="*/ 240 w 241"/>
                    <a:gd name="T29" fmla="*/ 63 h 95"/>
                    <a:gd name="T30" fmla="*/ 238 w 241"/>
                    <a:gd name="T31" fmla="*/ 75 h 95"/>
                    <a:gd name="T32" fmla="*/ 235 w 241"/>
                    <a:gd name="T33" fmla="*/ 87 h 95"/>
                    <a:gd name="T34" fmla="*/ 231 w 241"/>
                    <a:gd name="T35" fmla="*/ 95 h 95"/>
                    <a:gd name="T36" fmla="*/ 231 w 241"/>
                    <a:gd name="T37" fmla="*/ 95 h 95"/>
                    <a:gd name="T38" fmla="*/ 231 w 241"/>
                    <a:gd name="T39" fmla="*/ 95 h 95"/>
                    <a:gd name="T40" fmla="*/ 230 w 241"/>
                    <a:gd name="T41" fmla="*/ 95 h 95"/>
                    <a:gd name="T42" fmla="*/ 230 w 241"/>
                    <a:gd name="T43" fmla="*/ 95 h 95"/>
                    <a:gd name="T44" fmla="*/ 228 w 241"/>
                    <a:gd name="T45" fmla="*/ 95 h 95"/>
                    <a:gd name="T46" fmla="*/ 228 w 241"/>
                    <a:gd name="T47" fmla="*/ 95 h 95"/>
                    <a:gd name="T48" fmla="*/ 228 w 241"/>
                    <a:gd name="T49" fmla="*/ 95 h 95"/>
                    <a:gd name="T50" fmla="*/ 226 w 241"/>
                    <a:gd name="T51" fmla="*/ 95 h 95"/>
                    <a:gd name="T52" fmla="*/ 230 w 241"/>
                    <a:gd name="T53" fmla="*/ 85 h 95"/>
                    <a:gd name="T54" fmla="*/ 233 w 241"/>
                    <a:gd name="T55" fmla="*/ 73 h 95"/>
                    <a:gd name="T56" fmla="*/ 235 w 241"/>
                    <a:gd name="T57" fmla="*/ 62 h 95"/>
                    <a:gd name="T58" fmla="*/ 236 w 241"/>
                    <a:gd name="T59" fmla="*/ 50 h 95"/>
                    <a:gd name="T60" fmla="*/ 241 w 241"/>
                    <a:gd name="T61" fmla="*/ 50 h 95"/>
                    <a:gd name="T62" fmla="*/ 12 w 241"/>
                    <a:gd name="T63" fmla="*/ 0 h 95"/>
                    <a:gd name="T64" fmla="*/ 10 w 241"/>
                    <a:gd name="T65" fmla="*/ 4 h 95"/>
                    <a:gd name="T66" fmla="*/ 7 w 241"/>
                    <a:gd name="T67" fmla="*/ 15 h 95"/>
                    <a:gd name="T68" fmla="*/ 4 w 241"/>
                    <a:gd name="T69" fmla="*/ 27 h 95"/>
                    <a:gd name="T70" fmla="*/ 2 w 241"/>
                    <a:gd name="T71" fmla="*/ 38 h 95"/>
                    <a:gd name="T72" fmla="*/ 0 w 241"/>
                    <a:gd name="T73" fmla="*/ 50 h 95"/>
                    <a:gd name="T74" fmla="*/ 0 w 241"/>
                    <a:gd name="T75" fmla="*/ 52 h 95"/>
                    <a:gd name="T76" fmla="*/ 2 w 241"/>
                    <a:gd name="T77" fmla="*/ 52 h 95"/>
                    <a:gd name="T78" fmla="*/ 2 w 241"/>
                    <a:gd name="T79" fmla="*/ 52 h 95"/>
                    <a:gd name="T80" fmla="*/ 2 w 241"/>
                    <a:gd name="T81" fmla="*/ 52 h 95"/>
                    <a:gd name="T82" fmla="*/ 4 w 241"/>
                    <a:gd name="T83" fmla="*/ 52 h 95"/>
                    <a:gd name="T84" fmla="*/ 4 w 241"/>
                    <a:gd name="T85" fmla="*/ 52 h 95"/>
                    <a:gd name="T86" fmla="*/ 5 w 241"/>
                    <a:gd name="T87" fmla="*/ 53 h 95"/>
                    <a:gd name="T88" fmla="*/ 5 w 241"/>
                    <a:gd name="T89" fmla="*/ 53 h 95"/>
                    <a:gd name="T90" fmla="*/ 5 w 241"/>
                    <a:gd name="T91" fmla="*/ 53 h 95"/>
                    <a:gd name="T92" fmla="*/ 5 w 241"/>
                    <a:gd name="T93" fmla="*/ 50 h 95"/>
                    <a:gd name="T94" fmla="*/ 7 w 241"/>
                    <a:gd name="T95" fmla="*/ 38 h 95"/>
                    <a:gd name="T96" fmla="*/ 9 w 241"/>
                    <a:gd name="T97" fmla="*/ 29 h 95"/>
                    <a:gd name="T98" fmla="*/ 10 w 241"/>
                    <a:gd name="T99" fmla="*/ 17 h 95"/>
                    <a:gd name="T100" fmla="*/ 15 w 241"/>
                    <a:gd name="T101" fmla="*/ 7 h 95"/>
                    <a:gd name="T102" fmla="*/ 17 w 241"/>
                    <a:gd name="T103" fmla="*/ 2 h 95"/>
                    <a:gd name="T104" fmla="*/ 17 w 241"/>
                    <a:gd name="T105" fmla="*/ 2 h 95"/>
                    <a:gd name="T106" fmla="*/ 15 w 241"/>
                    <a:gd name="T107" fmla="*/ 0 h 95"/>
                    <a:gd name="T108" fmla="*/ 15 w 241"/>
                    <a:gd name="T109" fmla="*/ 0 h 95"/>
                    <a:gd name="T110" fmla="*/ 15 w 241"/>
                    <a:gd name="T111" fmla="*/ 0 h 95"/>
                    <a:gd name="T112" fmla="*/ 14 w 241"/>
                    <a:gd name="T113" fmla="*/ 0 h 95"/>
                    <a:gd name="T114" fmla="*/ 14 w 241"/>
                    <a:gd name="T115" fmla="*/ 0 h 95"/>
                    <a:gd name="T116" fmla="*/ 14 w 241"/>
                    <a:gd name="T117" fmla="*/ 0 h 95"/>
                    <a:gd name="T118" fmla="*/ 12 w 241"/>
                    <a:gd name="T119" fmla="*/ 0 h 9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41"/>
                    <a:gd name="T181" fmla="*/ 0 h 95"/>
                    <a:gd name="T182" fmla="*/ 241 w 241"/>
                    <a:gd name="T183" fmla="*/ 95 h 9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41" h="95">
                      <a:moveTo>
                        <a:pt x="241" y="50"/>
                      </a:moveTo>
                      <a:lnTo>
                        <a:pt x="240" y="38"/>
                      </a:lnTo>
                      <a:lnTo>
                        <a:pt x="238" y="38"/>
                      </a:lnTo>
                      <a:lnTo>
                        <a:pt x="236" y="37"/>
                      </a:lnTo>
                      <a:lnTo>
                        <a:pt x="235" y="37"/>
                      </a:lnTo>
                      <a:lnTo>
                        <a:pt x="235" y="38"/>
                      </a:lnTo>
                      <a:lnTo>
                        <a:pt x="236" y="50"/>
                      </a:lnTo>
                      <a:lnTo>
                        <a:pt x="241" y="50"/>
                      </a:lnTo>
                      <a:lnTo>
                        <a:pt x="240" y="63"/>
                      </a:lnTo>
                      <a:lnTo>
                        <a:pt x="238" y="75"/>
                      </a:lnTo>
                      <a:lnTo>
                        <a:pt x="235" y="87"/>
                      </a:lnTo>
                      <a:lnTo>
                        <a:pt x="231" y="95"/>
                      </a:lnTo>
                      <a:lnTo>
                        <a:pt x="230" y="95"/>
                      </a:lnTo>
                      <a:lnTo>
                        <a:pt x="228" y="95"/>
                      </a:lnTo>
                      <a:lnTo>
                        <a:pt x="226" y="95"/>
                      </a:lnTo>
                      <a:lnTo>
                        <a:pt x="230" y="85"/>
                      </a:lnTo>
                      <a:lnTo>
                        <a:pt x="233" y="73"/>
                      </a:lnTo>
                      <a:lnTo>
                        <a:pt x="235" y="62"/>
                      </a:lnTo>
                      <a:lnTo>
                        <a:pt x="236" y="50"/>
                      </a:lnTo>
                      <a:lnTo>
                        <a:pt x="241" y="50"/>
                      </a:lnTo>
                      <a:close/>
                      <a:moveTo>
                        <a:pt x="12" y="0"/>
                      </a:moveTo>
                      <a:lnTo>
                        <a:pt x="10" y="4"/>
                      </a:lnTo>
                      <a:lnTo>
                        <a:pt x="7" y="15"/>
                      </a:lnTo>
                      <a:lnTo>
                        <a:pt x="4" y="27"/>
                      </a:lnTo>
                      <a:lnTo>
                        <a:pt x="2" y="38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2" y="52"/>
                      </a:lnTo>
                      <a:lnTo>
                        <a:pt x="4" y="52"/>
                      </a:lnTo>
                      <a:lnTo>
                        <a:pt x="5" y="53"/>
                      </a:lnTo>
                      <a:lnTo>
                        <a:pt x="5" y="50"/>
                      </a:lnTo>
                      <a:lnTo>
                        <a:pt x="7" y="38"/>
                      </a:lnTo>
                      <a:lnTo>
                        <a:pt x="9" y="29"/>
                      </a:lnTo>
                      <a:lnTo>
                        <a:pt x="10" y="17"/>
                      </a:lnTo>
                      <a:lnTo>
                        <a:pt x="15" y="7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4" name="Freeform 271"/>
                <p:cNvSpPr>
                  <a:spLocks noEditPoints="1"/>
                </p:cNvSpPr>
                <p:nvPr/>
              </p:nvSpPr>
              <p:spPr bwMode="auto">
                <a:xfrm>
                  <a:off x="1915" y="2895"/>
                  <a:ext cx="234" cy="95"/>
                </a:xfrm>
                <a:custGeom>
                  <a:avLst/>
                  <a:gdLst>
                    <a:gd name="T0" fmla="*/ 234 w 234"/>
                    <a:gd name="T1" fmla="*/ 50 h 95"/>
                    <a:gd name="T2" fmla="*/ 234 w 234"/>
                    <a:gd name="T3" fmla="*/ 38 h 95"/>
                    <a:gd name="T4" fmla="*/ 234 w 234"/>
                    <a:gd name="T5" fmla="*/ 38 h 95"/>
                    <a:gd name="T6" fmla="*/ 232 w 234"/>
                    <a:gd name="T7" fmla="*/ 37 h 95"/>
                    <a:gd name="T8" fmla="*/ 232 w 234"/>
                    <a:gd name="T9" fmla="*/ 37 h 95"/>
                    <a:gd name="T10" fmla="*/ 231 w 234"/>
                    <a:gd name="T11" fmla="*/ 37 h 95"/>
                    <a:gd name="T12" fmla="*/ 231 w 234"/>
                    <a:gd name="T13" fmla="*/ 37 h 95"/>
                    <a:gd name="T14" fmla="*/ 231 w 234"/>
                    <a:gd name="T15" fmla="*/ 37 h 95"/>
                    <a:gd name="T16" fmla="*/ 229 w 234"/>
                    <a:gd name="T17" fmla="*/ 37 h 95"/>
                    <a:gd name="T18" fmla="*/ 229 w 234"/>
                    <a:gd name="T19" fmla="*/ 37 h 95"/>
                    <a:gd name="T20" fmla="*/ 229 w 234"/>
                    <a:gd name="T21" fmla="*/ 37 h 95"/>
                    <a:gd name="T22" fmla="*/ 229 w 234"/>
                    <a:gd name="T23" fmla="*/ 40 h 95"/>
                    <a:gd name="T24" fmla="*/ 229 w 234"/>
                    <a:gd name="T25" fmla="*/ 50 h 95"/>
                    <a:gd name="T26" fmla="*/ 234 w 234"/>
                    <a:gd name="T27" fmla="*/ 50 h 95"/>
                    <a:gd name="T28" fmla="*/ 234 w 234"/>
                    <a:gd name="T29" fmla="*/ 63 h 95"/>
                    <a:gd name="T30" fmla="*/ 232 w 234"/>
                    <a:gd name="T31" fmla="*/ 75 h 95"/>
                    <a:gd name="T32" fmla="*/ 229 w 234"/>
                    <a:gd name="T33" fmla="*/ 85 h 95"/>
                    <a:gd name="T34" fmla="*/ 226 w 234"/>
                    <a:gd name="T35" fmla="*/ 95 h 95"/>
                    <a:gd name="T36" fmla="*/ 224 w 234"/>
                    <a:gd name="T37" fmla="*/ 95 h 95"/>
                    <a:gd name="T38" fmla="*/ 224 w 234"/>
                    <a:gd name="T39" fmla="*/ 95 h 95"/>
                    <a:gd name="T40" fmla="*/ 224 w 234"/>
                    <a:gd name="T41" fmla="*/ 95 h 95"/>
                    <a:gd name="T42" fmla="*/ 222 w 234"/>
                    <a:gd name="T43" fmla="*/ 95 h 95"/>
                    <a:gd name="T44" fmla="*/ 222 w 234"/>
                    <a:gd name="T45" fmla="*/ 95 h 95"/>
                    <a:gd name="T46" fmla="*/ 221 w 234"/>
                    <a:gd name="T47" fmla="*/ 95 h 95"/>
                    <a:gd name="T48" fmla="*/ 221 w 234"/>
                    <a:gd name="T49" fmla="*/ 95 h 95"/>
                    <a:gd name="T50" fmla="*/ 221 w 234"/>
                    <a:gd name="T51" fmla="*/ 95 h 95"/>
                    <a:gd name="T52" fmla="*/ 221 w 234"/>
                    <a:gd name="T53" fmla="*/ 95 h 95"/>
                    <a:gd name="T54" fmla="*/ 224 w 234"/>
                    <a:gd name="T55" fmla="*/ 85 h 95"/>
                    <a:gd name="T56" fmla="*/ 227 w 234"/>
                    <a:gd name="T57" fmla="*/ 73 h 95"/>
                    <a:gd name="T58" fmla="*/ 229 w 234"/>
                    <a:gd name="T59" fmla="*/ 62 h 95"/>
                    <a:gd name="T60" fmla="*/ 229 w 234"/>
                    <a:gd name="T61" fmla="*/ 50 h 95"/>
                    <a:gd name="T62" fmla="*/ 234 w 234"/>
                    <a:gd name="T63" fmla="*/ 50 h 95"/>
                    <a:gd name="T64" fmla="*/ 11 w 234"/>
                    <a:gd name="T65" fmla="*/ 0 h 95"/>
                    <a:gd name="T66" fmla="*/ 8 w 234"/>
                    <a:gd name="T67" fmla="*/ 5 h 95"/>
                    <a:gd name="T68" fmla="*/ 5 w 234"/>
                    <a:gd name="T69" fmla="*/ 15 h 95"/>
                    <a:gd name="T70" fmla="*/ 1 w 234"/>
                    <a:gd name="T71" fmla="*/ 27 h 95"/>
                    <a:gd name="T72" fmla="*/ 0 w 234"/>
                    <a:gd name="T73" fmla="*/ 38 h 95"/>
                    <a:gd name="T74" fmla="*/ 0 w 234"/>
                    <a:gd name="T75" fmla="*/ 50 h 95"/>
                    <a:gd name="T76" fmla="*/ 0 w 234"/>
                    <a:gd name="T77" fmla="*/ 52 h 95"/>
                    <a:gd name="T78" fmla="*/ 0 w 234"/>
                    <a:gd name="T79" fmla="*/ 52 h 95"/>
                    <a:gd name="T80" fmla="*/ 1 w 234"/>
                    <a:gd name="T81" fmla="*/ 53 h 95"/>
                    <a:gd name="T82" fmla="*/ 1 w 234"/>
                    <a:gd name="T83" fmla="*/ 53 h 95"/>
                    <a:gd name="T84" fmla="*/ 1 w 234"/>
                    <a:gd name="T85" fmla="*/ 53 h 95"/>
                    <a:gd name="T86" fmla="*/ 3 w 234"/>
                    <a:gd name="T87" fmla="*/ 53 h 95"/>
                    <a:gd name="T88" fmla="*/ 3 w 234"/>
                    <a:gd name="T89" fmla="*/ 53 h 95"/>
                    <a:gd name="T90" fmla="*/ 5 w 234"/>
                    <a:gd name="T91" fmla="*/ 53 h 95"/>
                    <a:gd name="T92" fmla="*/ 5 w 234"/>
                    <a:gd name="T93" fmla="*/ 53 h 95"/>
                    <a:gd name="T94" fmla="*/ 5 w 234"/>
                    <a:gd name="T95" fmla="*/ 50 h 95"/>
                    <a:gd name="T96" fmla="*/ 5 w 234"/>
                    <a:gd name="T97" fmla="*/ 40 h 95"/>
                    <a:gd name="T98" fmla="*/ 6 w 234"/>
                    <a:gd name="T99" fmla="*/ 29 h 95"/>
                    <a:gd name="T100" fmla="*/ 10 w 234"/>
                    <a:gd name="T101" fmla="*/ 17 h 95"/>
                    <a:gd name="T102" fmla="*/ 13 w 234"/>
                    <a:gd name="T103" fmla="*/ 7 h 95"/>
                    <a:gd name="T104" fmla="*/ 15 w 234"/>
                    <a:gd name="T105" fmla="*/ 2 h 95"/>
                    <a:gd name="T106" fmla="*/ 15 w 234"/>
                    <a:gd name="T107" fmla="*/ 2 h 95"/>
                    <a:gd name="T108" fmla="*/ 15 w 234"/>
                    <a:gd name="T109" fmla="*/ 2 h 95"/>
                    <a:gd name="T110" fmla="*/ 13 w 234"/>
                    <a:gd name="T111" fmla="*/ 2 h 95"/>
                    <a:gd name="T112" fmla="*/ 13 w 234"/>
                    <a:gd name="T113" fmla="*/ 2 h 95"/>
                    <a:gd name="T114" fmla="*/ 13 w 234"/>
                    <a:gd name="T115" fmla="*/ 2 h 95"/>
                    <a:gd name="T116" fmla="*/ 11 w 234"/>
                    <a:gd name="T117" fmla="*/ 0 h 95"/>
                    <a:gd name="T118" fmla="*/ 11 w 234"/>
                    <a:gd name="T119" fmla="*/ 0 h 95"/>
                    <a:gd name="T120" fmla="*/ 11 w 234"/>
                    <a:gd name="T121" fmla="*/ 0 h 9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34"/>
                    <a:gd name="T184" fmla="*/ 0 h 95"/>
                    <a:gd name="T185" fmla="*/ 234 w 234"/>
                    <a:gd name="T186" fmla="*/ 95 h 9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34" h="95">
                      <a:moveTo>
                        <a:pt x="234" y="50"/>
                      </a:moveTo>
                      <a:lnTo>
                        <a:pt x="234" y="38"/>
                      </a:lnTo>
                      <a:lnTo>
                        <a:pt x="232" y="37"/>
                      </a:lnTo>
                      <a:lnTo>
                        <a:pt x="231" y="37"/>
                      </a:lnTo>
                      <a:lnTo>
                        <a:pt x="229" y="37"/>
                      </a:lnTo>
                      <a:lnTo>
                        <a:pt x="229" y="40"/>
                      </a:lnTo>
                      <a:lnTo>
                        <a:pt x="229" y="50"/>
                      </a:lnTo>
                      <a:lnTo>
                        <a:pt x="234" y="50"/>
                      </a:lnTo>
                      <a:lnTo>
                        <a:pt x="234" y="63"/>
                      </a:lnTo>
                      <a:lnTo>
                        <a:pt x="232" y="75"/>
                      </a:lnTo>
                      <a:lnTo>
                        <a:pt x="229" y="85"/>
                      </a:lnTo>
                      <a:lnTo>
                        <a:pt x="226" y="95"/>
                      </a:lnTo>
                      <a:lnTo>
                        <a:pt x="224" y="95"/>
                      </a:lnTo>
                      <a:lnTo>
                        <a:pt x="222" y="95"/>
                      </a:lnTo>
                      <a:lnTo>
                        <a:pt x="221" y="95"/>
                      </a:lnTo>
                      <a:lnTo>
                        <a:pt x="224" y="85"/>
                      </a:lnTo>
                      <a:lnTo>
                        <a:pt x="227" y="73"/>
                      </a:lnTo>
                      <a:lnTo>
                        <a:pt x="229" y="62"/>
                      </a:lnTo>
                      <a:lnTo>
                        <a:pt x="229" y="50"/>
                      </a:lnTo>
                      <a:lnTo>
                        <a:pt x="234" y="50"/>
                      </a:lnTo>
                      <a:close/>
                      <a:moveTo>
                        <a:pt x="11" y="0"/>
                      </a:moveTo>
                      <a:lnTo>
                        <a:pt x="8" y="5"/>
                      </a:lnTo>
                      <a:lnTo>
                        <a:pt x="5" y="15"/>
                      </a:lnTo>
                      <a:lnTo>
                        <a:pt x="1" y="27"/>
                      </a:lnTo>
                      <a:lnTo>
                        <a:pt x="0" y="38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50"/>
                      </a:lnTo>
                      <a:lnTo>
                        <a:pt x="5" y="40"/>
                      </a:lnTo>
                      <a:lnTo>
                        <a:pt x="6" y="29"/>
                      </a:lnTo>
                      <a:lnTo>
                        <a:pt x="10" y="17"/>
                      </a:lnTo>
                      <a:lnTo>
                        <a:pt x="13" y="7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5" name="Freeform 272"/>
                <p:cNvSpPr>
                  <a:spLocks noEditPoints="1"/>
                </p:cNvSpPr>
                <p:nvPr/>
              </p:nvSpPr>
              <p:spPr bwMode="auto">
                <a:xfrm>
                  <a:off x="1916" y="2897"/>
                  <a:ext cx="231" cy="93"/>
                </a:xfrm>
                <a:custGeom>
                  <a:avLst/>
                  <a:gdLst>
                    <a:gd name="T0" fmla="*/ 231 w 231"/>
                    <a:gd name="T1" fmla="*/ 48 h 93"/>
                    <a:gd name="T2" fmla="*/ 230 w 231"/>
                    <a:gd name="T3" fmla="*/ 36 h 93"/>
                    <a:gd name="T4" fmla="*/ 230 w 231"/>
                    <a:gd name="T5" fmla="*/ 35 h 93"/>
                    <a:gd name="T6" fmla="*/ 230 w 231"/>
                    <a:gd name="T7" fmla="*/ 35 h 93"/>
                    <a:gd name="T8" fmla="*/ 228 w 231"/>
                    <a:gd name="T9" fmla="*/ 35 h 93"/>
                    <a:gd name="T10" fmla="*/ 228 w 231"/>
                    <a:gd name="T11" fmla="*/ 35 h 93"/>
                    <a:gd name="T12" fmla="*/ 228 w 231"/>
                    <a:gd name="T13" fmla="*/ 35 h 93"/>
                    <a:gd name="T14" fmla="*/ 226 w 231"/>
                    <a:gd name="T15" fmla="*/ 35 h 93"/>
                    <a:gd name="T16" fmla="*/ 226 w 231"/>
                    <a:gd name="T17" fmla="*/ 35 h 93"/>
                    <a:gd name="T18" fmla="*/ 225 w 231"/>
                    <a:gd name="T19" fmla="*/ 35 h 93"/>
                    <a:gd name="T20" fmla="*/ 225 w 231"/>
                    <a:gd name="T21" fmla="*/ 35 h 93"/>
                    <a:gd name="T22" fmla="*/ 225 w 231"/>
                    <a:gd name="T23" fmla="*/ 38 h 93"/>
                    <a:gd name="T24" fmla="*/ 226 w 231"/>
                    <a:gd name="T25" fmla="*/ 48 h 93"/>
                    <a:gd name="T26" fmla="*/ 231 w 231"/>
                    <a:gd name="T27" fmla="*/ 48 h 93"/>
                    <a:gd name="T28" fmla="*/ 230 w 231"/>
                    <a:gd name="T29" fmla="*/ 60 h 93"/>
                    <a:gd name="T30" fmla="*/ 228 w 231"/>
                    <a:gd name="T31" fmla="*/ 71 h 93"/>
                    <a:gd name="T32" fmla="*/ 225 w 231"/>
                    <a:gd name="T33" fmla="*/ 83 h 93"/>
                    <a:gd name="T34" fmla="*/ 221 w 231"/>
                    <a:gd name="T35" fmla="*/ 93 h 93"/>
                    <a:gd name="T36" fmla="*/ 221 w 231"/>
                    <a:gd name="T37" fmla="*/ 93 h 93"/>
                    <a:gd name="T38" fmla="*/ 220 w 231"/>
                    <a:gd name="T39" fmla="*/ 93 h 93"/>
                    <a:gd name="T40" fmla="*/ 220 w 231"/>
                    <a:gd name="T41" fmla="*/ 93 h 93"/>
                    <a:gd name="T42" fmla="*/ 220 w 231"/>
                    <a:gd name="T43" fmla="*/ 93 h 93"/>
                    <a:gd name="T44" fmla="*/ 218 w 231"/>
                    <a:gd name="T45" fmla="*/ 93 h 93"/>
                    <a:gd name="T46" fmla="*/ 218 w 231"/>
                    <a:gd name="T47" fmla="*/ 93 h 93"/>
                    <a:gd name="T48" fmla="*/ 216 w 231"/>
                    <a:gd name="T49" fmla="*/ 93 h 93"/>
                    <a:gd name="T50" fmla="*/ 216 w 231"/>
                    <a:gd name="T51" fmla="*/ 93 h 93"/>
                    <a:gd name="T52" fmla="*/ 216 w 231"/>
                    <a:gd name="T53" fmla="*/ 91 h 93"/>
                    <a:gd name="T54" fmla="*/ 221 w 231"/>
                    <a:gd name="T55" fmla="*/ 81 h 93"/>
                    <a:gd name="T56" fmla="*/ 223 w 231"/>
                    <a:gd name="T57" fmla="*/ 71 h 93"/>
                    <a:gd name="T58" fmla="*/ 225 w 231"/>
                    <a:gd name="T59" fmla="*/ 60 h 93"/>
                    <a:gd name="T60" fmla="*/ 226 w 231"/>
                    <a:gd name="T61" fmla="*/ 48 h 93"/>
                    <a:gd name="T62" fmla="*/ 231 w 231"/>
                    <a:gd name="T63" fmla="*/ 48 h 93"/>
                    <a:gd name="T64" fmla="*/ 12 w 231"/>
                    <a:gd name="T65" fmla="*/ 0 h 93"/>
                    <a:gd name="T66" fmla="*/ 10 w 231"/>
                    <a:gd name="T67" fmla="*/ 5 h 93"/>
                    <a:gd name="T68" fmla="*/ 5 w 231"/>
                    <a:gd name="T69" fmla="*/ 15 h 93"/>
                    <a:gd name="T70" fmla="*/ 4 w 231"/>
                    <a:gd name="T71" fmla="*/ 27 h 93"/>
                    <a:gd name="T72" fmla="*/ 2 w 231"/>
                    <a:gd name="T73" fmla="*/ 36 h 93"/>
                    <a:gd name="T74" fmla="*/ 0 w 231"/>
                    <a:gd name="T75" fmla="*/ 48 h 93"/>
                    <a:gd name="T76" fmla="*/ 0 w 231"/>
                    <a:gd name="T77" fmla="*/ 51 h 93"/>
                    <a:gd name="T78" fmla="*/ 2 w 231"/>
                    <a:gd name="T79" fmla="*/ 51 h 93"/>
                    <a:gd name="T80" fmla="*/ 2 w 231"/>
                    <a:gd name="T81" fmla="*/ 51 h 93"/>
                    <a:gd name="T82" fmla="*/ 4 w 231"/>
                    <a:gd name="T83" fmla="*/ 51 h 93"/>
                    <a:gd name="T84" fmla="*/ 4 w 231"/>
                    <a:gd name="T85" fmla="*/ 51 h 93"/>
                    <a:gd name="T86" fmla="*/ 4 w 231"/>
                    <a:gd name="T87" fmla="*/ 51 h 93"/>
                    <a:gd name="T88" fmla="*/ 5 w 231"/>
                    <a:gd name="T89" fmla="*/ 53 h 93"/>
                    <a:gd name="T90" fmla="*/ 5 w 231"/>
                    <a:gd name="T91" fmla="*/ 53 h 93"/>
                    <a:gd name="T92" fmla="*/ 5 w 231"/>
                    <a:gd name="T93" fmla="*/ 53 h 93"/>
                    <a:gd name="T94" fmla="*/ 5 w 231"/>
                    <a:gd name="T95" fmla="*/ 48 h 93"/>
                    <a:gd name="T96" fmla="*/ 7 w 231"/>
                    <a:gd name="T97" fmla="*/ 38 h 93"/>
                    <a:gd name="T98" fmla="*/ 9 w 231"/>
                    <a:gd name="T99" fmla="*/ 27 h 93"/>
                    <a:gd name="T100" fmla="*/ 10 w 231"/>
                    <a:gd name="T101" fmla="*/ 17 h 93"/>
                    <a:gd name="T102" fmla="*/ 15 w 231"/>
                    <a:gd name="T103" fmla="*/ 7 h 93"/>
                    <a:gd name="T104" fmla="*/ 17 w 231"/>
                    <a:gd name="T105" fmla="*/ 2 h 93"/>
                    <a:gd name="T106" fmla="*/ 17 w 231"/>
                    <a:gd name="T107" fmla="*/ 2 h 93"/>
                    <a:gd name="T108" fmla="*/ 15 w 231"/>
                    <a:gd name="T109" fmla="*/ 2 h 93"/>
                    <a:gd name="T110" fmla="*/ 15 w 231"/>
                    <a:gd name="T111" fmla="*/ 0 h 93"/>
                    <a:gd name="T112" fmla="*/ 14 w 231"/>
                    <a:gd name="T113" fmla="*/ 0 h 93"/>
                    <a:gd name="T114" fmla="*/ 14 w 231"/>
                    <a:gd name="T115" fmla="*/ 0 h 93"/>
                    <a:gd name="T116" fmla="*/ 14 w 231"/>
                    <a:gd name="T117" fmla="*/ 0 h 93"/>
                    <a:gd name="T118" fmla="*/ 12 w 231"/>
                    <a:gd name="T119" fmla="*/ 0 h 93"/>
                    <a:gd name="T120" fmla="*/ 12 w 231"/>
                    <a:gd name="T121" fmla="*/ 0 h 9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31"/>
                    <a:gd name="T184" fmla="*/ 0 h 93"/>
                    <a:gd name="T185" fmla="*/ 231 w 231"/>
                    <a:gd name="T186" fmla="*/ 93 h 9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31" h="93">
                      <a:moveTo>
                        <a:pt x="231" y="48"/>
                      </a:moveTo>
                      <a:lnTo>
                        <a:pt x="230" y="36"/>
                      </a:lnTo>
                      <a:lnTo>
                        <a:pt x="230" y="35"/>
                      </a:lnTo>
                      <a:lnTo>
                        <a:pt x="228" y="35"/>
                      </a:lnTo>
                      <a:lnTo>
                        <a:pt x="226" y="35"/>
                      </a:lnTo>
                      <a:lnTo>
                        <a:pt x="225" y="35"/>
                      </a:lnTo>
                      <a:lnTo>
                        <a:pt x="225" y="38"/>
                      </a:lnTo>
                      <a:lnTo>
                        <a:pt x="226" y="48"/>
                      </a:lnTo>
                      <a:lnTo>
                        <a:pt x="231" y="48"/>
                      </a:lnTo>
                      <a:lnTo>
                        <a:pt x="230" y="60"/>
                      </a:lnTo>
                      <a:lnTo>
                        <a:pt x="228" y="71"/>
                      </a:lnTo>
                      <a:lnTo>
                        <a:pt x="225" y="83"/>
                      </a:lnTo>
                      <a:lnTo>
                        <a:pt x="221" y="93"/>
                      </a:lnTo>
                      <a:lnTo>
                        <a:pt x="220" y="93"/>
                      </a:lnTo>
                      <a:lnTo>
                        <a:pt x="218" y="93"/>
                      </a:lnTo>
                      <a:lnTo>
                        <a:pt x="216" y="93"/>
                      </a:lnTo>
                      <a:lnTo>
                        <a:pt x="216" y="91"/>
                      </a:lnTo>
                      <a:lnTo>
                        <a:pt x="221" y="81"/>
                      </a:lnTo>
                      <a:lnTo>
                        <a:pt x="223" y="71"/>
                      </a:lnTo>
                      <a:lnTo>
                        <a:pt x="225" y="60"/>
                      </a:lnTo>
                      <a:lnTo>
                        <a:pt x="226" y="48"/>
                      </a:lnTo>
                      <a:lnTo>
                        <a:pt x="231" y="48"/>
                      </a:lnTo>
                      <a:close/>
                      <a:moveTo>
                        <a:pt x="12" y="0"/>
                      </a:moveTo>
                      <a:lnTo>
                        <a:pt x="10" y="5"/>
                      </a:lnTo>
                      <a:lnTo>
                        <a:pt x="5" y="15"/>
                      </a:lnTo>
                      <a:lnTo>
                        <a:pt x="4" y="27"/>
                      </a:lnTo>
                      <a:lnTo>
                        <a:pt x="2" y="36"/>
                      </a:lnTo>
                      <a:lnTo>
                        <a:pt x="0" y="48"/>
                      </a:lnTo>
                      <a:lnTo>
                        <a:pt x="0" y="51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5" y="53"/>
                      </a:lnTo>
                      <a:lnTo>
                        <a:pt x="5" y="48"/>
                      </a:lnTo>
                      <a:lnTo>
                        <a:pt x="7" y="38"/>
                      </a:lnTo>
                      <a:lnTo>
                        <a:pt x="9" y="27"/>
                      </a:lnTo>
                      <a:lnTo>
                        <a:pt x="10" y="17"/>
                      </a:lnTo>
                      <a:lnTo>
                        <a:pt x="15" y="7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6" name="Freeform 273"/>
                <p:cNvSpPr>
                  <a:spLocks noEditPoints="1"/>
                </p:cNvSpPr>
                <p:nvPr/>
              </p:nvSpPr>
              <p:spPr bwMode="auto">
                <a:xfrm>
                  <a:off x="1920" y="2897"/>
                  <a:ext cx="224" cy="93"/>
                </a:xfrm>
                <a:custGeom>
                  <a:avLst/>
                  <a:gdLst>
                    <a:gd name="T0" fmla="*/ 224 w 224"/>
                    <a:gd name="T1" fmla="*/ 48 h 93"/>
                    <a:gd name="T2" fmla="*/ 224 w 224"/>
                    <a:gd name="T3" fmla="*/ 38 h 93"/>
                    <a:gd name="T4" fmla="*/ 224 w 224"/>
                    <a:gd name="T5" fmla="*/ 35 h 93"/>
                    <a:gd name="T6" fmla="*/ 222 w 224"/>
                    <a:gd name="T7" fmla="*/ 35 h 93"/>
                    <a:gd name="T8" fmla="*/ 222 w 224"/>
                    <a:gd name="T9" fmla="*/ 35 h 93"/>
                    <a:gd name="T10" fmla="*/ 221 w 224"/>
                    <a:gd name="T11" fmla="*/ 35 h 93"/>
                    <a:gd name="T12" fmla="*/ 221 w 224"/>
                    <a:gd name="T13" fmla="*/ 35 h 93"/>
                    <a:gd name="T14" fmla="*/ 221 w 224"/>
                    <a:gd name="T15" fmla="*/ 35 h 93"/>
                    <a:gd name="T16" fmla="*/ 219 w 224"/>
                    <a:gd name="T17" fmla="*/ 35 h 93"/>
                    <a:gd name="T18" fmla="*/ 219 w 224"/>
                    <a:gd name="T19" fmla="*/ 35 h 93"/>
                    <a:gd name="T20" fmla="*/ 217 w 224"/>
                    <a:gd name="T21" fmla="*/ 35 h 93"/>
                    <a:gd name="T22" fmla="*/ 219 w 224"/>
                    <a:gd name="T23" fmla="*/ 38 h 93"/>
                    <a:gd name="T24" fmla="*/ 219 w 224"/>
                    <a:gd name="T25" fmla="*/ 48 h 93"/>
                    <a:gd name="T26" fmla="*/ 224 w 224"/>
                    <a:gd name="T27" fmla="*/ 48 h 93"/>
                    <a:gd name="T28" fmla="*/ 224 w 224"/>
                    <a:gd name="T29" fmla="*/ 60 h 93"/>
                    <a:gd name="T30" fmla="*/ 222 w 224"/>
                    <a:gd name="T31" fmla="*/ 71 h 93"/>
                    <a:gd name="T32" fmla="*/ 219 w 224"/>
                    <a:gd name="T33" fmla="*/ 83 h 93"/>
                    <a:gd name="T34" fmla="*/ 216 w 224"/>
                    <a:gd name="T35" fmla="*/ 93 h 93"/>
                    <a:gd name="T36" fmla="*/ 216 w 224"/>
                    <a:gd name="T37" fmla="*/ 93 h 93"/>
                    <a:gd name="T38" fmla="*/ 214 w 224"/>
                    <a:gd name="T39" fmla="*/ 93 h 93"/>
                    <a:gd name="T40" fmla="*/ 214 w 224"/>
                    <a:gd name="T41" fmla="*/ 93 h 93"/>
                    <a:gd name="T42" fmla="*/ 212 w 224"/>
                    <a:gd name="T43" fmla="*/ 93 h 93"/>
                    <a:gd name="T44" fmla="*/ 212 w 224"/>
                    <a:gd name="T45" fmla="*/ 93 h 93"/>
                    <a:gd name="T46" fmla="*/ 212 w 224"/>
                    <a:gd name="T47" fmla="*/ 93 h 93"/>
                    <a:gd name="T48" fmla="*/ 211 w 224"/>
                    <a:gd name="T49" fmla="*/ 93 h 93"/>
                    <a:gd name="T50" fmla="*/ 211 w 224"/>
                    <a:gd name="T51" fmla="*/ 93 h 93"/>
                    <a:gd name="T52" fmla="*/ 209 w 224"/>
                    <a:gd name="T53" fmla="*/ 93 h 93"/>
                    <a:gd name="T54" fmla="*/ 211 w 224"/>
                    <a:gd name="T55" fmla="*/ 91 h 93"/>
                    <a:gd name="T56" fmla="*/ 214 w 224"/>
                    <a:gd name="T57" fmla="*/ 81 h 93"/>
                    <a:gd name="T58" fmla="*/ 217 w 224"/>
                    <a:gd name="T59" fmla="*/ 70 h 93"/>
                    <a:gd name="T60" fmla="*/ 219 w 224"/>
                    <a:gd name="T61" fmla="*/ 60 h 93"/>
                    <a:gd name="T62" fmla="*/ 219 w 224"/>
                    <a:gd name="T63" fmla="*/ 48 h 93"/>
                    <a:gd name="T64" fmla="*/ 224 w 224"/>
                    <a:gd name="T65" fmla="*/ 48 h 93"/>
                    <a:gd name="T66" fmla="*/ 10 w 224"/>
                    <a:gd name="T67" fmla="*/ 0 h 93"/>
                    <a:gd name="T68" fmla="*/ 8 w 224"/>
                    <a:gd name="T69" fmla="*/ 5 h 93"/>
                    <a:gd name="T70" fmla="*/ 5 w 224"/>
                    <a:gd name="T71" fmla="*/ 15 h 93"/>
                    <a:gd name="T72" fmla="*/ 1 w 224"/>
                    <a:gd name="T73" fmla="*/ 27 h 93"/>
                    <a:gd name="T74" fmla="*/ 0 w 224"/>
                    <a:gd name="T75" fmla="*/ 38 h 93"/>
                    <a:gd name="T76" fmla="*/ 0 w 224"/>
                    <a:gd name="T77" fmla="*/ 48 h 93"/>
                    <a:gd name="T78" fmla="*/ 0 w 224"/>
                    <a:gd name="T79" fmla="*/ 51 h 93"/>
                    <a:gd name="T80" fmla="*/ 0 w 224"/>
                    <a:gd name="T81" fmla="*/ 51 h 93"/>
                    <a:gd name="T82" fmla="*/ 1 w 224"/>
                    <a:gd name="T83" fmla="*/ 53 h 93"/>
                    <a:gd name="T84" fmla="*/ 1 w 224"/>
                    <a:gd name="T85" fmla="*/ 53 h 93"/>
                    <a:gd name="T86" fmla="*/ 1 w 224"/>
                    <a:gd name="T87" fmla="*/ 53 h 93"/>
                    <a:gd name="T88" fmla="*/ 3 w 224"/>
                    <a:gd name="T89" fmla="*/ 53 h 93"/>
                    <a:gd name="T90" fmla="*/ 3 w 224"/>
                    <a:gd name="T91" fmla="*/ 53 h 93"/>
                    <a:gd name="T92" fmla="*/ 5 w 224"/>
                    <a:gd name="T93" fmla="*/ 53 h 93"/>
                    <a:gd name="T94" fmla="*/ 5 w 224"/>
                    <a:gd name="T95" fmla="*/ 53 h 93"/>
                    <a:gd name="T96" fmla="*/ 5 w 224"/>
                    <a:gd name="T97" fmla="*/ 48 h 93"/>
                    <a:gd name="T98" fmla="*/ 5 w 224"/>
                    <a:gd name="T99" fmla="*/ 38 h 93"/>
                    <a:gd name="T100" fmla="*/ 6 w 224"/>
                    <a:gd name="T101" fmla="*/ 27 h 93"/>
                    <a:gd name="T102" fmla="*/ 10 w 224"/>
                    <a:gd name="T103" fmla="*/ 17 h 93"/>
                    <a:gd name="T104" fmla="*/ 13 w 224"/>
                    <a:gd name="T105" fmla="*/ 7 h 93"/>
                    <a:gd name="T106" fmla="*/ 15 w 224"/>
                    <a:gd name="T107" fmla="*/ 2 h 93"/>
                    <a:gd name="T108" fmla="*/ 15 w 224"/>
                    <a:gd name="T109" fmla="*/ 2 h 93"/>
                    <a:gd name="T110" fmla="*/ 15 w 224"/>
                    <a:gd name="T111" fmla="*/ 2 h 93"/>
                    <a:gd name="T112" fmla="*/ 13 w 224"/>
                    <a:gd name="T113" fmla="*/ 2 h 93"/>
                    <a:gd name="T114" fmla="*/ 13 w 224"/>
                    <a:gd name="T115" fmla="*/ 2 h 93"/>
                    <a:gd name="T116" fmla="*/ 13 w 224"/>
                    <a:gd name="T117" fmla="*/ 2 h 93"/>
                    <a:gd name="T118" fmla="*/ 11 w 224"/>
                    <a:gd name="T119" fmla="*/ 2 h 93"/>
                    <a:gd name="T120" fmla="*/ 11 w 224"/>
                    <a:gd name="T121" fmla="*/ 0 h 93"/>
                    <a:gd name="T122" fmla="*/ 10 w 224"/>
                    <a:gd name="T123" fmla="*/ 0 h 9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24"/>
                    <a:gd name="T187" fmla="*/ 0 h 93"/>
                    <a:gd name="T188" fmla="*/ 224 w 224"/>
                    <a:gd name="T189" fmla="*/ 93 h 9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24" h="93">
                      <a:moveTo>
                        <a:pt x="224" y="48"/>
                      </a:moveTo>
                      <a:lnTo>
                        <a:pt x="224" y="38"/>
                      </a:lnTo>
                      <a:lnTo>
                        <a:pt x="224" y="35"/>
                      </a:lnTo>
                      <a:lnTo>
                        <a:pt x="222" y="35"/>
                      </a:lnTo>
                      <a:lnTo>
                        <a:pt x="221" y="35"/>
                      </a:lnTo>
                      <a:lnTo>
                        <a:pt x="219" y="35"/>
                      </a:lnTo>
                      <a:lnTo>
                        <a:pt x="217" y="35"/>
                      </a:lnTo>
                      <a:lnTo>
                        <a:pt x="219" y="38"/>
                      </a:lnTo>
                      <a:lnTo>
                        <a:pt x="219" y="48"/>
                      </a:lnTo>
                      <a:lnTo>
                        <a:pt x="224" y="48"/>
                      </a:lnTo>
                      <a:lnTo>
                        <a:pt x="224" y="60"/>
                      </a:lnTo>
                      <a:lnTo>
                        <a:pt x="222" y="71"/>
                      </a:lnTo>
                      <a:lnTo>
                        <a:pt x="219" y="83"/>
                      </a:lnTo>
                      <a:lnTo>
                        <a:pt x="216" y="93"/>
                      </a:lnTo>
                      <a:lnTo>
                        <a:pt x="214" y="93"/>
                      </a:lnTo>
                      <a:lnTo>
                        <a:pt x="212" y="93"/>
                      </a:lnTo>
                      <a:lnTo>
                        <a:pt x="211" y="93"/>
                      </a:lnTo>
                      <a:lnTo>
                        <a:pt x="209" y="93"/>
                      </a:lnTo>
                      <a:lnTo>
                        <a:pt x="211" y="91"/>
                      </a:lnTo>
                      <a:lnTo>
                        <a:pt x="214" y="81"/>
                      </a:lnTo>
                      <a:lnTo>
                        <a:pt x="217" y="70"/>
                      </a:lnTo>
                      <a:lnTo>
                        <a:pt x="219" y="60"/>
                      </a:lnTo>
                      <a:lnTo>
                        <a:pt x="219" y="48"/>
                      </a:lnTo>
                      <a:lnTo>
                        <a:pt x="224" y="48"/>
                      </a:lnTo>
                      <a:close/>
                      <a:moveTo>
                        <a:pt x="10" y="0"/>
                      </a:moveTo>
                      <a:lnTo>
                        <a:pt x="8" y="5"/>
                      </a:lnTo>
                      <a:lnTo>
                        <a:pt x="5" y="15"/>
                      </a:lnTo>
                      <a:lnTo>
                        <a:pt x="1" y="27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51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48"/>
                      </a:lnTo>
                      <a:lnTo>
                        <a:pt x="5" y="38"/>
                      </a:lnTo>
                      <a:lnTo>
                        <a:pt x="6" y="27"/>
                      </a:lnTo>
                      <a:lnTo>
                        <a:pt x="10" y="17"/>
                      </a:lnTo>
                      <a:lnTo>
                        <a:pt x="13" y="7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1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7" name="Freeform 274"/>
                <p:cNvSpPr>
                  <a:spLocks noEditPoints="1"/>
                </p:cNvSpPr>
                <p:nvPr/>
              </p:nvSpPr>
              <p:spPr bwMode="auto">
                <a:xfrm>
                  <a:off x="1921" y="2899"/>
                  <a:ext cx="221" cy="91"/>
                </a:xfrm>
                <a:custGeom>
                  <a:avLst/>
                  <a:gdLst>
                    <a:gd name="T0" fmla="*/ 221 w 221"/>
                    <a:gd name="T1" fmla="*/ 46 h 91"/>
                    <a:gd name="T2" fmla="*/ 220 w 221"/>
                    <a:gd name="T3" fmla="*/ 36 h 91"/>
                    <a:gd name="T4" fmla="*/ 220 w 221"/>
                    <a:gd name="T5" fmla="*/ 33 h 91"/>
                    <a:gd name="T6" fmla="*/ 220 w 221"/>
                    <a:gd name="T7" fmla="*/ 33 h 91"/>
                    <a:gd name="T8" fmla="*/ 218 w 221"/>
                    <a:gd name="T9" fmla="*/ 33 h 91"/>
                    <a:gd name="T10" fmla="*/ 218 w 221"/>
                    <a:gd name="T11" fmla="*/ 33 h 91"/>
                    <a:gd name="T12" fmla="*/ 216 w 221"/>
                    <a:gd name="T13" fmla="*/ 33 h 91"/>
                    <a:gd name="T14" fmla="*/ 216 w 221"/>
                    <a:gd name="T15" fmla="*/ 33 h 91"/>
                    <a:gd name="T16" fmla="*/ 216 w 221"/>
                    <a:gd name="T17" fmla="*/ 33 h 91"/>
                    <a:gd name="T18" fmla="*/ 215 w 221"/>
                    <a:gd name="T19" fmla="*/ 33 h 91"/>
                    <a:gd name="T20" fmla="*/ 215 w 221"/>
                    <a:gd name="T21" fmla="*/ 33 h 91"/>
                    <a:gd name="T22" fmla="*/ 215 w 221"/>
                    <a:gd name="T23" fmla="*/ 36 h 91"/>
                    <a:gd name="T24" fmla="*/ 216 w 221"/>
                    <a:gd name="T25" fmla="*/ 46 h 91"/>
                    <a:gd name="T26" fmla="*/ 221 w 221"/>
                    <a:gd name="T27" fmla="*/ 46 h 91"/>
                    <a:gd name="T28" fmla="*/ 220 w 221"/>
                    <a:gd name="T29" fmla="*/ 58 h 91"/>
                    <a:gd name="T30" fmla="*/ 218 w 221"/>
                    <a:gd name="T31" fmla="*/ 69 h 91"/>
                    <a:gd name="T32" fmla="*/ 216 w 221"/>
                    <a:gd name="T33" fmla="*/ 79 h 91"/>
                    <a:gd name="T34" fmla="*/ 211 w 221"/>
                    <a:gd name="T35" fmla="*/ 89 h 91"/>
                    <a:gd name="T36" fmla="*/ 211 w 221"/>
                    <a:gd name="T37" fmla="*/ 91 h 91"/>
                    <a:gd name="T38" fmla="*/ 211 w 221"/>
                    <a:gd name="T39" fmla="*/ 91 h 91"/>
                    <a:gd name="T40" fmla="*/ 210 w 221"/>
                    <a:gd name="T41" fmla="*/ 91 h 91"/>
                    <a:gd name="T42" fmla="*/ 210 w 221"/>
                    <a:gd name="T43" fmla="*/ 91 h 91"/>
                    <a:gd name="T44" fmla="*/ 208 w 221"/>
                    <a:gd name="T45" fmla="*/ 91 h 91"/>
                    <a:gd name="T46" fmla="*/ 208 w 221"/>
                    <a:gd name="T47" fmla="*/ 91 h 91"/>
                    <a:gd name="T48" fmla="*/ 208 w 221"/>
                    <a:gd name="T49" fmla="*/ 91 h 91"/>
                    <a:gd name="T50" fmla="*/ 206 w 221"/>
                    <a:gd name="T51" fmla="*/ 91 h 91"/>
                    <a:gd name="T52" fmla="*/ 206 w 221"/>
                    <a:gd name="T53" fmla="*/ 91 h 91"/>
                    <a:gd name="T54" fmla="*/ 208 w 221"/>
                    <a:gd name="T55" fmla="*/ 88 h 91"/>
                    <a:gd name="T56" fmla="*/ 211 w 221"/>
                    <a:gd name="T57" fmla="*/ 78 h 91"/>
                    <a:gd name="T58" fmla="*/ 213 w 221"/>
                    <a:gd name="T59" fmla="*/ 68 h 91"/>
                    <a:gd name="T60" fmla="*/ 215 w 221"/>
                    <a:gd name="T61" fmla="*/ 58 h 91"/>
                    <a:gd name="T62" fmla="*/ 216 w 221"/>
                    <a:gd name="T63" fmla="*/ 46 h 91"/>
                    <a:gd name="T64" fmla="*/ 221 w 221"/>
                    <a:gd name="T65" fmla="*/ 46 h 91"/>
                    <a:gd name="T66" fmla="*/ 12 w 221"/>
                    <a:gd name="T67" fmla="*/ 0 h 91"/>
                    <a:gd name="T68" fmla="*/ 10 w 221"/>
                    <a:gd name="T69" fmla="*/ 5 h 91"/>
                    <a:gd name="T70" fmla="*/ 5 w 221"/>
                    <a:gd name="T71" fmla="*/ 15 h 91"/>
                    <a:gd name="T72" fmla="*/ 4 w 221"/>
                    <a:gd name="T73" fmla="*/ 25 h 91"/>
                    <a:gd name="T74" fmla="*/ 2 w 221"/>
                    <a:gd name="T75" fmla="*/ 36 h 91"/>
                    <a:gd name="T76" fmla="*/ 0 w 221"/>
                    <a:gd name="T77" fmla="*/ 46 h 91"/>
                    <a:gd name="T78" fmla="*/ 0 w 221"/>
                    <a:gd name="T79" fmla="*/ 51 h 91"/>
                    <a:gd name="T80" fmla="*/ 2 w 221"/>
                    <a:gd name="T81" fmla="*/ 51 h 91"/>
                    <a:gd name="T82" fmla="*/ 2 w 221"/>
                    <a:gd name="T83" fmla="*/ 51 h 91"/>
                    <a:gd name="T84" fmla="*/ 4 w 221"/>
                    <a:gd name="T85" fmla="*/ 51 h 91"/>
                    <a:gd name="T86" fmla="*/ 4 w 221"/>
                    <a:gd name="T87" fmla="*/ 51 h 91"/>
                    <a:gd name="T88" fmla="*/ 4 w 221"/>
                    <a:gd name="T89" fmla="*/ 51 h 91"/>
                    <a:gd name="T90" fmla="*/ 5 w 221"/>
                    <a:gd name="T91" fmla="*/ 53 h 91"/>
                    <a:gd name="T92" fmla="*/ 5 w 221"/>
                    <a:gd name="T93" fmla="*/ 53 h 91"/>
                    <a:gd name="T94" fmla="*/ 7 w 221"/>
                    <a:gd name="T95" fmla="*/ 53 h 91"/>
                    <a:gd name="T96" fmla="*/ 5 w 221"/>
                    <a:gd name="T97" fmla="*/ 46 h 91"/>
                    <a:gd name="T98" fmla="*/ 7 w 221"/>
                    <a:gd name="T99" fmla="*/ 36 h 91"/>
                    <a:gd name="T100" fmla="*/ 9 w 221"/>
                    <a:gd name="T101" fmla="*/ 26 h 91"/>
                    <a:gd name="T102" fmla="*/ 10 w 221"/>
                    <a:gd name="T103" fmla="*/ 16 h 91"/>
                    <a:gd name="T104" fmla="*/ 14 w 221"/>
                    <a:gd name="T105" fmla="*/ 6 h 91"/>
                    <a:gd name="T106" fmla="*/ 17 w 221"/>
                    <a:gd name="T107" fmla="*/ 1 h 91"/>
                    <a:gd name="T108" fmla="*/ 15 w 221"/>
                    <a:gd name="T109" fmla="*/ 1 h 91"/>
                    <a:gd name="T110" fmla="*/ 15 w 221"/>
                    <a:gd name="T111" fmla="*/ 1 h 91"/>
                    <a:gd name="T112" fmla="*/ 15 w 221"/>
                    <a:gd name="T113" fmla="*/ 1 h 91"/>
                    <a:gd name="T114" fmla="*/ 14 w 221"/>
                    <a:gd name="T115" fmla="*/ 0 h 91"/>
                    <a:gd name="T116" fmla="*/ 14 w 221"/>
                    <a:gd name="T117" fmla="*/ 0 h 91"/>
                    <a:gd name="T118" fmla="*/ 14 w 221"/>
                    <a:gd name="T119" fmla="*/ 0 h 91"/>
                    <a:gd name="T120" fmla="*/ 12 w 221"/>
                    <a:gd name="T121" fmla="*/ 0 h 91"/>
                    <a:gd name="T122" fmla="*/ 12 w 221"/>
                    <a:gd name="T123" fmla="*/ 0 h 9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21"/>
                    <a:gd name="T187" fmla="*/ 0 h 91"/>
                    <a:gd name="T188" fmla="*/ 221 w 221"/>
                    <a:gd name="T189" fmla="*/ 91 h 91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21" h="91">
                      <a:moveTo>
                        <a:pt x="221" y="46"/>
                      </a:moveTo>
                      <a:lnTo>
                        <a:pt x="220" y="36"/>
                      </a:lnTo>
                      <a:lnTo>
                        <a:pt x="220" y="33"/>
                      </a:lnTo>
                      <a:lnTo>
                        <a:pt x="218" y="33"/>
                      </a:lnTo>
                      <a:lnTo>
                        <a:pt x="216" y="33"/>
                      </a:lnTo>
                      <a:lnTo>
                        <a:pt x="215" y="33"/>
                      </a:lnTo>
                      <a:lnTo>
                        <a:pt x="215" y="36"/>
                      </a:lnTo>
                      <a:lnTo>
                        <a:pt x="216" y="46"/>
                      </a:lnTo>
                      <a:lnTo>
                        <a:pt x="221" y="46"/>
                      </a:lnTo>
                      <a:lnTo>
                        <a:pt x="220" y="58"/>
                      </a:lnTo>
                      <a:lnTo>
                        <a:pt x="218" y="69"/>
                      </a:lnTo>
                      <a:lnTo>
                        <a:pt x="216" y="79"/>
                      </a:lnTo>
                      <a:lnTo>
                        <a:pt x="211" y="89"/>
                      </a:lnTo>
                      <a:lnTo>
                        <a:pt x="211" y="91"/>
                      </a:lnTo>
                      <a:lnTo>
                        <a:pt x="210" y="91"/>
                      </a:lnTo>
                      <a:lnTo>
                        <a:pt x="208" y="91"/>
                      </a:lnTo>
                      <a:lnTo>
                        <a:pt x="206" y="91"/>
                      </a:lnTo>
                      <a:lnTo>
                        <a:pt x="208" y="88"/>
                      </a:lnTo>
                      <a:lnTo>
                        <a:pt x="211" y="78"/>
                      </a:lnTo>
                      <a:lnTo>
                        <a:pt x="213" y="68"/>
                      </a:lnTo>
                      <a:lnTo>
                        <a:pt x="215" y="58"/>
                      </a:lnTo>
                      <a:lnTo>
                        <a:pt x="216" y="46"/>
                      </a:lnTo>
                      <a:lnTo>
                        <a:pt x="221" y="46"/>
                      </a:lnTo>
                      <a:close/>
                      <a:moveTo>
                        <a:pt x="12" y="0"/>
                      </a:moveTo>
                      <a:lnTo>
                        <a:pt x="10" y="5"/>
                      </a:lnTo>
                      <a:lnTo>
                        <a:pt x="5" y="15"/>
                      </a:lnTo>
                      <a:lnTo>
                        <a:pt x="4" y="25"/>
                      </a:lnTo>
                      <a:lnTo>
                        <a:pt x="2" y="36"/>
                      </a:lnTo>
                      <a:lnTo>
                        <a:pt x="0" y="46"/>
                      </a:lnTo>
                      <a:lnTo>
                        <a:pt x="0" y="51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5" y="46"/>
                      </a:lnTo>
                      <a:lnTo>
                        <a:pt x="7" y="36"/>
                      </a:lnTo>
                      <a:lnTo>
                        <a:pt x="9" y="26"/>
                      </a:lnTo>
                      <a:lnTo>
                        <a:pt x="10" y="16"/>
                      </a:lnTo>
                      <a:lnTo>
                        <a:pt x="14" y="6"/>
                      </a:lnTo>
                      <a:lnTo>
                        <a:pt x="17" y="1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8" name="Freeform 275"/>
                <p:cNvSpPr>
                  <a:spLocks noEditPoints="1"/>
                </p:cNvSpPr>
                <p:nvPr/>
              </p:nvSpPr>
              <p:spPr bwMode="auto">
                <a:xfrm>
                  <a:off x="1925" y="2899"/>
                  <a:ext cx="214" cy="91"/>
                </a:xfrm>
                <a:custGeom>
                  <a:avLst/>
                  <a:gdLst>
                    <a:gd name="T0" fmla="*/ 214 w 214"/>
                    <a:gd name="T1" fmla="*/ 36 h 91"/>
                    <a:gd name="T2" fmla="*/ 212 w 214"/>
                    <a:gd name="T3" fmla="*/ 33 h 91"/>
                    <a:gd name="T4" fmla="*/ 211 w 214"/>
                    <a:gd name="T5" fmla="*/ 33 h 91"/>
                    <a:gd name="T6" fmla="*/ 211 w 214"/>
                    <a:gd name="T7" fmla="*/ 33 h 91"/>
                    <a:gd name="T8" fmla="*/ 209 w 214"/>
                    <a:gd name="T9" fmla="*/ 33 h 91"/>
                    <a:gd name="T10" fmla="*/ 209 w 214"/>
                    <a:gd name="T11" fmla="*/ 36 h 91"/>
                    <a:gd name="T12" fmla="*/ 214 w 214"/>
                    <a:gd name="T13" fmla="*/ 46 h 91"/>
                    <a:gd name="T14" fmla="*/ 212 w 214"/>
                    <a:gd name="T15" fmla="*/ 68 h 91"/>
                    <a:gd name="T16" fmla="*/ 206 w 214"/>
                    <a:gd name="T17" fmla="*/ 89 h 91"/>
                    <a:gd name="T18" fmla="*/ 204 w 214"/>
                    <a:gd name="T19" fmla="*/ 91 h 91"/>
                    <a:gd name="T20" fmla="*/ 202 w 214"/>
                    <a:gd name="T21" fmla="*/ 91 h 91"/>
                    <a:gd name="T22" fmla="*/ 201 w 214"/>
                    <a:gd name="T23" fmla="*/ 91 h 91"/>
                    <a:gd name="T24" fmla="*/ 199 w 214"/>
                    <a:gd name="T25" fmla="*/ 91 h 91"/>
                    <a:gd name="T26" fmla="*/ 201 w 214"/>
                    <a:gd name="T27" fmla="*/ 86 h 91"/>
                    <a:gd name="T28" fmla="*/ 207 w 214"/>
                    <a:gd name="T29" fmla="*/ 68 h 91"/>
                    <a:gd name="T30" fmla="*/ 209 w 214"/>
                    <a:gd name="T31" fmla="*/ 46 h 91"/>
                    <a:gd name="T32" fmla="*/ 10 w 214"/>
                    <a:gd name="T33" fmla="*/ 0 h 91"/>
                    <a:gd name="T34" fmla="*/ 5 w 214"/>
                    <a:gd name="T35" fmla="*/ 15 h 91"/>
                    <a:gd name="T36" fmla="*/ 0 w 214"/>
                    <a:gd name="T37" fmla="*/ 36 h 91"/>
                    <a:gd name="T38" fmla="*/ 0 w 214"/>
                    <a:gd name="T39" fmla="*/ 51 h 91"/>
                    <a:gd name="T40" fmla="*/ 0 w 214"/>
                    <a:gd name="T41" fmla="*/ 51 h 91"/>
                    <a:gd name="T42" fmla="*/ 1 w 214"/>
                    <a:gd name="T43" fmla="*/ 53 h 91"/>
                    <a:gd name="T44" fmla="*/ 1 w 214"/>
                    <a:gd name="T45" fmla="*/ 53 h 91"/>
                    <a:gd name="T46" fmla="*/ 3 w 214"/>
                    <a:gd name="T47" fmla="*/ 53 h 91"/>
                    <a:gd name="T48" fmla="*/ 3 w 214"/>
                    <a:gd name="T49" fmla="*/ 53 h 91"/>
                    <a:gd name="T50" fmla="*/ 3 w 214"/>
                    <a:gd name="T51" fmla="*/ 53 h 91"/>
                    <a:gd name="T52" fmla="*/ 5 w 214"/>
                    <a:gd name="T53" fmla="*/ 53 h 91"/>
                    <a:gd name="T54" fmla="*/ 5 w 214"/>
                    <a:gd name="T55" fmla="*/ 53 h 91"/>
                    <a:gd name="T56" fmla="*/ 5 w 214"/>
                    <a:gd name="T57" fmla="*/ 36 h 91"/>
                    <a:gd name="T58" fmla="*/ 10 w 214"/>
                    <a:gd name="T59" fmla="*/ 16 h 91"/>
                    <a:gd name="T60" fmla="*/ 15 w 214"/>
                    <a:gd name="T61" fmla="*/ 3 h 91"/>
                    <a:gd name="T62" fmla="*/ 13 w 214"/>
                    <a:gd name="T63" fmla="*/ 1 h 91"/>
                    <a:gd name="T64" fmla="*/ 13 w 214"/>
                    <a:gd name="T65" fmla="*/ 1 h 91"/>
                    <a:gd name="T66" fmla="*/ 11 w 214"/>
                    <a:gd name="T67" fmla="*/ 1 h 91"/>
                    <a:gd name="T68" fmla="*/ 10 w 214"/>
                    <a:gd name="T69" fmla="*/ 0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14"/>
                    <a:gd name="T106" fmla="*/ 0 h 91"/>
                    <a:gd name="T107" fmla="*/ 214 w 214"/>
                    <a:gd name="T108" fmla="*/ 91 h 91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14" h="91">
                      <a:moveTo>
                        <a:pt x="214" y="46"/>
                      </a:moveTo>
                      <a:lnTo>
                        <a:pt x="214" y="36"/>
                      </a:lnTo>
                      <a:lnTo>
                        <a:pt x="212" y="33"/>
                      </a:lnTo>
                      <a:lnTo>
                        <a:pt x="211" y="33"/>
                      </a:lnTo>
                      <a:lnTo>
                        <a:pt x="209" y="33"/>
                      </a:lnTo>
                      <a:lnTo>
                        <a:pt x="207" y="33"/>
                      </a:lnTo>
                      <a:lnTo>
                        <a:pt x="209" y="36"/>
                      </a:lnTo>
                      <a:lnTo>
                        <a:pt x="209" y="46"/>
                      </a:lnTo>
                      <a:lnTo>
                        <a:pt x="214" y="46"/>
                      </a:lnTo>
                      <a:lnTo>
                        <a:pt x="214" y="58"/>
                      </a:lnTo>
                      <a:lnTo>
                        <a:pt x="212" y="68"/>
                      </a:lnTo>
                      <a:lnTo>
                        <a:pt x="209" y="79"/>
                      </a:lnTo>
                      <a:lnTo>
                        <a:pt x="206" y="89"/>
                      </a:lnTo>
                      <a:lnTo>
                        <a:pt x="204" y="91"/>
                      </a:lnTo>
                      <a:lnTo>
                        <a:pt x="202" y="91"/>
                      </a:lnTo>
                      <a:lnTo>
                        <a:pt x="201" y="91"/>
                      </a:lnTo>
                      <a:lnTo>
                        <a:pt x="199" y="91"/>
                      </a:lnTo>
                      <a:lnTo>
                        <a:pt x="201" y="86"/>
                      </a:lnTo>
                      <a:lnTo>
                        <a:pt x="204" y="78"/>
                      </a:lnTo>
                      <a:lnTo>
                        <a:pt x="207" y="68"/>
                      </a:lnTo>
                      <a:lnTo>
                        <a:pt x="209" y="58"/>
                      </a:lnTo>
                      <a:lnTo>
                        <a:pt x="209" y="46"/>
                      </a:lnTo>
                      <a:lnTo>
                        <a:pt x="214" y="46"/>
                      </a:lnTo>
                      <a:close/>
                      <a:moveTo>
                        <a:pt x="10" y="0"/>
                      </a:moveTo>
                      <a:lnTo>
                        <a:pt x="8" y="5"/>
                      </a:lnTo>
                      <a:lnTo>
                        <a:pt x="5" y="15"/>
                      </a:lnTo>
                      <a:lnTo>
                        <a:pt x="1" y="25"/>
                      </a:lnTo>
                      <a:lnTo>
                        <a:pt x="0" y="36"/>
                      </a:lnTo>
                      <a:lnTo>
                        <a:pt x="0" y="46"/>
                      </a:lnTo>
                      <a:lnTo>
                        <a:pt x="0" y="51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5" y="46"/>
                      </a:lnTo>
                      <a:lnTo>
                        <a:pt x="5" y="36"/>
                      </a:lnTo>
                      <a:lnTo>
                        <a:pt x="6" y="26"/>
                      </a:lnTo>
                      <a:lnTo>
                        <a:pt x="10" y="16"/>
                      </a:lnTo>
                      <a:lnTo>
                        <a:pt x="13" y="6"/>
                      </a:lnTo>
                      <a:lnTo>
                        <a:pt x="15" y="3"/>
                      </a:lnTo>
                      <a:lnTo>
                        <a:pt x="15" y="1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49" name="Freeform 276"/>
                <p:cNvSpPr>
                  <a:spLocks noEditPoints="1"/>
                </p:cNvSpPr>
                <p:nvPr/>
              </p:nvSpPr>
              <p:spPr bwMode="auto">
                <a:xfrm>
                  <a:off x="1926" y="2900"/>
                  <a:ext cx="211" cy="90"/>
                </a:xfrm>
                <a:custGeom>
                  <a:avLst/>
                  <a:gdLst>
                    <a:gd name="T0" fmla="*/ 210 w 211"/>
                    <a:gd name="T1" fmla="*/ 35 h 90"/>
                    <a:gd name="T2" fmla="*/ 210 w 211"/>
                    <a:gd name="T3" fmla="*/ 32 h 90"/>
                    <a:gd name="T4" fmla="*/ 208 w 211"/>
                    <a:gd name="T5" fmla="*/ 32 h 90"/>
                    <a:gd name="T6" fmla="*/ 206 w 211"/>
                    <a:gd name="T7" fmla="*/ 32 h 90"/>
                    <a:gd name="T8" fmla="*/ 205 w 211"/>
                    <a:gd name="T9" fmla="*/ 32 h 90"/>
                    <a:gd name="T10" fmla="*/ 205 w 211"/>
                    <a:gd name="T11" fmla="*/ 35 h 90"/>
                    <a:gd name="T12" fmla="*/ 211 w 211"/>
                    <a:gd name="T13" fmla="*/ 45 h 90"/>
                    <a:gd name="T14" fmla="*/ 208 w 211"/>
                    <a:gd name="T15" fmla="*/ 67 h 90"/>
                    <a:gd name="T16" fmla="*/ 203 w 211"/>
                    <a:gd name="T17" fmla="*/ 87 h 90"/>
                    <a:gd name="T18" fmla="*/ 200 w 211"/>
                    <a:gd name="T19" fmla="*/ 90 h 90"/>
                    <a:gd name="T20" fmla="*/ 198 w 211"/>
                    <a:gd name="T21" fmla="*/ 90 h 90"/>
                    <a:gd name="T22" fmla="*/ 198 w 211"/>
                    <a:gd name="T23" fmla="*/ 90 h 90"/>
                    <a:gd name="T24" fmla="*/ 196 w 211"/>
                    <a:gd name="T25" fmla="*/ 90 h 90"/>
                    <a:gd name="T26" fmla="*/ 198 w 211"/>
                    <a:gd name="T27" fmla="*/ 85 h 90"/>
                    <a:gd name="T28" fmla="*/ 203 w 211"/>
                    <a:gd name="T29" fmla="*/ 67 h 90"/>
                    <a:gd name="T30" fmla="*/ 206 w 211"/>
                    <a:gd name="T31" fmla="*/ 45 h 90"/>
                    <a:gd name="T32" fmla="*/ 12 w 211"/>
                    <a:gd name="T33" fmla="*/ 0 h 90"/>
                    <a:gd name="T34" fmla="*/ 5 w 211"/>
                    <a:gd name="T35" fmla="*/ 15 h 90"/>
                    <a:gd name="T36" fmla="*/ 2 w 211"/>
                    <a:gd name="T37" fmla="*/ 35 h 90"/>
                    <a:gd name="T38" fmla="*/ 2 w 211"/>
                    <a:gd name="T39" fmla="*/ 52 h 90"/>
                    <a:gd name="T40" fmla="*/ 2 w 211"/>
                    <a:gd name="T41" fmla="*/ 52 h 90"/>
                    <a:gd name="T42" fmla="*/ 2 w 211"/>
                    <a:gd name="T43" fmla="*/ 52 h 90"/>
                    <a:gd name="T44" fmla="*/ 2 w 211"/>
                    <a:gd name="T45" fmla="*/ 52 h 90"/>
                    <a:gd name="T46" fmla="*/ 2 w 211"/>
                    <a:gd name="T47" fmla="*/ 52 h 90"/>
                    <a:gd name="T48" fmla="*/ 2 w 211"/>
                    <a:gd name="T49" fmla="*/ 52 h 90"/>
                    <a:gd name="T50" fmla="*/ 4 w 211"/>
                    <a:gd name="T51" fmla="*/ 52 h 90"/>
                    <a:gd name="T52" fmla="*/ 5 w 211"/>
                    <a:gd name="T53" fmla="*/ 53 h 90"/>
                    <a:gd name="T54" fmla="*/ 7 w 211"/>
                    <a:gd name="T55" fmla="*/ 53 h 90"/>
                    <a:gd name="T56" fmla="*/ 7 w 211"/>
                    <a:gd name="T57" fmla="*/ 35 h 90"/>
                    <a:gd name="T58" fmla="*/ 10 w 211"/>
                    <a:gd name="T59" fmla="*/ 17 h 90"/>
                    <a:gd name="T60" fmla="*/ 15 w 211"/>
                    <a:gd name="T61" fmla="*/ 2 h 90"/>
                    <a:gd name="T62" fmla="*/ 15 w 211"/>
                    <a:gd name="T63" fmla="*/ 2 h 90"/>
                    <a:gd name="T64" fmla="*/ 14 w 211"/>
                    <a:gd name="T65" fmla="*/ 2 h 90"/>
                    <a:gd name="T66" fmla="*/ 12 w 211"/>
                    <a:gd name="T67" fmla="*/ 0 h 90"/>
                    <a:gd name="T68" fmla="*/ 12 w 211"/>
                    <a:gd name="T69" fmla="*/ 0 h 9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11"/>
                    <a:gd name="T106" fmla="*/ 0 h 90"/>
                    <a:gd name="T107" fmla="*/ 211 w 211"/>
                    <a:gd name="T108" fmla="*/ 90 h 9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11" h="90">
                      <a:moveTo>
                        <a:pt x="211" y="45"/>
                      </a:moveTo>
                      <a:lnTo>
                        <a:pt x="210" y="35"/>
                      </a:lnTo>
                      <a:lnTo>
                        <a:pt x="210" y="32"/>
                      </a:lnTo>
                      <a:lnTo>
                        <a:pt x="208" y="32"/>
                      </a:lnTo>
                      <a:lnTo>
                        <a:pt x="206" y="32"/>
                      </a:lnTo>
                      <a:lnTo>
                        <a:pt x="205" y="32"/>
                      </a:lnTo>
                      <a:lnTo>
                        <a:pt x="205" y="35"/>
                      </a:lnTo>
                      <a:lnTo>
                        <a:pt x="206" y="45"/>
                      </a:lnTo>
                      <a:lnTo>
                        <a:pt x="211" y="45"/>
                      </a:lnTo>
                      <a:lnTo>
                        <a:pt x="210" y="57"/>
                      </a:lnTo>
                      <a:lnTo>
                        <a:pt x="208" y="67"/>
                      </a:lnTo>
                      <a:lnTo>
                        <a:pt x="206" y="77"/>
                      </a:lnTo>
                      <a:lnTo>
                        <a:pt x="203" y="87"/>
                      </a:lnTo>
                      <a:lnTo>
                        <a:pt x="201" y="90"/>
                      </a:lnTo>
                      <a:lnTo>
                        <a:pt x="200" y="90"/>
                      </a:lnTo>
                      <a:lnTo>
                        <a:pt x="198" y="90"/>
                      </a:lnTo>
                      <a:lnTo>
                        <a:pt x="196" y="90"/>
                      </a:lnTo>
                      <a:lnTo>
                        <a:pt x="195" y="90"/>
                      </a:lnTo>
                      <a:lnTo>
                        <a:pt x="198" y="85"/>
                      </a:lnTo>
                      <a:lnTo>
                        <a:pt x="201" y="75"/>
                      </a:lnTo>
                      <a:lnTo>
                        <a:pt x="203" y="67"/>
                      </a:lnTo>
                      <a:lnTo>
                        <a:pt x="205" y="57"/>
                      </a:lnTo>
                      <a:lnTo>
                        <a:pt x="206" y="45"/>
                      </a:lnTo>
                      <a:lnTo>
                        <a:pt x="211" y="45"/>
                      </a:lnTo>
                      <a:close/>
                      <a:moveTo>
                        <a:pt x="12" y="0"/>
                      </a:moveTo>
                      <a:lnTo>
                        <a:pt x="9" y="5"/>
                      </a:lnTo>
                      <a:lnTo>
                        <a:pt x="5" y="15"/>
                      </a:lnTo>
                      <a:lnTo>
                        <a:pt x="4" y="25"/>
                      </a:lnTo>
                      <a:lnTo>
                        <a:pt x="2" y="35"/>
                      </a:lnTo>
                      <a:lnTo>
                        <a:pt x="0" y="45"/>
                      </a:lnTo>
                      <a:lnTo>
                        <a:pt x="2" y="52"/>
                      </a:lnTo>
                      <a:lnTo>
                        <a:pt x="4" y="52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5" y="45"/>
                      </a:lnTo>
                      <a:lnTo>
                        <a:pt x="7" y="35"/>
                      </a:lnTo>
                      <a:lnTo>
                        <a:pt x="9" y="25"/>
                      </a:lnTo>
                      <a:lnTo>
                        <a:pt x="10" y="17"/>
                      </a:lnTo>
                      <a:lnTo>
                        <a:pt x="14" y="7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0" name="Freeform 277"/>
                <p:cNvSpPr>
                  <a:spLocks noEditPoints="1"/>
                </p:cNvSpPr>
                <p:nvPr/>
              </p:nvSpPr>
              <p:spPr bwMode="auto">
                <a:xfrm>
                  <a:off x="1930" y="2902"/>
                  <a:ext cx="204" cy="88"/>
                </a:xfrm>
                <a:custGeom>
                  <a:avLst/>
                  <a:gdLst>
                    <a:gd name="T0" fmla="*/ 204 w 204"/>
                    <a:gd name="T1" fmla="*/ 43 h 88"/>
                    <a:gd name="T2" fmla="*/ 204 w 204"/>
                    <a:gd name="T3" fmla="*/ 33 h 88"/>
                    <a:gd name="T4" fmla="*/ 202 w 204"/>
                    <a:gd name="T5" fmla="*/ 30 h 88"/>
                    <a:gd name="T6" fmla="*/ 202 w 204"/>
                    <a:gd name="T7" fmla="*/ 30 h 88"/>
                    <a:gd name="T8" fmla="*/ 202 w 204"/>
                    <a:gd name="T9" fmla="*/ 30 h 88"/>
                    <a:gd name="T10" fmla="*/ 201 w 204"/>
                    <a:gd name="T11" fmla="*/ 30 h 88"/>
                    <a:gd name="T12" fmla="*/ 201 w 204"/>
                    <a:gd name="T13" fmla="*/ 30 h 88"/>
                    <a:gd name="T14" fmla="*/ 201 w 204"/>
                    <a:gd name="T15" fmla="*/ 30 h 88"/>
                    <a:gd name="T16" fmla="*/ 199 w 204"/>
                    <a:gd name="T17" fmla="*/ 30 h 88"/>
                    <a:gd name="T18" fmla="*/ 199 w 204"/>
                    <a:gd name="T19" fmla="*/ 30 h 88"/>
                    <a:gd name="T20" fmla="*/ 197 w 204"/>
                    <a:gd name="T21" fmla="*/ 30 h 88"/>
                    <a:gd name="T22" fmla="*/ 199 w 204"/>
                    <a:gd name="T23" fmla="*/ 33 h 88"/>
                    <a:gd name="T24" fmla="*/ 199 w 204"/>
                    <a:gd name="T25" fmla="*/ 43 h 88"/>
                    <a:gd name="T26" fmla="*/ 204 w 204"/>
                    <a:gd name="T27" fmla="*/ 43 h 88"/>
                    <a:gd name="T28" fmla="*/ 204 w 204"/>
                    <a:gd name="T29" fmla="*/ 55 h 88"/>
                    <a:gd name="T30" fmla="*/ 202 w 204"/>
                    <a:gd name="T31" fmla="*/ 65 h 88"/>
                    <a:gd name="T32" fmla="*/ 199 w 204"/>
                    <a:gd name="T33" fmla="*/ 75 h 88"/>
                    <a:gd name="T34" fmla="*/ 196 w 204"/>
                    <a:gd name="T35" fmla="*/ 83 h 88"/>
                    <a:gd name="T36" fmla="*/ 194 w 204"/>
                    <a:gd name="T37" fmla="*/ 88 h 88"/>
                    <a:gd name="T38" fmla="*/ 194 w 204"/>
                    <a:gd name="T39" fmla="*/ 88 h 88"/>
                    <a:gd name="T40" fmla="*/ 192 w 204"/>
                    <a:gd name="T41" fmla="*/ 88 h 88"/>
                    <a:gd name="T42" fmla="*/ 192 w 204"/>
                    <a:gd name="T43" fmla="*/ 88 h 88"/>
                    <a:gd name="T44" fmla="*/ 191 w 204"/>
                    <a:gd name="T45" fmla="*/ 88 h 88"/>
                    <a:gd name="T46" fmla="*/ 191 w 204"/>
                    <a:gd name="T47" fmla="*/ 88 h 88"/>
                    <a:gd name="T48" fmla="*/ 191 w 204"/>
                    <a:gd name="T49" fmla="*/ 88 h 88"/>
                    <a:gd name="T50" fmla="*/ 189 w 204"/>
                    <a:gd name="T51" fmla="*/ 88 h 88"/>
                    <a:gd name="T52" fmla="*/ 189 w 204"/>
                    <a:gd name="T53" fmla="*/ 88 h 88"/>
                    <a:gd name="T54" fmla="*/ 191 w 204"/>
                    <a:gd name="T55" fmla="*/ 81 h 88"/>
                    <a:gd name="T56" fmla="*/ 194 w 204"/>
                    <a:gd name="T57" fmla="*/ 73 h 88"/>
                    <a:gd name="T58" fmla="*/ 197 w 204"/>
                    <a:gd name="T59" fmla="*/ 63 h 88"/>
                    <a:gd name="T60" fmla="*/ 199 w 204"/>
                    <a:gd name="T61" fmla="*/ 53 h 88"/>
                    <a:gd name="T62" fmla="*/ 199 w 204"/>
                    <a:gd name="T63" fmla="*/ 43 h 88"/>
                    <a:gd name="T64" fmla="*/ 204 w 204"/>
                    <a:gd name="T65" fmla="*/ 43 h 88"/>
                    <a:gd name="T66" fmla="*/ 10 w 204"/>
                    <a:gd name="T67" fmla="*/ 0 h 88"/>
                    <a:gd name="T68" fmla="*/ 8 w 204"/>
                    <a:gd name="T69" fmla="*/ 3 h 88"/>
                    <a:gd name="T70" fmla="*/ 5 w 204"/>
                    <a:gd name="T71" fmla="*/ 13 h 88"/>
                    <a:gd name="T72" fmla="*/ 1 w 204"/>
                    <a:gd name="T73" fmla="*/ 23 h 88"/>
                    <a:gd name="T74" fmla="*/ 0 w 204"/>
                    <a:gd name="T75" fmla="*/ 33 h 88"/>
                    <a:gd name="T76" fmla="*/ 0 w 204"/>
                    <a:gd name="T77" fmla="*/ 43 h 88"/>
                    <a:gd name="T78" fmla="*/ 0 w 204"/>
                    <a:gd name="T79" fmla="*/ 50 h 88"/>
                    <a:gd name="T80" fmla="*/ 0 w 204"/>
                    <a:gd name="T81" fmla="*/ 50 h 88"/>
                    <a:gd name="T82" fmla="*/ 1 w 204"/>
                    <a:gd name="T83" fmla="*/ 51 h 88"/>
                    <a:gd name="T84" fmla="*/ 1 w 204"/>
                    <a:gd name="T85" fmla="*/ 51 h 88"/>
                    <a:gd name="T86" fmla="*/ 3 w 204"/>
                    <a:gd name="T87" fmla="*/ 51 h 88"/>
                    <a:gd name="T88" fmla="*/ 3 w 204"/>
                    <a:gd name="T89" fmla="*/ 51 h 88"/>
                    <a:gd name="T90" fmla="*/ 3 w 204"/>
                    <a:gd name="T91" fmla="*/ 51 h 88"/>
                    <a:gd name="T92" fmla="*/ 5 w 204"/>
                    <a:gd name="T93" fmla="*/ 51 h 88"/>
                    <a:gd name="T94" fmla="*/ 5 w 204"/>
                    <a:gd name="T95" fmla="*/ 51 h 88"/>
                    <a:gd name="T96" fmla="*/ 5 w 204"/>
                    <a:gd name="T97" fmla="*/ 43 h 88"/>
                    <a:gd name="T98" fmla="*/ 5 w 204"/>
                    <a:gd name="T99" fmla="*/ 33 h 88"/>
                    <a:gd name="T100" fmla="*/ 6 w 204"/>
                    <a:gd name="T101" fmla="*/ 25 h 88"/>
                    <a:gd name="T102" fmla="*/ 8 w 204"/>
                    <a:gd name="T103" fmla="*/ 15 h 88"/>
                    <a:gd name="T104" fmla="*/ 11 w 204"/>
                    <a:gd name="T105" fmla="*/ 7 h 88"/>
                    <a:gd name="T106" fmla="*/ 15 w 204"/>
                    <a:gd name="T107" fmla="*/ 2 h 88"/>
                    <a:gd name="T108" fmla="*/ 15 w 204"/>
                    <a:gd name="T109" fmla="*/ 0 h 88"/>
                    <a:gd name="T110" fmla="*/ 13 w 204"/>
                    <a:gd name="T111" fmla="*/ 0 h 88"/>
                    <a:gd name="T112" fmla="*/ 13 w 204"/>
                    <a:gd name="T113" fmla="*/ 0 h 88"/>
                    <a:gd name="T114" fmla="*/ 11 w 204"/>
                    <a:gd name="T115" fmla="*/ 0 h 88"/>
                    <a:gd name="T116" fmla="*/ 11 w 204"/>
                    <a:gd name="T117" fmla="*/ 0 h 88"/>
                    <a:gd name="T118" fmla="*/ 11 w 204"/>
                    <a:gd name="T119" fmla="*/ 0 h 88"/>
                    <a:gd name="T120" fmla="*/ 10 w 204"/>
                    <a:gd name="T121" fmla="*/ 0 h 88"/>
                    <a:gd name="T122" fmla="*/ 10 w 204"/>
                    <a:gd name="T123" fmla="*/ 0 h 8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04"/>
                    <a:gd name="T187" fmla="*/ 0 h 88"/>
                    <a:gd name="T188" fmla="*/ 204 w 204"/>
                    <a:gd name="T189" fmla="*/ 88 h 8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04" h="88">
                      <a:moveTo>
                        <a:pt x="204" y="43"/>
                      </a:moveTo>
                      <a:lnTo>
                        <a:pt x="204" y="33"/>
                      </a:lnTo>
                      <a:lnTo>
                        <a:pt x="202" y="30"/>
                      </a:lnTo>
                      <a:lnTo>
                        <a:pt x="201" y="30"/>
                      </a:lnTo>
                      <a:lnTo>
                        <a:pt x="199" y="30"/>
                      </a:lnTo>
                      <a:lnTo>
                        <a:pt x="197" y="30"/>
                      </a:lnTo>
                      <a:lnTo>
                        <a:pt x="199" y="33"/>
                      </a:lnTo>
                      <a:lnTo>
                        <a:pt x="199" y="43"/>
                      </a:lnTo>
                      <a:lnTo>
                        <a:pt x="204" y="43"/>
                      </a:lnTo>
                      <a:lnTo>
                        <a:pt x="204" y="55"/>
                      </a:lnTo>
                      <a:lnTo>
                        <a:pt x="202" y="65"/>
                      </a:lnTo>
                      <a:lnTo>
                        <a:pt x="199" y="75"/>
                      </a:lnTo>
                      <a:lnTo>
                        <a:pt x="196" y="83"/>
                      </a:lnTo>
                      <a:lnTo>
                        <a:pt x="194" y="88"/>
                      </a:lnTo>
                      <a:lnTo>
                        <a:pt x="192" y="88"/>
                      </a:lnTo>
                      <a:lnTo>
                        <a:pt x="191" y="88"/>
                      </a:lnTo>
                      <a:lnTo>
                        <a:pt x="189" y="88"/>
                      </a:lnTo>
                      <a:lnTo>
                        <a:pt x="191" y="81"/>
                      </a:lnTo>
                      <a:lnTo>
                        <a:pt x="194" y="73"/>
                      </a:lnTo>
                      <a:lnTo>
                        <a:pt x="197" y="63"/>
                      </a:lnTo>
                      <a:lnTo>
                        <a:pt x="199" y="53"/>
                      </a:lnTo>
                      <a:lnTo>
                        <a:pt x="199" y="43"/>
                      </a:lnTo>
                      <a:lnTo>
                        <a:pt x="204" y="43"/>
                      </a:lnTo>
                      <a:close/>
                      <a:moveTo>
                        <a:pt x="10" y="0"/>
                      </a:moveTo>
                      <a:lnTo>
                        <a:pt x="8" y="3"/>
                      </a:lnTo>
                      <a:lnTo>
                        <a:pt x="5" y="13"/>
                      </a:lnTo>
                      <a:lnTo>
                        <a:pt x="1" y="23"/>
                      </a:lnTo>
                      <a:lnTo>
                        <a:pt x="0" y="33"/>
                      </a:lnTo>
                      <a:lnTo>
                        <a:pt x="0" y="43"/>
                      </a:lnTo>
                      <a:lnTo>
                        <a:pt x="0" y="50"/>
                      </a:lnTo>
                      <a:lnTo>
                        <a:pt x="1" y="51"/>
                      </a:lnTo>
                      <a:lnTo>
                        <a:pt x="3" y="51"/>
                      </a:lnTo>
                      <a:lnTo>
                        <a:pt x="5" y="51"/>
                      </a:lnTo>
                      <a:lnTo>
                        <a:pt x="5" y="43"/>
                      </a:lnTo>
                      <a:lnTo>
                        <a:pt x="5" y="33"/>
                      </a:lnTo>
                      <a:lnTo>
                        <a:pt x="6" y="25"/>
                      </a:lnTo>
                      <a:lnTo>
                        <a:pt x="8" y="15"/>
                      </a:lnTo>
                      <a:lnTo>
                        <a:pt x="11" y="7"/>
                      </a:lnTo>
                      <a:lnTo>
                        <a:pt x="15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1" name="Freeform 278"/>
                <p:cNvSpPr>
                  <a:spLocks noEditPoints="1"/>
                </p:cNvSpPr>
                <p:nvPr/>
              </p:nvSpPr>
              <p:spPr bwMode="auto">
                <a:xfrm>
                  <a:off x="1931" y="2902"/>
                  <a:ext cx="201" cy="88"/>
                </a:xfrm>
                <a:custGeom>
                  <a:avLst/>
                  <a:gdLst>
                    <a:gd name="T0" fmla="*/ 201 w 201"/>
                    <a:gd name="T1" fmla="*/ 43 h 88"/>
                    <a:gd name="T2" fmla="*/ 200 w 201"/>
                    <a:gd name="T3" fmla="*/ 33 h 88"/>
                    <a:gd name="T4" fmla="*/ 200 w 201"/>
                    <a:gd name="T5" fmla="*/ 30 h 88"/>
                    <a:gd name="T6" fmla="*/ 200 w 201"/>
                    <a:gd name="T7" fmla="*/ 30 h 88"/>
                    <a:gd name="T8" fmla="*/ 198 w 201"/>
                    <a:gd name="T9" fmla="*/ 30 h 88"/>
                    <a:gd name="T10" fmla="*/ 198 w 201"/>
                    <a:gd name="T11" fmla="*/ 30 h 88"/>
                    <a:gd name="T12" fmla="*/ 196 w 201"/>
                    <a:gd name="T13" fmla="*/ 30 h 88"/>
                    <a:gd name="T14" fmla="*/ 196 w 201"/>
                    <a:gd name="T15" fmla="*/ 30 h 88"/>
                    <a:gd name="T16" fmla="*/ 196 w 201"/>
                    <a:gd name="T17" fmla="*/ 30 h 88"/>
                    <a:gd name="T18" fmla="*/ 195 w 201"/>
                    <a:gd name="T19" fmla="*/ 30 h 88"/>
                    <a:gd name="T20" fmla="*/ 195 w 201"/>
                    <a:gd name="T21" fmla="*/ 30 h 88"/>
                    <a:gd name="T22" fmla="*/ 195 w 201"/>
                    <a:gd name="T23" fmla="*/ 35 h 88"/>
                    <a:gd name="T24" fmla="*/ 196 w 201"/>
                    <a:gd name="T25" fmla="*/ 43 h 88"/>
                    <a:gd name="T26" fmla="*/ 201 w 201"/>
                    <a:gd name="T27" fmla="*/ 43 h 88"/>
                    <a:gd name="T28" fmla="*/ 200 w 201"/>
                    <a:gd name="T29" fmla="*/ 55 h 88"/>
                    <a:gd name="T30" fmla="*/ 198 w 201"/>
                    <a:gd name="T31" fmla="*/ 65 h 88"/>
                    <a:gd name="T32" fmla="*/ 196 w 201"/>
                    <a:gd name="T33" fmla="*/ 73 h 88"/>
                    <a:gd name="T34" fmla="*/ 193 w 201"/>
                    <a:gd name="T35" fmla="*/ 83 h 88"/>
                    <a:gd name="T36" fmla="*/ 190 w 201"/>
                    <a:gd name="T37" fmla="*/ 88 h 88"/>
                    <a:gd name="T38" fmla="*/ 190 w 201"/>
                    <a:gd name="T39" fmla="*/ 88 h 88"/>
                    <a:gd name="T40" fmla="*/ 190 w 201"/>
                    <a:gd name="T41" fmla="*/ 88 h 88"/>
                    <a:gd name="T42" fmla="*/ 188 w 201"/>
                    <a:gd name="T43" fmla="*/ 88 h 88"/>
                    <a:gd name="T44" fmla="*/ 188 w 201"/>
                    <a:gd name="T45" fmla="*/ 88 h 88"/>
                    <a:gd name="T46" fmla="*/ 186 w 201"/>
                    <a:gd name="T47" fmla="*/ 88 h 88"/>
                    <a:gd name="T48" fmla="*/ 186 w 201"/>
                    <a:gd name="T49" fmla="*/ 88 h 88"/>
                    <a:gd name="T50" fmla="*/ 185 w 201"/>
                    <a:gd name="T51" fmla="*/ 88 h 88"/>
                    <a:gd name="T52" fmla="*/ 185 w 201"/>
                    <a:gd name="T53" fmla="*/ 88 h 88"/>
                    <a:gd name="T54" fmla="*/ 188 w 201"/>
                    <a:gd name="T55" fmla="*/ 81 h 88"/>
                    <a:gd name="T56" fmla="*/ 191 w 201"/>
                    <a:gd name="T57" fmla="*/ 71 h 88"/>
                    <a:gd name="T58" fmla="*/ 193 w 201"/>
                    <a:gd name="T59" fmla="*/ 63 h 88"/>
                    <a:gd name="T60" fmla="*/ 195 w 201"/>
                    <a:gd name="T61" fmla="*/ 53 h 88"/>
                    <a:gd name="T62" fmla="*/ 196 w 201"/>
                    <a:gd name="T63" fmla="*/ 43 h 88"/>
                    <a:gd name="T64" fmla="*/ 201 w 201"/>
                    <a:gd name="T65" fmla="*/ 43 h 88"/>
                    <a:gd name="T66" fmla="*/ 10 w 201"/>
                    <a:gd name="T67" fmla="*/ 0 h 88"/>
                    <a:gd name="T68" fmla="*/ 9 w 201"/>
                    <a:gd name="T69" fmla="*/ 5 h 88"/>
                    <a:gd name="T70" fmla="*/ 5 w 201"/>
                    <a:gd name="T71" fmla="*/ 15 h 88"/>
                    <a:gd name="T72" fmla="*/ 4 w 201"/>
                    <a:gd name="T73" fmla="*/ 23 h 88"/>
                    <a:gd name="T74" fmla="*/ 2 w 201"/>
                    <a:gd name="T75" fmla="*/ 33 h 88"/>
                    <a:gd name="T76" fmla="*/ 0 w 201"/>
                    <a:gd name="T77" fmla="*/ 43 h 88"/>
                    <a:gd name="T78" fmla="*/ 2 w 201"/>
                    <a:gd name="T79" fmla="*/ 51 h 88"/>
                    <a:gd name="T80" fmla="*/ 2 w 201"/>
                    <a:gd name="T81" fmla="*/ 51 h 88"/>
                    <a:gd name="T82" fmla="*/ 2 w 201"/>
                    <a:gd name="T83" fmla="*/ 51 h 88"/>
                    <a:gd name="T84" fmla="*/ 4 w 201"/>
                    <a:gd name="T85" fmla="*/ 51 h 88"/>
                    <a:gd name="T86" fmla="*/ 4 w 201"/>
                    <a:gd name="T87" fmla="*/ 51 h 88"/>
                    <a:gd name="T88" fmla="*/ 4 w 201"/>
                    <a:gd name="T89" fmla="*/ 53 h 88"/>
                    <a:gd name="T90" fmla="*/ 5 w 201"/>
                    <a:gd name="T91" fmla="*/ 53 h 88"/>
                    <a:gd name="T92" fmla="*/ 5 w 201"/>
                    <a:gd name="T93" fmla="*/ 53 h 88"/>
                    <a:gd name="T94" fmla="*/ 7 w 201"/>
                    <a:gd name="T95" fmla="*/ 53 h 88"/>
                    <a:gd name="T96" fmla="*/ 5 w 201"/>
                    <a:gd name="T97" fmla="*/ 43 h 88"/>
                    <a:gd name="T98" fmla="*/ 7 w 201"/>
                    <a:gd name="T99" fmla="*/ 35 h 88"/>
                    <a:gd name="T100" fmla="*/ 9 w 201"/>
                    <a:gd name="T101" fmla="*/ 25 h 88"/>
                    <a:gd name="T102" fmla="*/ 10 w 201"/>
                    <a:gd name="T103" fmla="*/ 15 h 88"/>
                    <a:gd name="T104" fmla="*/ 14 w 201"/>
                    <a:gd name="T105" fmla="*/ 7 h 88"/>
                    <a:gd name="T106" fmla="*/ 15 w 201"/>
                    <a:gd name="T107" fmla="*/ 2 h 88"/>
                    <a:gd name="T108" fmla="*/ 15 w 201"/>
                    <a:gd name="T109" fmla="*/ 2 h 88"/>
                    <a:gd name="T110" fmla="*/ 15 w 201"/>
                    <a:gd name="T111" fmla="*/ 2 h 88"/>
                    <a:gd name="T112" fmla="*/ 14 w 201"/>
                    <a:gd name="T113" fmla="*/ 2 h 88"/>
                    <a:gd name="T114" fmla="*/ 14 w 201"/>
                    <a:gd name="T115" fmla="*/ 2 h 88"/>
                    <a:gd name="T116" fmla="*/ 14 w 201"/>
                    <a:gd name="T117" fmla="*/ 0 h 88"/>
                    <a:gd name="T118" fmla="*/ 12 w 201"/>
                    <a:gd name="T119" fmla="*/ 0 h 88"/>
                    <a:gd name="T120" fmla="*/ 12 w 201"/>
                    <a:gd name="T121" fmla="*/ 0 h 88"/>
                    <a:gd name="T122" fmla="*/ 10 w 201"/>
                    <a:gd name="T123" fmla="*/ 0 h 8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01"/>
                    <a:gd name="T187" fmla="*/ 0 h 88"/>
                    <a:gd name="T188" fmla="*/ 201 w 201"/>
                    <a:gd name="T189" fmla="*/ 88 h 8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01" h="88">
                      <a:moveTo>
                        <a:pt x="201" y="43"/>
                      </a:moveTo>
                      <a:lnTo>
                        <a:pt x="200" y="33"/>
                      </a:lnTo>
                      <a:lnTo>
                        <a:pt x="200" y="30"/>
                      </a:lnTo>
                      <a:lnTo>
                        <a:pt x="198" y="30"/>
                      </a:lnTo>
                      <a:lnTo>
                        <a:pt x="196" y="30"/>
                      </a:lnTo>
                      <a:lnTo>
                        <a:pt x="195" y="30"/>
                      </a:lnTo>
                      <a:lnTo>
                        <a:pt x="195" y="35"/>
                      </a:lnTo>
                      <a:lnTo>
                        <a:pt x="196" y="43"/>
                      </a:lnTo>
                      <a:lnTo>
                        <a:pt x="201" y="43"/>
                      </a:lnTo>
                      <a:lnTo>
                        <a:pt x="200" y="55"/>
                      </a:lnTo>
                      <a:lnTo>
                        <a:pt x="198" y="65"/>
                      </a:lnTo>
                      <a:lnTo>
                        <a:pt x="196" y="73"/>
                      </a:lnTo>
                      <a:lnTo>
                        <a:pt x="193" y="83"/>
                      </a:lnTo>
                      <a:lnTo>
                        <a:pt x="190" y="88"/>
                      </a:lnTo>
                      <a:lnTo>
                        <a:pt x="188" y="88"/>
                      </a:lnTo>
                      <a:lnTo>
                        <a:pt x="186" y="88"/>
                      </a:lnTo>
                      <a:lnTo>
                        <a:pt x="185" y="88"/>
                      </a:lnTo>
                      <a:lnTo>
                        <a:pt x="188" y="81"/>
                      </a:lnTo>
                      <a:lnTo>
                        <a:pt x="191" y="71"/>
                      </a:lnTo>
                      <a:lnTo>
                        <a:pt x="193" y="63"/>
                      </a:lnTo>
                      <a:lnTo>
                        <a:pt x="195" y="53"/>
                      </a:lnTo>
                      <a:lnTo>
                        <a:pt x="196" y="43"/>
                      </a:lnTo>
                      <a:lnTo>
                        <a:pt x="201" y="43"/>
                      </a:lnTo>
                      <a:close/>
                      <a:moveTo>
                        <a:pt x="10" y="0"/>
                      </a:moveTo>
                      <a:lnTo>
                        <a:pt x="9" y="5"/>
                      </a:lnTo>
                      <a:lnTo>
                        <a:pt x="5" y="15"/>
                      </a:lnTo>
                      <a:lnTo>
                        <a:pt x="4" y="23"/>
                      </a:lnTo>
                      <a:lnTo>
                        <a:pt x="2" y="33"/>
                      </a:lnTo>
                      <a:lnTo>
                        <a:pt x="0" y="43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5" y="43"/>
                      </a:lnTo>
                      <a:lnTo>
                        <a:pt x="7" y="35"/>
                      </a:lnTo>
                      <a:lnTo>
                        <a:pt x="9" y="25"/>
                      </a:lnTo>
                      <a:lnTo>
                        <a:pt x="10" y="15"/>
                      </a:lnTo>
                      <a:lnTo>
                        <a:pt x="14" y="7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2" name="Freeform 279"/>
                <p:cNvSpPr>
                  <a:spLocks noEditPoints="1"/>
                </p:cNvSpPr>
                <p:nvPr/>
              </p:nvSpPr>
              <p:spPr bwMode="auto">
                <a:xfrm>
                  <a:off x="1935" y="2904"/>
                  <a:ext cx="194" cy="86"/>
                </a:xfrm>
                <a:custGeom>
                  <a:avLst/>
                  <a:gdLst>
                    <a:gd name="T0" fmla="*/ 194 w 194"/>
                    <a:gd name="T1" fmla="*/ 41 h 86"/>
                    <a:gd name="T2" fmla="*/ 194 w 194"/>
                    <a:gd name="T3" fmla="*/ 31 h 86"/>
                    <a:gd name="T4" fmla="*/ 192 w 194"/>
                    <a:gd name="T5" fmla="*/ 28 h 86"/>
                    <a:gd name="T6" fmla="*/ 192 w 194"/>
                    <a:gd name="T7" fmla="*/ 28 h 86"/>
                    <a:gd name="T8" fmla="*/ 192 w 194"/>
                    <a:gd name="T9" fmla="*/ 28 h 86"/>
                    <a:gd name="T10" fmla="*/ 191 w 194"/>
                    <a:gd name="T11" fmla="*/ 28 h 86"/>
                    <a:gd name="T12" fmla="*/ 191 w 194"/>
                    <a:gd name="T13" fmla="*/ 28 h 86"/>
                    <a:gd name="T14" fmla="*/ 189 w 194"/>
                    <a:gd name="T15" fmla="*/ 28 h 86"/>
                    <a:gd name="T16" fmla="*/ 189 w 194"/>
                    <a:gd name="T17" fmla="*/ 28 h 86"/>
                    <a:gd name="T18" fmla="*/ 189 w 194"/>
                    <a:gd name="T19" fmla="*/ 28 h 86"/>
                    <a:gd name="T20" fmla="*/ 187 w 194"/>
                    <a:gd name="T21" fmla="*/ 28 h 86"/>
                    <a:gd name="T22" fmla="*/ 189 w 194"/>
                    <a:gd name="T23" fmla="*/ 33 h 86"/>
                    <a:gd name="T24" fmla="*/ 189 w 194"/>
                    <a:gd name="T25" fmla="*/ 41 h 86"/>
                    <a:gd name="T26" fmla="*/ 194 w 194"/>
                    <a:gd name="T27" fmla="*/ 41 h 86"/>
                    <a:gd name="T28" fmla="*/ 194 w 194"/>
                    <a:gd name="T29" fmla="*/ 51 h 86"/>
                    <a:gd name="T30" fmla="*/ 192 w 194"/>
                    <a:gd name="T31" fmla="*/ 61 h 86"/>
                    <a:gd name="T32" fmla="*/ 189 w 194"/>
                    <a:gd name="T33" fmla="*/ 71 h 86"/>
                    <a:gd name="T34" fmla="*/ 186 w 194"/>
                    <a:gd name="T35" fmla="*/ 79 h 86"/>
                    <a:gd name="T36" fmla="*/ 184 w 194"/>
                    <a:gd name="T37" fmla="*/ 86 h 86"/>
                    <a:gd name="T38" fmla="*/ 182 w 194"/>
                    <a:gd name="T39" fmla="*/ 86 h 86"/>
                    <a:gd name="T40" fmla="*/ 182 w 194"/>
                    <a:gd name="T41" fmla="*/ 86 h 86"/>
                    <a:gd name="T42" fmla="*/ 181 w 194"/>
                    <a:gd name="T43" fmla="*/ 86 h 86"/>
                    <a:gd name="T44" fmla="*/ 181 w 194"/>
                    <a:gd name="T45" fmla="*/ 86 h 86"/>
                    <a:gd name="T46" fmla="*/ 181 w 194"/>
                    <a:gd name="T47" fmla="*/ 86 h 86"/>
                    <a:gd name="T48" fmla="*/ 179 w 194"/>
                    <a:gd name="T49" fmla="*/ 86 h 86"/>
                    <a:gd name="T50" fmla="*/ 179 w 194"/>
                    <a:gd name="T51" fmla="*/ 86 h 86"/>
                    <a:gd name="T52" fmla="*/ 177 w 194"/>
                    <a:gd name="T53" fmla="*/ 86 h 86"/>
                    <a:gd name="T54" fmla="*/ 182 w 194"/>
                    <a:gd name="T55" fmla="*/ 78 h 86"/>
                    <a:gd name="T56" fmla="*/ 186 w 194"/>
                    <a:gd name="T57" fmla="*/ 69 h 86"/>
                    <a:gd name="T58" fmla="*/ 187 w 194"/>
                    <a:gd name="T59" fmla="*/ 61 h 86"/>
                    <a:gd name="T60" fmla="*/ 189 w 194"/>
                    <a:gd name="T61" fmla="*/ 51 h 86"/>
                    <a:gd name="T62" fmla="*/ 189 w 194"/>
                    <a:gd name="T63" fmla="*/ 41 h 86"/>
                    <a:gd name="T64" fmla="*/ 194 w 194"/>
                    <a:gd name="T65" fmla="*/ 41 h 86"/>
                    <a:gd name="T66" fmla="*/ 10 w 194"/>
                    <a:gd name="T67" fmla="*/ 0 h 86"/>
                    <a:gd name="T68" fmla="*/ 6 w 194"/>
                    <a:gd name="T69" fmla="*/ 5 h 86"/>
                    <a:gd name="T70" fmla="*/ 3 w 194"/>
                    <a:gd name="T71" fmla="*/ 13 h 86"/>
                    <a:gd name="T72" fmla="*/ 1 w 194"/>
                    <a:gd name="T73" fmla="*/ 23 h 86"/>
                    <a:gd name="T74" fmla="*/ 0 w 194"/>
                    <a:gd name="T75" fmla="*/ 31 h 86"/>
                    <a:gd name="T76" fmla="*/ 0 w 194"/>
                    <a:gd name="T77" fmla="*/ 41 h 86"/>
                    <a:gd name="T78" fmla="*/ 0 w 194"/>
                    <a:gd name="T79" fmla="*/ 49 h 86"/>
                    <a:gd name="T80" fmla="*/ 0 w 194"/>
                    <a:gd name="T81" fmla="*/ 51 h 86"/>
                    <a:gd name="T82" fmla="*/ 1 w 194"/>
                    <a:gd name="T83" fmla="*/ 51 h 86"/>
                    <a:gd name="T84" fmla="*/ 1 w 194"/>
                    <a:gd name="T85" fmla="*/ 51 h 86"/>
                    <a:gd name="T86" fmla="*/ 3 w 194"/>
                    <a:gd name="T87" fmla="*/ 51 h 86"/>
                    <a:gd name="T88" fmla="*/ 3 w 194"/>
                    <a:gd name="T89" fmla="*/ 51 h 86"/>
                    <a:gd name="T90" fmla="*/ 3 w 194"/>
                    <a:gd name="T91" fmla="*/ 51 h 86"/>
                    <a:gd name="T92" fmla="*/ 5 w 194"/>
                    <a:gd name="T93" fmla="*/ 51 h 86"/>
                    <a:gd name="T94" fmla="*/ 5 w 194"/>
                    <a:gd name="T95" fmla="*/ 53 h 86"/>
                    <a:gd name="T96" fmla="*/ 5 w 194"/>
                    <a:gd name="T97" fmla="*/ 51 h 86"/>
                    <a:gd name="T98" fmla="*/ 5 w 194"/>
                    <a:gd name="T99" fmla="*/ 41 h 86"/>
                    <a:gd name="T100" fmla="*/ 5 w 194"/>
                    <a:gd name="T101" fmla="*/ 33 h 86"/>
                    <a:gd name="T102" fmla="*/ 6 w 194"/>
                    <a:gd name="T103" fmla="*/ 23 h 86"/>
                    <a:gd name="T104" fmla="*/ 8 w 194"/>
                    <a:gd name="T105" fmla="*/ 15 h 86"/>
                    <a:gd name="T106" fmla="*/ 11 w 194"/>
                    <a:gd name="T107" fmla="*/ 6 h 86"/>
                    <a:gd name="T108" fmla="*/ 15 w 194"/>
                    <a:gd name="T109" fmla="*/ 1 h 86"/>
                    <a:gd name="T110" fmla="*/ 13 w 194"/>
                    <a:gd name="T111" fmla="*/ 1 h 86"/>
                    <a:gd name="T112" fmla="*/ 13 w 194"/>
                    <a:gd name="T113" fmla="*/ 0 h 86"/>
                    <a:gd name="T114" fmla="*/ 13 w 194"/>
                    <a:gd name="T115" fmla="*/ 0 h 86"/>
                    <a:gd name="T116" fmla="*/ 11 w 194"/>
                    <a:gd name="T117" fmla="*/ 0 h 86"/>
                    <a:gd name="T118" fmla="*/ 11 w 194"/>
                    <a:gd name="T119" fmla="*/ 0 h 86"/>
                    <a:gd name="T120" fmla="*/ 11 w 194"/>
                    <a:gd name="T121" fmla="*/ 0 h 86"/>
                    <a:gd name="T122" fmla="*/ 10 w 194"/>
                    <a:gd name="T123" fmla="*/ 0 h 86"/>
                    <a:gd name="T124" fmla="*/ 10 w 194"/>
                    <a:gd name="T125" fmla="*/ 0 h 8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94"/>
                    <a:gd name="T190" fmla="*/ 0 h 86"/>
                    <a:gd name="T191" fmla="*/ 194 w 194"/>
                    <a:gd name="T192" fmla="*/ 86 h 8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94" h="86">
                      <a:moveTo>
                        <a:pt x="194" y="41"/>
                      </a:moveTo>
                      <a:lnTo>
                        <a:pt x="194" y="31"/>
                      </a:lnTo>
                      <a:lnTo>
                        <a:pt x="192" y="28"/>
                      </a:lnTo>
                      <a:lnTo>
                        <a:pt x="191" y="28"/>
                      </a:lnTo>
                      <a:lnTo>
                        <a:pt x="189" y="28"/>
                      </a:lnTo>
                      <a:lnTo>
                        <a:pt x="187" y="28"/>
                      </a:lnTo>
                      <a:lnTo>
                        <a:pt x="189" y="33"/>
                      </a:lnTo>
                      <a:lnTo>
                        <a:pt x="189" y="41"/>
                      </a:lnTo>
                      <a:lnTo>
                        <a:pt x="194" y="41"/>
                      </a:lnTo>
                      <a:lnTo>
                        <a:pt x="194" y="51"/>
                      </a:lnTo>
                      <a:lnTo>
                        <a:pt x="192" y="61"/>
                      </a:lnTo>
                      <a:lnTo>
                        <a:pt x="189" y="71"/>
                      </a:lnTo>
                      <a:lnTo>
                        <a:pt x="186" y="79"/>
                      </a:lnTo>
                      <a:lnTo>
                        <a:pt x="184" y="86"/>
                      </a:lnTo>
                      <a:lnTo>
                        <a:pt x="182" y="86"/>
                      </a:lnTo>
                      <a:lnTo>
                        <a:pt x="181" y="86"/>
                      </a:lnTo>
                      <a:lnTo>
                        <a:pt x="179" y="86"/>
                      </a:lnTo>
                      <a:lnTo>
                        <a:pt x="177" y="86"/>
                      </a:lnTo>
                      <a:lnTo>
                        <a:pt x="182" y="78"/>
                      </a:lnTo>
                      <a:lnTo>
                        <a:pt x="186" y="69"/>
                      </a:lnTo>
                      <a:lnTo>
                        <a:pt x="187" y="61"/>
                      </a:lnTo>
                      <a:lnTo>
                        <a:pt x="189" y="51"/>
                      </a:lnTo>
                      <a:lnTo>
                        <a:pt x="189" y="41"/>
                      </a:lnTo>
                      <a:lnTo>
                        <a:pt x="194" y="41"/>
                      </a:lnTo>
                      <a:close/>
                      <a:moveTo>
                        <a:pt x="10" y="0"/>
                      </a:moveTo>
                      <a:lnTo>
                        <a:pt x="6" y="5"/>
                      </a:lnTo>
                      <a:lnTo>
                        <a:pt x="3" y="13"/>
                      </a:lnTo>
                      <a:lnTo>
                        <a:pt x="1" y="23"/>
                      </a:lnTo>
                      <a:lnTo>
                        <a:pt x="0" y="31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1" y="51"/>
                      </a:lnTo>
                      <a:lnTo>
                        <a:pt x="3" y="51"/>
                      </a:lnTo>
                      <a:lnTo>
                        <a:pt x="5" y="51"/>
                      </a:lnTo>
                      <a:lnTo>
                        <a:pt x="5" y="53"/>
                      </a:lnTo>
                      <a:lnTo>
                        <a:pt x="5" y="51"/>
                      </a:lnTo>
                      <a:lnTo>
                        <a:pt x="5" y="41"/>
                      </a:lnTo>
                      <a:lnTo>
                        <a:pt x="5" y="33"/>
                      </a:lnTo>
                      <a:lnTo>
                        <a:pt x="6" y="23"/>
                      </a:lnTo>
                      <a:lnTo>
                        <a:pt x="8" y="15"/>
                      </a:lnTo>
                      <a:lnTo>
                        <a:pt x="11" y="6"/>
                      </a:lnTo>
                      <a:lnTo>
                        <a:pt x="15" y="1"/>
                      </a:lnTo>
                      <a:lnTo>
                        <a:pt x="13" y="1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3" name="Freeform 280"/>
                <p:cNvSpPr>
                  <a:spLocks noEditPoints="1"/>
                </p:cNvSpPr>
                <p:nvPr/>
              </p:nvSpPr>
              <p:spPr bwMode="auto">
                <a:xfrm>
                  <a:off x="1936" y="2904"/>
                  <a:ext cx="191" cy="86"/>
                </a:xfrm>
                <a:custGeom>
                  <a:avLst/>
                  <a:gdLst>
                    <a:gd name="T0" fmla="*/ 190 w 191"/>
                    <a:gd name="T1" fmla="*/ 33 h 86"/>
                    <a:gd name="T2" fmla="*/ 188 w 191"/>
                    <a:gd name="T3" fmla="*/ 28 h 86"/>
                    <a:gd name="T4" fmla="*/ 188 w 191"/>
                    <a:gd name="T5" fmla="*/ 28 h 86"/>
                    <a:gd name="T6" fmla="*/ 186 w 191"/>
                    <a:gd name="T7" fmla="*/ 28 h 86"/>
                    <a:gd name="T8" fmla="*/ 185 w 191"/>
                    <a:gd name="T9" fmla="*/ 28 h 86"/>
                    <a:gd name="T10" fmla="*/ 185 w 191"/>
                    <a:gd name="T11" fmla="*/ 33 h 86"/>
                    <a:gd name="T12" fmla="*/ 191 w 191"/>
                    <a:gd name="T13" fmla="*/ 41 h 86"/>
                    <a:gd name="T14" fmla="*/ 188 w 191"/>
                    <a:gd name="T15" fmla="*/ 61 h 86"/>
                    <a:gd name="T16" fmla="*/ 183 w 191"/>
                    <a:gd name="T17" fmla="*/ 79 h 86"/>
                    <a:gd name="T18" fmla="*/ 180 w 191"/>
                    <a:gd name="T19" fmla="*/ 86 h 86"/>
                    <a:gd name="T20" fmla="*/ 178 w 191"/>
                    <a:gd name="T21" fmla="*/ 86 h 86"/>
                    <a:gd name="T22" fmla="*/ 176 w 191"/>
                    <a:gd name="T23" fmla="*/ 86 h 86"/>
                    <a:gd name="T24" fmla="*/ 175 w 191"/>
                    <a:gd name="T25" fmla="*/ 86 h 86"/>
                    <a:gd name="T26" fmla="*/ 175 w 191"/>
                    <a:gd name="T27" fmla="*/ 84 h 86"/>
                    <a:gd name="T28" fmla="*/ 181 w 191"/>
                    <a:gd name="T29" fmla="*/ 69 h 86"/>
                    <a:gd name="T30" fmla="*/ 185 w 191"/>
                    <a:gd name="T31" fmla="*/ 51 h 86"/>
                    <a:gd name="T32" fmla="*/ 191 w 191"/>
                    <a:gd name="T33" fmla="*/ 41 h 86"/>
                    <a:gd name="T34" fmla="*/ 9 w 191"/>
                    <a:gd name="T35" fmla="*/ 5 h 86"/>
                    <a:gd name="T36" fmla="*/ 4 w 191"/>
                    <a:gd name="T37" fmla="*/ 23 h 86"/>
                    <a:gd name="T38" fmla="*/ 0 w 191"/>
                    <a:gd name="T39" fmla="*/ 41 h 86"/>
                    <a:gd name="T40" fmla="*/ 2 w 191"/>
                    <a:gd name="T41" fmla="*/ 51 h 86"/>
                    <a:gd name="T42" fmla="*/ 4 w 191"/>
                    <a:gd name="T43" fmla="*/ 51 h 86"/>
                    <a:gd name="T44" fmla="*/ 5 w 191"/>
                    <a:gd name="T45" fmla="*/ 53 h 86"/>
                    <a:gd name="T46" fmla="*/ 5 w 191"/>
                    <a:gd name="T47" fmla="*/ 53 h 86"/>
                    <a:gd name="T48" fmla="*/ 7 w 191"/>
                    <a:gd name="T49" fmla="*/ 51 h 86"/>
                    <a:gd name="T50" fmla="*/ 7 w 191"/>
                    <a:gd name="T51" fmla="*/ 33 h 86"/>
                    <a:gd name="T52" fmla="*/ 10 w 191"/>
                    <a:gd name="T53" fmla="*/ 15 h 86"/>
                    <a:gd name="T54" fmla="*/ 15 w 191"/>
                    <a:gd name="T55" fmla="*/ 1 h 86"/>
                    <a:gd name="T56" fmla="*/ 14 w 191"/>
                    <a:gd name="T57" fmla="*/ 1 h 86"/>
                    <a:gd name="T58" fmla="*/ 14 w 191"/>
                    <a:gd name="T59" fmla="*/ 1 h 86"/>
                    <a:gd name="T60" fmla="*/ 12 w 191"/>
                    <a:gd name="T61" fmla="*/ 0 h 86"/>
                    <a:gd name="T62" fmla="*/ 10 w 191"/>
                    <a:gd name="T63" fmla="*/ 0 h 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91"/>
                    <a:gd name="T97" fmla="*/ 0 h 86"/>
                    <a:gd name="T98" fmla="*/ 191 w 191"/>
                    <a:gd name="T99" fmla="*/ 86 h 8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91" h="86">
                      <a:moveTo>
                        <a:pt x="191" y="41"/>
                      </a:moveTo>
                      <a:lnTo>
                        <a:pt x="190" y="33"/>
                      </a:lnTo>
                      <a:lnTo>
                        <a:pt x="190" y="28"/>
                      </a:lnTo>
                      <a:lnTo>
                        <a:pt x="188" y="28"/>
                      </a:lnTo>
                      <a:lnTo>
                        <a:pt x="186" y="28"/>
                      </a:lnTo>
                      <a:lnTo>
                        <a:pt x="185" y="28"/>
                      </a:lnTo>
                      <a:lnTo>
                        <a:pt x="185" y="33"/>
                      </a:lnTo>
                      <a:lnTo>
                        <a:pt x="186" y="41"/>
                      </a:lnTo>
                      <a:lnTo>
                        <a:pt x="191" y="41"/>
                      </a:lnTo>
                      <a:lnTo>
                        <a:pt x="190" y="51"/>
                      </a:lnTo>
                      <a:lnTo>
                        <a:pt x="188" y="61"/>
                      </a:lnTo>
                      <a:lnTo>
                        <a:pt x="186" y="69"/>
                      </a:lnTo>
                      <a:lnTo>
                        <a:pt x="183" y="79"/>
                      </a:lnTo>
                      <a:lnTo>
                        <a:pt x="180" y="86"/>
                      </a:lnTo>
                      <a:lnTo>
                        <a:pt x="178" y="86"/>
                      </a:lnTo>
                      <a:lnTo>
                        <a:pt x="176" y="86"/>
                      </a:lnTo>
                      <a:lnTo>
                        <a:pt x="175" y="86"/>
                      </a:lnTo>
                      <a:lnTo>
                        <a:pt x="175" y="84"/>
                      </a:lnTo>
                      <a:lnTo>
                        <a:pt x="178" y="76"/>
                      </a:lnTo>
                      <a:lnTo>
                        <a:pt x="181" y="69"/>
                      </a:lnTo>
                      <a:lnTo>
                        <a:pt x="183" y="59"/>
                      </a:lnTo>
                      <a:lnTo>
                        <a:pt x="185" y="51"/>
                      </a:lnTo>
                      <a:lnTo>
                        <a:pt x="186" y="41"/>
                      </a:lnTo>
                      <a:lnTo>
                        <a:pt x="191" y="41"/>
                      </a:lnTo>
                      <a:close/>
                      <a:moveTo>
                        <a:pt x="10" y="0"/>
                      </a:moveTo>
                      <a:lnTo>
                        <a:pt x="9" y="5"/>
                      </a:lnTo>
                      <a:lnTo>
                        <a:pt x="5" y="13"/>
                      </a:lnTo>
                      <a:lnTo>
                        <a:pt x="4" y="23"/>
                      </a:lnTo>
                      <a:lnTo>
                        <a:pt x="2" y="33"/>
                      </a:lnTo>
                      <a:lnTo>
                        <a:pt x="0" y="41"/>
                      </a:lnTo>
                      <a:lnTo>
                        <a:pt x="2" y="51"/>
                      </a:lnTo>
                      <a:lnTo>
                        <a:pt x="4" y="51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7" y="51"/>
                      </a:lnTo>
                      <a:lnTo>
                        <a:pt x="5" y="41"/>
                      </a:lnTo>
                      <a:lnTo>
                        <a:pt x="7" y="33"/>
                      </a:lnTo>
                      <a:lnTo>
                        <a:pt x="7" y="25"/>
                      </a:lnTo>
                      <a:lnTo>
                        <a:pt x="10" y="15"/>
                      </a:lnTo>
                      <a:lnTo>
                        <a:pt x="14" y="6"/>
                      </a:lnTo>
                      <a:lnTo>
                        <a:pt x="15" y="1"/>
                      </a:lnTo>
                      <a:lnTo>
                        <a:pt x="14" y="1"/>
                      </a:lnTo>
                      <a:lnTo>
                        <a:pt x="12" y="1"/>
                      </a:lnTo>
                      <a:lnTo>
                        <a:pt x="1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4" name="Freeform 281"/>
                <p:cNvSpPr>
                  <a:spLocks noEditPoints="1"/>
                </p:cNvSpPr>
                <p:nvPr/>
              </p:nvSpPr>
              <p:spPr bwMode="auto">
                <a:xfrm>
                  <a:off x="1940" y="2905"/>
                  <a:ext cx="184" cy="85"/>
                </a:xfrm>
                <a:custGeom>
                  <a:avLst/>
                  <a:gdLst>
                    <a:gd name="T0" fmla="*/ 184 w 184"/>
                    <a:gd name="T1" fmla="*/ 32 h 85"/>
                    <a:gd name="T2" fmla="*/ 182 w 184"/>
                    <a:gd name="T3" fmla="*/ 27 h 85"/>
                    <a:gd name="T4" fmla="*/ 181 w 184"/>
                    <a:gd name="T5" fmla="*/ 27 h 85"/>
                    <a:gd name="T6" fmla="*/ 179 w 184"/>
                    <a:gd name="T7" fmla="*/ 27 h 85"/>
                    <a:gd name="T8" fmla="*/ 179 w 184"/>
                    <a:gd name="T9" fmla="*/ 27 h 85"/>
                    <a:gd name="T10" fmla="*/ 179 w 184"/>
                    <a:gd name="T11" fmla="*/ 32 h 85"/>
                    <a:gd name="T12" fmla="*/ 184 w 184"/>
                    <a:gd name="T13" fmla="*/ 40 h 85"/>
                    <a:gd name="T14" fmla="*/ 182 w 184"/>
                    <a:gd name="T15" fmla="*/ 60 h 85"/>
                    <a:gd name="T16" fmla="*/ 177 w 184"/>
                    <a:gd name="T17" fmla="*/ 77 h 85"/>
                    <a:gd name="T18" fmla="*/ 172 w 184"/>
                    <a:gd name="T19" fmla="*/ 85 h 85"/>
                    <a:gd name="T20" fmla="*/ 171 w 184"/>
                    <a:gd name="T21" fmla="*/ 85 h 85"/>
                    <a:gd name="T22" fmla="*/ 169 w 184"/>
                    <a:gd name="T23" fmla="*/ 85 h 85"/>
                    <a:gd name="T24" fmla="*/ 167 w 184"/>
                    <a:gd name="T25" fmla="*/ 85 h 85"/>
                    <a:gd name="T26" fmla="*/ 172 w 184"/>
                    <a:gd name="T27" fmla="*/ 75 h 85"/>
                    <a:gd name="T28" fmla="*/ 177 w 184"/>
                    <a:gd name="T29" fmla="*/ 58 h 85"/>
                    <a:gd name="T30" fmla="*/ 179 w 184"/>
                    <a:gd name="T31" fmla="*/ 40 h 85"/>
                    <a:gd name="T32" fmla="*/ 10 w 184"/>
                    <a:gd name="T33" fmla="*/ 0 h 85"/>
                    <a:gd name="T34" fmla="*/ 3 w 184"/>
                    <a:gd name="T35" fmla="*/ 14 h 85"/>
                    <a:gd name="T36" fmla="*/ 0 w 184"/>
                    <a:gd name="T37" fmla="*/ 32 h 85"/>
                    <a:gd name="T38" fmla="*/ 0 w 184"/>
                    <a:gd name="T39" fmla="*/ 50 h 85"/>
                    <a:gd name="T40" fmla="*/ 1 w 184"/>
                    <a:gd name="T41" fmla="*/ 52 h 85"/>
                    <a:gd name="T42" fmla="*/ 1 w 184"/>
                    <a:gd name="T43" fmla="*/ 52 h 85"/>
                    <a:gd name="T44" fmla="*/ 3 w 184"/>
                    <a:gd name="T45" fmla="*/ 52 h 85"/>
                    <a:gd name="T46" fmla="*/ 5 w 184"/>
                    <a:gd name="T47" fmla="*/ 53 h 85"/>
                    <a:gd name="T48" fmla="*/ 5 w 184"/>
                    <a:gd name="T49" fmla="*/ 50 h 85"/>
                    <a:gd name="T50" fmla="*/ 5 w 184"/>
                    <a:gd name="T51" fmla="*/ 32 h 85"/>
                    <a:gd name="T52" fmla="*/ 8 w 184"/>
                    <a:gd name="T53" fmla="*/ 15 h 85"/>
                    <a:gd name="T54" fmla="*/ 15 w 184"/>
                    <a:gd name="T55" fmla="*/ 2 h 85"/>
                    <a:gd name="T56" fmla="*/ 13 w 184"/>
                    <a:gd name="T57" fmla="*/ 2 h 85"/>
                    <a:gd name="T58" fmla="*/ 11 w 184"/>
                    <a:gd name="T59" fmla="*/ 0 h 85"/>
                    <a:gd name="T60" fmla="*/ 10 w 184"/>
                    <a:gd name="T61" fmla="*/ 0 h 85"/>
                    <a:gd name="T62" fmla="*/ 10 w 184"/>
                    <a:gd name="T63" fmla="*/ 0 h 8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84"/>
                    <a:gd name="T97" fmla="*/ 0 h 85"/>
                    <a:gd name="T98" fmla="*/ 184 w 184"/>
                    <a:gd name="T99" fmla="*/ 85 h 8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84" h="85">
                      <a:moveTo>
                        <a:pt x="184" y="40"/>
                      </a:moveTo>
                      <a:lnTo>
                        <a:pt x="184" y="32"/>
                      </a:lnTo>
                      <a:lnTo>
                        <a:pt x="182" y="27"/>
                      </a:lnTo>
                      <a:lnTo>
                        <a:pt x="181" y="27"/>
                      </a:lnTo>
                      <a:lnTo>
                        <a:pt x="179" y="27"/>
                      </a:lnTo>
                      <a:lnTo>
                        <a:pt x="177" y="27"/>
                      </a:lnTo>
                      <a:lnTo>
                        <a:pt x="179" y="32"/>
                      </a:lnTo>
                      <a:lnTo>
                        <a:pt x="179" y="40"/>
                      </a:lnTo>
                      <a:lnTo>
                        <a:pt x="184" y="40"/>
                      </a:lnTo>
                      <a:lnTo>
                        <a:pt x="184" y="50"/>
                      </a:lnTo>
                      <a:lnTo>
                        <a:pt x="182" y="60"/>
                      </a:lnTo>
                      <a:lnTo>
                        <a:pt x="181" y="68"/>
                      </a:lnTo>
                      <a:lnTo>
                        <a:pt x="177" y="77"/>
                      </a:lnTo>
                      <a:lnTo>
                        <a:pt x="172" y="85"/>
                      </a:lnTo>
                      <a:lnTo>
                        <a:pt x="171" y="85"/>
                      </a:lnTo>
                      <a:lnTo>
                        <a:pt x="169" y="85"/>
                      </a:lnTo>
                      <a:lnTo>
                        <a:pt x="167" y="85"/>
                      </a:lnTo>
                      <a:lnTo>
                        <a:pt x="172" y="75"/>
                      </a:lnTo>
                      <a:lnTo>
                        <a:pt x="176" y="67"/>
                      </a:lnTo>
                      <a:lnTo>
                        <a:pt x="177" y="58"/>
                      </a:lnTo>
                      <a:lnTo>
                        <a:pt x="179" y="50"/>
                      </a:lnTo>
                      <a:lnTo>
                        <a:pt x="179" y="40"/>
                      </a:lnTo>
                      <a:lnTo>
                        <a:pt x="184" y="40"/>
                      </a:lnTo>
                      <a:close/>
                      <a:moveTo>
                        <a:pt x="10" y="0"/>
                      </a:moveTo>
                      <a:lnTo>
                        <a:pt x="6" y="5"/>
                      </a:lnTo>
                      <a:lnTo>
                        <a:pt x="3" y="14"/>
                      </a:lnTo>
                      <a:lnTo>
                        <a:pt x="1" y="22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1" y="52"/>
                      </a:lnTo>
                      <a:lnTo>
                        <a:pt x="3" y="52"/>
                      </a:lnTo>
                      <a:lnTo>
                        <a:pt x="5" y="53"/>
                      </a:lnTo>
                      <a:lnTo>
                        <a:pt x="5" y="50"/>
                      </a:lnTo>
                      <a:lnTo>
                        <a:pt x="5" y="40"/>
                      </a:lnTo>
                      <a:lnTo>
                        <a:pt x="5" y="32"/>
                      </a:lnTo>
                      <a:lnTo>
                        <a:pt x="6" y="24"/>
                      </a:lnTo>
                      <a:lnTo>
                        <a:pt x="8" y="15"/>
                      </a:lnTo>
                      <a:lnTo>
                        <a:pt x="11" y="7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5" name="Freeform 282"/>
                <p:cNvSpPr>
                  <a:spLocks noEditPoints="1"/>
                </p:cNvSpPr>
                <p:nvPr/>
              </p:nvSpPr>
              <p:spPr bwMode="auto">
                <a:xfrm>
                  <a:off x="1941" y="2905"/>
                  <a:ext cx="181" cy="85"/>
                </a:xfrm>
                <a:custGeom>
                  <a:avLst/>
                  <a:gdLst>
                    <a:gd name="T0" fmla="*/ 180 w 181"/>
                    <a:gd name="T1" fmla="*/ 32 h 85"/>
                    <a:gd name="T2" fmla="*/ 178 w 181"/>
                    <a:gd name="T3" fmla="*/ 27 h 85"/>
                    <a:gd name="T4" fmla="*/ 178 w 181"/>
                    <a:gd name="T5" fmla="*/ 27 h 85"/>
                    <a:gd name="T6" fmla="*/ 176 w 181"/>
                    <a:gd name="T7" fmla="*/ 27 h 85"/>
                    <a:gd name="T8" fmla="*/ 175 w 181"/>
                    <a:gd name="T9" fmla="*/ 27 h 85"/>
                    <a:gd name="T10" fmla="*/ 175 w 181"/>
                    <a:gd name="T11" fmla="*/ 32 h 85"/>
                    <a:gd name="T12" fmla="*/ 181 w 181"/>
                    <a:gd name="T13" fmla="*/ 40 h 85"/>
                    <a:gd name="T14" fmla="*/ 178 w 181"/>
                    <a:gd name="T15" fmla="*/ 58 h 85"/>
                    <a:gd name="T16" fmla="*/ 173 w 181"/>
                    <a:gd name="T17" fmla="*/ 75 h 85"/>
                    <a:gd name="T18" fmla="*/ 170 w 181"/>
                    <a:gd name="T19" fmla="*/ 85 h 85"/>
                    <a:gd name="T20" fmla="*/ 168 w 181"/>
                    <a:gd name="T21" fmla="*/ 85 h 85"/>
                    <a:gd name="T22" fmla="*/ 166 w 181"/>
                    <a:gd name="T23" fmla="*/ 85 h 85"/>
                    <a:gd name="T24" fmla="*/ 165 w 181"/>
                    <a:gd name="T25" fmla="*/ 85 h 85"/>
                    <a:gd name="T26" fmla="*/ 163 w 181"/>
                    <a:gd name="T27" fmla="*/ 85 h 85"/>
                    <a:gd name="T28" fmla="*/ 171 w 181"/>
                    <a:gd name="T29" fmla="*/ 67 h 85"/>
                    <a:gd name="T30" fmla="*/ 175 w 181"/>
                    <a:gd name="T31" fmla="*/ 50 h 85"/>
                    <a:gd name="T32" fmla="*/ 181 w 181"/>
                    <a:gd name="T33" fmla="*/ 40 h 85"/>
                    <a:gd name="T34" fmla="*/ 9 w 181"/>
                    <a:gd name="T35" fmla="*/ 5 h 85"/>
                    <a:gd name="T36" fmla="*/ 2 w 181"/>
                    <a:gd name="T37" fmla="*/ 24 h 85"/>
                    <a:gd name="T38" fmla="*/ 0 w 181"/>
                    <a:gd name="T39" fmla="*/ 40 h 85"/>
                    <a:gd name="T40" fmla="*/ 2 w 181"/>
                    <a:gd name="T41" fmla="*/ 52 h 85"/>
                    <a:gd name="T42" fmla="*/ 4 w 181"/>
                    <a:gd name="T43" fmla="*/ 53 h 85"/>
                    <a:gd name="T44" fmla="*/ 4 w 181"/>
                    <a:gd name="T45" fmla="*/ 53 h 85"/>
                    <a:gd name="T46" fmla="*/ 5 w 181"/>
                    <a:gd name="T47" fmla="*/ 53 h 85"/>
                    <a:gd name="T48" fmla="*/ 7 w 181"/>
                    <a:gd name="T49" fmla="*/ 53 h 85"/>
                    <a:gd name="T50" fmla="*/ 5 w 181"/>
                    <a:gd name="T51" fmla="*/ 40 h 85"/>
                    <a:gd name="T52" fmla="*/ 7 w 181"/>
                    <a:gd name="T53" fmla="*/ 24 h 85"/>
                    <a:gd name="T54" fmla="*/ 12 w 181"/>
                    <a:gd name="T55" fmla="*/ 9 h 85"/>
                    <a:gd name="T56" fmla="*/ 15 w 181"/>
                    <a:gd name="T57" fmla="*/ 2 h 85"/>
                    <a:gd name="T58" fmla="*/ 14 w 181"/>
                    <a:gd name="T59" fmla="*/ 2 h 85"/>
                    <a:gd name="T60" fmla="*/ 12 w 181"/>
                    <a:gd name="T61" fmla="*/ 2 h 85"/>
                    <a:gd name="T62" fmla="*/ 10 w 181"/>
                    <a:gd name="T63" fmla="*/ 0 h 8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81"/>
                    <a:gd name="T97" fmla="*/ 0 h 85"/>
                    <a:gd name="T98" fmla="*/ 181 w 181"/>
                    <a:gd name="T99" fmla="*/ 85 h 8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81" h="85">
                      <a:moveTo>
                        <a:pt x="181" y="40"/>
                      </a:moveTo>
                      <a:lnTo>
                        <a:pt x="180" y="32"/>
                      </a:lnTo>
                      <a:lnTo>
                        <a:pt x="180" y="27"/>
                      </a:lnTo>
                      <a:lnTo>
                        <a:pt x="178" y="27"/>
                      </a:lnTo>
                      <a:lnTo>
                        <a:pt x="176" y="27"/>
                      </a:lnTo>
                      <a:lnTo>
                        <a:pt x="175" y="27"/>
                      </a:lnTo>
                      <a:lnTo>
                        <a:pt x="175" y="32"/>
                      </a:lnTo>
                      <a:lnTo>
                        <a:pt x="176" y="40"/>
                      </a:lnTo>
                      <a:lnTo>
                        <a:pt x="181" y="40"/>
                      </a:lnTo>
                      <a:lnTo>
                        <a:pt x="180" y="50"/>
                      </a:lnTo>
                      <a:lnTo>
                        <a:pt x="178" y="58"/>
                      </a:lnTo>
                      <a:lnTo>
                        <a:pt x="176" y="68"/>
                      </a:lnTo>
                      <a:lnTo>
                        <a:pt x="173" y="75"/>
                      </a:lnTo>
                      <a:lnTo>
                        <a:pt x="170" y="83"/>
                      </a:lnTo>
                      <a:lnTo>
                        <a:pt x="170" y="85"/>
                      </a:lnTo>
                      <a:lnTo>
                        <a:pt x="168" y="85"/>
                      </a:lnTo>
                      <a:lnTo>
                        <a:pt x="166" y="85"/>
                      </a:lnTo>
                      <a:lnTo>
                        <a:pt x="165" y="85"/>
                      </a:lnTo>
                      <a:lnTo>
                        <a:pt x="163" y="85"/>
                      </a:lnTo>
                      <a:lnTo>
                        <a:pt x="168" y="73"/>
                      </a:lnTo>
                      <a:lnTo>
                        <a:pt x="171" y="67"/>
                      </a:lnTo>
                      <a:lnTo>
                        <a:pt x="173" y="58"/>
                      </a:lnTo>
                      <a:lnTo>
                        <a:pt x="175" y="50"/>
                      </a:lnTo>
                      <a:lnTo>
                        <a:pt x="176" y="40"/>
                      </a:lnTo>
                      <a:lnTo>
                        <a:pt x="181" y="40"/>
                      </a:lnTo>
                      <a:close/>
                      <a:moveTo>
                        <a:pt x="10" y="0"/>
                      </a:moveTo>
                      <a:lnTo>
                        <a:pt x="9" y="5"/>
                      </a:lnTo>
                      <a:lnTo>
                        <a:pt x="5" y="14"/>
                      </a:lnTo>
                      <a:lnTo>
                        <a:pt x="2" y="24"/>
                      </a:lnTo>
                      <a:lnTo>
                        <a:pt x="2" y="32"/>
                      </a:lnTo>
                      <a:lnTo>
                        <a:pt x="0" y="40"/>
                      </a:lnTo>
                      <a:lnTo>
                        <a:pt x="2" y="50"/>
                      </a:lnTo>
                      <a:lnTo>
                        <a:pt x="2" y="52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7" y="50"/>
                      </a:lnTo>
                      <a:lnTo>
                        <a:pt x="5" y="40"/>
                      </a:lnTo>
                      <a:lnTo>
                        <a:pt x="7" y="32"/>
                      </a:lnTo>
                      <a:lnTo>
                        <a:pt x="7" y="24"/>
                      </a:lnTo>
                      <a:lnTo>
                        <a:pt x="10" y="15"/>
                      </a:lnTo>
                      <a:lnTo>
                        <a:pt x="12" y="9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2" y="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6" name="Freeform 283"/>
                <p:cNvSpPr>
                  <a:spLocks noEditPoints="1"/>
                </p:cNvSpPr>
                <p:nvPr/>
              </p:nvSpPr>
              <p:spPr bwMode="auto">
                <a:xfrm>
                  <a:off x="1945" y="2907"/>
                  <a:ext cx="174" cy="83"/>
                </a:xfrm>
                <a:custGeom>
                  <a:avLst/>
                  <a:gdLst>
                    <a:gd name="T0" fmla="*/ 174 w 174"/>
                    <a:gd name="T1" fmla="*/ 38 h 83"/>
                    <a:gd name="T2" fmla="*/ 174 w 174"/>
                    <a:gd name="T3" fmla="*/ 30 h 83"/>
                    <a:gd name="T4" fmla="*/ 172 w 174"/>
                    <a:gd name="T5" fmla="*/ 25 h 83"/>
                    <a:gd name="T6" fmla="*/ 172 w 174"/>
                    <a:gd name="T7" fmla="*/ 25 h 83"/>
                    <a:gd name="T8" fmla="*/ 172 w 174"/>
                    <a:gd name="T9" fmla="*/ 25 h 83"/>
                    <a:gd name="T10" fmla="*/ 171 w 174"/>
                    <a:gd name="T11" fmla="*/ 25 h 83"/>
                    <a:gd name="T12" fmla="*/ 171 w 174"/>
                    <a:gd name="T13" fmla="*/ 25 h 83"/>
                    <a:gd name="T14" fmla="*/ 169 w 174"/>
                    <a:gd name="T15" fmla="*/ 25 h 83"/>
                    <a:gd name="T16" fmla="*/ 169 w 174"/>
                    <a:gd name="T17" fmla="*/ 25 h 83"/>
                    <a:gd name="T18" fmla="*/ 169 w 174"/>
                    <a:gd name="T19" fmla="*/ 25 h 83"/>
                    <a:gd name="T20" fmla="*/ 167 w 174"/>
                    <a:gd name="T21" fmla="*/ 25 h 83"/>
                    <a:gd name="T22" fmla="*/ 169 w 174"/>
                    <a:gd name="T23" fmla="*/ 38 h 83"/>
                    <a:gd name="T24" fmla="*/ 174 w 174"/>
                    <a:gd name="T25" fmla="*/ 38 h 83"/>
                    <a:gd name="T26" fmla="*/ 174 w 174"/>
                    <a:gd name="T27" fmla="*/ 48 h 83"/>
                    <a:gd name="T28" fmla="*/ 172 w 174"/>
                    <a:gd name="T29" fmla="*/ 56 h 83"/>
                    <a:gd name="T30" fmla="*/ 171 w 174"/>
                    <a:gd name="T31" fmla="*/ 65 h 83"/>
                    <a:gd name="T32" fmla="*/ 167 w 174"/>
                    <a:gd name="T33" fmla="*/ 73 h 83"/>
                    <a:gd name="T34" fmla="*/ 162 w 174"/>
                    <a:gd name="T35" fmla="*/ 83 h 83"/>
                    <a:gd name="T36" fmla="*/ 161 w 174"/>
                    <a:gd name="T37" fmla="*/ 83 h 83"/>
                    <a:gd name="T38" fmla="*/ 161 w 174"/>
                    <a:gd name="T39" fmla="*/ 83 h 83"/>
                    <a:gd name="T40" fmla="*/ 159 w 174"/>
                    <a:gd name="T41" fmla="*/ 83 h 83"/>
                    <a:gd name="T42" fmla="*/ 159 w 174"/>
                    <a:gd name="T43" fmla="*/ 83 h 83"/>
                    <a:gd name="T44" fmla="*/ 159 w 174"/>
                    <a:gd name="T45" fmla="*/ 83 h 83"/>
                    <a:gd name="T46" fmla="*/ 157 w 174"/>
                    <a:gd name="T47" fmla="*/ 83 h 83"/>
                    <a:gd name="T48" fmla="*/ 157 w 174"/>
                    <a:gd name="T49" fmla="*/ 83 h 83"/>
                    <a:gd name="T50" fmla="*/ 156 w 174"/>
                    <a:gd name="T51" fmla="*/ 83 h 83"/>
                    <a:gd name="T52" fmla="*/ 162 w 174"/>
                    <a:gd name="T53" fmla="*/ 71 h 83"/>
                    <a:gd name="T54" fmla="*/ 167 w 174"/>
                    <a:gd name="T55" fmla="*/ 55 h 83"/>
                    <a:gd name="T56" fmla="*/ 169 w 174"/>
                    <a:gd name="T57" fmla="*/ 38 h 83"/>
                    <a:gd name="T58" fmla="*/ 174 w 174"/>
                    <a:gd name="T59" fmla="*/ 38 h 83"/>
                    <a:gd name="T60" fmla="*/ 10 w 174"/>
                    <a:gd name="T61" fmla="*/ 0 h 83"/>
                    <a:gd name="T62" fmla="*/ 6 w 174"/>
                    <a:gd name="T63" fmla="*/ 5 h 83"/>
                    <a:gd name="T64" fmla="*/ 3 w 174"/>
                    <a:gd name="T65" fmla="*/ 13 h 83"/>
                    <a:gd name="T66" fmla="*/ 1 w 174"/>
                    <a:gd name="T67" fmla="*/ 22 h 83"/>
                    <a:gd name="T68" fmla="*/ 0 w 174"/>
                    <a:gd name="T69" fmla="*/ 30 h 83"/>
                    <a:gd name="T70" fmla="*/ 0 w 174"/>
                    <a:gd name="T71" fmla="*/ 38 h 83"/>
                    <a:gd name="T72" fmla="*/ 0 w 174"/>
                    <a:gd name="T73" fmla="*/ 48 h 83"/>
                    <a:gd name="T74" fmla="*/ 0 w 174"/>
                    <a:gd name="T75" fmla="*/ 51 h 83"/>
                    <a:gd name="T76" fmla="*/ 1 w 174"/>
                    <a:gd name="T77" fmla="*/ 51 h 83"/>
                    <a:gd name="T78" fmla="*/ 1 w 174"/>
                    <a:gd name="T79" fmla="*/ 51 h 83"/>
                    <a:gd name="T80" fmla="*/ 3 w 174"/>
                    <a:gd name="T81" fmla="*/ 51 h 83"/>
                    <a:gd name="T82" fmla="*/ 3 w 174"/>
                    <a:gd name="T83" fmla="*/ 53 h 83"/>
                    <a:gd name="T84" fmla="*/ 3 w 174"/>
                    <a:gd name="T85" fmla="*/ 53 h 83"/>
                    <a:gd name="T86" fmla="*/ 5 w 174"/>
                    <a:gd name="T87" fmla="*/ 53 h 83"/>
                    <a:gd name="T88" fmla="*/ 5 w 174"/>
                    <a:gd name="T89" fmla="*/ 53 h 83"/>
                    <a:gd name="T90" fmla="*/ 6 w 174"/>
                    <a:gd name="T91" fmla="*/ 53 h 83"/>
                    <a:gd name="T92" fmla="*/ 5 w 174"/>
                    <a:gd name="T93" fmla="*/ 38 h 83"/>
                    <a:gd name="T94" fmla="*/ 6 w 174"/>
                    <a:gd name="T95" fmla="*/ 22 h 83"/>
                    <a:gd name="T96" fmla="*/ 11 w 174"/>
                    <a:gd name="T97" fmla="*/ 7 h 83"/>
                    <a:gd name="T98" fmla="*/ 13 w 174"/>
                    <a:gd name="T99" fmla="*/ 2 h 83"/>
                    <a:gd name="T100" fmla="*/ 13 w 174"/>
                    <a:gd name="T101" fmla="*/ 2 h 83"/>
                    <a:gd name="T102" fmla="*/ 13 w 174"/>
                    <a:gd name="T103" fmla="*/ 2 h 83"/>
                    <a:gd name="T104" fmla="*/ 11 w 174"/>
                    <a:gd name="T105" fmla="*/ 2 h 83"/>
                    <a:gd name="T106" fmla="*/ 11 w 174"/>
                    <a:gd name="T107" fmla="*/ 0 h 83"/>
                    <a:gd name="T108" fmla="*/ 11 w 174"/>
                    <a:gd name="T109" fmla="*/ 0 h 83"/>
                    <a:gd name="T110" fmla="*/ 10 w 174"/>
                    <a:gd name="T111" fmla="*/ 0 h 83"/>
                    <a:gd name="T112" fmla="*/ 10 w 174"/>
                    <a:gd name="T113" fmla="*/ 0 h 83"/>
                    <a:gd name="T114" fmla="*/ 10 w 174"/>
                    <a:gd name="T115" fmla="*/ 0 h 8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74"/>
                    <a:gd name="T175" fmla="*/ 0 h 83"/>
                    <a:gd name="T176" fmla="*/ 174 w 174"/>
                    <a:gd name="T177" fmla="*/ 83 h 8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74" h="83">
                      <a:moveTo>
                        <a:pt x="174" y="38"/>
                      </a:moveTo>
                      <a:lnTo>
                        <a:pt x="174" y="30"/>
                      </a:lnTo>
                      <a:lnTo>
                        <a:pt x="172" y="25"/>
                      </a:lnTo>
                      <a:lnTo>
                        <a:pt x="171" y="25"/>
                      </a:lnTo>
                      <a:lnTo>
                        <a:pt x="169" y="25"/>
                      </a:lnTo>
                      <a:lnTo>
                        <a:pt x="167" y="25"/>
                      </a:lnTo>
                      <a:lnTo>
                        <a:pt x="169" y="38"/>
                      </a:lnTo>
                      <a:lnTo>
                        <a:pt x="174" y="38"/>
                      </a:lnTo>
                      <a:lnTo>
                        <a:pt x="174" y="48"/>
                      </a:lnTo>
                      <a:lnTo>
                        <a:pt x="172" y="56"/>
                      </a:lnTo>
                      <a:lnTo>
                        <a:pt x="171" y="65"/>
                      </a:lnTo>
                      <a:lnTo>
                        <a:pt x="167" y="73"/>
                      </a:lnTo>
                      <a:lnTo>
                        <a:pt x="162" y="83"/>
                      </a:lnTo>
                      <a:lnTo>
                        <a:pt x="161" y="83"/>
                      </a:lnTo>
                      <a:lnTo>
                        <a:pt x="159" y="83"/>
                      </a:lnTo>
                      <a:lnTo>
                        <a:pt x="157" y="83"/>
                      </a:lnTo>
                      <a:lnTo>
                        <a:pt x="156" y="83"/>
                      </a:lnTo>
                      <a:lnTo>
                        <a:pt x="162" y="71"/>
                      </a:lnTo>
                      <a:lnTo>
                        <a:pt x="167" y="55"/>
                      </a:lnTo>
                      <a:lnTo>
                        <a:pt x="169" y="38"/>
                      </a:lnTo>
                      <a:lnTo>
                        <a:pt x="174" y="38"/>
                      </a:lnTo>
                      <a:close/>
                      <a:moveTo>
                        <a:pt x="10" y="0"/>
                      </a:moveTo>
                      <a:lnTo>
                        <a:pt x="6" y="5"/>
                      </a:lnTo>
                      <a:lnTo>
                        <a:pt x="3" y="13"/>
                      </a:lnTo>
                      <a:lnTo>
                        <a:pt x="1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51"/>
                      </a:lnTo>
                      <a:lnTo>
                        <a:pt x="1" y="51"/>
                      </a:lnTo>
                      <a:lnTo>
                        <a:pt x="3" y="51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6" y="53"/>
                      </a:lnTo>
                      <a:lnTo>
                        <a:pt x="5" y="38"/>
                      </a:lnTo>
                      <a:lnTo>
                        <a:pt x="6" y="22"/>
                      </a:lnTo>
                      <a:lnTo>
                        <a:pt x="11" y="7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1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7" name="Freeform 284"/>
                <p:cNvSpPr>
                  <a:spLocks noEditPoints="1"/>
                </p:cNvSpPr>
                <p:nvPr/>
              </p:nvSpPr>
              <p:spPr bwMode="auto">
                <a:xfrm>
                  <a:off x="1946" y="2907"/>
                  <a:ext cx="171" cy="83"/>
                </a:xfrm>
                <a:custGeom>
                  <a:avLst/>
                  <a:gdLst>
                    <a:gd name="T0" fmla="*/ 171 w 171"/>
                    <a:gd name="T1" fmla="*/ 38 h 83"/>
                    <a:gd name="T2" fmla="*/ 170 w 171"/>
                    <a:gd name="T3" fmla="*/ 30 h 83"/>
                    <a:gd name="T4" fmla="*/ 170 w 171"/>
                    <a:gd name="T5" fmla="*/ 25 h 83"/>
                    <a:gd name="T6" fmla="*/ 168 w 171"/>
                    <a:gd name="T7" fmla="*/ 25 h 83"/>
                    <a:gd name="T8" fmla="*/ 168 w 171"/>
                    <a:gd name="T9" fmla="*/ 25 h 83"/>
                    <a:gd name="T10" fmla="*/ 168 w 171"/>
                    <a:gd name="T11" fmla="*/ 25 h 83"/>
                    <a:gd name="T12" fmla="*/ 166 w 171"/>
                    <a:gd name="T13" fmla="*/ 25 h 83"/>
                    <a:gd name="T14" fmla="*/ 166 w 171"/>
                    <a:gd name="T15" fmla="*/ 25 h 83"/>
                    <a:gd name="T16" fmla="*/ 165 w 171"/>
                    <a:gd name="T17" fmla="*/ 25 h 83"/>
                    <a:gd name="T18" fmla="*/ 165 w 171"/>
                    <a:gd name="T19" fmla="*/ 25 h 83"/>
                    <a:gd name="T20" fmla="*/ 165 w 171"/>
                    <a:gd name="T21" fmla="*/ 25 h 83"/>
                    <a:gd name="T22" fmla="*/ 165 w 171"/>
                    <a:gd name="T23" fmla="*/ 38 h 83"/>
                    <a:gd name="T24" fmla="*/ 171 w 171"/>
                    <a:gd name="T25" fmla="*/ 38 h 83"/>
                    <a:gd name="T26" fmla="*/ 170 w 171"/>
                    <a:gd name="T27" fmla="*/ 48 h 83"/>
                    <a:gd name="T28" fmla="*/ 168 w 171"/>
                    <a:gd name="T29" fmla="*/ 56 h 83"/>
                    <a:gd name="T30" fmla="*/ 166 w 171"/>
                    <a:gd name="T31" fmla="*/ 65 h 83"/>
                    <a:gd name="T32" fmla="*/ 163 w 171"/>
                    <a:gd name="T33" fmla="*/ 71 h 83"/>
                    <a:gd name="T34" fmla="*/ 158 w 171"/>
                    <a:gd name="T35" fmla="*/ 83 h 83"/>
                    <a:gd name="T36" fmla="*/ 158 w 171"/>
                    <a:gd name="T37" fmla="*/ 83 h 83"/>
                    <a:gd name="T38" fmla="*/ 156 w 171"/>
                    <a:gd name="T39" fmla="*/ 83 h 83"/>
                    <a:gd name="T40" fmla="*/ 156 w 171"/>
                    <a:gd name="T41" fmla="*/ 83 h 83"/>
                    <a:gd name="T42" fmla="*/ 155 w 171"/>
                    <a:gd name="T43" fmla="*/ 83 h 83"/>
                    <a:gd name="T44" fmla="*/ 155 w 171"/>
                    <a:gd name="T45" fmla="*/ 83 h 83"/>
                    <a:gd name="T46" fmla="*/ 153 w 171"/>
                    <a:gd name="T47" fmla="*/ 83 h 83"/>
                    <a:gd name="T48" fmla="*/ 153 w 171"/>
                    <a:gd name="T49" fmla="*/ 83 h 83"/>
                    <a:gd name="T50" fmla="*/ 151 w 171"/>
                    <a:gd name="T51" fmla="*/ 83 h 83"/>
                    <a:gd name="T52" fmla="*/ 160 w 171"/>
                    <a:gd name="T53" fmla="*/ 70 h 83"/>
                    <a:gd name="T54" fmla="*/ 165 w 171"/>
                    <a:gd name="T55" fmla="*/ 55 h 83"/>
                    <a:gd name="T56" fmla="*/ 165 w 171"/>
                    <a:gd name="T57" fmla="*/ 38 h 83"/>
                    <a:gd name="T58" fmla="*/ 171 w 171"/>
                    <a:gd name="T59" fmla="*/ 38 h 83"/>
                    <a:gd name="T60" fmla="*/ 10 w 171"/>
                    <a:gd name="T61" fmla="*/ 0 h 83"/>
                    <a:gd name="T62" fmla="*/ 7 w 171"/>
                    <a:gd name="T63" fmla="*/ 7 h 83"/>
                    <a:gd name="T64" fmla="*/ 5 w 171"/>
                    <a:gd name="T65" fmla="*/ 13 h 83"/>
                    <a:gd name="T66" fmla="*/ 2 w 171"/>
                    <a:gd name="T67" fmla="*/ 22 h 83"/>
                    <a:gd name="T68" fmla="*/ 2 w 171"/>
                    <a:gd name="T69" fmla="*/ 30 h 83"/>
                    <a:gd name="T70" fmla="*/ 0 w 171"/>
                    <a:gd name="T71" fmla="*/ 38 h 83"/>
                    <a:gd name="T72" fmla="*/ 2 w 171"/>
                    <a:gd name="T73" fmla="*/ 48 h 83"/>
                    <a:gd name="T74" fmla="*/ 2 w 171"/>
                    <a:gd name="T75" fmla="*/ 51 h 83"/>
                    <a:gd name="T76" fmla="*/ 2 w 171"/>
                    <a:gd name="T77" fmla="*/ 53 h 83"/>
                    <a:gd name="T78" fmla="*/ 4 w 171"/>
                    <a:gd name="T79" fmla="*/ 53 h 83"/>
                    <a:gd name="T80" fmla="*/ 4 w 171"/>
                    <a:gd name="T81" fmla="*/ 53 h 83"/>
                    <a:gd name="T82" fmla="*/ 5 w 171"/>
                    <a:gd name="T83" fmla="*/ 53 h 83"/>
                    <a:gd name="T84" fmla="*/ 5 w 171"/>
                    <a:gd name="T85" fmla="*/ 53 h 83"/>
                    <a:gd name="T86" fmla="*/ 5 w 171"/>
                    <a:gd name="T87" fmla="*/ 55 h 83"/>
                    <a:gd name="T88" fmla="*/ 7 w 171"/>
                    <a:gd name="T89" fmla="*/ 55 h 83"/>
                    <a:gd name="T90" fmla="*/ 7 w 171"/>
                    <a:gd name="T91" fmla="*/ 55 h 83"/>
                    <a:gd name="T92" fmla="*/ 5 w 171"/>
                    <a:gd name="T93" fmla="*/ 38 h 83"/>
                    <a:gd name="T94" fmla="*/ 7 w 171"/>
                    <a:gd name="T95" fmla="*/ 23 h 83"/>
                    <a:gd name="T96" fmla="*/ 12 w 171"/>
                    <a:gd name="T97" fmla="*/ 8 h 83"/>
                    <a:gd name="T98" fmla="*/ 15 w 171"/>
                    <a:gd name="T99" fmla="*/ 3 h 83"/>
                    <a:gd name="T100" fmla="*/ 15 w 171"/>
                    <a:gd name="T101" fmla="*/ 2 h 83"/>
                    <a:gd name="T102" fmla="*/ 14 w 171"/>
                    <a:gd name="T103" fmla="*/ 2 h 83"/>
                    <a:gd name="T104" fmla="*/ 14 w 171"/>
                    <a:gd name="T105" fmla="*/ 2 h 83"/>
                    <a:gd name="T106" fmla="*/ 12 w 171"/>
                    <a:gd name="T107" fmla="*/ 2 h 83"/>
                    <a:gd name="T108" fmla="*/ 12 w 171"/>
                    <a:gd name="T109" fmla="*/ 2 h 83"/>
                    <a:gd name="T110" fmla="*/ 12 w 171"/>
                    <a:gd name="T111" fmla="*/ 2 h 83"/>
                    <a:gd name="T112" fmla="*/ 10 w 171"/>
                    <a:gd name="T113" fmla="*/ 2 h 83"/>
                    <a:gd name="T114" fmla="*/ 10 w 171"/>
                    <a:gd name="T115" fmla="*/ 0 h 8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71"/>
                    <a:gd name="T175" fmla="*/ 0 h 83"/>
                    <a:gd name="T176" fmla="*/ 171 w 171"/>
                    <a:gd name="T177" fmla="*/ 83 h 8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71" h="83">
                      <a:moveTo>
                        <a:pt x="171" y="38"/>
                      </a:moveTo>
                      <a:lnTo>
                        <a:pt x="170" y="30"/>
                      </a:lnTo>
                      <a:lnTo>
                        <a:pt x="170" y="25"/>
                      </a:lnTo>
                      <a:lnTo>
                        <a:pt x="168" y="25"/>
                      </a:lnTo>
                      <a:lnTo>
                        <a:pt x="166" y="25"/>
                      </a:lnTo>
                      <a:lnTo>
                        <a:pt x="165" y="25"/>
                      </a:lnTo>
                      <a:lnTo>
                        <a:pt x="165" y="38"/>
                      </a:lnTo>
                      <a:lnTo>
                        <a:pt x="171" y="38"/>
                      </a:lnTo>
                      <a:lnTo>
                        <a:pt x="170" y="48"/>
                      </a:lnTo>
                      <a:lnTo>
                        <a:pt x="168" y="56"/>
                      </a:lnTo>
                      <a:lnTo>
                        <a:pt x="166" y="65"/>
                      </a:lnTo>
                      <a:lnTo>
                        <a:pt x="163" y="71"/>
                      </a:lnTo>
                      <a:lnTo>
                        <a:pt x="158" y="83"/>
                      </a:lnTo>
                      <a:lnTo>
                        <a:pt x="156" y="83"/>
                      </a:lnTo>
                      <a:lnTo>
                        <a:pt x="155" y="83"/>
                      </a:lnTo>
                      <a:lnTo>
                        <a:pt x="153" y="83"/>
                      </a:lnTo>
                      <a:lnTo>
                        <a:pt x="151" y="83"/>
                      </a:lnTo>
                      <a:lnTo>
                        <a:pt x="160" y="70"/>
                      </a:lnTo>
                      <a:lnTo>
                        <a:pt x="165" y="55"/>
                      </a:lnTo>
                      <a:lnTo>
                        <a:pt x="165" y="38"/>
                      </a:lnTo>
                      <a:lnTo>
                        <a:pt x="171" y="38"/>
                      </a:lnTo>
                      <a:close/>
                      <a:moveTo>
                        <a:pt x="10" y="0"/>
                      </a:moveTo>
                      <a:lnTo>
                        <a:pt x="7" y="7"/>
                      </a:lnTo>
                      <a:lnTo>
                        <a:pt x="5" y="13"/>
                      </a:lnTo>
                      <a:lnTo>
                        <a:pt x="2" y="22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2" y="48"/>
                      </a:lnTo>
                      <a:lnTo>
                        <a:pt x="2" y="51"/>
                      </a:lnTo>
                      <a:lnTo>
                        <a:pt x="2" y="53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5" y="55"/>
                      </a:lnTo>
                      <a:lnTo>
                        <a:pt x="7" y="55"/>
                      </a:lnTo>
                      <a:lnTo>
                        <a:pt x="5" y="38"/>
                      </a:lnTo>
                      <a:lnTo>
                        <a:pt x="7" y="23"/>
                      </a:lnTo>
                      <a:lnTo>
                        <a:pt x="12" y="8"/>
                      </a:lnTo>
                      <a:lnTo>
                        <a:pt x="15" y="3"/>
                      </a:ln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8" name="Freeform 285"/>
                <p:cNvSpPr>
                  <a:spLocks noEditPoints="1"/>
                </p:cNvSpPr>
                <p:nvPr/>
              </p:nvSpPr>
              <p:spPr bwMode="auto">
                <a:xfrm>
                  <a:off x="1950" y="2909"/>
                  <a:ext cx="164" cy="81"/>
                </a:xfrm>
                <a:custGeom>
                  <a:avLst/>
                  <a:gdLst>
                    <a:gd name="T0" fmla="*/ 164 w 164"/>
                    <a:gd name="T1" fmla="*/ 36 h 81"/>
                    <a:gd name="T2" fmla="*/ 162 w 164"/>
                    <a:gd name="T3" fmla="*/ 23 h 81"/>
                    <a:gd name="T4" fmla="*/ 162 w 164"/>
                    <a:gd name="T5" fmla="*/ 23 h 81"/>
                    <a:gd name="T6" fmla="*/ 161 w 164"/>
                    <a:gd name="T7" fmla="*/ 23 h 81"/>
                    <a:gd name="T8" fmla="*/ 161 w 164"/>
                    <a:gd name="T9" fmla="*/ 23 h 81"/>
                    <a:gd name="T10" fmla="*/ 161 w 164"/>
                    <a:gd name="T11" fmla="*/ 23 h 81"/>
                    <a:gd name="T12" fmla="*/ 159 w 164"/>
                    <a:gd name="T13" fmla="*/ 23 h 81"/>
                    <a:gd name="T14" fmla="*/ 159 w 164"/>
                    <a:gd name="T15" fmla="*/ 23 h 81"/>
                    <a:gd name="T16" fmla="*/ 159 w 164"/>
                    <a:gd name="T17" fmla="*/ 23 h 81"/>
                    <a:gd name="T18" fmla="*/ 157 w 164"/>
                    <a:gd name="T19" fmla="*/ 23 h 81"/>
                    <a:gd name="T20" fmla="*/ 159 w 164"/>
                    <a:gd name="T21" fmla="*/ 36 h 81"/>
                    <a:gd name="T22" fmla="*/ 164 w 164"/>
                    <a:gd name="T23" fmla="*/ 36 h 81"/>
                    <a:gd name="T24" fmla="*/ 162 w 164"/>
                    <a:gd name="T25" fmla="*/ 53 h 81"/>
                    <a:gd name="T26" fmla="*/ 157 w 164"/>
                    <a:gd name="T27" fmla="*/ 69 h 81"/>
                    <a:gd name="T28" fmla="*/ 151 w 164"/>
                    <a:gd name="T29" fmla="*/ 81 h 81"/>
                    <a:gd name="T30" fmla="*/ 151 w 164"/>
                    <a:gd name="T31" fmla="*/ 81 h 81"/>
                    <a:gd name="T32" fmla="*/ 149 w 164"/>
                    <a:gd name="T33" fmla="*/ 81 h 81"/>
                    <a:gd name="T34" fmla="*/ 149 w 164"/>
                    <a:gd name="T35" fmla="*/ 81 h 81"/>
                    <a:gd name="T36" fmla="*/ 147 w 164"/>
                    <a:gd name="T37" fmla="*/ 81 h 81"/>
                    <a:gd name="T38" fmla="*/ 147 w 164"/>
                    <a:gd name="T39" fmla="*/ 81 h 81"/>
                    <a:gd name="T40" fmla="*/ 146 w 164"/>
                    <a:gd name="T41" fmla="*/ 81 h 81"/>
                    <a:gd name="T42" fmla="*/ 146 w 164"/>
                    <a:gd name="T43" fmla="*/ 81 h 81"/>
                    <a:gd name="T44" fmla="*/ 146 w 164"/>
                    <a:gd name="T45" fmla="*/ 81 h 81"/>
                    <a:gd name="T46" fmla="*/ 146 w 164"/>
                    <a:gd name="T47" fmla="*/ 79 h 81"/>
                    <a:gd name="T48" fmla="*/ 152 w 164"/>
                    <a:gd name="T49" fmla="*/ 68 h 81"/>
                    <a:gd name="T50" fmla="*/ 157 w 164"/>
                    <a:gd name="T51" fmla="*/ 53 h 81"/>
                    <a:gd name="T52" fmla="*/ 159 w 164"/>
                    <a:gd name="T53" fmla="*/ 36 h 81"/>
                    <a:gd name="T54" fmla="*/ 164 w 164"/>
                    <a:gd name="T55" fmla="*/ 36 h 81"/>
                    <a:gd name="T56" fmla="*/ 8 w 164"/>
                    <a:gd name="T57" fmla="*/ 0 h 81"/>
                    <a:gd name="T58" fmla="*/ 6 w 164"/>
                    <a:gd name="T59" fmla="*/ 5 h 81"/>
                    <a:gd name="T60" fmla="*/ 1 w 164"/>
                    <a:gd name="T61" fmla="*/ 20 h 81"/>
                    <a:gd name="T62" fmla="*/ 0 w 164"/>
                    <a:gd name="T63" fmla="*/ 36 h 81"/>
                    <a:gd name="T64" fmla="*/ 1 w 164"/>
                    <a:gd name="T65" fmla="*/ 51 h 81"/>
                    <a:gd name="T66" fmla="*/ 1 w 164"/>
                    <a:gd name="T67" fmla="*/ 51 h 81"/>
                    <a:gd name="T68" fmla="*/ 3 w 164"/>
                    <a:gd name="T69" fmla="*/ 53 h 81"/>
                    <a:gd name="T70" fmla="*/ 3 w 164"/>
                    <a:gd name="T71" fmla="*/ 53 h 81"/>
                    <a:gd name="T72" fmla="*/ 3 w 164"/>
                    <a:gd name="T73" fmla="*/ 53 h 81"/>
                    <a:gd name="T74" fmla="*/ 5 w 164"/>
                    <a:gd name="T75" fmla="*/ 53 h 81"/>
                    <a:gd name="T76" fmla="*/ 5 w 164"/>
                    <a:gd name="T77" fmla="*/ 53 h 81"/>
                    <a:gd name="T78" fmla="*/ 6 w 164"/>
                    <a:gd name="T79" fmla="*/ 53 h 81"/>
                    <a:gd name="T80" fmla="*/ 6 w 164"/>
                    <a:gd name="T81" fmla="*/ 54 h 81"/>
                    <a:gd name="T82" fmla="*/ 6 w 164"/>
                    <a:gd name="T83" fmla="*/ 53 h 81"/>
                    <a:gd name="T84" fmla="*/ 5 w 164"/>
                    <a:gd name="T85" fmla="*/ 36 h 81"/>
                    <a:gd name="T86" fmla="*/ 6 w 164"/>
                    <a:gd name="T87" fmla="*/ 21 h 81"/>
                    <a:gd name="T88" fmla="*/ 11 w 164"/>
                    <a:gd name="T89" fmla="*/ 6 h 81"/>
                    <a:gd name="T90" fmla="*/ 13 w 164"/>
                    <a:gd name="T91" fmla="*/ 1 h 81"/>
                    <a:gd name="T92" fmla="*/ 13 w 164"/>
                    <a:gd name="T93" fmla="*/ 1 h 81"/>
                    <a:gd name="T94" fmla="*/ 13 w 164"/>
                    <a:gd name="T95" fmla="*/ 1 h 81"/>
                    <a:gd name="T96" fmla="*/ 11 w 164"/>
                    <a:gd name="T97" fmla="*/ 1 h 81"/>
                    <a:gd name="T98" fmla="*/ 11 w 164"/>
                    <a:gd name="T99" fmla="*/ 1 h 81"/>
                    <a:gd name="T100" fmla="*/ 11 w 164"/>
                    <a:gd name="T101" fmla="*/ 0 h 81"/>
                    <a:gd name="T102" fmla="*/ 10 w 164"/>
                    <a:gd name="T103" fmla="*/ 0 h 81"/>
                    <a:gd name="T104" fmla="*/ 10 w 164"/>
                    <a:gd name="T105" fmla="*/ 0 h 81"/>
                    <a:gd name="T106" fmla="*/ 8 w 164"/>
                    <a:gd name="T107" fmla="*/ 0 h 8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64"/>
                    <a:gd name="T163" fmla="*/ 0 h 81"/>
                    <a:gd name="T164" fmla="*/ 164 w 164"/>
                    <a:gd name="T165" fmla="*/ 81 h 81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64" h="81">
                      <a:moveTo>
                        <a:pt x="164" y="36"/>
                      </a:moveTo>
                      <a:lnTo>
                        <a:pt x="162" y="23"/>
                      </a:lnTo>
                      <a:lnTo>
                        <a:pt x="161" y="23"/>
                      </a:lnTo>
                      <a:lnTo>
                        <a:pt x="159" y="23"/>
                      </a:lnTo>
                      <a:lnTo>
                        <a:pt x="157" y="23"/>
                      </a:lnTo>
                      <a:lnTo>
                        <a:pt x="159" y="36"/>
                      </a:lnTo>
                      <a:lnTo>
                        <a:pt x="164" y="36"/>
                      </a:lnTo>
                      <a:lnTo>
                        <a:pt x="162" y="53"/>
                      </a:lnTo>
                      <a:lnTo>
                        <a:pt x="157" y="69"/>
                      </a:lnTo>
                      <a:lnTo>
                        <a:pt x="151" y="81"/>
                      </a:lnTo>
                      <a:lnTo>
                        <a:pt x="149" y="81"/>
                      </a:lnTo>
                      <a:lnTo>
                        <a:pt x="147" y="81"/>
                      </a:lnTo>
                      <a:lnTo>
                        <a:pt x="146" y="81"/>
                      </a:lnTo>
                      <a:lnTo>
                        <a:pt x="146" y="79"/>
                      </a:lnTo>
                      <a:lnTo>
                        <a:pt x="152" y="68"/>
                      </a:lnTo>
                      <a:lnTo>
                        <a:pt x="157" y="53"/>
                      </a:lnTo>
                      <a:lnTo>
                        <a:pt x="159" y="36"/>
                      </a:lnTo>
                      <a:lnTo>
                        <a:pt x="164" y="36"/>
                      </a:lnTo>
                      <a:close/>
                      <a:moveTo>
                        <a:pt x="8" y="0"/>
                      </a:moveTo>
                      <a:lnTo>
                        <a:pt x="6" y="5"/>
                      </a:lnTo>
                      <a:lnTo>
                        <a:pt x="1" y="20"/>
                      </a:lnTo>
                      <a:lnTo>
                        <a:pt x="0" y="36"/>
                      </a:lnTo>
                      <a:lnTo>
                        <a:pt x="1" y="51"/>
                      </a:lnTo>
                      <a:lnTo>
                        <a:pt x="3" y="53"/>
                      </a:lnTo>
                      <a:lnTo>
                        <a:pt x="5" y="53"/>
                      </a:lnTo>
                      <a:lnTo>
                        <a:pt x="6" y="53"/>
                      </a:lnTo>
                      <a:lnTo>
                        <a:pt x="6" y="54"/>
                      </a:lnTo>
                      <a:lnTo>
                        <a:pt x="6" y="53"/>
                      </a:lnTo>
                      <a:lnTo>
                        <a:pt x="5" y="36"/>
                      </a:lnTo>
                      <a:lnTo>
                        <a:pt x="6" y="21"/>
                      </a:lnTo>
                      <a:lnTo>
                        <a:pt x="11" y="6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59" name="Freeform 286"/>
                <p:cNvSpPr>
                  <a:spLocks noEditPoints="1"/>
                </p:cNvSpPr>
                <p:nvPr/>
              </p:nvSpPr>
              <p:spPr bwMode="auto">
                <a:xfrm>
                  <a:off x="1951" y="2910"/>
                  <a:ext cx="160" cy="80"/>
                </a:xfrm>
                <a:custGeom>
                  <a:avLst/>
                  <a:gdLst>
                    <a:gd name="T0" fmla="*/ 160 w 160"/>
                    <a:gd name="T1" fmla="*/ 35 h 80"/>
                    <a:gd name="T2" fmla="*/ 160 w 160"/>
                    <a:gd name="T3" fmla="*/ 22 h 80"/>
                    <a:gd name="T4" fmla="*/ 158 w 160"/>
                    <a:gd name="T5" fmla="*/ 22 h 80"/>
                    <a:gd name="T6" fmla="*/ 158 w 160"/>
                    <a:gd name="T7" fmla="*/ 22 h 80"/>
                    <a:gd name="T8" fmla="*/ 158 w 160"/>
                    <a:gd name="T9" fmla="*/ 22 h 80"/>
                    <a:gd name="T10" fmla="*/ 156 w 160"/>
                    <a:gd name="T11" fmla="*/ 22 h 80"/>
                    <a:gd name="T12" fmla="*/ 156 w 160"/>
                    <a:gd name="T13" fmla="*/ 22 h 80"/>
                    <a:gd name="T14" fmla="*/ 155 w 160"/>
                    <a:gd name="T15" fmla="*/ 22 h 80"/>
                    <a:gd name="T16" fmla="*/ 155 w 160"/>
                    <a:gd name="T17" fmla="*/ 22 h 80"/>
                    <a:gd name="T18" fmla="*/ 155 w 160"/>
                    <a:gd name="T19" fmla="*/ 22 h 80"/>
                    <a:gd name="T20" fmla="*/ 155 w 160"/>
                    <a:gd name="T21" fmla="*/ 35 h 80"/>
                    <a:gd name="T22" fmla="*/ 160 w 160"/>
                    <a:gd name="T23" fmla="*/ 35 h 80"/>
                    <a:gd name="T24" fmla="*/ 160 w 160"/>
                    <a:gd name="T25" fmla="*/ 52 h 80"/>
                    <a:gd name="T26" fmla="*/ 155 w 160"/>
                    <a:gd name="T27" fmla="*/ 67 h 80"/>
                    <a:gd name="T28" fmla="*/ 146 w 160"/>
                    <a:gd name="T29" fmla="*/ 80 h 80"/>
                    <a:gd name="T30" fmla="*/ 146 w 160"/>
                    <a:gd name="T31" fmla="*/ 80 h 80"/>
                    <a:gd name="T32" fmla="*/ 146 w 160"/>
                    <a:gd name="T33" fmla="*/ 80 h 80"/>
                    <a:gd name="T34" fmla="*/ 145 w 160"/>
                    <a:gd name="T35" fmla="*/ 80 h 80"/>
                    <a:gd name="T36" fmla="*/ 145 w 160"/>
                    <a:gd name="T37" fmla="*/ 80 h 80"/>
                    <a:gd name="T38" fmla="*/ 143 w 160"/>
                    <a:gd name="T39" fmla="*/ 80 h 80"/>
                    <a:gd name="T40" fmla="*/ 143 w 160"/>
                    <a:gd name="T41" fmla="*/ 80 h 80"/>
                    <a:gd name="T42" fmla="*/ 142 w 160"/>
                    <a:gd name="T43" fmla="*/ 80 h 80"/>
                    <a:gd name="T44" fmla="*/ 142 w 160"/>
                    <a:gd name="T45" fmla="*/ 80 h 80"/>
                    <a:gd name="T46" fmla="*/ 143 w 160"/>
                    <a:gd name="T47" fmla="*/ 78 h 80"/>
                    <a:gd name="T48" fmla="*/ 150 w 160"/>
                    <a:gd name="T49" fmla="*/ 65 h 80"/>
                    <a:gd name="T50" fmla="*/ 155 w 160"/>
                    <a:gd name="T51" fmla="*/ 52 h 80"/>
                    <a:gd name="T52" fmla="*/ 155 w 160"/>
                    <a:gd name="T53" fmla="*/ 35 h 80"/>
                    <a:gd name="T54" fmla="*/ 160 w 160"/>
                    <a:gd name="T55" fmla="*/ 35 h 80"/>
                    <a:gd name="T56" fmla="*/ 10 w 160"/>
                    <a:gd name="T57" fmla="*/ 0 h 80"/>
                    <a:gd name="T58" fmla="*/ 7 w 160"/>
                    <a:gd name="T59" fmla="*/ 5 h 80"/>
                    <a:gd name="T60" fmla="*/ 2 w 160"/>
                    <a:gd name="T61" fmla="*/ 20 h 80"/>
                    <a:gd name="T62" fmla="*/ 0 w 160"/>
                    <a:gd name="T63" fmla="*/ 35 h 80"/>
                    <a:gd name="T64" fmla="*/ 2 w 160"/>
                    <a:gd name="T65" fmla="*/ 52 h 80"/>
                    <a:gd name="T66" fmla="*/ 4 w 160"/>
                    <a:gd name="T67" fmla="*/ 52 h 80"/>
                    <a:gd name="T68" fmla="*/ 4 w 160"/>
                    <a:gd name="T69" fmla="*/ 52 h 80"/>
                    <a:gd name="T70" fmla="*/ 5 w 160"/>
                    <a:gd name="T71" fmla="*/ 52 h 80"/>
                    <a:gd name="T72" fmla="*/ 5 w 160"/>
                    <a:gd name="T73" fmla="*/ 53 h 80"/>
                    <a:gd name="T74" fmla="*/ 7 w 160"/>
                    <a:gd name="T75" fmla="*/ 53 h 80"/>
                    <a:gd name="T76" fmla="*/ 7 w 160"/>
                    <a:gd name="T77" fmla="*/ 53 h 80"/>
                    <a:gd name="T78" fmla="*/ 7 w 160"/>
                    <a:gd name="T79" fmla="*/ 53 h 80"/>
                    <a:gd name="T80" fmla="*/ 9 w 160"/>
                    <a:gd name="T81" fmla="*/ 55 h 80"/>
                    <a:gd name="T82" fmla="*/ 7 w 160"/>
                    <a:gd name="T83" fmla="*/ 52 h 80"/>
                    <a:gd name="T84" fmla="*/ 5 w 160"/>
                    <a:gd name="T85" fmla="*/ 35 h 80"/>
                    <a:gd name="T86" fmla="*/ 7 w 160"/>
                    <a:gd name="T87" fmla="*/ 20 h 80"/>
                    <a:gd name="T88" fmla="*/ 12 w 160"/>
                    <a:gd name="T89" fmla="*/ 7 h 80"/>
                    <a:gd name="T90" fmla="*/ 15 w 160"/>
                    <a:gd name="T91" fmla="*/ 2 h 80"/>
                    <a:gd name="T92" fmla="*/ 14 w 160"/>
                    <a:gd name="T93" fmla="*/ 0 h 80"/>
                    <a:gd name="T94" fmla="*/ 14 w 160"/>
                    <a:gd name="T95" fmla="*/ 0 h 80"/>
                    <a:gd name="T96" fmla="*/ 14 w 160"/>
                    <a:gd name="T97" fmla="*/ 0 h 80"/>
                    <a:gd name="T98" fmla="*/ 12 w 160"/>
                    <a:gd name="T99" fmla="*/ 0 h 80"/>
                    <a:gd name="T100" fmla="*/ 12 w 160"/>
                    <a:gd name="T101" fmla="*/ 0 h 80"/>
                    <a:gd name="T102" fmla="*/ 12 w 160"/>
                    <a:gd name="T103" fmla="*/ 0 h 80"/>
                    <a:gd name="T104" fmla="*/ 10 w 160"/>
                    <a:gd name="T105" fmla="*/ 0 h 80"/>
                    <a:gd name="T106" fmla="*/ 10 w 160"/>
                    <a:gd name="T107" fmla="*/ 0 h 8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60"/>
                    <a:gd name="T163" fmla="*/ 0 h 80"/>
                    <a:gd name="T164" fmla="*/ 160 w 160"/>
                    <a:gd name="T165" fmla="*/ 80 h 8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60" h="80">
                      <a:moveTo>
                        <a:pt x="160" y="35"/>
                      </a:moveTo>
                      <a:lnTo>
                        <a:pt x="160" y="22"/>
                      </a:lnTo>
                      <a:lnTo>
                        <a:pt x="158" y="22"/>
                      </a:lnTo>
                      <a:lnTo>
                        <a:pt x="156" y="22"/>
                      </a:lnTo>
                      <a:lnTo>
                        <a:pt x="155" y="22"/>
                      </a:lnTo>
                      <a:lnTo>
                        <a:pt x="155" y="35"/>
                      </a:lnTo>
                      <a:lnTo>
                        <a:pt x="160" y="35"/>
                      </a:lnTo>
                      <a:lnTo>
                        <a:pt x="160" y="52"/>
                      </a:lnTo>
                      <a:lnTo>
                        <a:pt x="155" y="67"/>
                      </a:lnTo>
                      <a:lnTo>
                        <a:pt x="146" y="80"/>
                      </a:lnTo>
                      <a:lnTo>
                        <a:pt x="145" y="80"/>
                      </a:lnTo>
                      <a:lnTo>
                        <a:pt x="143" y="80"/>
                      </a:lnTo>
                      <a:lnTo>
                        <a:pt x="142" y="80"/>
                      </a:lnTo>
                      <a:lnTo>
                        <a:pt x="143" y="78"/>
                      </a:lnTo>
                      <a:lnTo>
                        <a:pt x="150" y="65"/>
                      </a:lnTo>
                      <a:lnTo>
                        <a:pt x="155" y="52"/>
                      </a:lnTo>
                      <a:lnTo>
                        <a:pt x="155" y="35"/>
                      </a:lnTo>
                      <a:lnTo>
                        <a:pt x="160" y="35"/>
                      </a:lnTo>
                      <a:close/>
                      <a:moveTo>
                        <a:pt x="10" y="0"/>
                      </a:moveTo>
                      <a:lnTo>
                        <a:pt x="7" y="5"/>
                      </a:lnTo>
                      <a:lnTo>
                        <a:pt x="2" y="20"/>
                      </a:lnTo>
                      <a:lnTo>
                        <a:pt x="0" y="35"/>
                      </a:lnTo>
                      <a:lnTo>
                        <a:pt x="2" y="52"/>
                      </a:lnTo>
                      <a:lnTo>
                        <a:pt x="4" y="52"/>
                      </a:lnTo>
                      <a:lnTo>
                        <a:pt x="5" y="52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9" y="55"/>
                      </a:lnTo>
                      <a:lnTo>
                        <a:pt x="7" y="52"/>
                      </a:lnTo>
                      <a:lnTo>
                        <a:pt x="5" y="35"/>
                      </a:lnTo>
                      <a:lnTo>
                        <a:pt x="7" y="20"/>
                      </a:lnTo>
                      <a:lnTo>
                        <a:pt x="12" y="7"/>
                      </a:lnTo>
                      <a:lnTo>
                        <a:pt x="15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0" name="Freeform 287"/>
                <p:cNvSpPr>
                  <a:spLocks noEditPoints="1"/>
                </p:cNvSpPr>
                <p:nvPr/>
              </p:nvSpPr>
              <p:spPr bwMode="auto">
                <a:xfrm>
                  <a:off x="1955" y="2910"/>
                  <a:ext cx="154" cy="80"/>
                </a:xfrm>
                <a:custGeom>
                  <a:avLst/>
                  <a:gdLst>
                    <a:gd name="T0" fmla="*/ 154 w 154"/>
                    <a:gd name="T1" fmla="*/ 35 h 80"/>
                    <a:gd name="T2" fmla="*/ 152 w 154"/>
                    <a:gd name="T3" fmla="*/ 22 h 80"/>
                    <a:gd name="T4" fmla="*/ 152 w 154"/>
                    <a:gd name="T5" fmla="*/ 22 h 80"/>
                    <a:gd name="T6" fmla="*/ 151 w 154"/>
                    <a:gd name="T7" fmla="*/ 22 h 80"/>
                    <a:gd name="T8" fmla="*/ 151 w 154"/>
                    <a:gd name="T9" fmla="*/ 22 h 80"/>
                    <a:gd name="T10" fmla="*/ 151 w 154"/>
                    <a:gd name="T11" fmla="*/ 22 h 80"/>
                    <a:gd name="T12" fmla="*/ 149 w 154"/>
                    <a:gd name="T13" fmla="*/ 22 h 80"/>
                    <a:gd name="T14" fmla="*/ 149 w 154"/>
                    <a:gd name="T15" fmla="*/ 22 h 80"/>
                    <a:gd name="T16" fmla="*/ 149 w 154"/>
                    <a:gd name="T17" fmla="*/ 22 h 80"/>
                    <a:gd name="T18" fmla="*/ 147 w 154"/>
                    <a:gd name="T19" fmla="*/ 22 h 80"/>
                    <a:gd name="T20" fmla="*/ 149 w 154"/>
                    <a:gd name="T21" fmla="*/ 35 h 80"/>
                    <a:gd name="T22" fmla="*/ 154 w 154"/>
                    <a:gd name="T23" fmla="*/ 35 h 80"/>
                    <a:gd name="T24" fmla="*/ 152 w 154"/>
                    <a:gd name="T25" fmla="*/ 52 h 80"/>
                    <a:gd name="T26" fmla="*/ 147 w 154"/>
                    <a:gd name="T27" fmla="*/ 67 h 80"/>
                    <a:gd name="T28" fmla="*/ 141 w 154"/>
                    <a:gd name="T29" fmla="*/ 78 h 80"/>
                    <a:gd name="T30" fmla="*/ 141 w 154"/>
                    <a:gd name="T31" fmla="*/ 80 h 80"/>
                    <a:gd name="T32" fmla="*/ 139 w 154"/>
                    <a:gd name="T33" fmla="*/ 80 h 80"/>
                    <a:gd name="T34" fmla="*/ 139 w 154"/>
                    <a:gd name="T35" fmla="*/ 80 h 80"/>
                    <a:gd name="T36" fmla="*/ 138 w 154"/>
                    <a:gd name="T37" fmla="*/ 80 h 80"/>
                    <a:gd name="T38" fmla="*/ 138 w 154"/>
                    <a:gd name="T39" fmla="*/ 80 h 80"/>
                    <a:gd name="T40" fmla="*/ 136 w 154"/>
                    <a:gd name="T41" fmla="*/ 80 h 80"/>
                    <a:gd name="T42" fmla="*/ 136 w 154"/>
                    <a:gd name="T43" fmla="*/ 80 h 80"/>
                    <a:gd name="T44" fmla="*/ 134 w 154"/>
                    <a:gd name="T45" fmla="*/ 80 h 80"/>
                    <a:gd name="T46" fmla="*/ 134 w 154"/>
                    <a:gd name="T47" fmla="*/ 80 h 80"/>
                    <a:gd name="T48" fmla="*/ 138 w 154"/>
                    <a:gd name="T49" fmla="*/ 77 h 80"/>
                    <a:gd name="T50" fmla="*/ 144 w 154"/>
                    <a:gd name="T51" fmla="*/ 63 h 80"/>
                    <a:gd name="T52" fmla="*/ 147 w 154"/>
                    <a:gd name="T53" fmla="*/ 50 h 80"/>
                    <a:gd name="T54" fmla="*/ 149 w 154"/>
                    <a:gd name="T55" fmla="*/ 35 h 80"/>
                    <a:gd name="T56" fmla="*/ 154 w 154"/>
                    <a:gd name="T57" fmla="*/ 35 h 80"/>
                    <a:gd name="T58" fmla="*/ 8 w 154"/>
                    <a:gd name="T59" fmla="*/ 0 h 80"/>
                    <a:gd name="T60" fmla="*/ 6 w 154"/>
                    <a:gd name="T61" fmla="*/ 5 h 80"/>
                    <a:gd name="T62" fmla="*/ 1 w 154"/>
                    <a:gd name="T63" fmla="*/ 20 h 80"/>
                    <a:gd name="T64" fmla="*/ 0 w 154"/>
                    <a:gd name="T65" fmla="*/ 35 h 80"/>
                    <a:gd name="T66" fmla="*/ 1 w 154"/>
                    <a:gd name="T67" fmla="*/ 52 h 80"/>
                    <a:gd name="T68" fmla="*/ 1 w 154"/>
                    <a:gd name="T69" fmla="*/ 53 h 80"/>
                    <a:gd name="T70" fmla="*/ 3 w 154"/>
                    <a:gd name="T71" fmla="*/ 53 h 80"/>
                    <a:gd name="T72" fmla="*/ 3 w 154"/>
                    <a:gd name="T73" fmla="*/ 53 h 80"/>
                    <a:gd name="T74" fmla="*/ 3 w 154"/>
                    <a:gd name="T75" fmla="*/ 53 h 80"/>
                    <a:gd name="T76" fmla="*/ 5 w 154"/>
                    <a:gd name="T77" fmla="*/ 55 h 80"/>
                    <a:gd name="T78" fmla="*/ 5 w 154"/>
                    <a:gd name="T79" fmla="*/ 55 h 80"/>
                    <a:gd name="T80" fmla="*/ 6 w 154"/>
                    <a:gd name="T81" fmla="*/ 55 h 80"/>
                    <a:gd name="T82" fmla="*/ 6 w 154"/>
                    <a:gd name="T83" fmla="*/ 55 h 80"/>
                    <a:gd name="T84" fmla="*/ 8 w 154"/>
                    <a:gd name="T85" fmla="*/ 55 h 80"/>
                    <a:gd name="T86" fmla="*/ 6 w 154"/>
                    <a:gd name="T87" fmla="*/ 50 h 80"/>
                    <a:gd name="T88" fmla="*/ 5 w 154"/>
                    <a:gd name="T89" fmla="*/ 35 h 80"/>
                    <a:gd name="T90" fmla="*/ 6 w 154"/>
                    <a:gd name="T91" fmla="*/ 22 h 80"/>
                    <a:gd name="T92" fmla="*/ 10 w 154"/>
                    <a:gd name="T93" fmla="*/ 7 h 80"/>
                    <a:gd name="T94" fmla="*/ 13 w 154"/>
                    <a:gd name="T95" fmla="*/ 2 h 80"/>
                    <a:gd name="T96" fmla="*/ 13 w 154"/>
                    <a:gd name="T97" fmla="*/ 2 h 80"/>
                    <a:gd name="T98" fmla="*/ 11 w 154"/>
                    <a:gd name="T99" fmla="*/ 2 h 80"/>
                    <a:gd name="T100" fmla="*/ 11 w 154"/>
                    <a:gd name="T101" fmla="*/ 2 h 80"/>
                    <a:gd name="T102" fmla="*/ 11 w 154"/>
                    <a:gd name="T103" fmla="*/ 2 h 80"/>
                    <a:gd name="T104" fmla="*/ 10 w 154"/>
                    <a:gd name="T105" fmla="*/ 0 h 80"/>
                    <a:gd name="T106" fmla="*/ 10 w 154"/>
                    <a:gd name="T107" fmla="*/ 0 h 80"/>
                    <a:gd name="T108" fmla="*/ 10 w 154"/>
                    <a:gd name="T109" fmla="*/ 0 h 80"/>
                    <a:gd name="T110" fmla="*/ 8 w 154"/>
                    <a:gd name="T111" fmla="*/ 0 h 8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54"/>
                    <a:gd name="T169" fmla="*/ 0 h 80"/>
                    <a:gd name="T170" fmla="*/ 154 w 154"/>
                    <a:gd name="T171" fmla="*/ 80 h 80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54" h="80">
                      <a:moveTo>
                        <a:pt x="154" y="35"/>
                      </a:moveTo>
                      <a:lnTo>
                        <a:pt x="152" y="22"/>
                      </a:lnTo>
                      <a:lnTo>
                        <a:pt x="151" y="22"/>
                      </a:lnTo>
                      <a:lnTo>
                        <a:pt x="149" y="22"/>
                      </a:lnTo>
                      <a:lnTo>
                        <a:pt x="147" y="22"/>
                      </a:lnTo>
                      <a:lnTo>
                        <a:pt x="149" y="35"/>
                      </a:lnTo>
                      <a:lnTo>
                        <a:pt x="154" y="35"/>
                      </a:lnTo>
                      <a:lnTo>
                        <a:pt x="152" y="52"/>
                      </a:lnTo>
                      <a:lnTo>
                        <a:pt x="147" y="67"/>
                      </a:lnTo>
                      <a:lnTo>
                        <a:pt x="141" y="78"/>
                      </a:lnTo>
                      <a:lnTo>
                        <a:pt x="141" y="80"/>
                      </a:lnTo>
                      <a:lnTo>
                        <a:pt x="139" y="80"/>
                      </a:lnTo>
                      <a:lnTo>
                        <a:pt x="138" y="80"/>
                      </a:lnTo>
                      <a:lnTo>
                        <a:pt x="136" y="80"/>
                      </a:lnTo>
                      <a:lnTo>
                        <a:pt x="134" y="80"/>
                      </a:lnTo>
                      <a:lnTo>
                        <a:pt x="138" y="77"/>
                      </a:lnTo>
                      <a:lnTo>
                        <a:pt x="144" y="63"/>
                      </a:lnTo>
                      <a:lnTo>
                        <a:pt x="147" y="50"/>
                      </a:lnTo>
                      <a:lnTo>
                        <a:pt x="149" y="35"/>
                      </a:lnTo>
                      <a:lnTo>
                        <a:pt x="154" y="35"/>
                      </a:lnTo>
                      <a:close/>
                      <a:moveTo>
                        <a:pt x="8" y="0"/>
                      </a:moveTo>
                      <a:lnTo>
                        <a:pt x="6" y="5"/>
                      </a:lnTo>
                      <a:lnTo>
                        <a:pt x="1" y="20"/>
                      </a:lnTo>
                      <a:lnTo>
                        <a:pt x="0" y="35"/>
                      </a:lnTo>
                      <a:lnTo>
                        <a:pt x="1" y="52"/>
                      </a:lnTo>
                      <a:lnTo>
                        <a:pt x="1" y="53"/>
                      </a:lnTo>
                      <a:lnTo>
                        <a:pt x="3" y="53"/>
                      </a:lnTo>
                      <a:lnTo>
                        <a:pt x="5" y="55"/>
                      </a:lnTo>
                      <a:lnTo>
                        <a:pt x="6" y="55"/>
                      </a:lnTo>
                      <a:lnTo>
                        <a:pt x="8" y="55"/>
                      </a:lnTo>
                      <a:lnTo>
                        <a:pt x="6" y="50"/>
                      </a:lnTo>
                      <a:lnTo>
                        <a:pt x="5" y="35"/>
                      </a:lnTo>
                      <a:lnTo>
                        <a:pt x="6" y="22"/>
                      </a:lnTo>
                      <a:lnTo>
                        <a:pt x="10" y="7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1" name="Freeform 288"/>
                <p:cNvSpPr>
                  <a:spLocks noEditPoints="1"/>
                </p:cNvSpPr>
                <p:nvPr/>
              </p:nvSpPr>
              <p:spPr bwMode="auto">
                <a:xfrm>
                  <a:off x="1956" y="2912"/>
                  <a:ext cx="150" cy="78"/>
                </a:xfrm>
                <a:custGeom>
                  <a:avLst/>
                  <a:gdLst>
                    <a:gd name="T0" fmla="*/ 150 w 150"/>
                    <a:gd name="T1" fmla="*/ 33 h 78"/>
                    <a:gd name="T2" fmla="*/ 150 w 150"/>
                    <a:gd name="T3" fmla="*/ 20 h 78"/>
                    <a:gd name="T4" fmla="*/ 148 w 150"/>
                    <a:gd name="T5" fmla="*/ 20 h 78"/>
                    <a:gd name="T6" fmla="*/ 148 w 150"/>
                    <a:gd name="T7" fmla="*/ 20 h 78"/>
                    <a:gd name="T8" fmla="*/ 148 w 150"/>
                    <a:gd name="T9" fmla="*/ 20 h 78"/>
                    <a:gd name="T10" fmla="*/ 146 w 150"/>
                    <a:gd name="T11" fmla="*/ 20 h 78"/>
                    <a:gd name="T12" fmla="*/ 146 w 150"/>
                    <a:gd name="T13" fmla="*/ 20 h 78"/>
                    <a:gd name="T14" fmla="*/ 145 w 150"/>
                    <a:gd name="T15" fmla="*/ 20 h 78"/>
                    <a:gd name="T16" fmla="*/ 145 w 150"/>
                    <a:gd name="T17" fmla="*/ 20 h 78"/>
                    <a:gd name="T18" fmla="*/ 145 w 150"/>
                    <a:gd name="T19" fmla="*/ 20 h 78"/>
                    <a:gd name="T20" fmla="*/ 145 w 150"/>
                    <a:gd name="T21" fmla="*/ 33 h 78"/>
                    <a:gd name="T22" fmla="*/ 150 w 150"/>
                    <a:gd name="T23" fmla="*/ 33 h 78"/>
                    <a:gd name="T24" fmla="*/ 150 w 150"/>
                    <a:gd name="T25" fmla="*/ 50 h 78"/>
                    <a:gd name="T26" fmla="*/ 145 w 150"/>
                    <a:gd name="T27" fmla="*/ 63 h 78"/>
                    <a:gd name="T28" fmla="*/ 138 w 150"/>
                    <a:gd name="T29" fmla="*/ 76 h 78"/>
                    <a:gd name="T30" fmla="*/ 137 w 150"/>
                    <a:gd name="T31" fmla="*/ 78 h 78"/>
                    <a:gd name="T32" fmla="*/ 135 w 150"/>
                    <a:gd name="T33" fmla="*/ 78 h 78"/>
                    <a:gd name="T34" fmla="*/ 135 w 150"/>
                    <a:gd name="T35" fmla="*/ 78 h 78"/>
                    <a:gd name="T36" fmla="*/ 133 w 150"/>
                    <a:gd name="T37" fmla="*/ 78 h 78"/>
                    <a:gd name="T38" fmla="*/ 133 w 150"/>
                    <a:gd name="T39" fmla="*/ 78 h 78"/>
                    <a:gd name="T40" fmla="*/ 132 w 150"/>
                    <a:gd name="T41" fmla="*/ 78 h 78"/>
                    <a:gd name="T42" fmla="*/ 130 w 150"/>
                    <a:gd name="T43" fmla="*/ 78 h 78"/>
                    <a:gd name="T44" fmla="*/ 130 w 150"/>
                    <a:gd name="T45" fmla="*/ 78 h 78"/>
                    <a:gd name="T46" fmla="*/ 128 w 150"/>
                    <a:gd name="T47" fmla="*/ 78 h 78"/>
                    <a:gd name="T48" fmla="*/ 133 w 150"/>
                    <a:gd name="T49" fmla="*/ 73 h 78"/>
                    <a:gd name="T50" fmla="*/ 140 w 150"/>
                    <a:gd name="T51" fmla="*/ 61 h 78"/>
                    <a:gd name="T52" fmla="*/ 145 w 150"/>
                    <a:gd name="T53" fmla="*/ 48 h 78"/>
                    <a:gd name="T54" fmla="*/ 145 w 150"/>
                    <a:gd name="T55" fmla="*/ 33 h 78"/>
                    <a:gd name="T56" fmla="*/ 150 w 150"/>
                    <a:gd name="T57" fmla="*/ 33 h 78"/>
                    <a:gd name="T58" fmla="*/ 10 w 150"/>
                    <a:gd name="T59" fmla="*/ 0 h 78"/>
                    <a:gd name="T60" fmla="*/ 7 w 150"/>
                    <a:gd name="T61" fmla="*/ 5 h 78"/>
                    <a:gd name="T62" fmla="*/ 2 w 150"/>
                    <a:gd name="T63" fmla="*/ 18 h 78"/>
                    <a:gd name="T64" fmla="*/ 0 w 150"/>
                    <a:gd name="T65" fmla="*/ 33 h 78"/>
                    <a:gd name="T66" fmla="*/ 2 w 150"/>
                    <a:gd name="T67" fmla="*/ 50 h 78"/>
                    <a:gd name="T68" fmla="*/ 4 w 150"/>
                    <a:gd name="T69" fmla="*/ 53 h 78"/>
                    <a:gd name="T70" fmla="*/ 4 w 150"/>
                    <a:gd name="T71" fmla="*/ 53 h 78"/>
                    <a:gd name="T72" fmla="*/ 5 w 150"/>
                    <a:gd name="T73" fmla="*/ 53 h 78"/>
                    <a:gd name="T74" fmla="*/ 5 w 150"/>
                    <a:gd name="T75" fmla="*/ 53 h 78"/>
                    <a:gd name="T76" fmla="*/ 7 w 150"/>
                    <a:gd name="T77" fmla="*/ 53 h 78"/>
                    <a:gd name="T78" fmla="*/ 7 w 150"/>
                    <a:gd name="T79" fmla="*/ 55 h 78"/>
                    <a:gd name="T80" fmla="*/ 9 w 150"/>
                    <a:gd name="T81" fmla="*/ 55 h 78"/>
                    <a:gd name="T82" fmla="*/ 9 w 150"/>
                    <a:gd name="T83" fmla="*/ 55 h 78"/>
                    <a:gd name="T84" fmla="*/ 10 w 150"/>
                    <a:gd name="T85" fmla="*/ 55 h 78"/>
                    <a:gd name="T86" fmla="*/ 7 w 150"/>
                    <a:gd name="T87" fmla="*/ 48 h 78"/>
                    <a:gd name="T88" fmla="*/ 5 w 150"/>
                    <a:gd name="T89" fmla="*/ 33 h 78"/>
                    <a:gd name="T90" fmla="*/ 7 w 150"/>
                    <a:gd name="T91" fmla="*/ 20 h 78"/>
                    <a:gd name="T92" fmla="*/ 12 w 150"/>
                    <a:gd name="T93" fmla="*/ 7 h 78"/>
                    <a:gd name="T94" fmla="*/ 15 w 150"/>
                    <a:gd name="T95" fmla="*/ 2 h 78"/>
                    <a:gd name="T96" fmla="*/ 14 w 150"/>
                    <a:gd name="T97" fmla="*/ 0 h 78"/>
                    <a:gd name="T98" fmla="*/ 14 w 150"/>
                    <a:gd name="T99" fmla="*/ 0 h 78"/>
                    <a:gd name="T100" fmla="*/ 12 w 150"/>
                    <a:gd name="T101" fmla="*/ 0 h 78"/>
                    <a:gd name="T102" fmla="*/ 12 w 150"/>
                    <a:gd name="T103" fmla="*/ 0 h 78"/>
                    <a:gd name="T104" fmla="*/ 12 w 150"/>
                    <a:gd name="T105" fmla="*/ 0 h 78"/>
                    <a:gd name="T106" fmla="*/ 10 w 150"/>
                    <a:gd name="T107" fmla="*/ 0 h 78"/>
                    <a:gd name="T108" fmla="*/ 10 w 150"/>
                    <a:gd name="T109" fmla="*/ 0 h 78"/>
                    <a:gd name="T110" fmla="*/ 10 w 150"/>
                    <a:gd name="T111" fmla="*/ 0 h 7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50"/>
                    <a:gd name="T169" fmla="*/ 0 h 78"/>
                    <a:gd name="T170" fmla="*/ 150 w 150"/>
                    <a:gd name="T171" fmla="*/ 78 h 78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50" h="78">
                      <a:moveTo>
                        <a:pt x="150" y="33"/>
                      </a:moveTo>
                      <a:lnTo>
                        <a:pt x="150" y="20"/>
                      </a:lnTo>
                      <a:lnTo>
                        <a:pt x="148" y="20"/>
                      </a:lnTo>
                      <a:lnTo>
                        <a:pt x="146" y="20"/>
                      </a:lnTo>
                      <a:lnTo>
                        <a:pt x="145" y="20"/>
                      </a:lnTo>
                      <a:lnTo>
                        <a:pt x="145" y="33"/>
                      </a:lnTo>
                      <a:lnTo>
                        <a:pt x="150" y="33"/>
                      </a:lnTo>
                      <a:lnTo>
                        <a:pt x="150" y="50"/>
                      </a:lnTo>
                      <a:lnTo>
                        <a:pt x="145" y="63"/>
                      </a:lnTo>
                      <a:lnTo>
                        <a:pt x="138" y="76"/>
                      </a:lnTo>
                      <a:lnTo>
                        <a:pt x="137" y="78"/>
                      </a:lnTo>
                      <a:lnTo>
                        <a:pt x="135" y="78"/>
                      </a:lnTo>
                      <a:lnTo>
                        <a:pt x="133" y="78"/>
                      </a:lnTo>
                      <a:lnTo>
                        <a:pt x="132" y="78"/>
                      </a:lnTo>
                      <a:lnTo>
                        <a:pt x="130" y="78"/>
                      </a:lnTo>
                      <a:lnTo>
                        <a:pt x="128" y="78"/>
                      </a:lnTo>
                      <a:lnTo>
                        <a:pt x="133" y="73"/>
                      </a:lnTo>
                      <a:lnTo>
                        <a:pt x="140" y="61"/>
                      </a:lnTo>
                      <a:lnTo>
                        <a:pt x="145" y="48"/>
                      </a:lnTo>
                      <a:lnTo>
                        <a:pt x="145" y="33"/>
                      </a:lnTo>
                      <a:lnTo>
                        <a:pt x="150" y="33"/>
                      </a:lnTo>
                      <a:close/>
                      <a:moveTo>
                        <a:pt x="10" y="0"/>
                      </a:moveTo>
                      <a:lnTo>
                        <a:pt x="7" y="5"/>
                      </a:lnTo>
                      <a:lnTo>
                        <a:pt x="2" y="18"/>
                      </a:lnTo>
                      <a:lnTo>
                        <a:pt x="0" y="33"/>
                      </a:lnTo>
                      <a:lnTo>
                        <a:pt x="2" y="50"/>
                      </a:lnTo>
                      <a:lnTo>
                        <a:pt x="4" y="53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7" y="55"/>
                      </a:lnTo>
                      <a:lnTo>
                        <a:pt x="9" y="55"/>
                      </a:lnTo>
                      <a:lnTo>
                        <a:pt x="10" y="55"/>
                      </a:lnTo>
                      <a:lnTo>
                        <a:pt x="7" y="48"/>
                      </a:lnTo>
                      <a:lnTo>
                        <a:pt x="5" y="33"/>
                      </a:lnTo>
                      <a:lnTo>
                        <a:pt x="7" y="20"/>
                      </a:lnTo>
                      <a:lnTo>
                        <a:pt x="12" y="7"/>
                      </a:lnTo>
                      <a:lnTo>
                        <a:pt x="15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2" name="Freeform 289"/>
                <p:cNvSpPr>
                  <a:spLocks noEditPoints="1"/>
                </p:cNvSpPr>
                <p:nvPr/>
              </p:nvSpPr>
              <p:spPr bwMode="auto">
                <a:xfrm>
                  <a:off x="1960" y="2912"/>
                  <a:ext cx="144" cy="79"/>
                </a:xfrm>
                <a:custGeom>
                  <a:avLst/>
                  <a:gdLst>
                    <a:gd name="T0" fmla="*/ 144 w 144"/>
                    <a:gd name="T1" fmla="*/ 33 h 79"/>
                    <a:gd name="T2" fmla="*/ 142 w 144"/>
                    <a:gd name="T3" fmla="*/ 20 h 79"/>
                    <a:gd name="T4" fmla="*/ 142 w 144"/>
                    <a:gd name="T5" fmla="*/ 20 h 79"/>
                    <a:gd name="T6" fmla="*/ 141 w 144"/>
                    <a:gd name="T7" fmla="*/ 20 h 79"/>
                    <a:gd name="T8" fmla="*/ 141 w 144"/>
                    <a:gd name="T9" fmla="*/ 20 h 79"/>
                    <a:gd name="T10" fmla="*/ 141 w 144"/>
                    <a:gd name="T11" fmla="*/ 20 h 79"/>
                    <a:gd name="T12" fmla="*/ 139 w 144"/>
                    <a:gd name="T13" fmla="*/ 20 h 79"/>
                    <a:gd name="T14" fmla="*/ 139 w 144"/>
                    <a:gd name="T15" fmla="*/ 20 h 79"/>
                    <a:gd name="T16" fmla="*/ 137 w 144"/>
                    <a:gd name="T17" fmla="*/ 20 h 79"/>
                    <a:gd name="T18" fmla="*/ 137 w 144"/>
                    <a:gd name="T19" fmla="*/ 20 h 79"/>
                    <a:gd name="T20" fmla="*/ 137 w 144"/>
                    <a:gd name="T21" fmla="*/ 20 h 79"/>
                    <a:gd name="T22" fmla="*/ 139 w 144"/>
                    <a:gd name="T23" fmla="*/ 33 h 79"/>
                    <a:gd name="T24" fmla="*/ 144 w 144"/>
                    <a:gd name="T25" fmla="*/ 33 h 79"/>
                    <a:gd name="T26" fmla="*/ 142 w 144"/>
                    <a:gd name="T27" fmla="*/ 48 h 79"/>
                    <a:gd name="T28" fmla="*/ 139 w 144"/>
                    <a:gd name="T29" fmla="*/ 61 h 79"/>
                    <a:gd name="T30" fmla="*/ 133 w 144"/>
                    <a:gd name="T31" fmla="*/ 75 h 79"/>
                    <a:gd name="T32" fmla="*/ 129 w 144"/>
                    <a:gd name="T33" fmla="*/ 78 h 79"/>
                    <a:gd name="T34" fmla="*/ 128 w 144"/>
                    <a:gd name="T35" fmla="*/ 78 h 79"/>
                    <a:gd name="T36" fmla="*/ 126 w 144"/>
                    <a:gd name="T37" fmla="*/ 78 h 79"/>
                    <a:gd name="T38" fmla="*/ 126 w 144"/>
                    <a:gd name="T39" fmla="*/ 78 h 79"/>
                    <a:gd name="T40" fmla="*/ 124 w 144"/>
                    <a:gd name="T41" fmla="*/ 78 h 79"/>
                    <a:gd name="T42" fmla="*/ 124 w 144"/>
                    <a:gd name="T43" fmla="*/ 78 h 79"/>
                    <a:gd name="T44" fmla="*/ 123 w 144"/>
                    <a:gd name="T45" fmla="*/ 78 h 79"/>
                    <a:gd name="T46" fmla="*/ 123 w 144"/>
                    <a:gd name="T47" fmla="*/ 79 h 79"/>
                    <a:gd name="T48" fmla="*/ 121 w 144"/>
                    <a:gd name="T49" fmla="*/ 79 h 79"/>
                    <a:gd name="T50" fmla="*/ 128 w 144"/>
                    <a:gd name="T51" fmla="*/ 71 h 79"/>
                    <a:gd name="T52" fmla="*/ 134 w 144"/>
                    <a:gd name="T53" fmla="*/ 60 h 79"/>
                    <a:gd name="T54" fmla="*/ 137 w 144"/>
                    <a:gd name="T55" fmla="*/ 48 h 79"/>
                    <a:gd name="T56" fmla="*/ 139 w 144"/>
                    <a:gd name="T57" fmla="*/ 33 h 79"/>
                    <a:gd name="T58" fmla="*/ 144 w 144"/>
                    <a:gd name="T59" fmla="*/ 33 h 79"/>
                    <a:gd name="T60" fmla="*/ 8 w 144"/>
                    <a:gd name="T61" fmla="*/ 0 h 79"/>
                    <a:gd name="T62" fmla="*/ 5 w 144"/>
                    <a:gd name="T63" fmla="*/ 5 h 79"/>
                    <a:gd name="T64" fmla="*/ 1 w 144"/>
                    <a:gd name="T65" fmla="*/ 20 h 79"/>
                    <a:gd name="T66" fmla="*/ 0 w 144"/>
                    <a:gd name="T67" fmla="*/ 33 h 79"/>
                    <a:gd name="T68" fmla="*/ 1 w 144"/>
                    <a:gd name="T69" fmla="*/ 48 h 79"/>
                    <a:gd name="T70" fmla="*/ 3 w 144"/>
                    <a:gd name="T71" fmla="*/ 53 h 79"/>
                    <a:gd name="T72" fmla="*/ 3 w 144"/>
                    <a:gd name="T73" fmla="*/ 55 h 79"/>
                    <a:gd name="T74" fmla="*/ 5 w 144"/>
                    <a:gd name="T75" fmla="*/ 55 h 79"/>
                    <a:gd name="T76" fmla="*/ 5 w 144"/>
                    <a:gd name="T77" fmla="*/ 55 h 79"/>
                    <a:gd name="T78" fmla="*/ 6 w 144"/>
                    <a:gd name="T79" fmla="*/ 55 h 79"/>
                    <a:gd name="T80" fmla="*/ 6 w 144"/>
                    <a:gd name="T81" fmla="*/ 55 h 79"/>
                    <a:gd name="T82" fmla="*/ 6 w 144"/>
                    <a:gd name="T83" fmla="*/ 56 h 79"/>
                    <a:gd name="T84" fmla="*/ 8 w 144"/>
                    <a:gd name="T85" fmla="*/ 56 h 79"/>
                    <a:gd name="T86" fmla="*/ 8 w 144"/>
                    <a:gd name="T87" fmla="*/ 56 h 79"/>
                    <a:gd name="T88" fmla="*/ 6 w 144"/>
                    <a:gd name="T89" fmla="*/ 48 h 79"/>
                    <a:gd name="T90" fmla="*/ 5 w 144"/>
                    <a:gd name="T91" fmla="*/ 33 h 79"/>
                    <a:gd name="T92" fmla="*/ 6 w 144"/>
                    <a:gd name="T93" fmla="*/ 20 h 79"/>
                    <a:gd name="T94" fmla="*/ 10 w 144"/>
                    <a:gd name="T95" fmla="*/ 8 h 79"/>
                    <a:gd name="T96" fmla="*/ 13 w 144"/>
                    <a:gd name="T97" fmla="*/ 2 h 79"/>
                    <a:gd name="T98" fmla="*/ 13 w 144"/>
                    <a:gd name="T99" fmla="*/ 2 h 79"/>
                    <a:gd name="T100" fmla="*/ 11 w 144"/>
                    <a:gd name="T101" fmla="*/ 2 h 79"/>
                    <a:gd name="T102" fmla="*/ 11 w 144"/>
                    <a:gd name="T103" fmla="*/ 2 h 79"/>
                    <a:gd name="T104" fmla="*/ 11 w 144"/>
                    <a:gd name="T105" fmla="*/ 2 h 79"/>
                    <a:gd name="T106" fmla="*/ 10 w 144"/>
                    <a:gd name="T107" fmla="*/ 0 h 79"/>
                    <a:gd name="T108" fmla="*/ 10 w 144"/>
                    <a:gd name="T109" fmla="*/ 0 h 79"/>
                    <a:gd name="T110" fmla="*/ 8 w 144"/>
                    <a:gd name="T111" fmla="*/ 0 h 79"/>
                    <a:gd name="T112" fmla="*/ 8 w 144"/>
                    <a:gd name="T113" fmla="*/ 0 h 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44"/>
                    <a:gd name="T172" fmla="*/ 0 h 79"/>
                    <a:gd name="T173" fmla="*/ 144 w 144"/>
                    <a:gd name="T174" fmla="*/ 79 h 79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44" h="79">
                      <a:moveTo>
                        <a:pt x="144" y="33"/>
                      </a:moveTo>
                      <a:lnTo>
                        <a:pt x="142" y="20"/>
                      </a:lnTo>
                      <a:lnTo>
                        <a:pt x="141" y="20"/>
                      </a:lnTo>
                      <a:lnTo>
                        <a:pt x="139" y="20"/>
                      </a:lnTo>
                      <a:lnTo>
                        <a:pt x="137" y="20"/>
                      </a:lnTo>
                      <a:lnTo>
                        <a:pt x="139" y="33"/>
                      </a:lnTo>
                      <a:lnTo>
                        <a:pt x="144" y="33"/>
                      </a:lnTo>
                      <a:lnTo>
                        <a:pt x="142" y="48"/>
                      </a:lnTo>
                      <a:lnTo>
                        <a:pt x="139" y="61"/>
                      </a:lnTo>
                      <a:lnTo>
                        <a:pt x="133" y="75"/>
                      </a:lnTo>
                      <a:lnTo>
                        <a:pt x="129" y="78"/>
                      </a:lnTo>
                      <a:lnTo>
                        <a:pt x="128" y="78"/>
                      </a:lnTo>
                      <a:lnTo>
                        <a:pt x="126" y="78"/>
                      </a:lnTo>
                      <a:lnTo>
                        <a:pt x="124" y="78"/>
                      </a:lnTo>
                      <a:lnTo>
                        <a:pt x="123" y="78"/>
                      </a:lnTo>
                      <a:lnTo>
                        <a:pt x="123" y="79"/>
                      </a:lnTo>
                      <a:lnTo>
                        <a:pt x="121" y="79"/>
                      </a:lnTo>
                      <a:lnTo>
                        <a:pt x="128" y="71"/>
                      </a:lnTo>
                      <a:lnTo>
                        <a:pt x="134" y="60"/>
                      </a:lnTo>
                      <a:lnTo>
                        <a:pt x="137" y="48"/>
                      </a:lnTo>
                      <a:lnTo>
                        <a:pt x="139" y="33"/>
                      </a:lnTo>
                      <a:lnTo>
                        <a:pt x="144" y="33"/>
                      </a:lnTo>
                      <a:close/>
                      <a:moveTo>
                        <a:pt x="8" y="0"/>
                      </a:moveTo>
                      <a:lnTo>
                        <a:pt x="5" y="5"/>
                      </a:lnTo>
                      <a:lnTo>
                        <a:pt x="1" y="20"/>
                      </a:lnTo>
                      <a:lnTo>
                        <a:pt x="0" y="33"/>
                      </a:lnTo>
                      <a:lnTo>
                        <a:pt x="1" y="48"/>
                      </a:lnTo>
                      <a:lnTo>
                        <a:pt x="3" y="53"/>
                      </a:lnTo>
                      <a:lnTo>
                        <a:pt x="3" y="55"/>
                      </a:lnTo>
                      <a:lnTo>
                        <a:pt x="5" y="55"/>
                      </a:lnTo>
                      <a:lnTo>
                        <a:pt x="6" y="55"/>
                      </a:lnTo>
                      <a:lnTo>
                        <a:pt x="6" y="56"/>
                      </a:lnTo>
                      <a:lnTo>
                        <a:pt x="8" y="56"/>
                      </a:lnTo>
                      <a:lnTo>
                        <a:pt x="6" y="48"/>
                      </a:lnTo>
                      <a:lnTo>
                        <a:pt x="5" y="33"/>
                      </a:lnTo>
                      <a:lnTo>
                        <a:pt x="6" y="20"/>
                      </a:lnTo>
                      <a:lnTo>
                        <a:pt x="10" y="8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3" name="Freeform 290"/>
                <p:cNvSpPr>
                  <a:spLocks noEditPoints="1"/>
                </p:cNvSpPr>
                <p:nvPr/>
              </p:nvSpPr>
              <p:spPr bwMode="auto">
                <a:xfrm>
                  <a:off x="1961" y="2914"/>
                  <a:ext cx="140" cy="77"/>
                </a:xfrm>
                <a:custGeom>
                  <a:avLst/>
                  <a:gdLst>
                    <a:gd name="T0" fmla="*/ 140 w 140"/>
                    <a:gd name="T1" fmla="*/ 31 h 77"/>
                    <a:gd name="T2" fmla="*/ 140 w 140"/>
                    <a:gd name="T3" fmla="*/ 18 h 77"/>
                    <a:gd name="T4" fmla="*/ 138 w 140"/>
                    <a:gd name="T5" fmla="*/ 18 h 77"/>
                    <a:gd name="T6" fmla="*/ 138 w 140"/>
                    <a:gd name="T7" fmla="*/ 18 h 77"/>
                    <a:gd name="T8" fmla="*/ 136 w 140"/>
                    <a:gd name="T9" fmla="*/ 18 h 77"/>
                    <a:gd name="T10" fmla="*/ 136 w 140"/>
                    <a:gd name="T11" fmla="*/ 18 h 77"/>
                    <a:gd name="T12" fmla="*/ 136 w 140"/>
                    <a:gd name="T13" fmla="*/ 18 h 77"/>
                    <a:gd name="T14" fmla="*/ 135 w 140"/>
                    <a:gd name="T15" fmla="*/ 18 h 77"/>
                    <a:gd name="T16" fmla="*/ 135 w 140"/>
                    <a:gd name="T17" fmla="*/ 18 h 77"/>
                    <a:gd name="T18" fmla="*/ 133 w 140"/>
                    <a:gd name="T19" fmla="*/ 18 h 77"/>
                    <a:gd name="T20" fmla="*/ 135 w 140"/>
                    <a:gd name="T21" fmla="*/ 19 h 77"/>
                    <a:gd name="T22" fmla="*/ 135 w 140"/>
                    <a:gd name="T23" fmla="*/ 31 h 77"/>
                    <a:gd name="T24" fmla="*/ 140 w 140"/>
                    <a:gd name="T25" fmla="*/ 31 h 77"/>
                    <a:gd name="T26" fmla="*/ 140 w 140"/>
                    <a:gd name="T27" fmla="*/ 46 h 77"/>
                    <a:gd name="T28" fmla="*/ 135 w 140"/>
                    <a:gd name="T29" fmla="*/ 59 h 77"/>
                    <a:gd name="T30" fmla="*/ 128 w 140"/>
                    <a:gd name="T31" fmla="*/ 71 h 77"/>
                    <a:gd name="T32" fmla="*/ 123 w 140"/>
                    <a:gd name="T33" fmla="*/ 76 h 77"/>
                    <a:gd name="T34" fmla="*/ 123 w 140"/>
                    <a:gd name="T35" fmla="*/ 76 h 77"/>
                    <a:gd name="T36" fmla="*/ 122 w 140"/>
                    <a:gd name="T37" fmla="*/ 76 h 77"/>
                    <a:gd name="T38" fmla="*/ 122 w 140"/>
                    <a:gd name="T39" fmla="*/ 77 h 77"/>
                    <a:gd name="T40" fmla="*/ 120 w 140"/>
                    <a:gd name="T41" fmla="*/ 77 h 77"/>
                    <a:gd name="T42" fmla="*/ 120 w 140"/>
                    <a:gd name="T43" fmla="*/ 77 h 77"/>
                    <a:gd name="T44" fmla="*/ 118 w 140"/>
                    <a:gd name="T45" fmla="*/ 77 h 77"/>
                    <a:gd name="T46" fmla="*/ 118 w 140"/>
                    <a:gd name="T47" fmla="*/ 77 h 77"/>
                    <a:gd name="T48" fmla="*/ 117 w 140"/>
                    <a:gd name="T49" fmla="*/ 77 h 77"/>
                    <a:gd name="T50" fmla="*/ 125 w 140"/>
                    <a:gd name="T51" fmla="*/ 68 h 77"/>
                    <a:gd name="T52" fmla="*/ 130 w 140"/>
                    <a:gd name="T53" fmla="*/ 58 h 77"/>
                    <a:gd name="T54" fmla="*/ 135 w 140"/>
                    <a:gd name="T55" fmla="*/ 44 h 77"/>
                    <a:gd name="T56" fmla="*/ 135 w 140"/>
                    <a:gd name="T57" fmla="*/ 31 h 77"/>
                    <a:gd name="T58" fmla="*/ 140 w 140"/>
                    <a:gd name="T59" fmla="*/ 31 h 77"/>
                    <a:gd name="T60" fmla="*/ 10 w 140"/>
                    <a:gd name="T61" fmla="*/ 0 h 77"/>
                    <a:gd name="T62" fmla="*/ 7 w 140"/>
                    <a:gd name="T63" fmla="*/ 5 h 77"/>
                    <a:gd name="T64" fmla="*/ 2 w 140"/>
                    <a:gd name="T65" fmla="*/ 18 h 77"/>
                    <a:gd name="T66" fmla="*/ 0 w 140"/>
                    <a:gd name="T67" fmla="*/ 31 h 77"/>
                    <a:gd name="T68" fmla="*/ 2 w 140"/>
                    <a:gd name="T69" fmla="*/ 46 h 77"/>
                    <a:gd name="T70" fmla="*/ 5 w 140"/>
                    <a:gd name="T71" fmla="*/ 53 h 77"/>
                    <a:gd name="T72" fmla="*/ 5 w 140"/>
                    <a:gd name="T73" fmla="*/ 53 h 77"/>
                    <a:gd name="T74" fmla="*/ 5 w 140"/>
                    <a:gd name="T75" fmla="*/ 54 h 77"/>
                    <a:gd name="T76" fmla="*/ 7 w 140"/>
                    <a:gd name="T77" fmla="*/ 54 h 77"/>
                    <a:gd name="T78" fmla="*/ 7 w 140"/>
                    <a:gd name="T79" fmla="*/ 54 h 77"/>
                    <a:gd name="T80" fmla="*/ 9 w 140"/>
                    <a:gd name="T81" fmla="*/ 54 h 77"/>
                    <a:gd name="T82" fmla="*/ 9 w 140"/>
                    <a:gd name="T83" fmla="*/ 56 h 77"/>
                    <a:gd name="T84" fmla="*/ 10 w 140"/>
                    <a:gd name="T85" fmla="*/ 56 h 77"/>
                    <a:gd name="T86" fmla="*/ 10 w 140"/>
                    <a:gd name="T87" fmla="*/ 56 h 77"/>
                    <a:gd name="T88" fmla="*/ 7 w 140"/>
                    <a:gd name="T89" fmla="*/ 44 h 77"/>
                    <a:gd name="T90" fmla="*/ 5 w 140"/>
                    <a:gd name="T91" fmla="*/ 31 h 77"/>
                    <a:gd name="T92" fmla="*/ 7 w 140"/>
                    <a:gd name="T93" fmla="*/ 19 h 77"/>
                    <a:gd name="T94" fmla="*/ 10 w 140"/>
                    <a:gd name="T95" fmla="*/ 6 h 77"/>
                    <a:gd name="T96" fmla="*/ 14 w 140"/>
                    <a:gd name="T97" fmla="*/ 1 h 77"/>
                    <a:gd name="T98" fmla="*/ 14 w 140"/>
                    <a:gd name="T99" fmla="*/ 1 h 77"/>
                    <a:gd name="T100" fmla="*/ 14 w 140"/>
                    <a:gd name="T101" fmla="*/ 0 h 77"/>
                    <a:gd name="T102" fmla="*/ 12 w 140"/>
                    <a:gd name="T103" fmla="*/ 0 h 77"/>
                    <a:gd name="T104" fmla="*/ 12 w 140"/>
                    <a:gd name="T105" fmla="*/ 0 h 77"/>
                    <a:gd name="T106" fmla="*/ 12 w 140"/>
                    <a:gd name="T107" fmla="*/ 0 h 77"/>
                    <a:gd name="T108" fmla="*/ 10 w 140"/>
                    <a:gd name="T109" fmla="*/ 0 h 77"/>
                    <a:gd name="T110" fmla="*/ 10 w 140"/>
                    <a:gd name="T111" fmla="*/ 0 h 77"/>
                    <a:gd name="T112" fmla="*/ 10 w 140"/>
                    <a:gd name="T113" fmla="*/ 0 h 7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40"/>
                    <a:gd name="T172" fmla="*/ 0 h 77"/>
                    <a:gd name="T173" fmla="*/ 140 w 140"/>
                    <a:gd name="T174" fmla="*/ 77 h 7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40" h="77">
                      <a:moveTo>
                        <a:pt x="140" y="31"/>
                      </a:moveTo>
                      <a:lnTo>
                        <a:pt x="140" y="18"/>
                      </a:lnTo>
                      <a:lnTo>
                        <a:pt x="138" y="18"/>
                      </a:lnTo>
                      <a:lnTo>
                        <a:pt x="136" y="18"/>
                      </a:lnTo>
                      <a:lnTo>
                        <a:pt x="135" y="18"/>
                      </a:lnTo>
                      <a:lnTo>
                        <a:pt x="133" y="18"/>
                      </a:lnTo>
                      <a:lnTo>
                        <a:pt x="135" y="19"/>
                      </a:lnTo>
                      <a:lnTo>
                        <a:pt x="135" y="31"/>
                      </a:lnTo>
                      <a:lnTo>
                        <a:pt x="140" y="31"/>
                      </a:lnTo>
                      <a:lnTo>
                        <a:pt x="140" y="46"/>
                      </a:lnTo>
                      <a:lnTo>
                        <a:pt x="135" y="59"/>
                      </a:lnTo>
                      <a:lnTo>
                        <a:pt x="128" y="71"/>
                      </a:lnTo>
                      <a:lnTo>
                        <a:pt x="123" y="76"/>
                      </a:lnTo>
                      <a:lnTo>
                        <a:pt x="122" y="76"/>
                      </a:lnTo>
                      <a:lnTo>
                        <a:pt x="122" y="77"/>
                      </a:lnTo>
                      <a:lnTo>
                        <a:pt x="120" y="77"/>
                      </a:lnTo>
                      <a:lnTo>
                        <a:pt x="118" y="77"/>
                      </a:lnTo>
                      <a:lnTo>
                        <a:pt x="117" y="77"/>
                      </a:lnTo>
                      <a:lnTo>
                        <a:pt x="125" y="68"/>
                      </a:lnTo>
                      <a:lnTo>
                        <a:pt x="130" y="58"/>
                      </a:lnTo>
                      <a:lnTo>
                        <a:pt x="135" y="44"/>
                      </a:lnTo>
                      <a:lnTo>
                        <a:pt x="135" y="31"/>
                      </a:lnTo>
                      <a:lnTo>
                        <a:pt x="140" y="31"/>
                      </a:lnTo>
                      <a:close/>
                      <a:moveTo>
                        <a:pt x="10" y="0"/>
                      </a:moveTo>
                      <a:lnTo>
                        <a:pt x="7" y="5"/>
                      </a:lnTo>
                      <a:lnTo>
                        <a:pt x="2" y="18"/>
                      </a:lnTo>
                      <a:lnTo>
                        <a:pt x="0" y="31"/>
                      </a:lnTo>
                      <a:lnTo>
                        <a:pt x="2" y="46"/>
                      </a:lnTo>
                      <a:lnTo>
                        <a:pt x="5" y="53"/>
                      </a:lnTo>
                      <a:lnTo>
                        <a:pt x="5" y="54"/>
                      </a:lnTo>
                      <a:lnTo>
                        <a:pt x="7" y="54"/>
                      </a:lnTo>
                      <a:lnTo>
                        <a:pt x="9" y="54"/>
                      </a:lnTo>
                      <a:lnTo>
                        <a:pt x="9" y="56"/>
                      </a:lnTo>
                      <a:lnTo>
                        <a:pt x="10" y="56"/>
                      </a:lnTo>
                      <a:lnTo>
                        <a:pt x="7" y="44"/>
                      </a:lnTo>
                      <a:lnTo>
                        <a:pt x="5" y="31"/>
                      </a:lnTo>
                      <a:lnTo>
                        <a:pt x="7" y="19"/>
                      </a:lnTo>
                      <a:lnTo>
                        <a:pt x="10" y="6"/>
                      </a:lnTo>
                      <a:lnTo>
                        <a:pt x="14" y="1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4" name="Freeform 291"/>
                <p:cNvSpPr>
                  <a:spLocks noEditPoints="1"/>
                </p:cNvSpPr>
                <p:nvPr/>
              </p:nvSpPr>
              <p:spPr bwMode="auto">
                <a:xfrm>
                  <a:off x="1965" y="2914"/>
                  <a:ext cx="134" cy="77"/>
                </a:xfrm>
                <a:custGeom>
                  <a:avLst/>
                  <a:gdLst>
                    <a:gd name="T0" fmla="*/ 134 w 134"/>
                    <a:gd name="T1" fmla="*/ 31 h 77"/>
                    <a:gd name="T2" fmla="*/ 132 w 134"/>
                    <a:gd name="T3" fmla="*/ 18 h 77"/>
                    <a:gd name="T4" fmla="*/ 132 w 134"/>
                    <a:gd name="T5" fmla="*/ 18 h 77"/>
                    <a:gd name="T6" fmla="*/ 132 w 134"/>
                    <a:gd name="T7" fmla="*/ 18 h 77"/>
                    <a:gd name="T8" fmla="*/ 131 w 134"/>
                    <a:gd name="T9" fmla="*/ 18 h 77"/>
                    <a:gd name="T10" fmla="*/ 131 w 134"/>
                    <a:gd name="T11" fmla="*/ 18 h 77"/>
                    <a:gd name="T12" fmla="*/ 129 w 134"/>
                    <a:gd name="T13" fmla="*/ 18 h 77"/>
                    <a:gd name="T14" fmla="*/ 129 w 134"/>
                    <a:gd name="T15" fmla="*/ 18 h 77"/>
                    <a:gd name="T16" fmla="*/ 129 w 134"/>
                    <a:gd name="T17" fmla="*/ 18 h 77"/>
                    <a:gd name="T18" fmla="*/ 128 w 134"/>
                    <a:gd name="T19" fmla="*/ 18 h 77"/>
                    <a:gd name="T20" fmla="*/ 128 w 134"/>
                    <a:gd name="T21" fmla="*/ 18 h 77"/>
                    <a:gd name="T22" fmla="*/ 128 w 134"/>
                    <a:gd name="T23" fmla="*/ 19 h 77"/>
                    <a:gd name="T24" fmla="*/ 129 w 134"/>
                    <a:gd name="T25" fmla="*/ 31 h 77"/>
                    <a:gd name="T26" fmla="*/ 134 w 134"/>
                    <a:gd name="T27" fmla="*/ 31 h 77"/>
                    <a:gd name="T28" fmla="*/ 132 w 134"/>
                    <a:gd name="T29" fmla="*/ 46 h 77"/>
                    <a:gd name="T30" fmla="*/ 129 w 134"/>
                    <a:gd name="T31" fmla="*/ 58 h 77"/>
                    <a:gd name="T32" fmla="*/ 123 w 134"/>
                    <a:gd name="T33" fmla="*/ 69 h 77"/>
                    <a:gd name="T34" fmla="*/ 116 w 134"/>
                    <a:gd name="T35" fmla="*/ 77 h 77"/>
                    <a:gd name="T36" fmla="*/ 116 w 134"/>
                    <a:gd name="T37" fmla="*/ 77 h 77"/>
                    <a:gd name="T38" fmla="*/ 114 w 134"/>
                    <a:gd name="T39" fmla="*/ 77 h 77"/>
                    <a:gd name="T40" fmla="*/ 114 w 134"/>
                    <a:gd name="T41" fmla="*/ 77 h 77"/>
                    <a:gd name="T42" fmla="*/ 113 w 134"/>
                    <a:gd name="T43" fmla="*/ 77 h 77"/>
                    <a:gd name="T44" fmla="*/ 111 w 134"/>
                    <a:gd name="T45" fmla="*/ 77 h 77"/>
                    <a:gd name="T46" fmla="*/ 111 w 134"/>
                    <a:gd name="T47" fmla="*/ 77 h 77"/>
                    <a:gd name="T48" fmla="*/ 109 w 134"/>
                    <a:gd name="T49" fmla="*/ 77 h 77"/>
                    <a:gd name="T50" fmla="*/ 109 w 134"/>
                    <a:gd name="T51" fmla="*/ 77 h 77"/>
                    <a:gd name="T52" fmla="*/ 111 w 134"/>
                    <a:gd name="T53" fmla="*/ 76 h 77"/>
                    <a:gd name="T54" fmla="*/ 119 w 134"/>
                    <a:gd name="T55" fmla="*/ 66 h 77"/>
                    <a:gd name="T56" fmla="*/ 124 w 134"/>
                    <a:gd name="T57" fmla="*/ 56 h 77"/>
                    <a:gd name="T58" fmla="*/ 128 w 134"/>
                    <a:gd name="T59" fmla="*/ 44 h 77"/>
                    <a:gd name="T60" fmla="*/ 129 w 134"/>
                    <a:gd name="T61" fmla="*/ 31 h 77"/>
                    <a:gd name="T62" fmla="*/ 134 w 134"/>
                    <a:gd name="T63" fmla="*/ 31 h 77"/>
                    <a:gd name="T64" fmla="*/ 8 w 134"/>
                    <a:gd name="T65" fmla="*/ 0 h 77"/>
                    <a:gd name="T66" fmla="*/ 5 w 134"/>
                    <a:gd name="T67" fmla="*/ 6 h 77"/>
                    <a:gd name="T68" fmla="*/ 1 w 134"/>
                    <a:gd name="T69" fmla="*/ 18 h 77"/>
                    <a:gd name="T70" fmla="*/ 0 w 134"/>
                    <a:gd name="T71" fmla="*/ 31 h 77"/>
                    <a:gd name="T72" fmla="*/ 1 w 134"/>
                    <a:gd name="T73" fmla="*/ 46 h 77"/>
                    <a:gd name="T74" fmla="*/ 3 w 134"/>
                    <a:gd name="T75" fmla="*/ 54 h 77"/>
                    <a:gd name="T76" fmla="*/ 5 w 134"/>
                    <a:gd name="T77" fmla="*/ 54 h 77"/>
                    <a:gd name="T78" fmla="*/ 5 w 134"/>
                    <a:gd name="T79" fmla="*/ 56 h 77"/>
                    <a:gd name="T80" fmla="*/ 6 w 134"/>
                    <a:gd name="T81" fmla="*/ 56 h 77"/>
                    <a:gd name="T82" fmla="*/ 6 w 134"/>
                    <a:gd name="T83" fmla="*/ 56 h 77"/>
                    <a:gd name="T84" fmla="*/ 8 w 134"/>
                    <a:gd name="T85" fmla="*/ 56 h 77"/>
                    <a:gd name="T86" fmla="*/ 8 w 134"/>
                    <a:gd name="T87" fmla="*/ 58 h 77"/>
                    <a:gd name="T88" fmla="*/ 10 w 134"/>
                    <a:gd name="T89" fmla="*/ 58 h 77"/>
                    <a:gd name="T90" fmla="*/ 10 w 134"/>
                    <a:gd name="T91" fmla="*/ 58 h 77"/>
                    <a:gd name="T92" fmla="*/ 10 w 134"/>
                    <a:gd name="T93" fmla="*/ 56 h 77"/>
                    <a:gd name="T94" fmla="*/ 6 w 134"/>
                    <a:gd name="T95" fmla="*/ 44 h 77"/>
                    <a:gd name="T96" fmla="*/ 5 w 134"/>
                    <a:gd name="T97" fmla="*/ 31 h 77"/>
                    <a:gd name="T98" fmla="*/ 6 w 134"/>
                    <a:gd name="T99" fmla="*/ 19 h 77"/>
                    <a:gd name="T100" fmla="*/ 10 w 134"/>
                    <a:gd name="T101" fmla="*/ 8 h 77"/>
                    <a:gd name="T102" fmla="*/ 13 w 134"/>
                    <a:gd name="T103" fmla="*/ 1 h 77"/>
                    <a:gd name="T104" fmla="*/ 11 w 134"/>
                    <a:gd name="T105" fmla="*/ 1 h 77"/>
                    <a:gd name="T106" fmla="*/ 11 w 134"/>
                    <a:gd name="T107" fmla="*/ 1 h 77"/>
                    <a:gd name="T108" fmla="*/ 11 w 134"/>
                    <a:gd name="T109" fmla="*/ 1 h 77"/>
                    <a:gd name="T110" fmla="*/ 10 w 134"/>
                    <a:gd name="T111" fmla="*/ 1 h 77"/>
                    <a:gd name="T112" fmla="*/ 10 w 134"/>
                    <a:gd name="T113" fmla="*/ 1 h 77"/>
                    <a:gd name="T114" fmla="*/ 10 w 134"/>
                    <a:gd name="T115" fmla="*/ 0 h 77"/>
                    <a:gd name="T116" fmla="*/ 8 w 134"/>
                    <a:gd name="T117" fmla="*/ 0 h 77"/>
                    <a:gd name="T118" fmla="*/ 8 w 134"/>
                    <a:gd name="T119" fmla="*/ 0 h 7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4"/>
                    <a:gd name="T181" fmla="*/ 0 h 77"/>
                    <a:gd name="T182" fmla="*/ 134 w 134"/>
                    <a:gd name="T183" fmla="*/ 77 h 77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4" h="77">
                      <a:moveTo>
                        <a:pt x="134" y="31"/>
                      </a:moveTo>
                      <a:lnTo>
                        <a:pt x="132" y="18"/>
                      </a:lnTo>
                      <a:lnTo>
                        <a:pt x="131" y="18"/>
                      </a:lnTo>
                      <a:lnTo>
                        <a:pt x="129" y="18"/>
                      </a:lnTo>
                      <a:lnTo>
                        <a:pt x="128" y="18"/>
                      </a:lnTo>
                      <a:lnTo>
                        <a:pt x="128" y="19"/>
                      </a:lnTo>
                      <a:lnTo>
                        <a:pt x="129" y="31"/>
                      </a:lnTo>
                      <a:lnTo>
                        <a:pt x="134" y="31"/>
                      </a:lnTo>
                      <a:lnTo>
                        <a:pt x="132" y="46"/>
                      </a:lnTo>
                      <a:lnTo>
                        <a:pt x="129" y="58"/>
                      </a:lnTo>
                      <a:lnTo>
                        <a:pt x="123" y="69"/>
                      </a:lnTo>
                      <a:lnTo>
                        <a:pt x="116" y="77"/>
                      </a:lnTo>
                      <a:lnTo>
                        <a:pt x="114" y="77"/>
                      </a:lnTo>
                      <a:lnTo>
                        <a:pt x="113" y="77"/>
                      </a:lnTo>
                      <a:lnTo>
                        <a:pt x="111" y="77"/>
                      </a:lnTo>
                      <a:lnTo>
                        <a:pt x="109" y="77"/>
                      </a:lnTo>
                      <a:lnTo>
                        <a:pt x="111" y="76"/>
                      </a:lnTo>
                      <a:lnTo>
                        <a:pt x="119" y="66"/>
                      </a:lnTo>
                      <a:lnTo>
                        <a:pt x="124" y="56"/>
                      </a:lnTo>
                      <a:lnTo>
                        <a:pt x="128" y="44"/>
                      </a:lnTo>
                      <a:lnTo>
                        <a:pt x="129" y="31"/>
                      </a:lnTo>
                      <a:lnTo>
                        <a:pt x="134" y="31"/>
                      </a:lnTo>
                      <a:close/>
                      <a:moveTo>
                        <a:pt x="8" y="0"/>
                      </a:moveTo>
                      <a:lnTo>
                        <a:pt x="5" y="6"/>
                      </a:lnTo>
                      <a:lnTo>
                        <a:pt x="1" y="18"/>
                      </a:lnTo>
                      <a:lnTo>
                        <a:pt x="0" y="31"/>
                      </a:lnTo>
                      <a:lnTo>
                        <a:pt x="1" y="46"/>
                      </a:lnTo>
                      <a:lnTo>
                        <a:pt x="3" y="54"/>
                      </a:lnTo>
                      <a:lnTo>
                        <a:pt x="5" y="54"/>
                      </a:lnTo>
                      <a:lnTo>
                        <a:pt x="5" y="56"/>
                      </a:lnTo>
                      <a:lnTo>
                        <a:pt x="6" y="56"/>
                      </a:lnTo>
                      <a:lnTo>
                        <a:pt x="8" y="56"/>
                      </a:lnTo>
                      <a:lnTo>
                        <a:pt x="8" y="58"/>
                      </a:lnTo>
                      <a:lnTo>
                        <a:pt x="10" y="58"/>
                      </a:lnTo>
                      <a:lnTo>
                        <a:pt x="10" y="56"/>
                      </a:lnTo>
                      <a:lnTo>
                        <a:pt x="6" y="44"/>
                      </a:lnTo>
                      <a:lnTo>
                        <a:pt x="5" y="31"/>
                      </a:lnTo>
                      <a:lnTo>
                        <a:pt x="6" y="19"/>
                      </a:lnTo>
                      <a:lnTo>
                        <a:pt x="10" y="8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0" y="1"/>
                      </a:lnTo>
                      <a:lnTo>
                        <a:pt x="10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5" name="Freeform 292"/>
                <p:cNvSpPr>
                  <a:spLocks noEditPoints="1"/>
                </p:cNvSpPr>
                <p:nvPr/>
              </p:nvSpPr>
              <p:spPr bwMode="auto">
                <a:xfrm>
                  <a:off x="1966" y="2915"/>
                  <a:ext cx="130" cy="76"/>
                </a:xfrm>
                <a:custGeom>
                  <a:avLst/>
                  <a:gdLst>
                    <a:gd name="T0" fmla="*/ 130 w 130"/>
                    <a:gd name="T1" fmla="*/ 30 h 76"/>
                    <a:gd name="T2" fmla="*/ 130 w 130"/>
                    <a:gd name="T3" fmla="*/ 18 h 76"/>
                    <a:gd name="T4" fmla="*/ 128 w 130"/>
                    <a:gd name="T5" fmla="*/ 17 h 76"/>
                    <a:gd name="T6" fmla="*/ 128 w 130"/>
                    <a:gd name="T7" fmla="*/ 17 h 76"/>
                    <a:gd name="T8" fmla="*/ 128 w 130"/>
                    <a:gd name="T9" fmla="*/ 17 h 76"/>
                    <a:gd name="T10" fmla="*/ 127 w 130"/>
                    <a:gd name="T11" fmla="*/ 17 h 76"/>
                    <a:gd name="T12" fmla="*/ 127 w 130"/>
                    <a:gd name="T13" fmla="*/ 17 h 76"/>
                    <a:gd name="T14" fmla="*/ 127 w 130"/>
                    <a:gd name="T15" fmla="*/ 17 h 76"/>
                    <a:gd name="T16" fmla="*/ 125 w 130"/>
                    <a:gd name="T17" fmla="*/ 17 h 76"/>
                    <a:gd name="T18" fmla="*/ 125 w 130"/>
                    <a:gd name="T19" fmla="*/ 17 h 76"/>
                    <a:gd name="T20" fmla="*/ 123 w 130"/>
                    <a:gd name="T21" fmla="*/ 17 h 76"/>
                    <a:gd name="T22" fmla="*/ 125 w 130"/>
                    <a:gd name="T23" fmla="*/ 18 h 76"/>
                    <a:gd name="T24" fmla="*/ 125 w 130"/>
                    <a:gd name="T25" fmla="*/ 30 h 76"/>
                    <a:gd name="T26" fmla="*/ 130 w 130"/>
                    <a:gd name="T27" fmla="*/ 30 h 76"/>
                    <a:gd name="T28" fmla="*/ 130 w 130"/>
                    <a:gd name="T29" fmla="*/ 43 h 76"/>
                    <a:gd name="T30" fmla="*/ 125 w 130"/>
                    <a:gd name="T31" fmla="*/ 57 h 76"/>
                    <a:gd name="T32" fmla="*/ 120 w 130"/>
                    <a:gd name="T33" fmla="*/ 67 h 76"/>
                    <a:gd name="T34" fmla="*/ 112 w 130"/>
                    <a:gd name="T35" fmla="*/ 76 h 76"/>
                    <a:gd name="T36" fmla="*/ 112 w 130"/>
                    <a:gd name="T37" fmla="*/ 76 h 76"/>
                    <a:gd name="T38" fmla="*/ 110 w 130"/>
                    <a:gd name="T39" fmla="*/ 76 h 76"/>
                    <a:gd name="T40" fmla="*/ 108 w 130"/>
                    <a:gd name="T41" fmla="*/ 76 h 76"/>
                    <a:gd name="T42" fmla="*/ 108 w 130"/>
                    <a:gd name="T43" fmla="*/ 76 h 76"/>
                    <a:gd name="T44" fmla="*/ 107 w 130"/>
                    <a:gd name="T45" fmla="*/ 76 h 76"/>
                    <a:gd name="T46" fmla="*/ 105 w 130"/>
                    <a:gd name="T47" fmla="*/ 76 h 76"/>
                    <a:gd name="T48" fmla="*/ 105 w 130"/>
                    <a:gd name="T49" fmla="*/ 76 h 76"/>
                    <a:gd name="T50" fmla="*/ 103 w 130"/>
                    <a:gd name="T51" fmla="*/ 76 h 76"/>
                    <a:gd name="T52" fmla="*/ 108 w 130"/>
                    <a:gd name="T53" fmla="*/ 73 h 76"/>
                    <a:gd name="T54" fmla="*/ 115 w 130"/>
                    <a:gd name="T55" fmla="*/ 65 h 76"/>
                    <a:gd name="T56" fmla="*/ 122 w 130"/>
                    <a:gd name="T57" fmla="*/ 53 h 76"/>
                    <a:gd name="T58" fmla="*/ 125 w 130"/>
                    <a:gd name="T59" fmla="*/ 43 h 76"/>
                    <a:gd name="T60" fmla="*/ 125 w 130"/>
                    <a:gd name="T61" fmla="*/ 30 h 76"/>
                    <a:gd name="T62" fmla="*/ 130 w 130"/>
                    <a:gd name="T63" fmla="*/ 30 h 76"/>
                    <a:gd name="T64" fmla="*/ 9 w 130"/>
                    <a:gd name="T65" fmla="*/ 0 h 76"/>
                    <a:gd name="T66" fmla="*/ 5 w 130"/>
                    <a:gd name="T67" fmla="*/ 5 h 76"/>
                    <a:gd name="T68" fmla="*/ 2 w 130"/>
                    <a:gd name="T69" fmla="*/ 18 h 76"/>
                    <a:gd name="T70" fmla="*/ 0 w 130"/>
                    <a:gd name="T71" fmla="*/ 30 h 76"/>
                    <a:gd name="T72" fmla="*/ 2 w 130"/>
                    <a:gd name="T73" fmla="*/ 43 h 76"/>
                    <a:gd name="T74" fmla="*/ 5 w 130"/>
                    <a:gd name="T75" fmla="*/ 55 h 76"/>
                    <a:gd name="T76" fmla="*/ 7 w 130"/>
                    <a:gd name="T77" fmla="*/ 55 h 76"/>
                    <a:gd name="T78" fmla="*/ 7 w 130"/>
                    <a:gd name="T79" fmla="*/ 57 h 76"/>
                    <a:gd name="T80" fmla="*/ 9 w 130"/>
                    <a:gd name="T81" fmla="*/ 57 h 76"/>
                    <a:gd name="T82" fmla="*/ 10 w 130"/>
                    <a:gd name="T83" fmla="*/ 57 h 76"/>
                    <a:gd name="T84" fmla="*/ 10 w 130"/>
                    <a:gd name="T85" fmla="*/ 58 h 76"/>
                    <a:gd name="T86" fmla="*/ 12 w 130"/>
                    <a:gd name="T87" fmla="*/ 58 h 76"/>
                    <a:gd name="T88" fmla="*/ 12 w 130"/>
                    <a:gd name="T89" fmla="*/ 58 h 76"/>
                    <a:gd name="T90" fmla="*/ 14 w 130"/>
                    <a:gd name="T91" fmla="*/ 58 h 76"/>
                    <a:gd name="T92" fmla="*/ 10 w 130"/>
                    <a:gd name="T93" fmla="*/ 53 h 76"/>
                    <a:gd name="T94" fmla="*/ 7 w 130"/>
                    <a:gd name="T95" fmla="*/ 43 h 76"/>
                    <a:gd name="T96" fmla="*/ 5 w 130"/>
                    <a:gd name="T97" fmla="*/ 30 h 76"/>
                    <a:gd name="T98" fmla="*/ 7 w 130"/>
                    <a:gd name="T99" fmla="*/ 18 h 76"/>
                    <a:gd name="T100" fmla="*/ 10 w 130"/>
                    <a:gd name="T101" fmla="*/ 7 h 76"/>
                    <a:gd name="T102" fmla="*/ 14 w 130"/>
                    <a:gd name="T103" fmla="*/ 2 h 76"/>
                    <a:gd name="T104" fmla="*/ 14 w 130"/>
                    <a:gd name="T105" fmla="*/ 2 h 76"/>
                    <a:gd name="T106" fmla="*/ 14 w 130"/>
                    <a:gd name="T107" fmla="*/ 0 h 76"/>
                    <a:gd name="T108" fmla="*/ 12 w 130"/>
                    <a:gd name="T109" fmla="*/ 0 h 76"/>
                    <a:gd name="T110" fmla="*/ 12 w 130"/>
                    <a:gd name="T111" fmla="*/ 0 h 76"/>
                    <a:gd name="T112" fmla="*/ 10 w 130"/>
                    <a:gd name="T113" fmla="*/ 0 h 76"/>
                    <a:gd name="T114" fmla="*/ 10 w 130"/>
                    <a:gd name="T115" fmla="*/ 0 h 76"/>
                    <a:gd name="T116" fmla="*/ 10 w 130"/>
                    <a:gd name="T117" fmla="*/ 0 h 76"/>
                    <a:gd name="T118" fmla="*/ 9 w 130"/>
                    <a:gd name="T119" fmla="*/ 0 h 7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0"/>
                    <a:gd name="T181" fmla="*/ 0 h 76"/>
                    <a:gd name="T182" fmla="*/ 130 w 130"/>
                    <a:gd name="T183" fmla="*/ 76 h 7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0" h="76">
                      <a:moveTo>
                        <a:pt x="130" y="30"/>
                      </a:moveTo>
                      <a:lnTo>
                        <a:pt x="130" y="18"/>
                      </a:lnTo>
                      <a:lnTo>
                        <a:pt x="128" y="17"/>
                      </a:lnTo>
                      <a:lnTo>
                        <a:pt x="127" y="17"/>
                      </a:lnTo>
                      <a:lnTo>
                        <a:pt x="125" y="17"/>
                      </a:lnTo>
                      <a:lnTo>
                        <a:pt x="123" y="17"/>
                      </a:lnTo>
                      <a:lnTo>
                        <a:pt x="125" y="18"/>
                      </a:lnTo>
                      <a:lnTo>
                        <a:pt x="125" y="30"/>
                      </a:lnTo>
                      <a:lnTo>
                        <a:pt x="130" y="30"/>
                      </a:lnTo>
                      <a:lnTo>
                        <a:pt x="130" y="43"/>
                      </a:lnTo>
                      <a:lnTo>
                        <a:pt x="125" y="57"/>
                      </a:lnTo>
                      <a:lnTo>
                        <a:pt x="120" y="67"/>
                      </a:lnTo>
                      <a:lnTo>
                        <a:pt x="112" y="76"/>
                      </a:lnTo>
                      <a:lnTo>
                        <a:pt x="110" y="76"/>
                      </a:lnTo>
                      <a:lnTo>
                        <a:pt x="108" y="76"/>
                      </a:lnTo>
                      <a:lnTo>
                        <a:pt x="107" y="76"/>
                      </a:lnTo>
                      <a:lnTo>
                        <a:pt x="105" y="76"/>
                      </a:lnTo>
                      <a:lnTo>
                        <a:pt x="103" y="76"/>
                      </a:lnTo>
                      <a:lnTo>
                        <a:pt x="108" y="73"/>
                      </a:lnTo>
                      <a:lnTo>
                        <a:pt x="115" y="65"/>
                      </a:lnTo>
                      <a:lnTo>
                        <a:pt x="122" y="53"/>
                      </a:lnTo>
                      <a:lnTo>
                        <a:pt x="125" y="43"/>
                      </a:lnTo>
                      <a:lnTo>
                        <a:pt x="125" y="30"/>
                      </a:lnTo>
                      <a:lnTo>
                        <a:pt x="130" y="30"/>
                      </a:lnTo>
                      <a:close/>
                      <a:moveTo>
                        <a:pt x="9" y="0"/>
                      </a:moveTo>
                      <a:lnTo>
                        <a:pt x="5" y="5"/>
                      </a:lnTo>
                      <a:lnTo>
                        <a:pt x="2" y="18"/>
                      </a:lnTo>
                      <a:lnTo>
                        <a:pt x="0" y="30"/>
                      </a:lnTo>
                      <a:lnTo>
                        <a:pt x="2" y="43"/>
                      </a:lnTo>
                      <a:lnTo>
                        <a:pt x="5" y="55"/>
                      </a:lnTo>
                      <a:lnTo>
                        <a:pt x="7" y="55"/>
                      </a:lnTo>
                      <a:lnTo>
                        <a:pt x="7" y="57"/>
                      </a:lnTo>
                      <a:lnTo>
                        <a:pt x="9" y="57"/>
                      </a:lnTo>
                      <a:lnTo>
                        <a:pt x="10" y="57"/>
                      </a:lnTo>
                      <a:lnTo>
                        <a:pt x="10" y="58"/>
                      </a:lnTo>
                      <a:lnTo>
                        <a:pt x="12" y="58"/>
                      </a:lnTo>
                      <a:lnTo>
                        <a:pt x="14" y="58"/>
                      </a:lnTo>
                      <a:lnTo>
                        <a:pt x="10" y="53"/>
                      </a:lnTo>
                      <a:lnTo>
                        <a:pt x="7" y="43"/>
                      </a:lnTo>
                      <a:lnTo>
                        <a:pt x="5" y="30"/>
                      </a:lnTo>
                      <a:lnTo>
                        <a:pt x="7" y="18"/>
                      </a:lnTo>
                      <a:lnTo>
                        <a:pt x="10" y="7"/>
                      </a:lnTo>
                      <a:lnTo>
                        <a:pt x="14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6" name="Freeform 293"/>
                <p:cNvSpPr>
                  <a:spLocks noEditPoints="1"/>
                </p:cNvSpPr>
                <p:nvPr/>
              </p:nvSpPr>
              <p:spPr bwMode="auto">
                <a:xfrm>
                  <a:off x="1970" y="2915"/>
                  <a:ext cx="124" cy="88"/>
                </a:xfrm>
                <a:custGeom>
                  <a:avLst/>
                  <a:gdLst>
                    <a:gd name="T0" fmla="*/ 123 w 124"/>
                    <a:gd name="T1" fmla="*/ 18 h 88"/>
                    <a:gd name="T2" fmla="*/ 123 w 124"/>
                    <a:gd name="T3" fmla="*/ 17 h 88"/>
                    <a:gd name="T4" fmla="*/ 121 w 124"/>
                    <a:gd name="T5" fmla="*/ 17 h 88"/>
                    <a:gd name="T6" fmla="*/ 119 w 124"/>
                    <a:gd name="T7" fmla="*/ 17 h 88"/>
                    <a:gd name="T8" fmla="*/ 118 w 124"/>
                    <a:gd name="T9" fmla="*/ 17 h 88"/>
                    <a:gd name="T10" fmla="*/ 118 w 124"/>
                    <a:gd name="T11" fmla="*/ 18 h 88"/>
                    <a:gd name="T12" fmla="*/ 124 w 124"/>
                    <a:gd name="T13" fmla="*/ 30 h 88"/>
                    <a:gd name="T14" fmla="*/ 119 w 124"/>
                    <a:gd name="T15" fmla="*/ 55 h 88"/>
                    <a:gd name="T16" fmla="*/ 106 w 124"/>
                    <a:gd name="T17" fmla="*/ 75 h 88"/>
                    <a:gd name="T18" fmla="*/ 103 w 124"/>
                    <a:gd name="T19" fmla="*/ 76 h 88"/>
                    <a:gd name="T20" fmla="*/ 101 w 124"/>
                    <a:gd name="T21" fmla="*/ 76 h 88"/>
                    <a:gd name="T22" fmla="*/ 98 w 124"/>
                    <a:gd name="T23" fmla="*/ 76 h 88"/>
                    <a:gd name="T24" fmla="*/ 96 w 124"/>
                    <a:gd name="T25" fmla="*/ 78 h 88"/>
                    <a:gd name="T26" fmla="*/ 103 w 124"/>
                    <a:gd name="T27" fmla="*/ 72 h 88"/>
                    <a:gd name="T28" fmla="*/ 114 w 124"/>
                    <a:gd name="T29" fmla="*/ 53 h 88"/>
                    <a:gd name="T30" fmla="*/ 119 w 124"/>
                    <a:gd name="T31" fmla="*/ 30 h 88"/>
                    <a:gd name="T32" fmla="*/ 8 w 124"/>
                    <a:gd name="T33" fmla="*/ 0 h 88"/>
                    <a:gd name="T34" fmla="*/ 1 w 124"/>
                    <a:gd name="T35" fmla="*/ 18 h 88"/>
                    <a:gd name="T36" fmla="*/ 1 w 124"/>
                    <a:gd name="T37" fmla="*/ 43 h 88"/>
                    <a:gd name="T38" fmla="*/ 5 w 124"/>
                    <a:gd name="T39" fmla="*/ 57 h 88"/>
                    <a:gd name="T40" fmla="*/ 8 w 124"/>
                    <a:gd name="T41" fmla="*/ 58 h 88"/>
                    <a:gd name="T42" fmla="*/ 10 w 124"/>
                    <a:gd name="T43" fmla="*/ 58 h 88"/>
                    <a:gd name="T44" fmla="*/ 11 w 124"/>
                    <a:gd name="T45" fmla="*/ 60 h 88"/>
                    <a:gd name="T46" fmla="*/ 13 w 124"/>
                    <a:gd name="T47" fmla="*/ 62 h 88"/>
                    <a:gd name="T48" fmla="*/ 6 w 124"/>
                    <a:gd name="T49" fmla="*/ 42 h 88"/>
                    <a:gd name="T50" fmla="*/ 6 w 124"/>
                    <a:gd name="T51" fmla="*/ 18 h 88"/>
                    <a:gd name="T52" fmla="*/ 13 w 124"/>
                    <a:gd name="T53" fmla="*/ 2 h 88"/>
                    <a:gd name="T54" fmla="*/ 11 w 124"/>
                    <a:gd name="T55" fmla="*/ 2 h 88"/>
                    <a:gd name="T56" fmla="*/ 10 w 124"/>
                    <a:gd name="T57" fmla="*/ 2 h 88"/>
                    <a:gd name="T58" fmla="*/ 10 w 124"/>
                    <a:gd name="T59" fmla="*/ 0 h 88"/>
                    <a:gd name="T60" fmla="*/ 8 w 124"/>
                    <a:gd name="T61" fmla="*/ 0 h 88"/>
                    <a:gd name="T62" fmla="*/ 61 w 124"/>
                    <a:gd name="T63" fmla="*/ 88 h 88"/>
                    <a:gd name="T64" fmla="*/ 66 w 124"/>
                    <a:gd name="T65" fmla="*/ 88 h 88"/>
                    <a:gd name="T66" fmla="*/ 64 w 124"/>
                    <a:gd name="T67" fmla="*/ 88 h 88"/>
                    <a:gd name="T68" fmla="*/ 63 w 124"/>
                    <a:gd name="T69" fmla="*/ 88 h 88"/>
                    <a:gd name="T70" fmla="*/ 61 w 124"/>
                    <a:gd name="T71" fmla="*/ 88 h 8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24"/>
                    <a:gd name="T109" fmla="*/ 0 h 88"/>
                    <a:gd name="T110" fmla="*/ 124 w 124"/>
                    <a:gd name="T111" fmla="*/ 88 h 8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24" h="88">
                      <a:moveTo>
                        <a:pt x="124" y="30"/>
                      </a:moveTo>
                      <a:lnTo>
                        <a:pt x="123" y="18"/>
                      </a:lnTo>
                      <a:lnTo>
                        <a:pt x="123" y="17"/>
                      </a:lnTo>
                      <a:lnTo>
                        <a:pt x="121" y="17"/>
                      </a:lnTo>
                      <a:lnTo>
                        <a:pt x="119" y="17"/>
                      </a:lnTo>
                      <a:lnTo>
                        <a:pt x="118" y="17"/>
                      </a:lnTo>
                      <a:lnTo>
                        <a:pt x="118" y="18"/>
                      </a:lnTo>
                      <a:lnTo>
                        <a:pt x="119" y="30"/>
                      </a:lnTo>
                      <a:lnTo>
                        <a:pt x="124" y="30"/>
                      </a:lnTo>
                      <a:lnTo>
                        <a:pt x="123" y="43"/>
                      </a:lnTo>
                      <a:lnTo>
                        <a:pt x="119" y="55"/>
                      </a:lnTo>
                      <a:lnTo>
                        <a:pt x="114" y="65"/>
                      </a:lnTo>
                      <a:lnTo>
                        <a:pt x="106" y="75"/>
                      </a:lnTo>
                      <a:lnTo>
                        <a:pt x="104" y="76"/>
                      </a:lnTo>
                      <a:lnTo>
                        <a:pt x="103" y="76"/>
                      </a:lnTo>
                      <a:lnTo>
                        <a:pt x="101" y="76"/>
                      </a:lnTo>
                      <a:lnTo>
                        <a:pt x="99" y="76"/>
                      </a:lnTo>
                      <a:lnTo>
                        <a:pt x="98" y="76"/>
                      </a:lnTo>
                      <a:lnTo>
                        <a:pt x="96" y="78"/>
                      </a:lnTo>
                      <a:lnTo>
                        <a:pt x="94" y="78"/>
                      </a:lnTo>
                      <a:lnTo>
                        <a:pt x="103" y="72"/>
                      </a:lnTo>
                      <a:lnTo>
                        <a:pt x="109" y="63"/>
                      </a:lnTo>
                      <a:lnTo>
                        <a:pt x="114" y="53"/>
                      </a:lnTo>
                      <a:lnTo>
                        <a:pt x="118" y="42"/>
                      </a:lnTo>
                      <a:lnTo>
                        <a:pt x="119" y="30"/>
                      </a:lnTo>
                      <a:lnTo>
                        <a:pt x="124" y="30"/>
                      </a:lnTo>
                      <a:close/>
                      <a:moveTo>
                        <a:pt x="8" y="0"/>
                      </a:moveTo>
                      <a:lnTo>
                        <a:pt x="5" y="7"/>
                      </a:lnTo>
                      <a:lnTo>
                        <a:pt x="1" y="18"/>
                      </a:lnTo>
                      <a:lnTo>
                        <a:pt x="0" y="30"/>
                      </a:lnTo>
                      <a:lnTo>
                        <a:pt x="1" y="43"/>
                      </a:lnTo>
                      <a:lnTo>
                        <a:pt x="5" y="55"/>
                      </a:lnTo>
                      <a:lnTo>
                        <a:pt x="5" y="57"/>
                      </a:lnTo>
                      <a:lnTo>
                        <a:pt x="6" y="58"/>
                      </a:lnTo>
                      <a:lnTo>
                        <a:pt x="8" y="58"/>
                      </a:lnTo>
                      <a:lnTo>
                        <a:pt x="10" y="58"/>
                      </a:lnTo>
                      <a:lnTo>
                        <a:pt x="10" y="60"/>
                      </a:lnTo>
                      <a:lnTo>
                        <a:pt x="11" y="60"/>
                      </a:lnTo>
                      <a:lnTo>
                        <a:pt x="13" y="60"/>
                      </a:lnTo>
                      <a:lnTo>
                        <a:pt x="13" y="62"/>
                      </a:lnTo>
                      <a:lnTo>
                        <a:pt x="10" y="53"/>
                      </a:lnTo>
                      <a:lnTo>
                        <a:pt x="6" y="42"/>
                      </a:lnTo>
                      <a:lnTo>
                        <a:pt x="5" y="30"/>
                      </a:lnTo>
                      <a:lnTo>
                        <a:pt x="6" y="18"/>
                      </a:lnTo>
                      <a:lnTo>
                        <a:pt x="10" y="9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close/>
                      <a:moveTo>
                        <a:pt x="61" y="88"/>
                      </a:moveTo>
                      <a:lnTo>
                        <a:pt x="61" y="88"/>
                      </a:lnTo>
                      <a:lnTo>
                        <a:pt x="66" y="88"/>
                      </a:lnTo>
                      <a:lnTo>
                        <a:pt x="64" y="88"/>
                      </a:lnTo>
                      <a:lnTo>
                        <a:pt x="63" y="88"/>
                      </a:lnTo>
                      <a:lnTo>
                        <a:pt x="61" y="88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7" name="Freeform 294"/>
                <p:cNvSpPr>
                  <a:spLocks noEditPoints="1"/>
                </p:cNvSpPr>
                <p:nvPr/>
              </p:nvSpPr>
              <p:spPr bwMode="auto">
                <a:xfrm>
                  <a:off x="1971" y="2917"/>
                  <a:ext cx="120" cy="86"/>
                </a:xfrm>
                <a:custGeom>
                  <a:avLst/>
                  <a:gdLst>
                    <a:gd name="T0" fmla="*/ 120 w 120"/>
                    <a:gd name="T1" fmla="*/ 16 h 86"/>
                    <a:gd name="T2" fmla="*/ 118 w 120"/>
                    <a:gd name="T3" fmla="*/ 15 h 86"/>
                    <a:gd name="T4" fmla="*/ 117 w 120"/>
                    <a:gd name="T5" fmla="*/ 15 h 86"/>
                    <a:gd name="T6" fmla="*/ 115 w 120"/>
                    <a:gd name="T7" fmla="*/ 15 h 86"/>
                    <a:gd name="T8" fmla="*/ 115 w 120"/>
                    <a:gd name="T9" fmla="*/ 15 h 86"/>
                    <a:gd name="T10" fmla="*/ 115 w 120"/>
                    <a:gd name="T11" fmla="*/ 18 h 86"/>
                    <a:gd name="T12" fmla="*/ 120 w 120"/>
                    <a:gd name="T13" fmla="*/ 28 h 86"/>
                    <a:gd name="T14" fmla="*/ 117 w 120"/>
                    <a:gd name="T15" fmla="*/ 51 h 86"/>
                    <a:gd name="T16" fmla="*/ 103 w 120"/>
                    <a:gd name="T17" fmla="*/ 71 h 86"/>
                    <a:gd name="T18" fmla="*/ 98 w 120"/>
                    <a:gd name="T19" fmla="*/ 74 h 86"/>
                    <a:gd name="T20" fmla="*/ 97 w 120"/>
                    <a:gd name="T21" fmla="*/ 74 h 86"/>
                    <a:gd name="T22" fmla="*/ 95 w 120"/>
                    <a:gd name="T23" fmla="*/ 76 h 86"/>
                    <a:gd name="T24" fmla="*/ 93 w 120"/>
                    <a:gd name="T25" fmla="*/ 76 h 86"/>
                    <a:gd name="T26" fmla="*/ 92 w 120"/>
                    <a:gd name="T27" fmla="*/ 76 h 86"/>
                    <a:gd name="T28" fmla="*/ 90 w 120"/>
                    <a:gd name="T29" fmla="*/ 76 h 86"/>
                    <a:gd name="T30" fmla="*/ 87 w 120"/>
                    <a:gd name="T31" fmla="*/ 78 h 86"/>
                    <a:gd name="T32" fmla="*/ 85 w 120"/>
                    <a:gd name="T33" fmla="*/ 78 h 86"/>
                    <a:gd name="T34" fmla="*/ 92 w 120"/>
                    <a:gd name="T35" fmla="*/ 74 h 86"/>
                    <a:gd name="T36" fmla="*/ 107 w 120"/>
                    <a:gd name="T37" fmla="*/ 60 h 86"/>
                    <a:gd name="T38" fmla="*/ 115 w 120"/>
                    <a:gd name="T39" fmla="*/ 40 h 86"/>
                    <a:gd name="T40" fmla="*/ 120 w 120"/>
                    <a:gd name="T41" fmla="*/ 28 h 86"/>
                    <a:gd name="T42" fmla="*/ 5 w 120"/>
                    <a:gd name="T43" fmla="*/ 5 h 86"/>
                    <a:gd name="T44" fmla="*/ 0 w 120"/>
                    <a:gd name="T45" fmla="*/ 28 h 86"/>
                    <a:gd name="T46" fmla="*/ 5 w 120"/>
                    <a:gd name="T47" fmla="*/ 51 h 86"/>
                    <a:gd name="T48" fmla="*/ 10 w 120"/>
                    <a:gd name="T49" fmla="*/ 58 h 86"/>
                    <a:gd name="T50" fmla="*/ 12 w 120"/>
                    <a:gd name="T51" fmla="*/ 60 h 86"/>
                    <a:gd name="T52" fmla="*/ 14 w 120"/>
                    <a:gd name="T53" fmla="*/ 60 h 86"/>
                    <a:gd name="T54" fmla="*/ 17 w 120"/>
                    <a:gd name="T55" fmla="*/ 61 h 86"/>
                    <a:gd name="T56" fmla="*/ 15 w 120"/>
                    <a:gd name="T57" fmla="*/ 60 h 86"/>
                    <a:gd name="T58" fmla="*/ 7 w 120"/>
                    <a:gd name="T59" fmla="*/ 40 h 86"/>
                    <a:gd name="T60" fmla="*/ 7 w 120"/>
                    <a:gd name="T61" fmla="*/ 18 h 86"/>
                    <a:gd name="T62" fmla="*/ 14 w 120"/>
                    <a:gd name="T63" fmla="*/ 2 h 86"/>
                    <a:gd name="T64" fmla="*/ 12 w 120"/>
                    <a:gd name="T65" fmla="*/ 0 h 86"/>
                    <a:gd name="T66" fmla="*/ 12 w 120"/>
                    <a:gd name="T67" fmla="*/ 0 h 86"/>
                    <a:gd name="T68" fmla="*/ 10 w 120"/>
                    <a:gd name="T69" fmla="*/ 0 h 86"/>
                    <a:gd name="T70" fmla="*/ 9 w 120"/>
                    <a:gd name="T71" fmla="*/ 0 h 86"/>
                    <a:gd name="T72" fmla="*/ 60 w 120"/>
                    <a:gd name="T73" fmla="*/ 83 h 86"/>
                    <a:gd name="T74" fmla="*/ 80 w 120"/>
                    <a:gd name="T75" fmla="*/ 79 h 86"/>
                    <a:gd name="T76" fmla="*/ 73 w 120"/>
                    <a:gd name="T77" fmla="*/ 83 h 86"/>
                    <a:gd name="T78" fmla="*/ 67 w 120"/>
                    <a:gd name="T79" fmla="*/ 84 h 86"/>
                    <a:gd name="T80" fmla="*/ 62 w 120"/>
                    <a:gd name="T81" fmla="*/ 86 h 86"/>
                    <a:gd name="T82" fmla="*/ 57 w 120"/>
                    <a:gd name="T83" fmla="*/ 84 h 86"/>
                    <a:gd name="T84" fmla="*/ 55 w 120"/>
                    <a:gd name="T85" fmla="*/ 84 h 86"/>
                    <a:gd name="T86" fmla="*/ 55 w 120"/>
                    <a:gd name="T87" fmla="*/ 84 h 86"/>
                    <a:gd name="T88" fmla="*/ 53 w 120"/>
                    <a:gd name="T89" fmla="*/ 83 h 86"/>
                    <a:gd name="T90" fmla="*/ 53 w 120"/>
                    <a:gd name="T91" fmla="*/ 83 h 8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20"/>
                    <a:gd name="T139" fmla="*/ 0 h 86"/>
                    <a:gd name="T140" fmla="*/ 120 w 120"/>
                    <a:gd name="T141" fmla="*/ 86 h 8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20" h="86">
                      <a:moveTo>
                        <a:pt x="120" y="28"/>
                      </a:moveTo>
                      <a:lnTo>
                        <a:pt x="120" y="16"/>
                      </a:lnTo>
                      <a:lnTo>
                        <a:pt x="118" y="15"/>
                      </a:lnTo>
                      <a:lnTo>
                        <a:pt x="117" y="15"/>
                      </a:lnTo>
                      <a:lnTo>
                        <a:pt x="115" y="15"/>
                      </a:lnTo>
                      <a:lnTo>
                        <a:pt x="113" y="15"/>
                      </a:lnTo>
                      <a:lnTo>
                        <a:pt x="115" y="18"/>
                      </a:lnTo>
                      <a:lnTo>
                        <a:pt x="115" y="28"/>
                      </a:lnTo>
                      <a:lnTo>
                        <a:pt x="120" y="28"/>
                      </a:lnTo>
                      <a:lnTo>
                        <a:pt x="120" y="41"/>
                      </a:lnTo>
                      <a:lnTo>
                        <a:pt x="117" y="51"/>
                      </a:lnTo>
                      <a:lnTo>
                        <a:pt x="110" y="63"/>
                      </a:lnTo>
                      <a:lnTo>
                        <a:pt x="103" y="71"/>
                      </a:lnTo>
                      <a:lnTo>
                        <a:pt x="98" y="74"/>
                      </a:lnTo>
                      <a:lnTo>
                        <a:pt x="97" y="74"/>
                      </a:lnTo>
                      <a:lnTo>
                        <a:pt x="95" y="76"/>
                      </a:lnTo>
                      <a:lnTo>
                        <a:pt x="93" y="76"/>
                      </a:lnTo>
                      <a:lnTo>
                        <a:pt x="92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87" y="78"/>
                      </a:lnTo>
                      <a:lnTo>
                        <a:pt x="85" y="78"/>
                      </a:lnTo>
                      <a:lnTo>
                        <a:pt x="83" y="78"/>
                      </a:lnTo>
                      <a:lnTo>
                        <a:pt x="92" y="74"/>
                      </a:lnTo>
                      <a:lnTo>
                        <a:pt x="100" y="68"/>
                      </a:lnTo>
                      <a:lnTo>
                        <a:pt x="107" y="60"/>
                      </a:lnTo>
                      <a:lnTo>
                        <a:pt x="112" y="50"/>
                      </a:lnTo>
                      <a:lnTo>
                        <a:pt x="115" y="40"/>
                      </a:lnTo>
                      <a:lnTo>
                        <a:pt x="115" y="28"/>
                      </a:lnTo>
                      <a:lnTo>
                        <a:pt x="120" y="28"/>
                      </a:lnTo>
                      <a:close/>
                      <a:moveTo>
                        <a:pt x="9" y="0"/>
                      </a:moveTo>
                      <a:lnTo>
                        <a:pt x="5" y="5"/>
                      </a:lnTo>
                      <a:lnTo>
                        <a:pt x="2" y="16"/>
                      </a:lnTo>
                      <a:lnTo>
                        <a:pt x="0" y="28"/>
                      </a:lnTo>
                      <a:lnTo>
                        <a:pt x="2" y="41"/>
                      </a:lnTo>
                      <a:lnTo>
                        <a:pt x="5" y="51"/>
                      </a:lnTo>
                      <a:lnTo>
                        <a:pt x="9" y="56"/>
                      </a:lnTo>
                      <a:lnTo>
                        <a:pt x="10" y="58"/>
                      </a:lnTo>
                      <a:lnTo>
                        <a:pt x="12" y="60"/>
                      </a:lnTo>
                      <a:lnTo>
                        <a:pt x="14" y="60"/>
                      </a:lnTo>
                      <a:lnTo>
                        <a:pt x="15" y="61"/>
                      </a:lnTo>
                      <a:lnTo>
                        <a:pt x="17" y="61"/>
                      </a:lnTo>
                      <a:lnTo>
                        <a:pt x="15" y="60"/>
                      </a:lnTo>
                      <a:lnTo>
                        <a:pt x="10" y="50"/>
                      </a:lnTo>
                      <a:lnTo>
                        <a:pt x="7" y="40"/>
                      </a:lnTo>
                      <a:lnTo>
                        <a:pt x="5" y="28"/>
                      </a:lnTo>
                      <a:lnTo>
                        <a:pt x="7" y="18"/>
                      </a:lnTo>
                      <a:lnTo>
                        <a:pt x="10" y="8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close/>
                      <a:moveTo>
                        <a:pt x="53" y="83"/>
                      </a:moveTo>
                      <a:lnTo>
                        <a:pt x="60" y="83"/>
                      </a:lnTo>
                      <a:lnTo>
                        <a:pt x="72" y="83"/>
                      </a:lnTo>
                      <a:lnTo>
                        <a:pt x="80" y="79"/>
                      </a:lnTo>
                      <a:lnTo>
                        <a:pt x="77" y="81"/>
                      </a:lnTo>
                      <a:lnTo>
                        <a:pt x="73" y="83"/>
                      </a:lnTo>
                      <a:lnTo>
                        <a:pt x="70" y="84"/>
                      </a:lnTo>
                      <a:lnTo>
                        <a:pt x="67" y="84"/>
                      </a:lnTo>
                      <a:lnTo>
                        <a:pt x="65" y="86"/>
                      </a:lnTo>
                      <a:lnTo>
                        <a:pt x="62" y="86"/>
                      </a:lnTo>
                      <a:lnTo>
                        <a:pt x="58" y="86"/>
                      </a:lnTo>
                      <a:lnTo>
                        <a:pt x="57" y="84"/>
                      </a:lnTo>
                      <a:lnTo>
                        <a:pt x="55" y="84"/>
                      </a:lnTo>
                      <a:lnTo>
                        <a:pt x="53" y="83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8" name="Freeform 295"/>
                <p:cNvSpPr>
                  <a:spLocks noEditPoints="1"/>
                </p:cNvSpPr>
                <p:nvPr/>
              </p:nvSpPr>
              <p:spPr bwMode="auto">
                <a:xfrm>
                  <a:off x="1975" y="2917"/>
                  <a:ext cx="114" cy="86"/>
                </a:xfrm>
                <a:custGeom>
                  <a:avLst/>
                  <a:gdLst>
                    <a:gd name="T0" fmla="*/ 113 w 114"/>
                    <a:gd name="T1" fmla="*/ 16 h 86"/>
                    <a:gd name="T2" fmla="*/ 111 w 114"/>
                    <a:gd name="T3" fmla="*/ 15 h 86"/>
                    <a:gd name="T4" fmla="*/ 111 w 114"/>
                    <a:gd name="T5" fmla="*/ 15 h 86"/>
                    <a:gd name="T6" fmla="*/ 109 w 114"/>
                    <a:gd name="T7" fmla="*/ 15 h 86"/>
                    <a:gd name="T8" fmla="*/ 108 w 114"/>
                    <a:gd name="T9" fmla="*/ 15 h 86"/>
                    <a:gd name="T10" fmla="*/ 108 w 114"/>
                    <a:gd name="T11" fmla="*/ 18 h 86"/>
                    <a:gd name="T12" fmla="*/ 114 w 114"/>
                    <a:gd name="T13" fmla="*/ 28 h 86"/>
                    <a:gd name="T14" fmla="*/ 109 w 114"/>
                    <a:gd name="T15" fmla="*/ 51 h 86"/>
                    <a:gd name="T16" fmla="*/ 98 w 114"/>
                    <a:gd name="T17" fmla="*/ 70 h 86"/>
                    <a:gd name="T18" fmla="*/ 89 w 114"/>
                    <a:gd name="T19" fmla="*/ 76 h 86"/>
                    <a:gd name="T20" fmla="*/ 89 w 114"/>
                    <a:gd name="T21" fmla="*/ 76 h 86"/>
                    <a:gd name="T22" fmla="*/ 89 w 114"/>
                    <a:gd name="T23" fmla="*/ 76 h 86"/>
                    <a:gd name="T24" fmla="*/ 89 w 114"/>
                    <a:gd name="T25" fmla="*/ 76 h 86"/>
                    <a:gd name="T26" fmla="*/ 84 w 114"/>
                    <a:gd name="T27" fmla="*/ 76 h 86"/>
                    <a:gd name="T28" fmla="*/ 78 w 114"/>
                    <a:gd name="T29" fmla="*/ 79 h 86"/>
                    <a:gd name="T30" fmla="*/ 71 w 114"/>
                    <a:gd name="T31" fmla="*/ 83 h 86"/>
                    <a:gd name="T32" fmla="*/ 64 w 114"/>
                    <a:gd name="T33" fmla="*/ 84 h 86"/>
                    <a:gd name="T34" fmla="*/ 56 w 114"/>
                    <a:gd name="T35" fmla="*/ 86 h 86"/>
                    <a:gd name="T36" fmla="*/ 54 w 114"/>
                    <a:gd name="T37" fmla="*/ 86 h 86"/>
                    <a:gd name="T38" fmla="*/ 54 w 114"/>
                    <a:gd name="T39" fmla="*/ 86 h 86"/>
                    <a:gd name="T40" fmla="*/ 53 w 114"/>
                    <a:gd name="T41" fmla="*/ 86 h 86"/>
                    <a:gd name="T42" fmla="*/ 53 w 114"/>
                    <a:gd name="T43" fmla="*/ 84 h 86"/>
                    <a:gd name="T44" fmla="*/ 51 w 114"/>
                    <a:gd name="T45" fmla="*/ 84 h 86"/>
                    <a:gd name="T46" fmla="*/ 48 w 114"/>
                    <a:gd name="T47" fmla="*/ 83 h 86"/>
                    <a:gd name="T48" fmla="*/ 46 w 114"/>
                    <a:gd name="T49" fmla="*/ 81 h 86"/>
                    <a:gd name="T50" fmla="*/ 43 w 114"/>
                    <a:gd name="T51" fmla="*/ 79 h 86"/>
                    <a:gd name="T52" fmla="*/ 46 w 114"/>
                    <a:gd name="T53" fmla="*/ 79 h 86"/>
                    <a:gd name="T54" fmla="*/ 68 w 114"/>
                    <a:gd name="T55" fmla="*/ 79 h 86"/>
                    <a:gd name="T56" fmla="*/ 86 w 114"/>
                    <a:gd name="T57" fmla="*/ 73 h 86"/>
                    <a:gd name="T58" fmla="*/ 101 w 114"/>
                    <a:gd name="T59" fmla="*/ 58 h 86"/>
                    <a:gd name="T60" fmla="*/ 108 w 114"/>
                    <a:gd name="T61" fmla="*/ 40 h 86"/>
                    <a:gd name="T62" fmla="*/ 114 w 114"/>
                    <a:gd name="T63" fmla="*/ 28 h 86"/>
                    <a:gd name="T64" fmla="*/ 5 w 114"/>
                    <a:gd name="T65" fmla="*/ 7 h 86"/>
                    <a:gd name="T66" fmla="*/ 0 w 114"/>
                    <a:gd name="T67" fmla="*/ 28 h 86"/>
                    <a:gd name="T68" fmla="*/ 5 w 114"/>
                    <a:gd name="T69" fmla="*/ 51 h 86"/>
                    <a:gd name="T70" fmla="*/ 10 w 114"/>
                    <a:gd name="T71" fmla="*/ 60 h 86"/>
                    <a:gd name="T72" fmla="*/ 13 w 114"/>
                    <a:gd name="T73" fmla="*/ 61 h 86"/>
                    <a:gd name="T74" fmla="*/ 14 w 114"/>
                    <a:gd name="T75" fmla="*/ 63 h 86"/>
                    <a:gd name="T76" fmla="*/ 18 w 114"/>
                    <a:gd name="T77" fmla="*/ 65 h 86"/>
                    <a:gd name="T78" fmla="*/ 13 w 114"/>
                    <a:gd name="T79" fmla="*/ 58 h 86"/>
                    <a:gd name="T80" fmla="*/ 6 w 114"/>
                    <a:gd name="T81" fmla="*/ 40 h 86"/>
                    <a:gd name="T82" fmla="*/ 6 w 114"/>
                    <a:gd name="T83" fmla="*/ 18 h 86"/>
                    <a:gd name="T84" fmla="*/ 13 w 114"/>
                    <a:gd name="T85" fmla="*/ 2 h 86"/>
                    <a:gd name="T86" fmla="*/ 11 w 114"/>
                    <a:gd name="T87" fmla="*/ 2 h 86"/>
                    <a:gd name="T88" fmla="*/ 10 w 114"/>
                    <a:gd name="T89" fmla="*/ 2 h 86"/>
                    <a:gd name="T90" fmla="*/ 8 w 114"/>
                    <a:gd name="T91" fmla="*/ 0 h 86"/>
                    <a:gd name="T92" fmla="*/ 8 w 114"/>
                    <a:gd name="T93" fmla="*/ 0 h 8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14"/>
                    <a:gd name="T142" fmla="*/ 0 h 86"/>
                    <a:gd name="T143" fmla="*/ 114 w 114"/>
                    <a:gd name="T144" fmla="*/ 86 h 8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14" h="86">
                      <a:moveTo>
                        <a:pt x="114" y="28"/>
                      </a:moveTo>
                      <a:lnTo>
                        <a:pt x="113" y="16"/>
                      </a:lnTo>
                      <a:lnTo>
                        <a:pt x="113" y="15"/>
                      </a:lnTo>
                      <a:lnTo>
                        <a:pt x="111" y="15"/>
                      </a:lnTo>
                      <a:lnTo>
                        <a:pt x="109" y="15"/>
                      </a:lnTo>
                      <a:lnTo>
                        <a:pt x="108" y="15"/>
                      </a:lnTo>
                      <a:lnTo>
                        <a:pt x="108" y="18"/>
                      </a:lnTo>
                      <a:lnTo>
                        <a:pt x="109" y="28"/>
                      </a:lnTo>
                      <a:lnTo>
                        <a:pt x="114" y="28"/>
                      </a:lnTo>
                      <a:lnTo>
                        <a:pt x="113" y="40"/>
                      </a:lnTo>
                      <a:lnTo>
                        <a:pt x="109" y="51"/>
                      </a:lnTo>
                      <a:lnTo>
                        <a:pt x="104" y="61"/>
                      </a:lnTo>
                      <a:lnTo>
                        <a:pt x="98" y="70"/>
                      </a:lnTo>
                      <a:lnTo>
                        <a:pt x="89" y="76"/>
                      </a:lnTo>
                      <a:lnTo>
                        <a:pt x="88" y="76"/>
                      </a:lnTo>
                      <a:lnTo>
                        <a:pt x="84" y="76"/>
                      </a:lnTo>
                      <a:lnTo>
                        <a:pt x="81" y="78"/>
                      </a:lnTo>
                      <a:lnTo>
                        <a:pt x="78" y="79"/>
                      </a:lnTo>
                      <a:lnTo>
                        <a:pt x="74" y="81"/>
                      </a:lnTo>
                      <a:lnTo>
                        <a:pt x="71" y="83"/>
                      </a:lnTo>
                      <a:lnTo>
                        <a:pt x="68" y="83"/>
                      </a:lnTo>
                      <a:lnTo>
                        <a:pt x="64" y="84"/>
                      </a:lnTo>
                      <a:lnTo>
                        <a:pt x="61" y="86"/>
                      </a:lnTo>
                      <a:lnTo>
                        <a:pt x="56" y="86"/>
                      </a:lnTo>
                      <a:lnTo>
                        <a:pt x="54" y="86"/>
                      </a:lnTo>
                      <a:lnTo>
                        <a:pt x="53" y="86"/>
                      </a:lnTo>
                      <a:lnTo>
                        <a:pt x="53" y="84"/>
                      </a:lnTo>
                      <a:lnTo>
                        <a:pt x="51" y="84"/>
                      </a:lnTo>
                      <a:lnTo>
                        <a:pt x="49" y="83"/>
                      </a:lnTo>
                      <a:lnTo>
                        <a:pt x="48" y="83"/>
                      </a:lnTo>
                      <a:lnTo>
                        <a:pt x="48" y="81"/>
                      </a:lnTo>
                      <a:lnTo>
                        <a:pt x="46" y="81"/>
                      </a:lnTo>
                      <a:lnTo>
                        <a:pt x="44" y="79"/>
                      </a:lnTo>
                      <a:lnTo>
                        <a:pt x="43" y="79"/>
                      </a:lnTo>
                      <a:lnTo>
                        <a:pt x="46" y="79"/>
                      </a:lnTo>
                      <a:lnTo>
                        <a:pt x="56" y="81"/>
                      </a:lnTo>
                      <a:lnTo>
                        <a:pt x="68" y="79"/>
                      </a:lnTo>
                      <a:lnTo>
                        <a:pt x="78" y="76"/>
                      </a:lnTo>
                      <a:lnTo>
                        <a:pt x="86" y="73"/>
                      </a:lnTo>
                      <a:lnTo>
                        <a:pt x="94" y="66"/>
                      </a:lnTo>
                      <a:lnTo>
                        <a:pt x="101" y="58"/>
                      </a:lnTo>
                      <a:lnTo>
                        <a:pt x="104" y="50"/>
                      </a:lnTo>
                      <a:lnTo>
                        <a:pt x="108" y="40"/>
                      </a:lnTo>
                      <a:lnTo>
                        <a:pt x="109" y="28"/>
                      </a:lnTo>
                      <a:lnTo>
                        <a:pt x="114" y="28"/>
                      </a:lnTo>
                      <a:close/>
                      <a:moveTo>
                        <a:pt x="8" y="0"/>
                      </a:moveTo>
                      <a:lnTo>
                        <a:pt x="5" y="7"/>
                      </a:lnTo>
                      <a:lnTo>
                        <a:pt x="1" y="16"/>
                      </a:lnTo>
                      <a:lnTo>
                        <a:pt x="0" y="28"/>
                      </a:lnTo>
                      <a:lnTo>
                        <a:pt x="1" y="40"/>
                      </a:lnTo>
                      <a:lnTo>
                        <a:pt x="5" y="51"/>
                      </a:lnTo>
                      <a:lnTo>
                        <a:pt x="8" y="60"/>
                      </a:lnTo>
                      <a:lnTo>
                        <a:pt x="10" y="60"/>
                      </a:lnTo>
                      <a:lnTo>
                        <a:pt x="11" y="61"/>
                      </a:lnTo>
                      <a:lnTo>
                        <a:pt x="13" y="61"/>
                      </a:lnTo>
                      <a:lnTo>
                        <a:pt x="14" y="63"/>
                      </a:lnTo>
                      <a:lnTo>
                        <a:pt x="16" y="65"/>
                      </a:lnTo>
                      <a:lnTo>
                        <a:pt x="18" y="65"/>
                      </a:lnTo>
                      <a:lnTo>
                        <a:pt x="19" y="65"/>
                      </a:lnTo>
                      <a:lnTo>
                        <a:pt x="13" y="58"/>
                      </a:lnTo>
                      <a:lnTo>
                        <a:pt x="8" y="50"/>
                      </a:lnTo>
                      <a:lnTo>
                        <a:pt x="6" y="40"/>
                      </a:lnTo>
                      <a:lnTo>
                        <a:pt x="5" y="28"/>
                      </a:lnTo>
                      <a:lnTo>
                        <a:pt x="6" y="18"/>
                      </a:lnTo>
                      <a:lnTo>
                        <a:pt x="8" y="8"/>
                      </a:lnTo>
                      <a:lnTo>
                        <a:pt x="13" y="2"/>
                      </a:lnTo>
                      <a:lnTo>
                        <a:pt x="11" y="2"/>
                      </a:lnTo>
                      <a:lnTo>
                        <a:pt x="10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69" name="Freeform 296"/>
                <p:cNvSpPr>
                  <a:spLocks/>
                </p:cNvSpPr>
                <p:nvPr/>
              </p:nvSpPr>
              <p:spPr bwMode="auto">
                <a:xfrm>
                  <a:off x="1976" y="2919"/>
                  <a:ext cx="110" cy="81"/>
                </a:xfrm>
                <a:custGeom>
                  <a:avLst/>
                  <a:gdLst>
                    <a:gd name="T0" fmla="*/ 110 w 110"/>
                    <a:gd name="T1" fmla="*/ 16 h 81"/>
                    <a:gd name="T2" fmla="*/ 108 w 110"/>
                    <a:gd name="T3" fmla="*/ 13 h 81"/>
                    <a:gd name="T4" fmla="*/ 107 w 110"/>
                    <a:gd name="T5" fmla="*/ 13 h 81"/>
                    <a:gd name="T6" fmla="*/ 105 w 110"/>
                    <a:gd name="T7" fmla="*/ 13 h 81"/>
                    <a:gd name="T8" fmla="*/ 103 w 110"/>
                    <a:gd name="T9" fmla="*/ 13 h 81"/>
                    <a:gd name="T10" fmla="*/ 105 w 110"/>
                    <a:gd name="T11" fmla="*/ 16 h 81"/>
                    <a:gd name="T12" fmla="*/ 110 w 110"/>
                    <a:gd name="T13" fmla="*/ 26 h 81"/>
                    <a:gd name="T14" fmla="*/ 107 w 110"/>
                    <a:gd name="T15" fmla="*/ 48 h 81"/>
                    <a:gd name="T16" fmla="*/ 95 w 110"/>
                    <a:gd name="T17" fmla="*/ 66 h 81"/>
                    <a:gd name="T18" fmla="*/ 78 w 110"/>
                    <a:gd name="T19" fmla="*/ 76 h 81"/>
                    <a:gd name="T20" fmla="*/ 78 w 110"/>
                    <a:gd name="T21" fmla="*/ 77 h 81"/>
                    <a:gd name="T22" fmla="*/ 77 w 110"/>
                    <a:gd name="T23" fmla="*/ 77 h 81"/>
                    <a:gd name="T24" fmla="*/ 77 w 110"/>
                    <a:gd name="T25" fmla="*/ 77 h 81"/>
                    <a:gd name="T26" fmla="*/ 75 w 110"/>
                    <a:gd name="T27" fmla="*/ 77 h 81"/>
                    <a:gd name="T28" fmla="*/ 55 w 110"/>
                    <a:gd name="T29" fmla="*/ 81 h 81"/>
                    <a:gd name="T30" fmla="*/ 43 w 110"/>
                    <a:gd name="T31" fmla="*/ 77 h 81"/>
                    <a:gd name="T32" fmla="*/ 35 w 110"/>
                    <a:gd name="T33" fmla="*/ 72 h 81"/>
                    <a:gd name="T34" fmla="*/ 25 w 110"/>
                    <a:gd name="T35" fmla="*/ 68 h 81"/>
                    <a:gd name="T36" fmla="*/ 17 w 110"/>
                    <a:gd name="T37" fmla="*/ 63 h 81"/>
                    <a:gd name="T38" fmla="*/ 10 w 110"/>
                    <a:gd name="T39" fmla="*/ 58 h 81"/>
                    <a:gd name="T40" fmla="*/ 2 w 110"/>
                    <a:gd name="T41" fmla="*/ 38 h 81"/>
                    <a:gd name="T42" fmla="*/ 2 w 110"/>
                    <a:gd name="T43" fmla="*/ 16 h 81"/>
                    <a:gd name="T44" fmla="*/ 9 w 110"/>
                    <a:gd name="T45" fmla="*/ 0 h 81"/>
                    <a:gd name="T46" fmla="*/ 10 w 110"/>
                    <a:gd name="T47" fmla="*/ 0 h 81"/>
                    <a:gd name="T48" fmla="*/ 12 w 110"/>
                    <a:gd name="T49" fmla="*/ 0 h 81"/>
                    <a:gd name="T50" fmla="*/ 12 w 110"/>
                    <a:gd name="T51" fmla="*/ 0 h 81"/>
                    <a:gd name="T52" fmla="*/ 13 w 110"/>
                    <a:gd name="T53" fmla="*/ 1 h 81"/>
                    <a:gd name="T54" fmla="*/ 7 w 110"/>
                    <a:gd name="T55" fmla="*/ 16 h 81"/>
                    <a:gd name="T56" fmla="*/ 7 w 110"/>
                    <a:gd name="T57" fmla="*/ 36 h 81"/>
                    <a:gd name="T58" fmla="*/ 15 w 110"/>
                    <a:gd name="T59" fmla="*/ 54 h 81"/>
                    <a:gd name="T60" fmla="*/ 28 w 110"/>
                    <a:gd name="T61" fmla="*/ 68 h 81"/>
                    <a:gd name="T62" fmla="*/ 45 w 110"/>
                    <a:gd name="T63" fmla="*/ 76 h 81"/>
                    <a:gd name="T64" fmla="*/ 65 w 110"/>
                    <a:gd name="T65" fmla="*/ 76 h 81"/>
                    <a:gd name="T66" fmla="*/ 83 w 110"/>
                    <a:gd name="T67" fmla="*/ 68 h 81"/>
                    <a:gd name="T68" fmla="*/ 97 w 110"/>
                    <a:gd name="T69" fmla="*/ 54 h 81"/>
                    <a:gd name="T70" fmla="*/ 105 w 110"/>
                    <a:gd name="T71" fmla="*/ 36 h 81"/>
                    <a:gd name="T72" fmla="*/ 110 w 110"/>
                    <a:gd name="T73" fmla="*/ 26 h 8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10"/>
                    <a:gd name="T112" fmla="*/ 0 h 81"/>
                    <a:gd name="T113" fmla="*/ 110 w 110"/>
                    <a:gd name="T114" fmla="*/ 81 h 81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10" h="81">
                      <a:moveTo>
                        <a:pt x="110" y="26"/>
                      </a:moveTo>
                      <a:lnTo>
                        <a:pt x="110" y="16"/>
                      </a:lnTo>
                      <a:lnTo>
                        <a:pt x="108" y="13"/>
                      </a:lnTo>
                      <a:lnTo>
                        <a:pt x="107" y="13"/>
                      </a:lnTo>
                      <a:lnTo>
                        <a:pt x="105" y="13"/>
                      </a:lnTo>
                      <a:lnTo>
                        <a:pt x="103" y="13"/>
                      </a:lnTo>
                      <a:lnTo>
                        <a:pt x="105" y="16"/>
                      </a:lnTo>
                      <a:lnTo>
                        <a:pt x="105" y="26"/>
                      </a:lnTo>
                      <a:lnTo>
                        <a:pt x="110" y="26"/>
                      </a:lnTo>
                      <a:lnTo>
                        <a:pt x="110" y="38"/>
                      </a:lnTo>
                      <a:lnTo>
                        <a:pt x="107" y="48"/>
                      </a:lnTo>
                      <a:lnTo>
                        <a:pt x="102" y="58"/>
                      </a:lnTo>
                      <a:lnTo>
                        <a:pt x="95" y="66"/>
                      </a:lnTo>
                      <a:lnTo>
                        <a:pt x="87" y="72"/>
                      </a:lnTo>
                      <a:lnTo>
                        <a:pt x="78" y="76"/>
                      </a:lnTo>
                      <a:lnTo>
                        <a:pt x="78" y="77"/>
                      </a:lnTo>
                      <a:lnTo>
                        <a:pt x="77" y="77"/>
                      </a:lnTo>
                      <a:lnTo>
                        <a:pt x="75" y="77"/>
                      </a:lnTo>
                      <a:lnTo>
                        <a:pt x="67" y="81"/>
                      </a:lnTo>
                      <a:lnTo>
                        <a:pt x="55" y="81"/>
                      </a:lnTo>
                      <a:lnTo>
                        <a:pt x="48" y="81"/>
                      </a:lnTo>
                      <a:lnTo>
                        <a:pt x="43" y="77"/>
                      </a:lnTo>
                      <a:lnTo>
                        <a:pt x="38" y="76"/>
                      </a:lnTo>
                      <a:lnTo>
                        <a:pt x="35" y="72"/>
                      </a:lnTo>
                      <a:lnTo>
                        <a:pt x="30" y="71"/>
                      </a:lnTo>
                      <a:lnTo>
                        <a:pt x="25" y="68"/>
                      </a:lnTo>
                      <a:lnTo>
                        <a:pt x="22" y="64"/>
                      </a:lnTo>
                      <a:lnTo>
                        <a:pt x="17" y="63"/>
                      </a:lnTo>
                      <a:lnTo>
                        <a:pt x="12" y="59"/>
                      </a:lnTo>
                      <a:lnTo>
                        <a:pt x="10" y="58"/>
                      </a:lnTo>
                      <a:lnTo>
                        <a:pt x="5" y="48"/>
                      </a:lnTo>
                      <a:lnTo>
                        <a:pt x="2" y="38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5" y="6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0" y="8"/>
                      </a:lnTo>
                      <a:lnTo>
                        <a:pt x="7" y="16"/>
                      </a:lnTo>
                      <a:lnTo>
                        <a:pt x="5" y="26"/>
                      </a:lnTo>
                      <a:lnTo>
                        <a:pt x="7" y="36"/>
                      </a:lnTo>
                      <a:lnTo>
                        <a:pt x="10" y="46"/>
                      </a:lnTo>
                      <a:lnTo>
                        <a:pt x="15" y="54"/>
                      </a:lnTo>
                      <a:lnTo>
                        <a:pt x="20" y="63"/>
                      </a:lnTo>
                      <a:lnTo>
                        <a:pt x="28" y="68"/>
                      </a:lnTo>
                      <a:lnTo>
                        <a:pt x="37" y="72"/>
                      </a:lnTo>
                      <a:lnTo>
                        <a:pt x="45" y="76"/>
                      </a:lnTo>
                      <a:lnTo>
                        <a:pt x="55" y="76"/>
                      </a:lnTo>
                      <a:lnTo>
                        <a:pt x="65" y="76"/>
                      </a:lnTo>
                      <a:lnTo>
                        <a:pt x="75" y="72"/>
                      </a:lnTo>
                      <a:lnTo>
                        <a:pt x="83" y="68"/>
                      </a:lnTo>
                      <a:lnTo>
                        <a:pt x="92" y="63"/>
                      </a:lnTo>
                      <a:lnTo>
                        <a:pt x="97" y="54"/>
                      </a:lnTo>
                      <a:lnTo>
                        <a:pt x="102" y="46"/>
                      </a:lnTo>
                      <a:lnTo>
                        <a:pt x="105" y="36"/>
                      </a:lnTo>
                      <a:lnTo>
                        <a:pt x="105" y="26"/>
                      </a:lnTo>
                      <a:lnTo>
                        <a:pt x="110" y="2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0" name="Freeform 297"/>
                <p:cNvSpPr>
                  <a:spLocks/>
                </p:cNvSpPr>
                <p:nvPr/>
              </p:nvSpPr>
              <p:spPr bwMode="auto">
                <a:xfrm>
                  <a:off x="1980" y="2919"/>
                  <a:ext cx="104" cy="79"/>
                </a:xfrm>
                <a:custGeom>
                  <a:avLst/>
                  <a:gdLst>
                    <a:gd name="T0" fmla="*/ 103 w 104"/>
                    <a:gd name="T1" fmla="*/ 16 h 79"/>
                    <a:gd name="T2" fmla="*/ 101 w 104"/>
                    <a:gd name="T3" fmla="*/ 13 h 79"/>
                    <a:gd name="T4" fmla="*/ 99 w 104"/>
                    <a:gd name="T5" fmla="*/ 13 h 79"/>
                    <a:gd name="T6" fmla="*/ 99 w 104"/>
                    <a:gd name="T7" fmla="*/ 13 h 79"/>
                    <a:gd name="T8" fmla="*/ 98 w 104"/>
                    <a:gd name="T9" fmla="*/ 13 h 79"/>
                    <a:gd name="T10" fmla="*/ 98 w 104"/>
                    <a:gd name="T11" fmla="*/ 18 h 79"/>
                    <a:gd name="T12" fmla="*/ 104 w 104"/>
                    <a:gd name="T13" fmla="*/ 26 h 79"/>
                    <a:gd name="T14" fmla="*/ 99 w 104"/>
                    <a:gd name="T15" fmla="*/ 48 h 79"/>
                    <a:gd name="T16" fmla="*/ 89 w 104"/>
                    <a:gd name="T17" fmla="*/ 64 h 79"/>
                    <a:gd name="T18" fmla="*/ 73 w 104"/>
                    <a:gd name="T19" fmla="*/ 74 h 79"/>
                    <a:gd name="T20" fmla="*/ 51 w 104"/>
                    <a:gd name="T21" fmla="*/ 79 h 79"/>
                    <a:gd name="T22" fmla="*/ 38 w 104"/>
                    <a:gd name="T23" fmla="*/ 77 h 79"/>
                    <a:gd name="T24" fmla="*/ 31 w 104"/>
                    <a:gd name="T25" fmla="*/ 74 h 79"/>
                    <a:gd name="T26" fmla="*/ 26 w 104"/>
                    <a:gd name="T27" fmla="*/ 69 h 79"/>
                    <a:gd name="T28" fmla="*/ 19 w 104"/>
                    <a:gd name="T29" fmla="*/ 66 h 79"/>
                    <a:gd name="T30" fmla="*/ 14 w 104"/>
                    <a:gd name="T31" fmla="*/ 63 h 79"/>
                    <a:gd name="T32" fmla="*/ 3 w 104"/>
                    <a:gd name="T33" fmla="*/ 48 h 79"/>
                    <a:gd name="T34" fmla="*/ 0 w 104"/>
                    <a:gd name="T35" fmla="*/ 26 h 79"/>
                    <a:gd name="T36" fmla="*/ 3 w 104"/>
                    <a:gd name="T37" fmla="*/ 6 h 79"/>
                    <a:gd name="T38" fmla="*/ 8 w 104"/>
                    <a:gd name="T39" fmla="*/ 0 h 79"/>
                    <a:gd name="T40" fmla="*/ 9 w 104"/>
                    <a:gd name="T41" fmla="*/ 0 h 79"/>
                    <a:gd name="T42" fmla="*/ 9 w 104"/>
                    <a:gd name="T43" fmla="*/ 1 h 79"/>
                    <a:gd name="T44" fmla="*/ 11 w 104"/>
                    <a:gd name="T45" fmla="*/ 1 h 79"/>
                    <a:gd name="T46" fmla="*/ 8 w 104"/>
                    <a:gd name="T47" fmla="*/ 8 h 79"/>
                    <a:gd name="T48" fmla="*/ 5 w 104"/>
                    <a:gd name="T49" fmla="*/ 26 h 79"/>
                    <a:gd name="T50" fmla="*/ 8 w 104"/>
                    <a:gd name="T51" fmla="*/ 46 h 79"/>
                    <a:gd name="T52" fmla="*/ 18 w 104"/>
                    <a:gd name="T53" fmla="*/ 61 h 79"/>
                    <a:gd name="T54" fmla="*/ 33 w 104"/>
                    <a:gd name="T55" fmla="*/ 71 h 79"/>
                    <a:gd name="T56" fmla="*/ 51 w 104"/>
                    <a:gd name="T57" fmla="*/ 74 h 79"/>
                    <a:gd name="T58" fmla="*/ 71 w 104"/>
                    <a:gd name="T59" fmla="*/ 71 h 79"/>
                    <a:gd name="T60" fmla="*/ 86 w 104"/>
                    <a:gd name="T61" fmla="*/ 61 h 79"/>
                    <a:gd name="T62" fmla="*/ 96 w 104"/>
                    <a:gd name="T63" fmla="*/ 46 h 79"/>
                    <a:gd name="T64" fmla="*/ 99 w 104"/>
                    <a:gd name="T65" fmla="*/ 26 h 7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04"/>
                    <a:gd name="T100" fmla="*/ 0 h 79"/>
                    <a:gd name="T101" fmla="*/ 104 w 104"/>
                    <a:gd name="T102" fmla="*/ 79 h 79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04" h="79">
                      <a:moveTo>
                        <a:pt x="104" y="26"/>
                      </a:moveTo>
                      <a:lnTo>
                        <a:pt x="103" y="16"/>
                      </a:lnTo>
                      <a:lnTo>
                        <a:pt x="103" y="13"/>
                      </a:lnTo>
                      <a:lnTo>
                        <a:pt x="101" y="13"/>
                      </a:lnTo>
                      <a:lnTo>
                        <a:pt x="99" y="13"/>
                      </a:lnTo>
                      <a:lnTo>
                        <a:pt x="98" y="13"/>
                      </a:lnTo>
                      <a:lnTo>
                        <a:pt x="98" y="18"/>
                      </a:lnTo>
                      <a:lnTo>
                        <a:pt x="99" y="26"/>
                      </a:lnTo>
                      <a:lnTo>
                        <a:pt x="104" y="26"/>
                      </a:lnTo>
                      <a:lnTo>
                        <a:pt x="103" y="38"/>
                      </a:lnTo>
                      <a:lnTo>
                        <a:pt x="99" y="48"/>
                      </a:lnTo>
                      <a:lnTo>
                        <a:pt x="96" y="56"/>
                      </a:lnTo>
                      <a:lnTo>
                        <a:pt x="89" y="64"/>
                      </a:lnTo>
                      <a:lnTo>
                        <a:pt x="81" y="71"/>
                      </a:lnTo>
                      <a:lnTo>
                        <a:pt x="73" y="74"/>
                      </a:lnTo>
                      <a:lnTo>
                        <a:pt x="63" y="77"/>
                      </a:lnTo>
                      <a:lnTo>
                        <a:pt x="51" y="79"/>
                      </a:lnTo>
                      <a:lnTo>
                        <a:pt x="41" y="77"/>
                      </a:lnTo>
                      <a:lnTo>
                        <a:pt x="38" y="77"/>
                      </a:lnTo>
                      <a:lnTo>
                        <a:pt x="34" y="76"/>
                      </a:lnTo>
                      <a:lnTo>
                        <a:pt x="31" y="74"/>
                      </a:lnTo>
                      <a:lnTo>
                        <a:pt x="28" y="71"/>
                      </a:lnTo>
                      <a:lnTo>
                        <a:pt x="26" y="69"/>
                      </a:lnTo>
                      <a:lnTo>
                        <a:pt x="23" y="68"/>
                      </a:lnTo>
                      <a:lnTo>
                        <a:pt x="19" y="66"/>
                      </a:lnTo>
                      <a:lnTo>
                        <a:pt x="18" y="64"/>
                      </a:lnTo>
                      <a:lnTo>
                        <a:pt x="14" y="63"/>
                      </a:lnTo>
                      <a:lnTo>
                        <a:pt x="8" y="56"/>
                      </a:lnTo>
                      <a:lnTo>
                        <a:pt x="3" y="48"/>
                      </a:lnTo>
                      <a:lnTo>
                        <a:pt x="1" y="38"/>
                      </a:lnTo>
                      <a:lnTo>
                        <a:pt x="0" y="26"/>
                      </a:lnTo>
                      <a:lnTo>
                        <a:pt x="1" y="16"/>
                      </a:lnTo>
                      <a:lnTo>
                        <a:pt x="3" y="6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1"/>
                      </a:lnTo>
                      <a:lnTo>
                        <a:pt x="11" y="1"/>
                      </a:lnTo>
                      <a:lnTo>
                        <a:pt x="8" y="8"/>
                      </a:lnTo>
                      <a:lnTo>
                        <a:pt x="5" y="18"/>
                      </a:lnTo>
                      <a:lnTo>
                        <a:pt x="5" y="26"/>
                      </a:lnTo>
                      <a:lnTo>
                        <a:pt x="5" y="36"/>
                      </a:lnTo>
                      <a:lnTo>
                        <a:pt x="8" y="46"/>
                      </a:lnTo>
                      <a:lnTo>
                        <a:pt x="13" y="53"/>
                      </a:lnTo>
                      <a:lnTo>
                        <a:pt x="18" y="61"/>
                      </a:lnTo>
                      <a:lnTo>
                        <a:pt x="24" y="66"/>
                      </a:lnTo>
                      <a:lnTo>
                        <a:pt x="33" y="71"/>
                      </a:lnTo>
                      <a:lnTo>
                        <a:pt x="43" y="72"/>
                      </a:lnTo>
                      <a:lnTo>
                        <a:pt x="51" y="74"/>
                      </a:lnTo>
                      <a:lnTo>
                        <a:pt x="61" y="72"/>
                      </a:lnTo>
                      <a:lnTo>
                        <a:pt x="71" y="71"/>
                      </a:lnTo>
                      <a:lnTo>
                        <a:pt x="78" y="66"/>
                      </a:lnTo>
                      <a:lnTo>
                        <a:pt x="86" y="61"/>
                      </a:lnTo>
                      <a:lnTo>
                        <a:pt x="91" y="53"/>
                      </a:lnTo>
                      <a:lnTo>
                        <a:pt x="96" y="46"/>
                      </a:lnTo>
                      <a:lnTo>
                        <a:pt x="98" y="36"/>
                      </a:lnTo>
                      <a:lnTo>
                        <a:pt x="99" y="26"/>
                      </a:lnTo>
                      <a:lnTo>
                        <a:pt x="104" y="2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1" name="Freeform 298"/>
                <p:cNvSpPr>
                  <a:spLocks/>
                </p:cNvSpPr>
                <p:nvPr/>
              </p:nvSpPr>
              <p:spPr bwMode="auto">
                <a:xfrm>
                  <a:off x="1981" y="2920"/>
                  <a:ext cx="100" cy="75"/>
                </a:xfrm>
                <a:custGeom>
                  <a:avLst/>
                  <a:gdLst>
                    <a:gd name="T0" fmla="*/ 100 w 100"/>
                    <a:gd name="T1" fmla="*/ 25 h 75"/>
                    <a:gd name="T2" fmla="*/ 100 w 100"/>
                    <a:gd name="T3" fmla="*/ 15 h 75"/>
                    <a:gd name="T4" fmla="*/ 98 w 100"/>
                    <a:gd name="T5" fmla="*/ 12 h 75"/>
                    <a:gd name="T6" fmla="*/ 98 w 100"/>
                    <a:gd name="T7" fmla="*/ 12 h 75"/>
                    <a:gd name="T8" fmla="*/ 97 w 100"/>
                    <a:gd name="T9" fmla="*/ 12 h 75"/>
                    <a:gd name="T10" fmla="*/ 97 w 100"/>
                    <a:gd name="T11" fmla="*/ 12 h 75"/>
                    <a:gd name="T12" fmla="*/ 97 w 100"/>
                    <a:gd name="T13" fmla="*/ 12 h 75"/>
                    <a:gd name="T14" fmla="*/ 95 w 100"/>
                    <a:gd name="T15" fmla="*/ 12 h 75"/>
                    <a:gd name="T16" fmla="*/ 95 w 100"/>
                    <a:gd name="T17" fmla="*/ 12 h 75"/>
                    <a:gd name="T18" fmla="*/ 93 w 100"/>
                    <a:gd name="T19" fmla="*/ 12 h 75"/>
                    <a:gd name="T20" fmla="*/ 93 w 100"/>
                    <a:gd name="T21" fmla="*/ 12 h 75"/>
                    <a:gd name="T22" fmla="*/ 95 w 100"/>
                    <a:gd name="T23" fmla="*/ 17 h 75"/>
                    <a:gd name="T24" fmla="*/ 95 w 100"/>
                    <a:gd name="T25" fmla="*/ 25 h 75"/>
                    <a:gd name="T26" fmla="*/ 100 w 100"/>
                    <a:gd name="T27" fmla="*/ 25 h 75"/>
                    <a:gd name="T28" fmla="*/ 100 w 100"/>
                    <a:gd name="T29" fmla="*/ 35 h 75"/>
                    <a:gd name="T30" fmla="*/ 97 w 100"/>
                    <a:gd name="T31" fmla="*/ 45 h 75"/>
                    <a:gd name="T32" fmla="*/ 92 w 100"/>
                    <a:gd name="T33" fmla="*/ 53 h 75"/>
                    <a:gd name="T34" fmla="*/ 87 w 100"/>
                    <a:gd name="T35" fmla="*/ 62 h 75"/>
                    <a:gd name="T36" fmla="*/ 78 w 100"/>
                    <a:gd name="T37" fmla="*/ 67 h 75"/>
                    <a:gd name="T38" fmla="*/ 70 w 100"/>
                    <a:gd name="T39" fmla="*/ 71 h 75"/>
                    <a:gd name="T40" fmla="*/ 60 w 100"/>
                    <a:gd name="T41" fmla="*/ 75 h 75"/>
                    <a:gd name="T42" fmla="*/ 50 w 100"/>
                    <a:gd name="T43" fmla="*/ 75 h 75"/>
                    <a:gd name="T44" fmla="*/ 40 w 100"/>
                    <a:gd name="T45" fmla="*/ 75 h 75"/>
                    <a:gd name="T46" fmla="*/ 32 w 100"/>
                    <a:gd name="T47" fmla="*/ 71 h 75"/>
                    <a:gd name="T48" fmla="*/ 23 w 100"/>
                    <a:gd name="T49" fmla="*/ 67 h 75"/>
                    <a:gd name="T50" fmla="*/ 15 w 100"/>
                    <a:gd name="T51" fmla="*/ 62 h 75"/>
                    <a:gd name="T52" fmla="*/ 10 w 100"/>
                    <a:gd name="T53" fmla="*/ 53 h 75"/>
                    <a:gd name="T54" fmla="*/ 5 w 100"/>
                    <a:gd name="T55" fmla="*/ 45 h 75"/>
                    <a:gd name="T56" fmla="*/ 2 w 100"/>
                    <a:gd name="T57" fmla="*/ 35 h 75"/>
                    <a:gd name="T58" fmla="*/ 0 w 100"/>
                    <a:gd name="T59" fmla="*/ 25 h 75"/>
                    <a:gd name="T60" fmla="*/ 2 w 100"/>
                    <a:gd name="T61" fmla="*/ 15 h 75"/>
                    <a:gd name="T62" fmla="*/ 5 w 100"/>
                    <a:gd name="T63" fmla="*/ 7 h 75"/>
                    <a:gd name="T64" fmla="*/ 8 w 100"/>
                    <a:gd name="T65" fmla="*/ 0 h 75"/>
                    <a:gd name="T66" fmla="*/ 8 w 100"/>
                    <a:gd name="T67" fmla="*/ 0 h 75"/>
                    <a:gd name="T68" fmla="*/ 10 w 100"/>
                    <a:gd name="T69" fmla="*/ 0 h 75"/>
                    <a:gd name="T70" fmla="*/ 10 w 100"/>
                    <a:gd name="T71" fmla="*/ 0 h 75"/>
                    <a:gd name="T72" fmla="*/ 10 w 100"/>
                    <a:gd name="T73" fmla="*/ 0 h 75"/>
                    <a:gd name="T74" fmla="*/ 12 w 100"/>
                    <a:gd name="T75" fmla="*/ 0 h 75"/>
                    <a:gd name="T76" fmla="*/ 12 w 100"/>
                    <a:gd name="T77" fmla="*/ 0 h 75"/>
                    <a:gd name="T78" fmla="*/ 13 w 100"/>
                    <a:gd name="T79" fmla="*/ 0 h 75"/>
                    <a:gd name="T80" fmla="*/ 13 w 100"/>
                    <a:gd name="T81" fmla="*/ 0 h 75"/>
                    <a:gd name="T82" fmla="*/ 10 w 100"/>
                    <a:gd name="T83" fmla="*/ 9 h 75"/>
                    <a:gd name="T84" fmla="*/ 7 w 100"/>
                    <a:gd name="T85" fmla="*/ 17 h 75"/>
                    <a:gd name="T86" fmla="*/ 5 w 100"/>
                    <a:gd name="T87" fmla="*/ 25 h 75"/>
                    <a:gd name="T88" fmla="*/ 7 w 100"/>
                    <a:gd name="T89" fmla="*/ 35 h 75"/>
                    <a:gd name="T90" fmla="*/ 10 w 100"/>
                    <a:gd name="T91" fmla="*/ 43 h 75"/>
                    <a:gd name="T92" fmla="*/ 13 w 100"/>
                    <a:gd name="T93" fmla="*/ 52 h 75"/>
                    <a:gd name="T94" fmla="*/ 18 w 100"/>
                    <a:gd name="T95" fmla="*/ 58 h 75"/>
                    <a:gd name="T96" fmla="*/ 25 w 100"/>
                    <a:gd name="T97" fmla="*/ 63 h 75"/>
                    <a:gd name="T98" fmla="*/ 33 w 100"/>
                    <a:gd name="T99" fmla="*/ 67 h 75"/>
                    <a:gd name="T100" fmla="*/ 42 w 100"/>
                    <a:gd name="T101" fmla="*/ 70 h 75"/>
                    <a:gd name="T102" fmla="*/ 50 w 100"/>
                    <a:gd name="T103" fmla="*/ 70 h 75"/>
                    <a:gd name="T104" fmla="*/ 60 w 100"/>
                    <a:gd name="T105" fmla="*/ 70 h 75"/>
                    <a:gd name="T106" fmla="*/ 68 w 100"/>
                    <a:gd name="T107" fmla="*/ 67 h 75"/>
                    <a:gd name="T108" fmla="*/ 77 w 100"/>
                    <a:gd name="T109" fmla="*/ 63 h 75"/>
                    <a:gd name="T110" fmla="*/ 83 w 100"/>
                    <a:gd name="T111" fmla="*/ 58 h 75"/>
                    <a:gd name="T112" fmla="*/ 88 w 100"/>
                    <a:gd name="T113" fmla="*/ 52 h 75"/>
                    <a:gd name="T114" fmla="*/ 92 w 100"/>
                    <a:gd name="T115" fmla="*/ 43 h 75"/>
                    <a:gd name="T116" fmla="*/ 95 w 100"/>
                    <a:gd name="T117" fmla="*/ 35 h 75"/>
                    <a:gd name="T118" fmla="*/ 95 w 100"/>
                    <a:gd name="T119" fmla="*/ 25 h 75"/>
                    <a:gd name="T120" fmla="*/ 100 w 100"/>
                    <a:gd name="T121" fmla="*/ 25 h 7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00"/>
                    <a:gd name="T184" fmla="*/ 0 h 75"/>
                    <a:gd name="T185" fmla="*/ 100 w 100"/>
                    <a:gd name="T186" fmla="*/ 75 h 7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00" h="75">
                      <a:moveTo>
                        <a:pt x="100" y="25"/>
                      </a:moveTo>
                      <a:lnTo>
                        <a:pt x="100" y="15"/>
                      </a:lnTo>
                      <a:lnTo>
                        <a:pt x="98" y="12"/>
                      </a:lnTo>
                      <a:lnTo>
                        <a:pt x="97" y="12"/>
                      </a:lnTo>
                      <a:lnTo>
                        <a:pt x="95" y="12"/>
                      </a:lnTo>
                      <a:lnTo>
                        <a:pt x="93" y="12"/>
                      </a:lnTo>
                      <a:lnTo>
                        <a:pt x="95" y="17"/>
                      </a:lnTo>
                      <a:lnTo>
                        <a:pt x="95" y="25"/>
                      </a:lnTo>
                      <a:lnTo>
                        <a:pt x="100" y="25"/>
                      </a:lnTo>
                      <a:lnTo>
                        <a:pt x="100" y="35"/>
                      </a:lnTo>
                      <a:lnTo>
                        <a:pt x="97" y="45"/>
                      </a:lnTo>
                      <a:lnTo>
                        <a:pt x="92" y="53"/>
                      </a:lnTo>
                      <a:lnTo>
                        <a:pt x="87" y="62"/>
                      </a:lnTo>
                      <a:lnTo>
                        <a:pt x="78" y="67"/>
                      </a:lnTo>
                      <a:lnTo>
                        <a:pt x="70" y="71"/>
                      </a:lnTo>
                      <a:lnTo>
                        <a:pt x="60" y="75"/>
                      </a:lnTo>
                      <a:lnTo>
                        <a:pt x="50" y="75"/>
                      </a:lnTo>
                      <a:lnTo>
                        <a:pt x="40" y="75"/>
                      </a:lnTo>
                      <a:lnTo>
                        <a:pt x="32" y="71"/>
                      </a:lnTo>
                      <a:lnTo>
                        <a:pt x="23" y="67"/>
                      </a:lnTo>
                      <a:lnTo>
                        <a:pt x="15" y="62"/>
                      </a:lnTo>
                      <a:lnTo>
                        <a:pt x="10" y="53"/>
                      </a:lnTo>
                      <a:lnTo>
                        <a:pt x="5" y="45"/>
                      </a:lnTo>
                      <a:lnTo>
                        <a:pt x="2" y="35"/>
                      </a:lnTo>
                      <a:lnTo>
                        <a:pt x="0" y="25"/>
                      </a:lnTo>
                      <a:lnTo>
                        <a:pt x="2" y="15"/>
                      </a:lnTo>
                      <a:lnTo>
                        <a:pt x="5" y="7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0" y="9"/>
                      </a:lnTo>
                      <a:lnTo>
                        <a:pt x="7" y="17"/>
                      </a:lnTo>
                      <a:lnTo>
                        <a:pt x="5" y="25"/>
                      </a:lnTo>
                      <a:lnTo>
                        <a:pt x="7" y="35"/>
                      </a:lnTo>
                      <a:lnTo>
                        <a:pt x="10" y="43"/>
                      </a:lnTo>
                      <a:lnTo>
                        <a:pt x="13" y="52"/>
                      </a:lnTo>
                      <a:lnTo>
                        <a:pt x="18" y="58"/>
                      </a:lnTo>
                      <a:lnTo>
                        <a:pt x="25" y="63"/>
                      </a:lnTo>
                      <a:lnTo>
                        <a:pt x="33" y="67"/>
                      </a:lnTo>
                      <a:lnTo>
                        <a:pt x="42" y="70"/>
                      </a:lnTo>
                      <a:lnTo>
                        <a:pt x="50" y="70"/>
                      </a:lnTo>
                      <a:lnTo>
                        <a:pt x="60" y="70"/>
                      </a:lnTo>
                      <a:lnTo>
                        <a:pt x="68" y="67"/>
                      </a:lnTo>
                      <a:lnTo>
                        <a:pt x="77" y="63"/>
                      </a:lnTo>
                      <a:lnTo>
                        <a:pt x="83" y="58"/>
                      </a:lnTo>
                      <a:lnTo>
                        <a:pt x="88" y="52"/>
                      </a:lnTo>
                      <a:lnTo>
                        <a:pt x="92" y="43"/>
                      </a:lnTo>
                      <a:lnTo>
                        <a:pt x="95" y="35"/>
                      </a:lnTo>
                      <a:lnTo>
                        <a:pt x="95" y="25"/>
                      </a:lnTo>
                      <a:lnTo>
                        <a:pt x="100" y="25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2" name="Freeform 299"/>
                <p:cNvSpPr>
                  <a:spLocks/>
                </p:cNvSpPr>
                <p:nvPr/>
              </p:nvSpPr>
              <p:spPr bwMode="auto">
                <a:xfrm>
                  <a:off x="1985" y="2920"/>
                  <a:ext cx="94" cy="73"/>
                </a:xfrm>
                <a:custGeom>
                  <a:avLst/>
                  <a:gdLst>
                    <a:gd name="T0" fmla="*/ 94 w 94"/>
                    <a:gd name="T1" fmla="*/ 25 h 73"/>
                    <a:gd name="T2" fmla="*/ 93 w 94"/>
                    <a:gd name="T3" fmla="*/ 17 h 73"/>
                    <a:gd name="T4" fmla="*/ 93 w 94"/>
                    <a:gd name="T5" fmla="*/ 12 h 73"/>
                    <a:gd name="T6" fmla="*/ 91 w 94"/>
                    <a:gd name="T7" fmla="*/ 12 h 73"/>
                    <a:gd name="T8" fmla="*/ 91 w 94"/>
                    <a:gd name="T9" fmla="*/ 12 h 73"/>
                    <a:gd name="T10" fmla="*/ 89 w 94"/>
                    <a:gd name="T11" fmla="*/ 12 h 73"/>
                    <a:gd name="T12" fmla="*/ 89 w 94"/>
                    <a:gd name="T13" fmla="*/ 12 h 73"/>
                    <a:gd name="T14" fmla="*/ 89 w 94"/>
                    <a:gd name="T15" fmla="*/ 12 h 73"/>
                    <a:gd name="T16" fmla="*/ 88 w 94"/>
                    <a:gd name="T17" fmla="*/ 12 h 73"/>
                    <a:gd name="T18" fmla="*/ 88 w 94"/>
                    <a:gd name="T19" fmla="*/ 12 h 73"/>
                    <a:gd name="T20" fmla="*/ 86 w 94"/>
                    <a:gd name="T21" fmla="*/ 12 h 73"/>
                    <a:gd name="T22" fmla="*/ 88 w 94"/>
                    <a:gd name="T23" fmla="*/ 17 h 73"/>
                    <a:gd name="T24" fmla="*/ 89 w 94"/>
                    <a:gd name="T25" fmla="*/ 25 h 73"/>
                    <a:gd name="T26" fmla="*/ 94 w 94"/>
                    <a:gd name="T27" fmla="*/ 25 h 73"/>
                    <a:gd name="T28" fmla="*/ 93 w 94"/>
                    <a:gd name="T29" fmla="*/ 35 h 73"/>
                    <a:gd name="T30" fmla="*/ 91 w 94"/>
                    <a:gd name="T31" fmla="*/ 45 h 73"/>
                    <a:gd name="T32" fmla="*/ 86 w 94"/>
                    <a:gd name="T33" fmla="*/ 52 h 73"/>
                    <a:gd name="T34" fmla="*/ 81 w 94"/>
                    <a:gd name="T35" fmla="*/ 60 h 73"/>
                    <a:gd name="T36" fmla="*/ 73 w 94"/>
                    <a:gd name="T37" fmla="*/ 65 h 73"/>
                    <a:gd name="T38" fmla="*/ 66 w 94"/>
                    <a:gd name="T39" fmla="*/ 70 h 73"/>
                    <a:gd name="T40" fmla="*/ 56 w 94"/>
                    <a:gd name="T41" fmla="*/ 71 h 73"/>
                    <a:gd name="T42" fmla="*/ 46 w 94"/>
                    <a:gd name="T43" fmla="*/ 73 h 73"/>
                    <a:gd name="T44" fmla="*/ 38 w 94"/>
                    <a:gd name="T45" fmla="*/ 71 h 73"/>
                    <a:gd name="T46" fmla="*/ 28 w 94"/>
                    <a:gd name="T47" fmla="*/ 70 h 73"/>
                    <a:gd name="T48" fmla="*/ 19 w 94"/>
                    <a:gd name="T49" fmla="*/ 65 h 73"/>
                    <a:gd name="T50" fmla="*/ 13 w 94"/>
                    <a:gd name="T51" fmla="*/ 60 h 73"/>
                    <a:gd name="T52" fmla="*/ 8 w 94"/>
                    <a:gd name="T53" fmla="*/ 52 h 73"/>
                    <a:gd name="T54" fmla="*/ 3 w 94"/>
                    <a:gd name="T55" fmla="*/ 45 h 73"/>
                    <a:gd name="T56" fmla="*/ 0 w 94"/>
                    <a:gd name="T57" fmla="*/ 35 h 73"/>
                    <a:gd name="T58" fmla="*/ 0 w 94"/>
                    <a:gd name="T59" fmla="*/ 25 h 73"/>
                    <a:gd name="T60" fmla="*/ 0 w 94"/>
                    <a:gd name="T61" fmla="*/ 17 h 73"/>
                    <a:gd name="T62" fmla="*/ 3 w 94"/>
                    <a:gd name="T63" fmla="*/ 7 h 73"/>
                    <a:gd name="T64" fmla="*/ 6 w 94"/>
                    <a:gd name="T65" fmla="*/ 0 h 73"/>
                    <a:gd name="T66" fmla="*/ 8 w 94"/>
                    <a:gd name="T67" fmla="*/ 0 h 73"/>
                    <a:gd name="T68" fmla="*/ 8 w 94"/>
                    <a:gd name="T69" fmla="*/ 0 h 73"/>
                    <a:gd name="T70" fmla="*/ 9 w 94"/>
                    <a:gd name="T71" fmla="*/ 0 h 73"/>
                    <a:gd name="T72" fmla="*/ 9 w 94"/>
                    <a:gd name="T73" fmla="*/ 0 h 73"/>
                    <a:gd name="T74" fmla="*/ 9 w 94"/>
                    <a:gd name="T75" fmla="*/ 2 h 73"/>
                    <a:gd name="T76" fmla="*/ 11 w 94"/>
                    <a:gd name="T77" fmla="*/ 2 h 73"/>
                    <a:gd name="T78" fmla="*/ 11 w 94"/>
                    <a:gd name="T79" fmla="*/ 2 h 73"/>
                    <a:gd name="T80" fmla="*/ 11 w 94"/>
                    <a:gd name="T81" fmla="*/ 2 h 73"/>
                    <a:gd name="T82" fmla="*/ 11 w 94"/>
                    <a:gd name="T83" fmla="*/ 2 h 73"/>
                    <a:gd name="T84" fmla="*/ 8 w 94"/>
                    <a:gd name="T85" fmla="*/ 9 h 73"/>
                    <a:gd name="T86" fmla="*/ 4 w 94"/>
                    <a:gd name="T87" fmla="*/ 17 h 73"/>
                    <a:gd name="T88" fmla="*/ 4 w 94"/>
                    <a:gd name="T89" fmla="*/ 25 h 73"/>
                    <a:gd name="T90" fmla="*/ 4 w 94"/>
                    <a:gd name="T91" fmla="*/ 35 h 73"/>
                    <a:gd name="T92" fmla="*/ 8 w 94"/>
                    <a:gd name="T93" fmla="*/ 42 h 73"/>
                    <a:gd name="T94" fmla="*/ 11 w 94"/>
                    <a:gd name="T95" fmla="*/ 50 h 73"/>
                    <a:gd name="T96" fmla="*/ 16 w 94"/>
                    <a:gd name="T97" fmla="*/ 55 h 73"/>
                    <a:gd name="T98" fmla="*/ 23 w 94"/>
                    <a:gd name="T99" fmla="*/ 62 h 73"/>
                    <a:gd name="T100" fmla="*/ 29 w 94"/>
                    <a:gd name="T101" fmla="*/ 65 h 73"/>
                    <a:gd name="T102" fmla="*/ 38 w 94"/>
                    <a:gd name="T103" fmla="*/ 67 h 73"/>
                    <a:gd name="T104" fmla="*/ 46 w 94"/>
                    <a:gd name="T105" fmla="*/ 68 h 73"/>
                    <a:gd name="T106" fmla="*/ 56 w 94"/>
                    <a:gd name="T107" fmla="*/ 67 h 73"/>
                    <a:gd name="T108" fmla="*/ 63 w 94"/>
                    <a:gd name="T109" fmla="*/ 65 h 73"/>
                    <a:gd name="T110" fmla="*/ 71 w 94"/>
                    <a:gd name="T111" fmla="*/ 62 h 73"/>
                    <a:gd name="T112" fmla="*/ 76 w 94"/>
                    <a:gd name="T113" fmla="*/ 55 h 73"/>
                    <a:gd name="T114" fmla="*/ 83 w 94"/>
                    <a:gd name="T115" fmla="*/ 50 h 73"/>
                    <a:gd name="T116" fmla="*/ 86 w 94"/>
                    <a:gd name="T117" fmla="*/ 42 h 73"/>
                    <a:gd name="T118" fmla="*/ 88 w 94"/>
                    <a:gd name="T119" fmla="*/ 35 h 73"/>
                    <a:gd name="T120" fmla="*/ 89 w 94"/>
                    <a:gd name="T121" fmla="*/ 25 h 73"/>
                    <a:gd name="T122" fmla="*/ 94 w 94"/>
                    <a:gd name="T123" fmla="*/ 25 h 7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94"/>
                    <a:gd name="T187" fmla="*/ 0 h 73"/>
                    <a:gd name="T188" fmla="*/ 94 w 94"/>
                    <a:gd name="T189" fmla="*/ 73 h 7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94" h="73">
                      <a:moveTo>
                        <a:pt x="94" y="25"/>
                      </a:moveTo>
                      <a:lnTo>
                        <a:pt x="93" y="17"/>
                      </a:lnTo>
                      <a:lnTo>
                        <a:pt x="93" y="12"/>
                      </a:lnTo>
                      <a:lnTo>
                        <a:pt x="91" y="12"/>
                      </a:lnTo>
                      <a:lnTo>
                        <a:pt x="89" y="12"/>
                      </a:lnTo>
                      <a:lnTo>
                        <a:pt x="88" y="12"/>
                      </a:lnTo>
                      <a:lnTo>
                        <a:pt x="86" y="12"/>
                      </a:lnTo>
                      <a:lnTo>
                        <a:pt x="88" y="17"/>
                      </a:lnTo>
                      <a:lnTo>
                        <a:pt x="89" y="25"/>
                      </a:lnTo>
                      <a:lnTo>
                        <a:pt x="94" y="25"/>
                      </a:lnTo>
                      <a:lnTo>
                        <a:pt x="93" y="35"/>
                      </a:lnTo>
                      <a:lnTo>
                        <a:pt x="91" y="45"/>
                      </a:lnTo>
                      <a:lnTo>
                        <a:pt x="86" y="52"/>
                      </a:lnTo>
                      <a:lnTo>
                        <a:pt x="81" y="60"/>
                      </a:lnTo>
                      <a:lnTo>
                        <a:pt x="73" y="65"/>
                      </a:lnTo>
                      <a:lnTo>
                        <a:pt x="66" y="70"/>
                      </a:lnTo>
                      <a:lnTo>
                        <a:pt x="56" y="71"/>
                      </a:lnTo>
                      <a:lnTo>
                        <a:pt x="46" y="73"/>
                      </a:lnTo>
                      <a:lnTo>
                        <a:pt x="38" y="71"/>
                      </a:lnTo>
                      <a:lnTo>
                        <a:pt x="28" y="70"/>
                      </a:lnTo>
                      <a:lnTo>
                        <a:pt x="19" y="65"/>
                      </a:lnTo>
                      <a:lnTo>
                        <a:pt x="13" y="60"/>
                      </a:lnTo>
                      <a:lnTo>
                        <a:pt x="8" y="52"/>
                      </a:lnTo>
                      <a:lnTo>
                        <a:pt x="3" y="45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0" y="17"/>
                      </a:lnTo>
                      <a:lnTo>
                        <a:pt x="3" y="7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9" y="2"/>
                      </a:lnTo>
                      <a:lnTo>
                        <a:pt x="11" y="2"/>
                      </a:lnTo>
                      <a:lnTo>
                        <a:pt x="8" y="9"/>
                      </a:lnTo>
                      <a:lnTo>
                        <a:pt x="4" y="17"/>
                      </a:lnTo>
                      <a:lnTo>
                        <a:pt x="4" y="25"/>
                      </a:lnTo>
                      <a:lnTo>
                        <a:pt x="4" y="35"/>
                      </a:lnTo>
                      <a:lnTo>
                        <a:pt x="8" y="42"/>
                      </a:lnTo>
                      <a:lnTo>
                        <a:pt x="11" y="50"/>
                      </a:lnTo>
                      <a:lnTo>
                        <a:pt x="16" y="55"/>
                      </a:lnTo>
                      <a:lnTo>
                        <a:pt x="23" y="62"/>
                      </a:lnTo>
                      <a:lnTo>
                        <a:pt x="29" y="65"/>
                      </a:lnTo>
                      <a:lnTo>
                        <a:pt x="38" y="67"/>
                      </a:lnTo>
                      <a:lnTo>
                        <a:pt x="46" y="68"/>
                      </a:lnTo>
                      <a:lnTo>
                        <a:pt x="56" y="67"/>
                      </a:lnTo>
                      <a:lnTo>
                        <a:pt x="63" y="65"/>
                      </a:lnTo>
                      <a:lnTo>
                        <a:pt x="71" y="62"/>
                      </a:lnTo>
                      <a:lnTo>
                        <a:pt x="76" y="55"/>
                      </a:lnTo>
                      <a:lnTo>
                        <a:pt x="83" y="50"/>
                      </a:lnTo>
                      <a:lnTo>
                        <a:pt x="86" y="42"/>
                      </a:lnTo>
                      <a:lnTo>
                        <a:pt x="88" y="35"/>
                      </a:lnTo>
                      <a:lnTo>
                        <a:pt x="89" y="25"/>
                      </a:lnTo>
                      <a:lnTo>
                        <a:pt x="94" y="25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3" name="Freeform 300"/>
                <p:cNvSpPr>
                  <a:spLocks/>
                </p:cNvSpPr>
                <p:nvPr/>
              </p:nvSpPr>
              <p:spPr bwMode="auto">
                <a:xfrm>
                  <a:off x="1986" y="2920"/>
                  <a:ext cx="90" cy="70"/>
                </a:xfrm>
                <a:custGeom>
                  <a:avLst/>
                  <a:gdLst>
                    <a:gd name="T0" fmla="*/ 90 w 90"/>
                    <a:gd name="T1" fmla="*/ 25 h 70"/>
                    <a:gd name="T2" fmla="*/ 90 w 90"/>
                    <a:gd name="T3" fmla="*/ 17 h 70"/>
                    <a:gd name="T4" fmla="*/ 88 w 90"/>
                    <a:gd name="T5" fmla="*/ 12 h 70"/>
                    <a:gd name="T6" fmla="*/ 88 w 90"/>
                    <a:gd name="T7" fmla="*/ 12 h 70"/>
                    <a:gd name="T8" fmla="*/ 87 w 90"/>
                    <a:gd name="T9" fmla="*/ 12 h 70"/>
                    <a:gd name="T10" fmla="*/ 87 w 90"/>
                    <a:gd name="T11" fmla="*/ 12 h 70"/>
                    <a:gd name="T12" fmla="*/ 85 w 90"/>
                    <a:gd name="T13" fmla="*/ 12 h 70"/>
                    <a:gd name="T14" fmla="*/ 85 w 90"/>
                    <a:gd name="T15" fmla="*/ 12 h 70"/>
                    <a:gd name="T16" fmla="*/ 85 w 90"/>
                    <a:gd name="T17" fmla="*/ 12 h 70"/>
                    <a:gd name="T18" fmla="*/ 83 w 90"/>
                    <a:gd name="T19" fmla="*/ 12 h 70"/>
                    <a:gd name="T20" fmla="*/ 83 w 90"/>
                    <a:gd name="T21" fmla="*/ 12 h 70"/>
                    <a:gd name="T22" fmla="*/ 85 w 90"/>
                    <a:gd name="T23" fmla="*/ 18 h 70"/>
                    <a:gd name="T24" fmla="*/ 85 w 90"/>
                    <a:gd name="T25" fmla="*/ 25 h 70"/>
                    <a:gd name="T26" fmla="*/ 90 w 90"/>
                    <a:gd name="T27" fmla="*/ 25 h 70"/>
                    <a:gd name="T28" fmla="*/ 90 w 90"/>
                    <a:gd name="T29" fmla="*/ 35 h 70"/>
                    <a:gd name="T30" fmla="*/ 87 w 90"/>
                    <a:gd name="T31" fmla="*/ 43 h 70"/>
                    <a:gd name="T32" fmla="*/ 83 w 90"/>
                    <a:gd name="T33" fmla="*/ 52 h 70"/>
                    <a:gd name="T34" fmla="*/ 78 w 90"/>
                    <a:gd name="T35" fmla="*/ 58 h 70"/>
                    <a:gd name="T36" fmla="*/ 72 w 90"/>
                    <a:gd name="T37" fmla="*/ 63 h 70"/>
                    <a:gd name="T38" fmla="*/ 63 w 90"/>
                    <a:gd name="T39" fmla="*/ 67 h 70"/>
                    <a:gd name="T40" fmla="*/ 55 w 90"/>
                    <a:gd name="T41" fmla="*/ 70 h 70"/>
                    <a:gd name="T42" fmla="*/ 45 w 90"/>
                    <a:gd name="T43" fmla="*/ 70 h 70"/>
                    <a:gd name="T44" fmla="*/ 37 w 90"/>
                    <a:gd name="T45" fmla="*/ 70 h 70"/>
                    <a:gd name="T46" fmla="*/ 28 w 90"/>
                    <a:gd name="T47" fmla="*/ 67 h 70"/>
                    <a:gd name="T48" fmla="*/ 20 w 90"/>
                    <a:gd name="T49" fmla="*/ 63 h 70"/>
                    <a:gd name="T50" fmla="*/ 13 w 90"/>
                    <a:gd name="T51" fmla="*/ 58 h 70"/>
                    <a:gd name="T52" fmla="*/ 8 w 90"/>
                    <a:gd name="T53" fmla="*/ 52 h 70"/>
                    <a:gd name="T54" fmla="*/ 5 w 90"/>
                    <a:gd name="T55" fmla="*/ 43 h 70"/>
                    <a:gd name="T56" fmla="*/ 2 w 90"/>
                    <a:gd name="T57" fmla="*/ 35 h 70"/>
                    <a:gd name="T58" fmla="*/ 0 w 90"/>
                    <a:gd name="T59" fmla="*/ 25 h 70"/>
                    <a:gd name="T60" fmla="*/ 2 w 90"/>
                    <a:gd name="T61" fmla="*/ 17 h 70"/>
                    <a:gd name="T62" fmla="*/ 5 w 90"/>
                    <a:gd name="T63" fmla="*/ 9 h 70"/>
                    <a:gd name="T64" fmla="*/ 8 w 90"/>
                    <a:gd name="T65" fmla="*/ 0 h 70"/>
                    <a:gd name="T66" fmla="*/ 8 w 90"/>
                    <a:gd name="T67" fmla="*/ 2 h 70"/>
                    <a:gd name="T68" fmla="*/ 10 w 90"/>
                    <a:gd name="T69" fmla="*/ 2 h 70"/>
                    <a:gd name="T70" fmla="*/ 10 w 90"/>
                    <a:gd name="T71" fmla="*/ 2 h 70"/>
                    <a:gd name="T72" fmla="*/ 10 w 90"/>
                    <a:gd name="T73" fmla="*/ 2 h 70"/>
                    <a:gd name="T74" fmla="*/ 12 w 90"/>
                    <a:gd name="T75" fmla="*/ 2 h 70"/>
                    <a:gd name="T76" fmla="*/ 12 w 90"/>
                    <a:gd name="T77" fmla="*/ 2 h 70"/>
                    <a:gd name="T78" fmla="*/ 13 w 90"/>
                    <a:gd name="T79" fmla="*/ 2 h 70"/>
                    <a:gd name="T80" fmla="*/ 13 w 90"/>
                    <a:gd name="T81" fmla="*/ 2 h 70"/>
                    <a:gd name="T82" fmla="*/ 12 w 90"/>
                    <a:gd name="T83" fmla="*/ 4 h 70"/>
                    <a:gd name="T84" fmla="*/ 8 w 90"/>
                    <a:gd name="T85" fmla="*/ 10 h 70"/>
                    <a:gd name="T86" fmla="*/ 7 w 90"/>
                    <a:gd name="T87" fmla="*/ 18 h 70"/>
                    <a:gd name="T88" fmla="*/ 5 w 90"/>
                    <a:gd name="T89" fmla="*/ 25 h 70"/>
                    <a:gd name="T90" fmla="*/ 7 w 90"/>
                    <a:gd name="T91" fmla="*/ 33 h 70"/>
                    <a:gd name="T92" fmla="*/ 8 w 90"/>
                    <a:gd name="T93" fmla="*/ 42 h 70"/>
                    <a:gd name="T94" fmla="*/ 12 w 90"/>
                    <a:gd name="T95" fmla="*/ 48 h 70"/>
                    <a:gd name="T96" fmla="*/ 17 w 90"/>
                    <a:gd name="T97" fmla="*/ 53 h 70"/>
                    <a:gd name="T98" fmla="*/ 23 w 90"/>
                    <a:gd name="T99" fmla="*/ 58 h 70"/>
                    <a:gd name="T100" fmla="*/ 30 w 90"/>
                    <a:gd name="T101" fmla="*/ 63 h 70"/>
                    <a:gd name="T102" fmla="*/ 38 w 90"/>
                    <a:gd name="T103" fmla="*/ 65 h 70"/>
                    <a:gd name="T104" fmla="*/ 45 w 90"/>
                    <a:gd name="T105" fmla="*/ 65 h 70"/>
                    <a:gd name="T106" fmla="*/ 53 w 90"/>
                    <a:gd name="T107" fmla="*/ 65 h 70"/>
                    <a:gd name="T108" fmla="*/ 62 w 90"/>
                    <a:gd name="T109" fmla="*/ 63 h 70"/>
                    <a:gd name="T110" fmla="*/ 68 w 90"/>
                    <a:gd name="T111" fmla="*/ 58 h 70"/>
                    <a:gd name="T112" fmla="*/ 73 w 90"/>
                    <a:gd name="T113" fmla="*/ 53 h 70"/>
                    <a:gd name="T114" fmla="*/ 78 w 90"/>
                    <a:gd name="T115" fmla="*/ 48 h 70"/>
                    <a:gd name="T116" fmla="*/ 83 w 90"/>
                    <a:gd name="T117" fmla="*/ 42 h 70"/>
                    <a:gd name="T118" fmla="*/ 85 w 90"/>
                    <a:gd name="T119" fmla="*/ 33 h 70"/>
                    <a:gd name="T120" fmla="*/ 85 w 90"/>
                    <a:gd name="T121" fmla="*/ 25 h 70"/>
                    <a:gd name="T122" fmla="*/ 90 w 90"/>
                    <a:gd name="T123" fmla="*/ 25 h 7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90"/>
                    <a:gd name="T187" fmla="*/ 0 h 70"/>
                    <a:gd name="T188" fmla="*/ 90 w 90"/>
                    <a:gd name="T189" fmla="*/ 70 h 7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90" h="70">
                      <a:moveTo>
                        <a:pt x="90" y="25"/>
                      </a:moveTo>
                      <a:lnTo>
                        <a:pt x="90" y="17"/>
                      </a:lnTo>
                      <a:lnTo>
                        <a:pt x="88" y="12"/>
                      </a:lnTo>
                      <a:lnTo>
                        <a:pt x="87" y="12"/>
                      </a:lnTo>
                      <a:lnTo>
                        <a:pt x="85" y="12"/>
                      </a:lnTo>
                      <a:lnTo>
                        <a:pt x="83" y="12"/>
                      </a:lnTo>
                      <a:lnTo>
                        <a:pt x="85" y="18"/>
                      </a:lnTo>
                      <a:lnTo>
                        <a:pt x="85" y="25"/>
                      </a:lnTo>
                      <a:lnTo>
                        <a:pt x="90" y="25"/>
                      </a:lnTo>
                      <a:lnTo>
                        <a:pt x="90" y="35"/>
                      </a:lnTo>
                      <a:lnTo>
                        <a:pt x="87" y="43"/>
                      </a:lnTo>
                      <a:lnTo>
                        <a:pt x="83" y="52"/>
                      </a:lnTo>
                      <a:lnTo>
                        <a:pt x="78" y="58"/>
                      </a:lnTo>
                      <a:lnTo>
                        <a:pt x="72" y="63"/>
                      </a:lnTo>
                      <a:lnTo>
                        <a:pt x="63" y="67"/>
                      </a:lnTo>
                      <a:lnTo>
                        <a:pt x="55" y="70"/>
                      </a:lnTo>
                      <a:lnTo>
                        <a:pt x="45" y="70"/>
                      </a:lnTo>
                      <a:lnTo>
                        <a:pt x="37" y="70"/>
                      </a:lnTo>
                      <a:lnTo>
                        <a:pt x="28" y="67"/>
                      </a:lnTo>
                      <a:lnTo>
                        <a:pt x="20" y="63"/>
                      </a:lnTo>
                      <a:lnTo>
                        <a:pt x="13" y="58"/>
                      </a:lnTo>
                      <a:lnTo>
                        <a:pt x="8" y="52"/>
                      </a:lnTo>
                      <a:lnTo>
                        <a:pt x="5" y="43"/>
                      </a:lnTo>
                      <a:lnTo>
                        <a:pt x="2" y="35"/>
                      </a:lnTo>
                      <a:lnTo>
                        <a:pt x="0" y="25"/>
                      </a:lnTo>
                      <a:lnTo>
                        <a:pt x="2" y="17"/>
                      </a:lnTo>
                      <a:lnTo>
                        <a:pt x="5" y="9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3" y="2"/>
                      </a:lnTo>
                      <a:lnTo>
                        <a:pt x="12" y="4"/>
                      </a:lnTo>
                      <a:lnTo>
                        <a:pt x="8" y="10"/>
                      </a:lnTo>
                      <a:lnTo>
                        <a:pt x="7" y="18"/>
                      </a:lnTo>
                      <a:lnTo>
                        <a:pt x="5" y="25"/>
                      </a:lnTo>
                      <a:lnTo>
                        <a:pt x="7" y="33"/>
                      </a:lnTo>
                      <a:lnTo>
                        <a:pt x="8" y="42"/>
                      </a:lnTo>
                      <a:lnTo>
                        <a:pt x="12" y="48"/>
                      </a:lnTo>
                      <a:lnTo>
                        <a:pt x="17" y="53"/>
                      </a:lnTo>
                      <a:lnTo>
                        <a:pt x="23" y="58"/>
                      </a:lnTo>
                      <a:lnTo>
                        <a:pt x="30" y="63"/>
                      </a:lnTo>
                      <a:lnTo>
                        <a:pt x="38" y="65"/>
                      </a:lnTo>
                      <a:lnTo>
                        <a:pt x="45" y="65"/>
                      </a:lnTo>
                      <a:lnTo>
                        <a:pt x="53" y="65"/>
                      </a:lnTo>
                      <a:lnTo>
                        <a:pt x="62" y="63"/>
                      </a:lnTo>
                      <a:lnTo>
                        <a:pt x="68" y="58"/>
                      </a:lnTo>
                      <a:lnTo>
                        <a:pt x="73" y="53"/>
                      </a:lnTo>
                      <a:lnTo>
                        <a:pt x="78" y="48"/>
                      </a:lnTo>
                      <a:lnTo>
                        <a:pt x="83" y="42"/>
                      </a:lnTo>
                      <a:lnTo>
                        <a:pt x="85" y="33"/>
                      </a:lnTo>
                      <a:lnTo>
                        <a:pt x="85" y="25"/>
                      </a:lnTo>
                      <a:lnTo>
                        <a:pt x="90" y="25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4" name="Freeform 301"/>
                <p:cNvSpPr>
                  <a:spLocks/>
                </p:cNvSpPr>
                <p:nvPr/>
              </p:nvSpPr>
              <p:spPr bwMode="auto">
                <a:xfrm>
                  <a:off x="1989" y="2922"/>
                  <a:ext cx="85" cy="66"/>
                </a:xfrm>
                <a:custGeom>
                  <a:avLst/>
                  <a:gdLst>
                    <a:gd name="T0" fmla="*/ 85 w 85"/>
                    <a:gd name="T1" fmla="*/ 23 h 66"/>
                    <a:gd name="T2" fmla="*/ 84 w 85"/>
                    <a:gd name="T3" fmla="*/ 15 h 66"/>
                    <a:gd name="T4" fmla="*/ 82 w 85"/>
                    <a:gd name="T5" fmla="*/ 10 h 66"/>
                    <a:gd name="T6" fmla="*/ 82 w 85"/>
                    <a:gd name="T7" fmla="*/ 10 h 66"/>
                    <a:gd name="T8" fmla="*/ 82 w 85"/>
                    <a:gd name="T9" fmla="*/ 10 h 66"/>
                    <a:gd name="T10" fmla="*/ 80 w 85"/>
                    <a:gd name="T11" fmla="*/ 10 h 66"/>
                    <a:gd name="T12" fmla="*/ 80 w 85"/>
                    <a:gd name="T13" fmla="*/ 10 h 66"/>
                    <a:gd name="T14" fmla="*/ 79 w 85"/>
                    <a:gd name="T15" fmla="*/ 10 h 66"/>
                    <a:gd name="T16" fmla="*/ 79 w 85"/>
                    <a:gd name="T17" fmla="*/ 10 h 66"/>
                    <a:gd name="T18" fmla="*/ 79 w 85"/>
                    <a:gd name="T19" fmla="*/ 10 h 66"/>
                    <a:gd name="T20" fmla="*/ 77 w 85"/>
                    <a:gd name="T21" fmla="*/ 10 h 66"/>
                    <a:gd name="T22" fmla="*/ 80 w 85"/>
                    <a:gd name="T23" fmla="*/ 16 h 66"/>
                    <a:gd name="T24" fmla="*/ 80 w 85"/>
                    <a:gd name="T25" fmla="*/ 23 h 66"/>
                    <a:gd name="T26" fmla="*/ 85 w 85"/>
                    <a:gd name="T27" fmla="*/ 23 h 66"/>
                    <a:gd name="T28" fmla="*/ 84 w 85"/>
                    <a:gd name="T29" fmla="*/ 33 h 66"/>
                    <a:gd name="T30" fmla="*/ 82 w 85"/>
                    <a:gd name="T31" fmla="*/ 40 h 66"/>
                    <a:gd name="T32" fmla="*/ 79 w 85"/>
                    <a:gd name="T33" fmla="*/ 48 h 66"/>
                    <a:gd name="T34" fmla="*/ 72 w 85"/>
                    <a:gd name="T35" fmla="*/ 53 h 66"/>
                    <a:gd name="T36" fmla="*/ 67 w 85"/>
                    <a:gd name="T37" fmla="*/ 60 h 66"/>
                    <a:gd name="T38" fmla="*/ 59 w 85"/>
                    <a:gd name="T39" fmla="*/ 63 h 66"/>
                    <a:gd name="T40" fmla="*/ 52 w 85"/>
                    <a:gd name="T41" fmla="*/ 65 h 66"/>
                    <a:gd name="T42" fmla="*/ 42 w 85"/>
                    <a:gd name="T43" fmla="*/ 66 h 66"/>
                    <a:gd name="T44" fmla="*/ 34 w 85"/>
                    <a:gd name="T45" fmla="*/ 65 h 66"/>
                    <a:gd name="T46" fmla="*/ 25 w 85"/>
                    <a:gd name="T47" fmla="*/ 63 h 66"/>
                    <a:gd name="T48" fmla="*/ 19 w 85"/>
                    <a:gd name="T49" fmla="*/ 60 h 66"/>
                    <a:gd name="T50" fmla="*/ 12 w 85"/>
                    <a:gd name="T51" fmla="*/ 53 h 66"/>
                    <a:gd name="T52" fmla="*/ 7 w 85"/>
                    <a:gd name="T53" fmla="*/ 48 h 66"/>
                    <a:gd name="T54" fmla="*/ 4 w 85"/>
                    <a:gd name="T55" fmla="*/ 40 h 66"/>
                    <a:gd name="T56" fmla="*/ 0 w 85"/>
                    <a:gd name="T57" fmla="*/ 33 h 66"/>
                    <a:gd name="T58" fmla="*/ 0 w 85"/>
                    <a:gd name="T59" fmla="*/ 23 h 66"/>
                    <a:gd name="T60" fmla="*/ 0 w 85"/>
                    <a:gd name="T61" fmla="*/ 15 h 66"/>
                    <a:gd name="T62" fmla="*/ 4 w 85"/>
                    <a:gd name="T63" fmla="*/ 7 h 66"/>
                    <a:gd name="T64" fmla="*/ 7 w 85"/>
                    <a:gd name="T65" fmla="*/ 0 h 66"/>
                    <a:gd name="T66" fmla="*/ 7 w 85"/>
                    <a:gd name="T67" fmla="*/ 0 h 66"/>
                    <a:gd name="T68" fmla="*/ 9 w 85"/>
                    <a:gd name="T69" fmla="*/ 0 h 66"/>
                    <a:gd name="T70" fmla="*/ 9 w 85"/>
                    <a:gd name="T71" fmla="*/ 0 h 66"/>
                    <a:gd name="T72" fmla="*/ 10 w 85"/>
                    <a:gd name="T73" fmla="*/ 0 h 66"/>
                    <a:gd name="T74" fmla="*/ 10 w 85"/>
                    <a:gd name="T75" fmla="*/ 0 h 66"/>
                    <a:gd name="T76" fmla="*/ 10 w 85"/>
                    <a:gd name="T77" fmla="*/ 0 h 66"/>
                    <a:gd name="T78" fmla="*/ 12 w 85"/>
                    <a:gd name="T79" fmla="*/ 2 h 66"/>
                    <a:gd name="T80" fmla="*/ 12 w 85"/>
                    <a:gd name="T81" fmla="*/ 2 h 66"/>
                    <a:gd name="T82" fmla="*/ 14 w 85"/>
                    <a:gd name="T83" fmla="*/ 2 h 66"/>
                    <a:gd name="T84" fmla="*/ 12 w 85"/>
                    <a:gd name="T85" fmla="*/ 3 h 66"/>
                    <a:gd name="T86" fmla="*/ 9 w 85"/>
                    <a:gd name="T87" fmla="*/ 10 h 66"/>
                    <a:gd name="T88" fmla="*/ 5 w 85"/>
                    <a:gd name="T89" fmla="*/ 16 h 66"/>
                    <a:gd name="T90" fmla="*/ 5 w 85"/>
                    <a:gd name="T91" fmla="*/ 23 h 66"/>
                    <a:gd name="T92" fmla="*/ 5 w 85"/>
                    <a:gd name="T93" fmla="*/ 31 h 66"/>
                    <a:gd name="T94" fmla="*/ 9 w 85"/>
                    <a:gd name="T95" fmla="*/ 38 h 66"/>
                    <a:gd name="T96" fmla="*/ 12 w 85"/>
                    <a:gd name="T97" fmla="*/ 45 h 66"/>
                    <a:gd name="T98" fmla="*/ 15 w 85"/>
                    <a:gd name="T99" fmla="*/ 50 h 66"/>
                    <a:gd name="T100" fmla="*/ 22 w 85"/>
                    <a:gd name="T101" fmla="*/ 55 h 66"/>
                    <a:gd name="T102" fmla="*/ 29 w 85"/>
                    <a:gd name="T103" fmla="*/ 58 h 66"/>
                    <a:gd name="T104" fmla="*/ 35 w 85"/>
                    <a:gd name="T105" fmla="*/ 60 h 66"/>
                    <a:gd name="T106" fmla="*/ 42 w 85"/>
                    <a:gd name="T107" fmla="*/ 61 h 66"/>
                    <a:gd name="T108" fmla="*/ 50 w 85"/>
                    <a:gd name="T109" fmla="*/ 60 h 66"/>
                    <a:gd name="T110" fmla="*/ 57 w 85"/>
                    <a:gd name="T111" fmla="*/ 58 h 66"/>
                    <a:gd name="T112" fmla="*/ 64 w 85"/>
                    <a:gd name="T113" fmla="*/ 55 h 66"/>
                    <a:gd name="T114" fmla="*/ 69 w 85"/>
                    <a:gd name="T115" fmla="*/ 50 h 66"/>
                    <a:gd name="T116" fmla="*/ 74 w 85"/>
                    <a:gd name="T117" fmla="*/ 45 h 66"/>
                    <a:gd name="T118" fmla="*/ 77 w 85"/>
                    <a:gd name="T119" fmla="*/ 38 h 66"/>
                    <a:gd name="T120" fmla="*/ 80 w 85"/>
                    <a:gd name="T121" fmla="*/ 31 h 66"/>
                    <a:gd name="T122" fmla="*/ 80 w 85"/>
                    <a:gd name="T123" fmla="*/ 23 h 66"/>
                    <a:gd name="T124" fmla="*/ 85 w 85"/>
                    <a:gd name="T125" fmla="*/ 23 h 6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85"/>
                    <a:gd name="T190" fmla="*/ 0 h 66"/>
                    <a:gd name="T191" fmla="*/ 85 w 85"/>
                    <a:gd name="T192" fmla="*/ 66 h 6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85" h="66">
                      <a:moveTo>
                        <a:pt x="85" y="23"/>
                      </a:moveTo>
                      <a:lnTo>
                        <a:pt x="84" y="15"/>
                      </a:lnTo>
                      <a:lnTo>
                        <a:pt x="82" y="10"/>
                      </a:lnTo>
                      <a:lnTo>
                        <a:pt x="80" y="10"/>
                      </a:lnTo>
                      <a:lnTo>
                        <a:pt x="79" y="10"/>
                      </a:lnTo>
                      <a:lnTo>
                        <a:pt x="77" y="10"/>
                      </a:lnTo>
                      <a:lnTo>
                        <a:pt x="80" y="16"/>
                      </a:lnTo>
                      <a:lnTo>
                        <a:pt x="80" y="23"/>
                      </a:lnTo>
                      <a:lnTo>
                        <a:pt x="85" y="23"/>
                      </a:lnTo>
                      <a:lnTo>
                        <a:pt x="84" y="33"/>
                      </a:lnTo>
                      <a:lnTo>
                        <a:pt x="82" y="40"/>
                      </a:lnTo>
                      <a:lnTo>
                        <a:pt x="79" y="48"/>
                      </a:lnTo>
                      <a:lnTo>
                        <a:pt x="72" y="53"/>
                      </a:lnTo>
                      <a:lnTo>
                        <a:pt x="67" y="60"/>
                      </a:lnTo>
                      <a:lnTo>
                        <a:pt x="59" y="63"/>
                      </a:lnTo>
                      <a:lnTo>
                        <a:pt x="52" y="65"/>
                      </a:lnTo>
                      <a:lnTo>
                        <a:pt x="42" y="66"/>
                      </a:lnTo>
                      <a:lnTo>
                        <a:pt x="34" y="65"/>
                      </a:lnTo>
                      <a:lnTo>
                        <a:pt x="25" y="63"/>
                      </a:lnTo>
                      <a:lnTo>
                        <a:pt x="19" y="60"/>
                      </a:lnTo>
                      <a:lnTo>
                        <a:pt x="12" y="53"/>
                      </a:lnTo>
                      <a:lnTo>
                        <a:pt x="7" y="48"/>
                      </a:lnTo>
                      <a:lnTo>
                        <a:pt x="4" y="40"/>
                      </a:lnTo>
                      <a:lnTo>
                        <a:pt x="0" y="33"/>
                      </a:lnTo>
                      <a:lnTo>
                        <a:pt x="0" y="23"/>
                      </a:lnTo>
                      <a:lnTo>
                        <a:pt x="0" y="15"/>
                      </a:lnTo>
                      <a:lnTo>
                        <a:pt x="4" y="7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9" y="10"/>
                      </a:lnTo>
                      <a:lnTo>
                        <a:pt x="5" y="16"/>
                      </a:lnTo>
                      <a:lnTo>
                        <a:pt x="5" y="23"/>
                      </a:lnTo>
                      <a:lnTo>
                        <a:pt x="5" y="31"/>
                      </a:lnTo>
                      <a:lnTo>
                        <a:pt x="9" y="38"/>
                      </a:lnTo>
                      <a:lnTo>
                        <a:pt x="12" y="45"/>
                      </a:lnTo>
                      <a:lnTo>
                        <a:pt x="15" y="50"/>
                      </a:lnTo>
                      <a:lnTo>
                        <a:pt x="22" y="55"/>
                      </a:lnTo>
                      <a:lnTo>
                        <a:pt x="29" y="58"/>
                      </a:lnTo>
                      <a:lnTo>
                        <a:pt x="35" y="60"/>
                      </a:lnTo>
                      <a:lnTo>
                        <a:pt x="42" y="61"/>
                      </a:lnTo>
                      <a:lnTo>
                        <a:pt x="50" y="60"/>
                      </a:lnTo>
                      <a:lnTo>
                        <a:pt x="57" y="58"/>
                      </a:lnTo>
                      <a:lnTo>
                        <a:pt x="64" y="55"/>
                      </a:lnTo>
                      <a:lnTo>
                        <a:pt x="69" y="50"/>
                      </a:lnTo>
                      <a:lnTo>
                        <a:pt x="74" y="45"/>
                      </a:lnTo>
                      <a:lnTo>
                        <a:pt x="77" y="38"/>
                      </a:lnTo>
                      <a:lnTo>
                        <a:pt x="80" y="31"/>
                      </a:lnTo>
                      <a:lnTo>
                        <a:pt x="80" y="23"/>
                      </a:lnTo>
                      <a:lnTo>
                        <a:pt x="85" y="23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5" name="Freeform 302"/>
                <p:cNvSpPr>
                  <a:spLocks/>
                </p:cNvSpPr>
                <p:nvPr/>
              </p:nvSpPr>
              <p:spPr bwMode="auto">
                <a:xfrm>
                  <a:off x="1991" y="2922"/>
                  <a:ext cx="80" cy="63"/>
                </a:xfrm>
                <a:custGeom>
                  <a:avLst/>
                  <a:gdLst>
                    <a:gd name="T0" fmla="*/ 80 w 80"/>
                    <a:gd name="T1" fmla="*/ 16 h 63"/>
                    <a:gd name="T2" fmla="*/ 77 w 80"/>
                    <a:gd name="T3" fmla="*/ 10 h 63"/>
                    <a:gd name="T4" fmla="*/ 77 w 80"/>
                    <a:gd name="T5" fmla="*/ 10 h 63"/>
                    <a:gd name="T6" fmla="*/ 75 w 80"/>
                    <a:gd name="T7" fmla="*/ 10 h 63"/>
                    <a:gd name="T8" fmla="*/ 73 w 80"/>
                    <a:gd name="T9" fmla="*/ 10 h 63"/>
                    <a:gd name="T10" fmla="*/ 73 w 80"/>
                    <a:gd name="T11" fmla="*/ 10 h 63"/>
                    <a:gd name="T12" fmla="*/ 75 w 80"/>
                    <a:gd name="T13" fmla="*/ 23 h 63"/>
                    <a:gd name="T14" fmla="*/ 80 w 80"/>
                    <a:gd name="T15" fmla="*/ 31 h 63"/>
                    <a:gd name="T16" fmla="*/ 73 w 80"/>
                    <a:gd name="T17" fmla="*/ 46 h 63"/>
                    <a:gd name="T18" fmla="*/ 63 w 80"/>
                    <a:gd name="T19" fmla="*/ 56 h 63"/>
                    <a:gd name="T20" fmla="*/ 48 w 80"/>
                    <a:gd name="T21" fmla="*/ 63 h 63"/>
                    <a:gd name="T22" fmla="*/ 33 w 80"/>
                    <a:gd name="T23" fmla="*/ 63 h 63"/>
                    <a:gd name="T24" fmla="*/ 18 w 80"/>
                    <a:gd name="T25" fmla="*/ 56 h 63"/>
                    <a:gd name="T26" fmla="*/ 7 w 80"/>
                    <a:gd name="T27" fmla="*/ 46 h 63"/>
                    <a:gd name="T28" fmla="*/ 2 w 80"/>
                    <a:gd name="T29" fmla="*/ 31 h 63"/>
                    <a:gd name="T30" fmla="*/ 2 w 80"/>
                    <a:gd name="T31" fmla="*/ 16 h 63"/>
                    <a:gd name="T32" fmla="*/ 7 w 80"/>
                    <a:gd name="T33" fmla="*/ 2 h 63"/>
                    <a:gd name="T34" fmla="*/ 8 w 80"/>
                    <a:gd name="T35" fmla="*/ 0 h 63"/>
                    <a:gd name="T36" fmla="*/ 10 w 80"/>
                    <a:gd name="T37" fmla="*/ 2 h 63"/>
                    <a:gd name="T38" fmla="*/ 12 w 80"/>
                    <a:gd name="T39" fmla="*/ 2 h 63"/>
                    <a:gd name="T40" fmla="*/ 13 w 80"/>
                    <a:gd name="T41" fmla="*/ 2 h 63"/>
                    <a:gd name="T42" fmla="*/ 12 w 80"/>
                    <a:gd name="T43" fmla="*/ 5 h 63"/>
                    <a:gd name="T44" fmla="*/ 7 w 80"/>
                    <a:gd name="T45" fmla="*/ 16 h 63"/>
                    <a:gd name="T46" fmla="*/ 7 w 80"/>
                    <a:gd name="T47" fmla="*/ 31 h 63"/>
                    <a:gd name="T48" fmla="*/ 12 w 80"/>
                    <a:gd name="T49" fmla="*/ 43 h 63"/>
                    <a:gd name="T50" fmla="*/ 22 w 80"/>
                    <a:gd name="T51" fmla="*/ 53 h 63"/>
                    <a:gd name="T52" fmla="*/ 33 w 80"/>
                    <a:gd name="T53" fmla="*/ 58 h 63"/>
                    <a:gd name="T54" fmla="*/ 48 w 80"/>
                    <a:gd name="T55" fmla="*/ 58 h 63"/>
                    <a:gd name="T56" fmla="*/ 60 w 80"/>
                    <a:gd name="T57" fmla="*/ 53 h 63"/>
                    <a:gd name="T58" fmla="*/ 70 w 80"/>
                    <a:gd name="T59" fmla="*/ 43 h 63"/>
                    <a:gd name="T60" fmla="*/ 75 w 80"/>
                    <a:gd name="T61" fmla="*/ 31 h 63"/>
                    <a:gd name="T62" fmla="*/ 80 w 80"/>
                    <a:gd name="T63" fmla="*/ 23 h 63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0"/>
                    <a:gd name="T97" fmla="*/ 0 h 63"/>
                    <a:gd name="T98" fmla="*/ 80 w 80"/>
                    <a:gd name="T99" fmla="*/ 63 h 63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0" h="63">
                      <a:moveTo>
                        <a:pt x="80" y="23"/>
                      </a:moveTo>
                      <a:lnTo>
                        <a:pt x="80" y="16"/>
                      </a:lnTo>
                      <a:lnTo>
                        <a:pt x="78" y="10"/>
                      </a:lnTo>
                      <a:lnTo>
                        <a:pt x="77" y="10"/>
                      </a:lnTo>
                      <a:lnTo>
                        <a:pt x="75" y="10"/>
                      </a:lnTo>
                      <a:lnTo>
                        <a:pt x="73" y="10"/>
                      </a:lnTo>
                      <a:lnTo>
                        <a:pt x="75" y="16"/>
                      </a:lnTo>
                      <a:lnTo>
                        <a:pt x="75" y="23"/>
                      </a:lnTo>
                      <a:lnTo>
                        <a:pt x="80" y="23"/>
                      </a:lnTo>
                      <a:lnTo>
                        <a:pt x="80" y="31"/>
                      </a:lnTo>
                      <a:lnTo>
                        <a:pt x="78" y="40"/>
                      </a:lnTo>
                      <a:lnTo>
                        <a:pt x="73" y="46"/>
                      </a:lnTo>
                      <a:lnTo>
                        <a:pt x="68" y="51"/>
                      </a:lnTo>
                      <a:lnTo>
                        <a:pt x="63" y="56"/>
                      </a:lnTo>
                      <a:lnTo>
                        <a:pt x="57" y="61"/>
                      </a:lnTo>
                      <a:lnTo>
                        <a:pt x="48" y="63"/>
                      </a:lnTo>
                      <a:lnTo>
                        <a:pt x="40" y="63"/>
                      </a:lnTo>
                      <a:lnTo>
                        <a:pt x="33" y="63"/>
                      </a:lnTo>
                      <a:lnTo>
                        <a:pt x="25" y="61"/>
                      </a:lnTo>
                      <a:lnTo>
                        <a:pt x="18" y="56"/>
                      </a:lnTo>
                      <a:lnTo>
                        <a:pt x="12" y="51"/>
                      </a:lnTo>
                      <a:lnTo>
                        <a:pt x="7" y="46"/>
                      </a:lnTo>
                      <a:lnTo>
                        <a:pt x="3" y="40"/>
                      </a:lnTo>
                      <a:lnTo>
                        <a:pt x="2" y="31"/>
                      </a:lnTo>
                      <a:lnTo>
                        <a:pt x="0" y="23"/>
                      </a:lnTo>
                      <a:lnTo>
                        <a:pt x="2" y="16"/>
                      </a:lnTo>
                      <a:lnTo>
                        <a:pt x="3" y="8"/>
                      </a:lnTo>
                      <a:lnTo>
                        <a:pt x="7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3" y="2"/>
                      </a:lnTo>
                      <a:lnTo>
                        <a:pt x="12" y="5"/>
                      </a:lnTo>
                      <a:lnTo>
                        <a:pt x="8" y="10"/>
                      </a:lnTo>
                      <a:lnTo>
                        <a:pt x="7" y="16"/>
                      </a:lnTo>
                      <a:lnTo>
                        <a:pt x="5" y="23"/>
                      </a:lnTo>
                      <a:lnTo>
                        <a:pt x="7" y="31"/>
                      </a:lnTo>
                      <a:lnTo>
                        <a:pt x="8" y="38"/>
                      </a:lnTo>
                      <a:lnTo>
                        <a:pt x="12" y="43"/>
                      </a:lnTo>
                      <a:lnTo>
                        <a:pt x="17" y="48"/>
                      </a:lnTo>
                      <a:lnTo>
                        <a:pt x="22" y="53"/>
                      </a:lnTo>
                      <a:lnTo>
                        <a:pt x="27" y="56"/>
                      </a:lnTo>
                      <a:lnTo>
                        <a:pt x="33" y="58"/>
                      </a:lnTo>
                      <a:lnTo>
                        <a:pt x="40" y="58"/>
                      </a:lnTo>
                      <a:lnTo>
                        <a:pt x="48" y="58"/>
                      </a:lnTo>
                      <a:lnTo>
                        <a:pt x="55" y="56"/>
                      </a:lnTo>
                      <a:lnTo>
                        <a:pt x="60" y="53"/>
                      </a:lnTo>
                      <a:lnTo>
                        <a:pt x="65" y="48"/>
                      </a:lnTo>
                      <a:lnTo>
                        <a:pt x="70" y="43"/>
                      </a:lnTo>
                      <a:lnTo>
                        <a:pt x="73" y="38"/>
                      </a:lnTo>
                      <a:lnTo>
                        <a:pt x="75" y="31"/>
                      </a:lnTo>
                      <a:lnTo>
                        <a:pt x="75" y="23"/>
                      </a:lnTo>
                      <a:lnTo>
                        <a:pt x="80" y="23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6" name="Freeform 303"/>
                <p:cNvSpPr>
                  <a:spLocks/>
                </p:cNvSpPr>
                <p:nvPr/>
              </p:nvSpPr>
              <p:spPr bwMode="auto">
                <a:xfrm>
                  <a:off x="1994" y="2924"/>
                  <a:ext cx="75" cy="59"/>
                </a:xfrm>
                <a:custGeom>
                  <a:avLst/>
                  <a:gdLst>
                    <a:gd name="T0" fmla="*/ 75 w 75"/>
                    <a:gd name="T1" fmla="*/ 14 h 59"/>
                    <a:gd name="T2" fmla="*/ 72 w 75"/>
                    <a:gd name="T3" fmla="*/ 8 h 59"/>
                    <a:gd name="T4" fmla="*/ 70 w 75"/>
                    <a:gd name="T5" fmla="*/ 8 h 59"/>
                    <a:gd name="T6" fmla="*/ 69 w 75"/>
                    <a:gd name="T7" fmla="*/ 8 h 59"/>
                    <a:gd name="T8" fmla="*/ 67 w 75"/>
                    <a:gd name="T9" fmla="*/ 8 h 59"/>
                    <a:gd name="T10" fmla="*/ 67 w 75"/>
                    <a:gd name="T11" fmla="*/ 8 h 59"/>
                    <a:gd name="T12" fmla="*/ 67 w 75"/>
                    <a:gd name="T13" fmla="*/ 8 h 59"/>
                    <a:gd name="T14" fmla="*/ 67 w 75"/>
                    <a:gd name="T15" fmla="*/ 8 h 59"/>
                    <a:gd name="T16" fmla="*/ 67 w 75"/>
                    <a:gd name="T17" fmla="*/ 8 h 59"/>
                    <a:gd name="T18" fmla="*/ 67 w 75"/>
                    <a:gd name="T19" fmla="*/ 9 h 59"/>
                    <a:gd name="T20" fmla="*/ 70 w 75"/>
                    <a:gd name="T21" fmla="*/ 21 h 59"/>
                    <a:gd name="T22" fmla="*/ 75 w 75"/>
                    <a:gd name="T23" fmla="*/ 29 h 59"/>
                    <a:gd name="T24" fmla="*/ 69 w 75"/>
                    <a:gd name="T25" fmla="*/ 43 h 59"/>
                    <a:gd name="T26" fmla="*/ 59 w 75"/>
                    <a:gd name="T27" fmla="*/ 53 h 59"/>
                    <a:gd name="T28" fmla="*/ 45 w 75"/>
                    <a:gd name="T29" fmla="*/ 58 h 59"/>
                    <a:gd name="T30" fmla="*/ 30 w 75"/>
                    <a:gd name="T31" fmla="*/ 58 h 59"/>
                    <a:gd name="T32" fmla="*/ 17 w 75"/>
                    <a:gd name="T33" fmla="*/ 53 h 59"/>
                    <a:gd name="T34" fmla="*/ 7 w 75"/>
                    <a:gd name="T35" fmla="*/ 43 h 59"/>
                    <a:gd name="T36" fmla="*/ 0 w 75"/>
                    <a:gd name="T37" fmla="*/ 29 h 59"/>
                    <a:gd name="T38" fmla="*/ 0 w 75"/>
                    <a:gd name="T39" fmla="*/ 14 h 59"/>
                    <a:gd name="T40" fmla="*/ 7 w 75"/>
                    <a:gd name="T41" fmla="*/ 1 h 59"/>
                    <a:gd name="T42" fmla="*/ 9 w 75"/>
                    <a:gd name="T43" fmla="*/ 0 h 59"/>
                    <a:gd name="T44" fmla="*/ 10 w 75"/>
                    <a:gd name="T45" fmla="*/ 0 h 59"/>
                    <a:gd name="T46" fmla="*/ 12 w 75"/>
                    <a:gd name="T47" fmla="*/ 0 h 59"/>
                    <a:gd name="T48" fmla="*/ 12 w 75"/>
                    <a:gd name="T49" fmla="*/ 1 h 59"/>
                    <a:gd name="T50" fmla="*/ 10 w 75"/>
                    <a:gd name="T51" fmla="*/ 5 h 59"/>
                    <a:gd name="T52" fmla="*/ 5 w 75"/>
                    <a:gd name="T53" fmla="*/ 14 h 59"/>
                    <a:gd name="T54" fmla="*/ 5 w 75"/>
                    <a:gd name="T55" fmla="*/ 28 h 59"/>
                    <a:gd name="T56" fmla="*/ 10 w 75"/>
                    <a:gd name="T57" fmla="*/ 39 h 59"/>
                    <a:gd name="T58" fmla="*/ 20 w 75"/>
                    <a:gd name="T59" fmla="*/ 49 h 59"/>
                    <a:gd name="T60" fmla="*/ 30 w 75"/>
                    <a:gd name="T61" fmla="*/ 54 h 59"/>
                    <a:gd name="T62" fmla="*/ 44 w 75"/>
                    <a:gd name="T63" fmla="*/ 54 h 59"/>
                    <a:gd name="T64" fmla="*/ 55 w 75"/>
                    <a:gd name="T65" fmla="*/ 49 h 59"/>
                    <a:gd name="T66" fmla="*/ 65 w 75"/>
                    <a:gd name="T67" fmla="*/ 39 h 59"/>
                    <a:gd name="T68" fmla="*/ 70 w 75"/>
                    <a:gd name="T69" fmla="*/ 28 h 59"/>
                    <a:gd name="T70" fmla="*/ 75 w 75"/>
                    <a:gd name="T71" fmla="*/ 21 h 5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5"/>
                    <a:gd name="T109" fmla="*/ 0 h 59"/>
                    <a:gd name="T110" fmla="*/ 75 w 75"/>
                    <a:gd name="T111" fmla="*/ 59 h 5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5" h="59">
                      <a:moveTo>
                        <a:pt x="75" y="21"/>
                      </a:moveTo>
                      <a:lnTo>
                        <a:pt x="75" y="14"/>
                      </a:lnTo>
                      <a:lnTo>
                        <a:pt x="72" y="8"/>
                      </a:lnTo>
                      <a:lnTo>
                        <a:pt x="70" y="8"/>
                      </a:lnTo>
                      <a:lnTo>
                        <a:pt x="69" y="8"/>
                      </a:lnTo>
                      <a:lnTo>
                        <a:pt x="67" y="8"/>
                      </a:lnTo>
                      <a:lnTo>
                        <a:pt x="67" y="9"/>
                      </a:lnTo>
                      <a:lnTo>
                        <a:pt x="70" y="14"/>
                      </a:lnTo>
                      <a:lnTo>
                        <a:pt x="70" y="21"/>
                      </a:lnTo>
                      <a:lnTo>
                        <a:pt x="75" y="21"/>
                      </a:lnTo>
                      <a:lnTo>
                        <a:pt x="75" y="29"/>
                      </a:lnTo>
                      <a:lnTo>
                        <a:pt x="72" y="36"/>
                      </a:lnTo>
                      <a:lnTo>
                        <a:pt x="69" y="43"/>
                      </a:lnTo>
                      <a:lnTo>
                        <a:pt x="64" y="48"/>
                      </a:lnTo>
                      <a:lnTo>
                        <a:pt x="59" y="53"/>
                      </a:lnTo>
                      <a:lnTo>
                        <a:pt x="52" y="56"/>
                      </a:lnTo>
                      <a:lnTo>
                        <a:pt x="45" y="58"/>
                      </a:lnTo>
                      <a:lnTo>
                        <a:pt x="37" y="59"/>
                      </a:lnTo>
                      <a:lnTo>
                        <a:pt x="30" y="58"/>
                      </a:lnTo>
                      <a:lnTo>
                        <a:pt x="24" y="56"/>
                      </a:lnTo>
                      <a:lnTo>
                        <a:pt x="17" y="53"/>
                      </a:lnTo>
                      <a:lnTo>
                        <a:pt x="10" y="48"/>
                      </a:lnTo>
                      <a:lnTo>
                        <a:pt x="7" y="43"/>
                      </a:lnTo>
                      <a:lnTo>
                        <a:pt x="4" y="36"/>
                      </a:lnTo>
                      <a:lnTo>
                        <a:pt x="0" y="29"/>
                      </a:lnTo>
                      <a:lnTo>
                        <a:pt x="0" y="21"/>
                      </a:lnTo>
                      <a:lnTo>
                        <a:pt x="0" y="14"/>
                      </a:lnTo>
                      <a:lnTo>
                        <a:pt x="4" y="8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4" y="1"/>
                      </a:lnTo>
                      <a:lnTo>
                        <a:pt x="10" y="5"/>
                      </a:lnTo>
                      <a:lnTo>
                        <a:pt x="7" y="9"/>
                      </a:lnTo>
                      <a:lnTo>
                        <a:pt x="5" y="14"/>
                      </a:lnTo>
                      <a:lnTo>
                        <a:pt x="5" y="21"/>
                      </a:lnTo>
                      <a:lnTo>
                        <a:pt x="5" y="28"/>
                      </a:lnTo>
                      <a:lnTo>
                        <a:pt x="7" y="34"/>
                      </a:lnTo>
                      <a:lnTo>
                        <a:pt x="10" y="39"/>
                      </a:lnTo>
                      <a:lnTo>
                        <a:pt x="15" y="44"/>
                      </a:lnTo>
                      <a:lnTo>
                        <a:pt x="20" y="49"/>
                      </a:lnTo>
                      <a:lnTo>
                        <a:pt x="25" y="51"/>
                      </a:lnTo>
                      <a:lnTo>
                        <a:pt x="30" y="54"/>
                      </a:lnTo>
                      <a:lnTo>
                        <a:pt x="37" y="54"/>
                      </a:lnTo>
                      <a:lnTo>
                        <a:pt x="44" y="54"/>
                      </a:lnTo>
                      <a:lnTo>
                        <a:pt x="50" y="51"/>
                      </a:lnTo>
                      <a:lnTo>
                        <a:pt x="55" y="49"/>
                      </a:lnTo>
                      <a:lnTo>
                        <a:pt x="60" y="44"/>
                      </a:lnTo>
                      <a:lnTo>
                        <a:pt x="65" y="39"/>
                      </a:lnTo>
                      <a:lnTo>
                        <a:pt x="67" y="34"/>
                      </a:lnTo>
                      <a:lnTo>
                        <a:pt x="70" y="28"/>
                      </a:lnTo>
                      <a:lnTo>
                        <a:pt x="70" y="21"/>
                      </a:lnTo>
                      <a:lnTo>
                        <a:pt x="75" y="21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7" name="Freeform 304"/>
                <p:cNvSpPr>
                  <a:spLocks/>
                </p:cNvSpPr>
                <p:nvPr/>
              </p:nvSpPr>
              <p:spPr bwMode="auto">
                <a:xfrm>
                  <a:off x="1996" y="2924"/>
                  <a:ext cx="70" cy="56"/>
                </a:xfrm>
                <a:custGeom>
                  <a:avLst/>
                  <a:gdLst>
                    <a:gd name="T0" fmla="*/ 70 w 70"/>
                    <a:gd name="T1" fmla="*/ 14 h 56"/>
                    <a:gd name="T2" fmla="*/ 68 w 70"/>
                    <a:gd name="T3" fmla="*/ 8 h 56"/>
                    <a:gd name="T4" fmla="*/ 67 w 70"/>
                    <a:gd name="T5" fmla="*/ 8 h 56"/>
                    <a:gd name="T6" fmla="*/ 67 w 70"/>
                    <a:gd name="T7" fmla="*/ 8 h 56"/>
                    <a:gd name="T8" fmla="*/ 65 w 70"/>
                    <a:gd name="T9" fmla="*/ 8 h 56"/>
                    <a:gd name="T10" fmla="*/ 65 w 70"/>
                    <a:gd name="T11" fmla="*/ 8 h 56"/>
                    <a:gd name="T12" fmla="*/ 65 w 70"/>
                    <a:gd name="T13" fmla="*/ 8 h 56"/>
                    <a:gd name="T14" fmla="*/ 63 w 70"/>
                    <a:gd name="T15" fmla="*/ 8 h 56"/>
                    <a:gd name="T16" fmla="*/ 63 w 70"/>
                    <a:gd name="T17" fmla="*/ 8 h 56"/>
                    <a:gd name="T18" fmla="*/ 62 w 70"/>
                    <a:gd name="T19" fmla="*/ 8 h 56"/>
                    <a:gd name="T20" fmla="*/ 65 w 70"/>
                    <a:gd name="T21" fmla="*/ 16 h 56"/>
                    <a:gd name="T22" fmla="*/ 70 w 70"/>
                    <a:gd name="T23" fmla="*/ 21 h 56"/>
                    <a:gd name="T24" fmla="*/ 68 w 70"/>
                    <a:gd name="T25" fmla="*/ 36 h 56"/>
                    <a:gd name="T26" fmla="*/ 60 w 70"/>
                    <a:gd name="T27" fmla="*/ 46 h 56"/>
                    <a:gd name="T28" fmla="*/ 50 w 70"/>
                    <a:gd name="T29" fmla="*/ 54 h 56"/>
                    <a:gd name="T30" fmla="*/ 35 w 70"/>
                    <a:gd name="T31" fmla="*/ 56 h 56"/>
                    <a:gd name="T32" fmla="*/ 22 w 70"/>
                    <a:gd name="T33" fmla="*/ 54 h 56"/>
                    <a:gd name="T34" fmla="*/ 12 w 70"/>
                    <a:gd name="T35" fmla="*/ 46 h 56"/>
                    <a:gd name="T36" fmla="*/ 3 w 70"/>
                    <a:gd name="T37" fmla="*/ 36 h 56"/>
                    <a:gd name="T38" fmla="*/ 0 w 70"/>
                    <a:gd name="T39" fmla="*/ 21 h 56"/>
                    <a:gd name="T40" fmla="*/ 3 w 70"/>
                    <a:gd name="T41" fmla="*/ 8 h 56"/>
                    <a:gd name="T42" fmla="*/ 8 w 70"/>
                    <a:gd name="T43" fmla="*/ 0 h 56"/>
                    <a:gd name="T44" fmla="*/ 10 w 70"/>
                    <a:gd name="T45" fmla="*/ 0 h 56"/>
                    <a:gd name="T46" fmla="*/ 12 w 70"/>
                    <a:gd name="T47" fmla="*/ 1 h 56"/>
                    <a:gd name="T48" fmla="*/ 13 w 70"/>
                    <a:gd name="T49" fmla="*/ 1 h 56"/>
                    <a:gd name="T50" fmla="*/ 13 w 70"/>
                    <a:gd name="T51" fmla="*/ 1 h 56"/>
                    <a:gd name="T52" fmla="*/ 8 w 70"/>
                    <a:gd name="T53" fmla="*/ 9 h 56"/>
                    <a:gd name="T54" fmla="*/ 5 w 70"/>
                    <a:gd name="T55" fmla="*/ 21 h 56"/>
                    <a:gd name="T56" fmla="*/ 8 w 70"/>
                    <a:gd name="T57" fmla="*/ 33 h 56"/>
                    <a:gd name="T58" fmla="*/ 15 w 70"/>
                    <a:gd name="T59" fmla="*/ 43 h 56"/>
                    <a:gd name="T60" fmla="*/ 23 w 70"/>
                    <a:gd name="T61" fmla="*/ 49 h 56"/>
                    <a:gd name="T62" fmla="*/ 35 w 70"/>
                    <a:gd name="T63" fmla="*/ 51 h 56"/>
                    <a:gd name="T64" fmla="*/ 47 w 70"/>
                    <a:gd name="T65" fmla="*/ 49 h 56"/>
                    <a:gd name="T66" fmla="*/ 57 w 70"/>
                    <a:gd name="T67" fmla="*/ 43 h 56"/>
                    <a:gd name="T68" fmla="*/ 63 w 70"/>
                    <a:gd name="T69" fmla="*/ 33 h 56"/>
                    <a:gd name="T70" fmla="*/ 65 w 70"/>
                    <a:gd name="T71" fmla="*/ 21 h 5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0"/>
                    <a:gd name="T109" fmla="*/ 0 h 56"/>
                    <a:gd name="T110" fmla="*/ 70 w 70"/>
                    <a:gd name="T111" fmla="*/ 56 h 5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0" h="56">
                      <a:moveTo>
                        <a:pt x="70" y="21"/>
                      </a:moveTo>
                      <a:lnTo>
                        <a:pt x="70" y="14"/>
                      </a:lnTo>
                      <a:lnTo>
                        <a:pt x="68" y="8"/>
                      </a:lnTo>
                      <a:lnTo>
                        <a:pt x="67" y="8"/>
                      </a:lnTo>
                      <a:lnTo>
                        <a:pt x="65" y="8"/>
                      </a:lnTo>
                      <a:lnTo>
                        <a:pt x="63" y="8"/>
                      </a:lnTo>
                      <a:lnTo>
                        <a:pt x="62" y="8"/>
                      </a:lnTo>
                      <a:lnTo>
                        <a:pt x="63" y="9"/>
                      </a:lnTo>
                      <a:lnTo>
                        <a:pt x="65" y="16"/>
                      </a:lnTo>
                      <a:lnTo>
                        <a:pt x="65" y="21"/>
                      </a:lnTo>
                      <a:lnTo>
                        <a:pt x="70" y="21"/>
                      </a:lnTo>
                      <a:lnTo>
                        <a:pt x="70" y="29"/>
                      </a:lnTo>
                      <a:lnTo>
                        <a:pt x="68" y="36"/>
                      </a:lnTo>
                      <a:lnTo>
                        <a:pt x="65" y="41"/>
                      </a:lnTo>
                      <a:lnTo>
                        <a:pt x="60" y="46"/>
                      </a:lnTo>
                      <a:lnTo>
                        <a:pt x="55" y="51"/>
                      </a:lnTo>
                      <a:lnTo>
                        <a:pt x="50" y="54"/>
                      </a:lnTo>
                      <a:lnTo>
                        <a:pt x="43" y="56"/>
                      </a:lnTo>
                      <a:lnTo>
                        <a:pt x="35" y="56"/>
                      </a:lnTo>
                      <a:lnTo>
                        <a:pt x="28" y="56"/>
                      </a:lnTo>
                      <a:lnTo>
                        <a:pt x="22" y="54"/>
                      </a:lnTo>
                      <a:lnTo>
                        <a:pt x="17" y="51"/>
                      </a:lnTo>
                      <a:lnTo>
                        <a:pt x="12" y="46"/>
                      </a:lnTo>
                      <a:lnTo>
                        <a:pt x="7" y="41"/>
                      </a:lnTo>
                      <a:lnTo>
                        <a:pt x="3" y="36"/>
                      </a:lnTo>
                      <a:lnTo>
                        <a:pt x="2" y="29"/>
                      </a:lnTo>
                      <a:lnTo>
                        <a:pt x="0" y="21"/>
                      </a:lnTo>
                      <a:lnTo>
                        <a:pt x="2" y="14"/>
                      </a:lnTo>
                      <a:lnTo>
                        <a:pt x="3" y="8"/>
                      </a:lnTo>
                      <a:lnTo>
                        <a:pt x="7" y="3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3" y="1"/>
                      </a:lnTo>
                      <a:lnTo>
                        <a:pt x="10" y="5"/>
                      </a:lnTo>
                      <a:lnTo>
                        <a:pt x="8" y="9"/>
                      </a:lnTo>
                      <a:lnTo>
                        <a:pt x="7" y="16"/>
                      </a:lnTo>
                      <a:lnTo>
                        <a:pt x="5" y="21"/>
                      </a:lnTo>
                      <a:lnTo>
                        <a:pt x="7" y="28"/>
                      </a:lnTo>
                      <a:lnTo>
                        <a:pt x="8" y="33"/>
                      </a:lnTo>
                      <a:lnTo>
                        <a:pt x="10" y="39"/>
                      </a:lnTo>
                      <a:lnTo>
                        <a:pt x="15" y="43"/>
                      </a:lnTo>
                      <a:lnTo>
                        <a:pt x="18" y="46"/>
                      </a:lnTo>
                      <a:lnTo>
                        <a:pt x="23" y="49"/>
                      </a:lnTo>
                      <a:lnTo>
                        <a:pt x="30" y="51"/>
                      </a:lnTo>
                      <a:lnTo>
                        <a:pt x="35" y="51"/>
                      </a:lnTo>
                      <a:lnTo>
                        <a:pt x="42" y="51"/>
                      </a:lnTo>
                      <a:lnTo>
                        <a:pt x="47" y="49"/>
                      </a:lnTo>
                      <a:lnTo>
                        <a:pt x="53" y="46"/>
                      </a:lnTo>
                      <a:lnTo>
                        <a:pt x="57" y="43"/>
                      </a:lnTo>
                      <a:lnTo>
                        <a:pt x="60" y="39"/>
                      </a:lnTo>
                      <a:lnTo>
                        <a:pt x="63" y="33"/>
                      </a:lnTo>
                      <a:lnTo>
                        <a:pt x="65" y="28"/>
                      </a:lnTo>
                      <a:lnTo>
                        <a:pt x="65" y="21"/>
                      </a:lnTo>
                      <a:lnTo>
                        <a:pt x="70" y="21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8" name="Freeform 305"/>
                <p:cNvSpPr>
                  <a:spLocks/>
                </p:cNvSpPr>
                <p:nvPr/>
              </p:nvSpPr>
              <p:spPr bwMode="auto">
                <a:xfrm>
                  <a:off x="1999" y="2925"/>
                  <a:ext cx="65" cy="53"/>
                </a:xfrm>
                <a:custGeom>
                  <a:avLst/>
                  <a:gdLst>
                    <a:gd name="T0" fmla="*/ 65 w 65"/>
                    <a:gd name="T1" fmla="*/ 13 h 53"/>
                    <a:gd name="T2" fmla="*/ 62 w 65"/>
                    <a:gd name="T3" fmla="*/ 7 h 53"/>
                    <a:gd name="T4" fmla="*/ 60 w 65"/>
                    <a:gd name="T5" fmla="*/ 7 h 53"/>
                    <a:gd name="T6" fmla="*/ 59 w 65"/>
                    <a:gd name="T7" fmla="*/ 7 h 53"/>
                    <a:gd name="T8" fmla="*/ 57 w 65"/>
                    <a:gd name="T9" fmla="*/ 7 h 53"/>
                    <a:gd name="T10" fmla="*/ 55 w 65"/>
                    <a:gd name="T11" fmla="*/ 7 h 53"/>
                    <a:gd name="T12" fmla="*/ 60 w 65"/>
                    <a:gd name="T13" fmla="*/ 15 h 53"/>
                    <a:gd name="T14" fmla="*/ 65 w 65"/>
                    <a:gd name="T15" fmla="*/ 20 h 53"/>
                    <a:gd name="T16" fmla="*/ 62 w 65"/>
                    <a:gd name="T17" fmla="*/ 33 h 53"/>
                    <a:gd name="T18" fmla="*/ 55 w 65"/>
                    <a:gd name="T19" fmla="*/ 43 h 53"/>
                    <a:gd name="T20" fmla="*/ 45 w 65"/>
                    <a:gd name="T21" fmla="*/ 50 h 53"/>
                    <a:gd name="T22" fmla="*/ 32 w 65"/>
                    <a:gd name="T23" fmla="*/ 53 h 53"/>
                    <a:gd name="T24" fmla="*/ 20 w 65"/>
                    <a:gd name="T25" fmla="*/ 50 h 53"/>
                    <a:gd name="T26" fmla="*/ 10 w 65"/>
                    <a:gd name="T27" fmla="*/ 43 h 53"/>
                    <a:gd name="T28" fmla="*/ 2 w 65"/>
                    <a:gd name="T29" fmla="*/ 33 h 53"/>
                    <a:gd name="T30" fmla="*/ 0 w 65"/>
                    <a:gd name="T31" fmla="*/ 20 h 53"/>
                    <a:gd name="T32" fmla="*/ 2 w 65"/>
                    <a:gd name="T33" fmla="*/ 8 h 53"/>
                    <a:gd name="T34" fmla="*/ 9 w 65"/>
                    <a:gd name="T35" fmla="*/ 0 h 53"/>
                    <a:gd name="T36" fmla="*/ 10 w 65"/>
                    <a:gd name="T37" fmla="*/ 0 h 53"/>
                    <a:gd name="T38" fmla="*/ 10 w 65"/>
                    <a:gd name="T39" fmla="*/ 0 h 53"/>
                    <a:gd name="T40" fmla="*/ 12 w 65"/>
                    <a:gd name="T41" fmla="*/ 0 h 53"/>
                    <a:gd name="T42" fmla="*/ 14 w 65"/>
                    <a:gd name="T43" fmla="*/ 0 h 53"/>
                    <a:gd name="T44" fmla="*/ 10 w 65"/>
                    <a:gd name="T45" fmla="*/ 5 h 53"/>
                    <a:gd name="T46" fmla="*/ 5 w 65"/>
                    <a:gd name="T47" fmla="*/ 15 h 53"/>
                    <a:gd name="T48" fmla="*/ 5 w 65"/>
                    <a:gd name="T49" fmla="*/ 27 h 53"/>
                    <a:gd name="T50" fmla="*/ 10 w 65"/>
                    <a:gd name="T51" fmla="*/ 37 h 53"/>
                    <a:gd name="T52" fmla="*/ 17 w 65"/>
                    <a:gd name="T53" fmla="*/ 43 h 53"/>
                    <a:gd name="T54" fmla="*/ 27 w 65"/>
                    <a:gd name="T55" fmla="*/ 48 h 53"/>
                    <a:gd name="T56" fmla="*/ 39 w 65"/>
                    <a:gd name="T57" fmla="*/ 48 h 53"/>
                    <a:gd name="T58" fmla="*/ 49 w 65"/>
                    <a:gd name="T59" fmla="*/ 43 h 53"/>
                    <a:gd name="T60" fmla="*/ 55 w 65"/>
                    <a:gd name="T61" fmla="*/ 37 h 53"/>
                    <a:gd name="T62" fmla="*/ 60 w 65"/>
                    <a:gd name="T63" fmla="*/ 27 h 53"/>
                    <a:gd name="T64" fmla="*/ 65 w 65"/>
                    <a:gd name="T65" fmla="*/ 20 h 5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53"/>
                    <a:gd name="T101" fmla="*/ 65 w 65"/>
                    <a:gd name="T102" fmla="*/ 53 h 5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53">
                      <a:moveTo>
                        <a:pt x="65" y="20"/>
                      </a:moveTo>
                      <a:lnTo>
                        <a:pt x="65" y="13"/>
                      </a:lnTo>
                      <a:lnTo>
                        <a:pt x="62" y="8"/>
                      </a:lnTo>
                      <a:lnTo>
                        <a:pt x="62" y="7"/>
                      </a:lnTo>
                      <a:lnTo>
                        <a:pt x="60" y="7"/>
                      </a:lnTo>
                      <a:lnTo>
                        <a:pt x="59" y="7"/>
                      </a:lnTo>
                      <a:lnTo>
                        <a:pt x="57" y="7"/>
                      </a:lnTo>
                      <a:lnTo>
                        <a:pt x="55" y="7"/>
                      </a:lnTo>
                      <a:lnTo>
                        <a:pt x="59" y="10"/>
                      </a:lnTo>
                      <a:lnTo>
                        <a:pt x="60" y="15"/>
                      </a:lnTo>
                      <a:lnTo>
                        <a:pt x="60" y="20"/>
                      </a:lnTo>
                      <a:lnTo>
                        <a:pt x="65" y="20"/>
                      </a:lnTo>
                      <a:lnTo>
                        <a:pt x="65" y="27"/>
                      </a:lnTo>
                      <a:lnTo>
                        <a:pt x="62" y="33"/>
                      </a:lnTo>
                      <a:lnTo>
                        <a:pt x="60" y="38"/>
                      </a:lnTo>
                      <a:lnTo>
                        <a:pt x="55" y="43"/>
                      </a:lnTo>
                      <a:lnTo>
                        <a:pt x="50" y="48"/>
                      </a:lnTo>
                      <a:lnTo>
                        <a:pt x="45" y="50"/>
                      </a:lnTo>
                      <a:lnTo>
                        <a:pt x="39" y="53"/>
                      </a:lnTo>
                      <a:lnTo>
                        <a:pt x="32" y="53"/>
                      </a:lnTo>
                      <a:lnTo>
                        <a:pt x="25" y="53"/>
                      </a:lnTo>
                      <a:lnTo>
                        <a:pt x="20" y="50"/>
                      </a:lnTo>
                      <a:lnTo>
                        <a:pt x="15" y="48"/>
                      </a:lnTo>
                      <a:lnTo>
                        <a:pt x="10" y="43"/>
                      </a:lnTo>
                      <a:lnTo>
                        <a:pt x="5" y="38"/>
                      </a:lnTo>
                      <a:lnTo>
                        <a:pt x="2" y="33"/>
                      </a:lnTo>
                      <a:lnTo>
                        <a:pt x="0" y="27"/>
                      </a:lnTo>
                      <a:lnTo>
                        <a:pt x="0" y="20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5" y="4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0" y="5"/>
                      </a:lnTo>
                      <a:lnTo>
                        <a:pt x="7" y="10"/>
                      </a:lnTo>
                      <a:lnTo>
                        <a:pt x="5" y="15"/>
                      </a:lnTo>
                      <a:lnTo>
                        <a:pt x="5" y="20"/>
                      </a:lnTo>
                      <a:lnTo>
                        <a:pt x="5" y="27"/>
                      </a:lnTo>
                      <a:lnTo>
                        <a:pt x="7" y="32"/>
                      </a:lnTo>
                      <a:lnTo>
                        <a:pt x="10" y="37"/>
                      </a:lnTo>
                      <a:lnTo>
                        <a:pt x="14" y="40"/>
                      </a:lnTo>
                      <a:lnTo>
                        <a:pt x="17" y="43"/>
                      </a:lnTo>
                      <a:lnTo>
                        <a:pt x="22" y="47"/>
                      </a:lnTo>
                      <a:lnTo>
                        <a:pt x="27" y="48"/>
                      </a:lnTo>
                      <a:lnTo>
                        <a:pt x="32" y="48"/>
                      </a:lnTo>
                      <a:lnTo>
                        <a:pt x="39" y="48"/>
                      </a:lnTo>
                      <a:lnTo>
                        <a:pt x="44" y="47"/>
                      </a:lnTo>
                      <a:lnTo>
                        <a:pt x="49" y="43"/>
                      </a:lnTo>
                      <a:lnTo>
                        <a:pt x="52" y="40"/>
                      </a:lnTo>
                      <a:lnTo>
                        <a:pt x="55" y="37"/>
                      </a:lnTo>
                      <a:lnTo>
                        <a:pt x="59" y="32"/>
                      </a:lnTo>
                      <a:lnTo>
                        <a:pt x="60" y="27"/>
                      </a:lnTo>
                      <a:lnTo>
                        <a:pt x="60" y="20"/>
                      </a:lnTo>
                      <a:lnTo>
                        <a:pt x="65" y="20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79" name="Freeform 306"/>
                <p:cNvSpPr>
                  <a:spLocks/>
                </p:cNvSpPr>
                <p:nvPr/>
              </p:nvSpPr>
              <p:spPr bwMode="auto">
                <a:xfrm>
                  <a:off x="2001" y="2925"/>
                  <a:ext cx="60" cy="50"/>
                </a:xfrm>
                <a:custGeom>
                  <a:avLst/>
                  <a:gdLst>
                    <a:gd name="T0" fmla="*/ 60 w 60"/>
                    <a:gd name="T1" fmla="*/ 15 h 50"/>
                    <a:gd name="T2" fmla="*/ 57 w 60"/>
                    <a:gd name="T3" fmla="*/ 7 h 50"/>
                    <a:gd name="T4" fmla="*/ 55 w 60"/>
                    <a:gd name="T5" fmla="*/ 7 h 50"/>
                    <a:gd name="T6" fmla="*/ 53 w 60"/>
                    <a:gd name="T7" fmla="*/ 7 h 50"/>
                    <a:gd name="T8" fmla="*/ 53 w 60"/>
                    <a:gd name="T9" fmla="*/ 7 h 50"/>
                    <a:gd name="T10" fmla="*/ 52 w 60"/>
                    <a:gd name="T11" fmla="*/ 7 h 50"/>
                    <a:gd name="T12" fmla="*/ 53 w 60"/>
                    <a:gd name="T13" fmla="*/ 12 h 50"/>
                    <a:gd name="T14" fmla="*/ 55 w 60"/>
                    <a:gd name="T15" fmla="*/ 20 h 50"/>
                    <a:gd name="T16" fmla="*/ 60 w 60"/>
                    <a:gd name="T17" fmla="*/ 27 h 50"/>
                    <a:gd name="T18" fmla="*/ 55 w 60"/>
                    <a:gd name="T19" fmla="*/ 38 h 50"/>
                    <a:gd name="T20" fmla="*/ 48 w 60"/>
                    <a:gd name="T21" fmla="*/ 45 h 50"/>
                    <a:gd name="T22" fmla="*/ 37 w 60"/>
                    <a:gd name="T23" fmla="*/ 50 h 50"/>
                    <a:gd name="T24" fmla="*/ 25 w 60"/>
                    <a:gd name="T25" fmla="*/ 50 h 50"/>
                    <a:gd name="T26" fmla="*/ 13 w 60"/>
                    <a:gd name="T27" fmla="*/ 45 h 50"/>
                    <a:gd name="T28" fmla="*/ 5 w 60"/>
                    <a:gd name="T29" fmla="*/ 38 h 50"/>
                    <a:gd name="T30" fmla="*/ 2 w 60"/>
                    <a:gd name="T31" fmla="*/ 27 h 50"/>
                    <a:gd name="T32" fmla="*/ 2 w 60"/>
                    <a:gd name="T33" fmla="*/ 15 h 50"/>
                    <a:gd name="T34" fmla="*/ 5 w 60"/>
                    <a:gd name="T35" fmla="*/ 4 h 50"/>
                    <a:gd name="T36" fmla="*/ 10 w 60"/>
                    <a:gd name="T37" fmla="*/ 0 h 50"/>
                    <a:gd name="T38" fmla="*/ 12 w 60"/>
                    <a:gd name="T39" fmla="*/ 0 h 50"/>
                    <a:gd name="T40" fmla="*/ 13 w 60"/>
                    <a:gd name="T41" fmla="*/ 2 h 50"/>
                    <a:gd name="T42" fmla="*/ 13 w 60"/>
                    <a:gd name="T43" fmla="*/ 2 h 50"/>
                    <a:gd name="T44" fmla="*/ 13 w 60"/>
                    <a:gd name="T45" fmla="*/ 4 h 50"/>
                    <a:gd name="T46" fmla="*/ 8 w 60"/>
                    <a:gd name="T47" fmla="*/ 12 h 50"/>
                    <a:gd name="T48" fmla="*/ 5 w 60"/>
                    <a:gd name="T49" fmla="*/ 20 h 50"/>
                    <a:gd name="T50" fmla="*/ 8 w 60"/>
                    <a:gd name="T51" fmla="*/ 30 h 50"/>
                    <a:gd name="T52" fmla="*/ 13 w 60"/>
                    <a:gd name="T53" fmla="*/ 38 h 50"/>
                    <a:gd name="T54" fmla="*/ 22 w 60"/>
                    <a:gd name="T55" fmla="*/ 43 h 50"/>
                    <a:gd name="T56" fmla="*/ 30 w 60"/>
                    <a:gd name="T57" fmla="*/ 45 h 50"/>
                    <a:gd name="T58" fmla="*/ 40 w 60"/>
                    <a:gd name="T59" fmla="*/ 43 h 50"/>
                    <a:gd name="T60" fmla="*/ 48 w 60"/>
                    <a:gd name="T61" fmla="*/ 38 h 50"/>
                    <a:gd name="T62" fmla="*/ 53 w 60"/>
                    <a:gd name="T63" fmla="*/ 30 h 50"/>
                    <a:gd name="T64" fmla="*/ 55 w 60"/>
                    <a:gd name="T65" fmla="*/ 20 h 5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0"/>
                    <a:gd name="T100" fmla="*/ 0 h 50"/>
                    <a:gd name="T101" fmla="*/ 60 w 60"/>
                    <a:gd name="T102" fmla="*/ 50 h 5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0" h="50">
                      <a:moveTo>
                        <a:pt x="60" y="20"/>
                      </a:moveTo>
                      <a:lnTo>
                        <a:pt x="60" y="15"/>
                      </a:lnTo>
                      <a:lnTo>
                        <a:pt x="58" y="8"/>
                      </a:lnTo>
                      <a:lnTo>
                        <a:pt x="57" y="7"/>
                      </a:lnTo>
                      <a:lnTo>
                        <a:pt x="55" y="7"/>
                      </a:lnTo>
                      <a:lnTo>
                        <a:pt x="53" y="7"/>
                      </a:lnTo>
                      <a:lnTo>
                        <a:pt x="52" y="7"/>
                      </a:lnTo>
                      <a:lnTo>
                        <a:pt x="53" y="12"/>
                      </a:lnTo>
                      <a:lnTo>
                        <a:pt x="55" y="15"/>
                      </a:lnTo>
                      <a:lnTo>
                        <a:pt x="55" y="20"/>
                      </a:lnTo>
                      <a:lnTo>
                        <a:pt x="60" y="20"/>
                      </a:lnTo>
                      <a:lnTo>
                        <a:pt x="60" y="27"/>
                      </a:lnTo>
                      <a:lnTo>
                        <a:pt x="58" y="32"/>
                      </a:lnTo>
                      <a:lnTo>
                        <a:pt x="55" y="38"/>
                      </a:lnTo>
                      <a:lnTo>
                        <a:pt x="52" y="42"/>
                      </a:lnTo>
                      <a:lnTo>
                        <a:pt x="48" y="45"/>
                      </a:lnTo>
                      <a:lnTo>
                        <a:pt x="42" y="48"/>
                      </a:lnTo>
                      <a:lnTo>
                        <a:pt x="37" y="50"/>
                      </a:lnTo>
                      <a:lnTo>
                        <a:pt x="30" y="50"/>
                      </a:lnTo>
                      <a:lnTo>
                        <a:pt x="25" y="50"/>
                      </a:lnTo>
                      <a:lnTo>
                        <a:pt x="18" y="48"/>
                      </a:lnTo>
                      <a:lnTo>
                        <a:pt x="13" y="45"/>
                      </a:lnTo>
                      <a:lnTo>
                        <a:pt x="10" y="42"/>
                      </a:lnTo>
                      <a:lnTo>
                        <a:pt x="5" y="38"/>
                      </a:lnTo>
                      <a:lnTo>
                        <a:pt x="3" y="32"/>
                      </a:lnTo>
                      <a:lnTo>
                        <a:pt x="2" y="27"/>
                      </a:lnTo>
                      <a:lnTo>
                        <a:pt x="0" y="20"/>
                      </a:lnTo>
                      <a:lnTo>
                        <a:pt x="2" y="15"/>
                      </a:lnTo>
                      <a:lnTo>
                        <a:pt x="3" y="8"/>
                      </a:lnTo>
                      <a:lnTo>
                        <a:pt x="5" y="4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2"/>
                      </a:lnTo>
                      <a:lnTo>
                        <a:pt x="15" y="2"/>
                      </a:lnTo>
                      <a:lnTo>
                        <a:pt x="13" y="4"/>
                      </a:lnTo>
                      <a:lnTo>
                        <a:pt x="10" y="7"/>
                      </a:lnTo>
                      <a:lnTo>
                        <a:pt x="8" y="12"/>
                      </a:lnTo>
                      <a:lnTo>
                        <a:pt x="7" y="15"/>
                      </a:lnTo>
                      <a:lnTo>
                        <a:pt x="5" y="20"/>
                      </a:lnTo>
                      <a:lnTo>
                        <a:pt x="7" y="25"/>
                      </a:lnTo>
                      <a:lnTo>
                        <a:pt x="8" y="30"/>
                      </a:lnTo>
                      <a:lnTo>
                        <a:pt x="10" y="35"/>
                      </a:lnTo>
                      <a:lnTo>
                        <a:pt x="13" y="38"/>
                      </a:lnTo>
                      <a:lnTo>
                        <a:pt x="17" y="42"/>
                      </a:lnTo>
                      <a:lnTo>
                        <a:pt x="22" y="43"/>
                      </a:lnTo>
                      <a:lnTo>
                        <a:pt x="25" y="45"/>
                      </a:lnTo>
                      <a:lnTo>
                        <a:pt x="30" y="45"/>
                      </a:lnTo>
                      <a:lnTo>
                        <a:pt x="35" y="45"/>
                      </a:lnTo>
                      <a:lnTo>
                        <a:pt x="40" y="43"/>
                      </a:lnTo>
                      <a:lnTo>
                        <a:pt x="45" y="42"/>
                      </a:lnTo>
                      <a:lnTo>
                        <a:pt x="48" y="38"/>
                      </a:lnTo>
                      <a:lnTo>
                        <a:pt x="52" y="35"/>
                      </a:lnTo>
                      <a:lnTo>
                        <a:pt x="53" y="30"/>
                      </a:lnTo>
                      <a:lnTo>
                        <a:pt x="55" y="25"/>
                      </a:lnTo>
                      <a:lnTo>
                        <a:pt x="55" y="20"/>
                      </a:lnTo>
                      <a:lnTo>
                        <a:pt x="60" y="20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0" name="Freeform 307"/>
                <p:cNvSpPr>
                  <a:spLocks/>
                </p:cNvSpPr>
                <p:nvPr/>
              </p:nvSpPr>
              <p:spPr bwMode="auto">
                <a:xfrm>
                  <a:off x="2004" y="2925"/>
                  <a:ext cx="55" cy="48"/>
                </a:xfrm>
                <a:custGeom>
                  <a:avLst/>
                  <a:gdLst>
                    <a:gd name="T0" fmla="*/ 55 w 55"/>
                    <a:gd name="T1" fmla="*/ 15 h 48"/>
                    <a:gd name="T2" fmla="*/ 50 w 55"/>
                    <a:gd name="T3" fmla="*/ 7 h 48"/>
                    <a:gd name="T4" fmla="*/ 50 w 55"/>
                    <a:gd name="T5" fmla="*/ 7 h 48"/>
                    <a:gd name="T6" fmla="*/ 49 w 55"/>
                    <a:gd name="T7" fmla="*/ 7 h 48"/>
                    <a:gd name="T8" fmla="*/ 47 w 55"/>
                    <a:gd name="T9" fmla="*/ 7 h 48"/>
                    <a:gd name="T10" fmla="*/ 45 w 55"/>
                    <a:gd name="T11" fmla="*/ 7 h 48"/>
                    <a:gd name="T12" fmla="*/ 49 w 55"/>
                    <a:gd name="T13" fmla="*/ 12 h 48"/>
                    <a:gd name="T14" fmla="*/ 50 w 55"/>
                    <a:gd name="T15" fmla="*/ 20 h 48"/>
                    <a:gd name="T16" fmla="*/ 55 w 55"/>
                    <a:gd name="T17" fmla="*/ 27 h 48"/>
                    <a:gd name="T18" fmla="*/ 50 w 55"/>
                    <a:gd name="T19" fmla="*/ 37 h 48"/>
                    <a:gd name="T20" fmla="*/ 44 w 55"/>
                    <a:gd name="T21" fmla="*/ 43 h 48"/>
                    <a:gd name="T22" fmla="*/ 34 w 55"/>
                    <a:gd name="T23" fmla="*/ 48 h 48"/>
                    <a:gd name="T24" fmla="*/ 22 w 55"/>
                    <a:gd name="T25" fmla="*/ 48 h 48"/>
                    <a:gd name="T26" fmla="*/ 12 w 55"/>
                    <a:gd name="T27" fmla="*/ 43 h 48"/>
                    <a:gd name="T28" fmla="*/ 5 w 55"/>
                    <a:gd name="T29" fmla="*/ 37 h 48"/>
                    <a:gd name="T30" fmla="*/ 0 w 55"/>
                    <a:gd name="T31" fmla="*/ 27 h 48"/>
                    <a:gd name="T32" fmla="*/ 0 w 55"/>
                    <a:gd name="T33" fmla="*/ 15 h 48"/>
                    <a:gd name="T34" fmla="*/ 5 w 55"/>
                    <a:gd name="T35" fmla="*/ 5 h 48"/>
                    <a:gd name="T36" fmla="*/ 9 w 55"/>
                    <a:gd name="T37" fmla="*/ 0 h 48"/>
                    <a:gd name="T38" fmla="*/ 10 w 55"/>
                    <a:gd name="T39" fmla="*/ 2 h 48"/>
                    <a:gd name="T40" fmla="*/ 12 w 55"/>
                    <a:gd name="T41" fmla="*/ 2 h 48"/>
                    <a:gd name="T42" fmla="*/ 14 w 55"/>
                    <a:gd name="T43" fmla="*/ 2 h 48"/>
                    <a:gd name="T44" fmla="*/ 15 w 55"/>
                    <a:gd name="T45" fmla="*/ 2 h 48"/>
                    <a:gd name="T46" fmla="*/ 9 w 55"/>
                    <a:gd name="T47" fmla="*/ 8 h 48"/>
                    <a:gd name="T48" fmla="*/ 5 w 55"/>
                    <a:gd name="T49" fmla="*/ 17 h 48"/>
                    <a:gd name="T50" fmla="*/ 5 w 55"/>
                    <a:gd name="T51" fmla="*/ 25 h 48"/>
                    <a:gd name="T52" fmla="*/ 9 w 55"/>
                    <a:gd name="T53" fmla="*/ 33 h 48"/>
                    <a:gd name="T54" fmla="*/ 15 w 55"/>
                    <a:gd name="T55" fmla="*/ 40 h 48"/>
                    <a:gd name="T56" fmla="*/ 24 w 55"/>
                    <a:gd name="T57" fmla="*/ 43 h 48"/>
                    <a:gd name="T58" fmla="*/ 32 w 55"/>
                    <a:gd name="T59" fmla="*/ 43 h 48"/>
                    <a:gd name="T60" fmla="*/ 40 w 55"/>
                    <a:gd name="T61" fmla="*/ 40 h 48"/>
                    <a:gd name="T62" fmla="*/ 47 w 55"/>
                    <a:gd name="T63" fmla="*/ 33 h 48"/>
                    <a:gd name="T64" fmla="*/ 50 w 55"/>
                    <a:gd name="T65" fmla="*/ 25 h 48"/>
                    <a:gd name="T66" fmla="*/ 55 w 55"/>
                    <a:gd name="T67" fmla="*/ 20 h 48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55"/>
                    <a:gd name="T103" fmla="*/ 0 h 48"/>
                    <a:gd name="T104" fmla="*/ 55 w 55"/>
                    <a:gd name="T105" fmla="*/ 48 h 48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55" h="48">
                      <a:moveTo>
                        <a:pt x="55" y="20"/>
                      </a:moveTo>
                      <a:lnTo>
                        <a:pt x="55" y="15"/>
                      </a:lnTo>
                      <a:lnTo>
                        <a:pt x="54" y="10"/>
                      </a:lnTo>
                      <a:lnTo>
                        <a:pt x="50" y="7"/>
                      </a:lnTo>
                      <a:lnTo>
                        <a:pt x="49" y="7"/>
                      </a:lnTo>
                      <a:lnTo>
                        <a:pt x="47" y="7"/>
                      </a:lnTo>
                      <a:lnTo>
                        <a:pt x="45" y="7"/>
                      </a:lnTo>
                      <a:lnTo>
                        <a:pt x="47" y="8"/>
                      </a:lnTo>
                      <a:lnTo>
                        <a:pt x="49" y="12"/>
                      </a:lnTo>
                      <a:lnTo>
                        <a:pt x="50" y="17"/>
                      </a:lnTo>
                      <a:lnTo>
                        <a:pt x="50" y="20"/>
                      </a:lnTo>
                      <a:lnTo>
                        <a:pt x="55" y="20"/>
                      </a:lnTo>
                      <a:lnTo>
                        <a:pt x="55" y="27"/>
                      </a:lnTo>
                      <a:lnTo>
                        <a:pt x="54" y="32"/>
                      </a:lnTo>
                      <a:lnTo>
                        <a:pt x="50" y="37"/>
                      </a:lnTo>
                      <a:lnTo>
                        <a:pt x="47" y="40"/>
                      </a:lnTo>
                      <a:lnTo>
                        <a:pt x="44" y="43"/>
                      </a:lnTo>
                      <a:lnTo>
                        <a:pt x="39" y="47"/>
                      </a:lnTo>
                      <a:lnTo>
                        <a:pt x="34" y="48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17" y="47"/>
                      </a:lnTo>
                      <a:lnTo>
                        <a:pt x="12" y="43"/>
                      </a:lnTo>
                      <a:lnTo>
                        <a:pt x="9" y="40"/>
                      </a:lnTo>
                      <a:lnTo>
                        <a:pt x="5" y="37"/>
                      </a:lnTo>
                      <a:lnTo>
                        <a:pt x="2" y="32"/>
                      </a:lnTo>
                      <a:lnTo>
                        <a:pt x="0" y="27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2" y="10"/>
                      </a:lnTo>
                      <a:lnTo>
                        <a:pt x="5" y="5"/>
                      </a:lnTo>
                      <a:lnTo>
                        <a:pt x="9" y="2"/>
                      </a:lnTo>
                      <a:lnTo>
                        <a:pt x="9" y="0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lnTo>
                        <a:pt x="12" y="5"/>
                      </a:lnTo>
                      <a:lnTo>
                        <a:pt x="9" y="8"/>
                      </a:lnTo>
                      <a:lnTo>
                        <a:pt x="7" y="12"/>
                      </a:lnTo>
                      <a:lnTo>
                        <a:pt x="5" y="17"/>
                      </a:lnTo>
                      <a:lnTo>
                        <a:pt x="5" y="20"/>
                      </a:lnTo>
                      <a:lnTo>
                        <a:pt x="5" y="25"/>
                      </a:lnTo>
                      <a:lnTo>
                        <a:pt x="7" y="30"/>
                      </a:lnTo>
                      <a:lnTo>
                        <a:pt x="9" y="33"/>
                      </a:lnTo>
                      <a:lnTo>
                        <a:pt x="12" y="37"/>
                      </a:lnTo>
                      <a:lnTo>
                        <a:pt x="15" y="40"/>
                      </a:lnTo>
                      <a:lnTo>
                        <a:pt x="19" y="42"/>
                      </a:lnTo>
                      <a:lnTo>
                        <a:pt x="24" y="43"/>
                      </a:lnTo>
                      <a:lnTo>
                        <a:pt x="27" y="43"/>
                      </a:lnTo>
                      <a:lnTo>
                        <a:pt x="32" y="43"/>
                      </a:lnTo>
                      <a:lnTo>
                        <a:pt x="37" y="42"/>
                      </a:lnTo>
                      <a:lnTo>
                        <a:pt x="40" y="40"/>
                      </a:lnTo>
                      <a:lnTo>
                        <a:pt x="44" y="37"/>
                      </a:lnTo>
                      <a:lnTo>
                        <a:pt x="47" y="33"/>
                      </a:lnTo>
                      <a:lnTo>
                        <a:pt x="49" y="30"/>
                      </a:lnTo>
                      <a:lnTo>
                        <a:pt x="50" y="25"/>
                      </a:lnTo>
                      <a:lnTo>
                        <a:pt x="50" y="20"/>
                      </a:lnTo>
                      <a:lnTo>
                        <a:pt x="55" y="20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1" name="Freeform 308"/>
                <p:cNvSpPr>
                  <a:spLocks/>
                </p:cNvSpPr>
                <p:nvPr/>
              </p:nvSpPr>
              <p:spPr bwMode="auto">
                <a:xfrm>
                  <a:off x="2006" y="2927"/>
                  <a:ext cx="50" cy="43"/>
                </a:xfrm>
                <a:custGeom>
                  <a:avLst/>
                  <a:gdLst>
                    <a:gd name="T0" fmla="*/ 50 w 50"/>
                    <a:gd name="T1" fmla="*/ 13 h 43"/>
                    <a:gd name="T2" fmla="*/ 47 w 50"/>
                    <a:gd name="T3" fmla="*/ 5 h 43"/>
                    <a:gd name="T4" fmla="*/ 45 w 50"/>
                    <a:gd name="T5" fmla="*/ 5 h 43"/>
                    <a:gd name="T6" fmla="*/ 43 w 50"/>
                    <a:gd name="T7" fmla="*/ 5 h 43"/>
                    <a:gd name="T8" fmla="*/ 42 w 50"/>
                    <a:gd name="T9" fmla="*/ 5 h 43"/>
                    <a:gd name="T10" fmla="*/ 40 w 50"/>
                    <a:gd name="T11" fmla="*/ 5 h 43"/>
                    <a:gd name="T12" fmla="*/ 40 w 50"/>
                    <a:gd name="T13" fmla="*/ 5 h 43"/>
                    <a:gd name="T14" fmla="*/ 43 w 50"/>
                    <a:gd name="T15" fmla="*/ 11 h 43"/>
                    <a:gd name="T16" fmla="*/ 45 w 50"/>
                    <a:gd name="T17" fmla="*/ 18 h 43"/>
                    <a:gd name="T18" fmla="*/ 50 w 50"/>
                    <a:gd name="T19" fmla="*/ 23 h 43"/>
                    <a:gd name="T20" fmla="*/ 47 w 50"/>
                    <a:gd name="T21" fmla="*/ 33 h 43"/>
                    <a:gd name="T22" fmla="*/ 40 w 50"/>
                    <a:gd name="T23" fmla="*/ 40 h 43"/>
                    <a:gd name="T24" fmla="*/ 30 w 50"/>
                    <a:gd name="T25" fmla="*/ 43 h 43"/>
                    <a:gd name="T26" fmla="*/ 20 w 50"/>
                    <a:gd name="T27" fmla="*/ 43 h 43"/>
                    <a:gd name="T28" fmla="*/ 12 w 50"/>
                    <a:gd name="T29" fmla="*/ 40 h 43"/>
                    <a:gd name="T30" fmla="*/ 5 w 50"/>
                    <a:gd name="T31" fmla="*/ 33 h 43"/>
                    <a:gd name="T32" fmla="*/ 2 w 50"/>
                    <a:gd name="T33" fmla="*/ 23 h 43"/>
                    <a:gd name="T34" fmla="*/ 2 w 50"/>
                    <a:gd name="T35" fmla="*/ 13 h 43"/>
                    <a:gd name="T36" fmla="*/ 5 w 50"/>
                    <a:gd name="T37" fmla="*/ 5 h 43"/>
                    <a:gd name="T38" fmla="*/ 10 w 50"/>
                    <a:gd name="T39" fmla="*/ 0 h 43"/>
                    <a:gd name="T40" fmla="*/ 12 w 50"/>
                    <a:gd name="T41" fmla="*/ 0 h 43"/>
                    <a:gd name="T42" fmla="*/ 13 w 50"/>
                    <a:gd name="T43" fmla="*/ 0 h 43"/>
                    <a:gd name="T44" fmla="*/ 15 w 50"/>
                    <a:gd name="T45" fmla="*/ 2 h 43"/>
                    <a:gd name="T46" fmla="*/ 17 w 50"/>
                    <a:gd name="T47" fmla="*/ 2 h 43"/>
                    <a:gd name="T48" fmla="*/ 12 w 50"/>
                    <a:gd name="T49" fmla="*/ 5 h 43"/>
                    <a:gd name="T50" fmla="*/ 7 w 50"/>
                    <a:gd name="T51" fmla="*/ 11 h 43"/>
                    <a:gd name="T52" fmla="*/ 5 w 50"/>
                    <a:gd name="T53" fmla="*/ 18 h 43"/>
                    <a:gd name="T54" fmla="*/ 7 w 50"/>
                    <a:gd name="T55" fmla="*/ 26 h 43"/>
                    <a:gd name="T56" fmla="*/ 12 w 50"/>
                    <a:gd name="T57" fmla="*/ 33 h 43"/>
                    <a:gd name="T58" fmla="*/ 18 w 50"/>
                    <a:gd name="T59" fmla="*/ 38 h 43"/>
                    <a:gd name="T60" fmla="*/ 25 w 50"/>
                    <a:gd name="T61" fmla="*/ 38 h 43"/>
                    <a:gd name="T62" fmla="*/ 33 w 50"/>
                    <a:gd name="T63" fmla="*/ 38 h 43"/>
                    <a:gd name="T64" fmla="*/ 40 w 50"/>
                    <a:gd name="T65" fmla="*/ 33 h 43"/>
                    <a:gd name="T66" fmla="*/ 43 w 50"/>
                    <a:gd name="T67" fmla="*/ 26 h 43"/>
                    <a:gd name="T68" fmla="*/ 45 w 50"/>
                    <a:gd name="T69" fmla="*/ 18 h 4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50"/>
                    <a:gd name="T106" fmla="*/ 0 h 43"/>
                    <a:gd name="T107" fmla="*/ 50 w 50"/>
                    <a:gd name="T108" fmla="*/ 43 h 4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50" h="43">
                      <a:moveTo>
                        <a:pt x="50" y="18"/>
                      </a:moveTo>
                      <a:lnTo>
                        <a:pt x="50" y="13"/>
                      </a:lnTo>
                      <a:lnTo>
                        <a:pt x="48" y="10"/>
                      </a:lnTo>
                      <a:lnTo>
                        <a:pt x="47" y="5"/>
                      </a:lnTo>
                      <a:lnTo>
                        <a:pt x="45" y="5"/>
                      </a:lnTo>
                      <a:lnTo>
                        <a:pt x="43" y="5"/>
                      </a:lnTo>
                      <a:lnTo>
                        <a:pt x="42" y="5"/>
                      </a:lnTo>
                      <a:lnTo>
                        <a:pt x="40" y="5"/>
                      </a:lnTo>
                      <a:lnTo>
                        <a:pt x="38" y="5"/>
                      </a:lnTo>
                      <a:lnTo>
                        <a:pt x="40" y="5"/>
                      </a:lnTo>
                      <a:lnTo>
                        <a:pt x="42" y="8"/>
                      </a:lnTo>
                      <a:lnTo>
                        <a:pt x="43" y="11"/>
                      </a:lnTo>
                      <a:lnTo>
                        <a:pt x="45" y="15"/>
                      </a:lnTo>
                      <a:lnTo>
                        <a:pt x="45" y="18"/>
                      </a:lnTo>
                      <a:lnTo>
                        <a:pt x="50" y="18"/>
                      </a:lnTo>
                      <a:lnTo>
                        <a:pt x="50" y="23"/>
                      </a:lnTo>
                      <a:lnTo>
                        <a:pt x="48" y="28"/>
                      </a:lnTo>
                      <a:lnTo>
                        <a:pt x="47" y="33"/>
                      </a:lnTo>
                      <a:lnTo>
                        <a:pt x="43" y="36"/>
                      </a:lnTo>
                      <a:lnTo>
                        <a:pt x="40" y="40"/>
                      </a:lnTo>
                      <a:lnTo>
                        <a:pt x="35" y="41"/>
                      </a:lnTo>
                      <a:lnTo>
                        <a:pt x="30" y="43"/>
                      </a:lnTo>
                      <a:lnTo>
                        <a:pt x="25" y="43"/>
                      </a:lnTo>
                      <a:lnTo>
                        <a:pt x="20" y="43"/>
                      </a:lnTo>
                      <a:lnTo>
                        <a:pt x="17" y="41"/>
                      </a:lnTo>
                      <a:lnTo>
                        <a:pt x="12" y="40"/>
                      </a:lnTo>
                      <a:lnTo>
                        <a:pt x="8" y="36"/>
                      </a:lnTo>
                      <a:lnTo>
                        <a:pt x="5" y="33"/>
                      </a:lnTo>
                      <a:lnTo>
                        <a:pt x="3" y="28"/>
                      </a:lnTo>
                      <a:lnTo>
                        <a:pt x="2" y="23"/>
                      </a:lnTo>
                      <a:lnTo>
                        <a:pt x="0" y="18"/>
                      </a:lnTo>
                      <a:lnTo>
                        <a:pt x="2" y="13"/>
                      </a:lnTo>
                      <a:lnTo>
                        <a:pt x="3" y="10"/>
                      </a:lnTo>
                      <a:lnTo>
                        <a:pt x="5" y="5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2" y="5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7" y="15"/>
                      </a:lnTo>
                      <a:lnTo>
                        <a:pt x="5" y="18"/>
                      </a:lnTo>
                      <a:lnTo>
                        <a:pt x="7" y="23"/>
                      </a:lnTo>
                      <a:lnTo>
                        <a:pt x="7" y="26"/>
                      </a:lnTo>
                      <a:lnTo>
                        <a:pt x="8" y="30"/>
                      </a:lnTo>
                      <a:lnTo>
                        <a:pt x="12" y="33"/>
                      </a:lnTo>
                      <a:lnTo>
                        <a:pt x="15" y="35"/>
                      </a:lnTo>
                      <a:lnTo>
                        <a:pt x="18" y="38"/>
                      </a:lnTo>
                      <a:lnTo>
                        <a:pt x="22" y="38"/>
                      </a:lnTo>
                      <a:lnTo>
                        <a:pt x="25" y="38"/>
                      </a:lnTo>
                      <a:lnTo>
                        <a:pt x="30" y="38"/>
                      </a:lnTo>
                      <a:lnTo>
                        <a:pt x="33" y="38"/>
                      </a:lnTo>
                      <a:lnTo>
                        <a:pt x="37" y="35"/>
                      </a:lnTo>
                      <a:lnTo>
                        <a:pt x="40" y="33"/>
                      </a:lnTo>
                      <a:lnTo>
                        <a:pt x="42" y="30"/>
                      </a:lnTo>
                      <a:lnTo>
                        <a:pt x="43" y="26"/>
                      </a:lnTo>
                      <a:lnTo>
                        <a:pt x="45" y="23"/>
                      </a:lnTo>
                      <a:lnTo>
                        <a:pt x="45" y="18"/>
                      </a:lnTo>
                      <a:lnTo>
                        <a:pt x="50" y="18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2" name="Freeform 309"/>
                <p:cNvSpPr>
                  <a:spLocks/>
                </p:cNvSpPr>
                <p:nvPr/>
              </p:nvSpPr>
              <p:spPr bwMode="auto">
                <a:xfrm>
                  <a:off x="2009" y="2927"/>
                  <a:ext cx="45" cy="41"/>
                </a:xfrm>
                <a:custGeom>
                  <a:avLst/>
                  <a:gdLst>
                    <a:gd name="T0" fmla="*/ 45 w 45"/>
                    <a:gd name="T1" fmla="*/ 15 h 41"/>
                    <a:gd name="T2" fmla="*/ 42 w 45"/>
                    <a:gd name="T3" fmla="*/ 6 h 41"/>
                    <a:gd name="T4" fmla="*/ 39 w 45"/>
                    <a:gd name="T5" fmla="*/ 5 h 41"/>
                    <a:gd name="T6" fmla="*/ 37 w 45"/>
                    <a:gd name="T7" fmla="*/ 5 h 41"/>
                    <a:gd name="T8" fmla="*/ 34 w 45"/>
                    <a:gd name="T9" fmla="*/ 3 h 41"/>
                    <a:gd name="T10" fmla="*/ 32 w 45"/>
                    <a:gd name="T11" fmla="*/ 3 h 41"/>
                    <a:gd name="T12" fmla="*/ 32 w 45"/>
                    <a:gd name="T13" fmla="*/ 5 h 41"/>
                    <a:gd name="T14" fmla="*/ 37 w 45"/>
                    <a:gd name="T15" fmla="*/ 10 h 41"/>
                    <a:gd name="T16" fmla="*/ 40 w 45"/>
                    <a:gd name="T17" fmla="*/ 15 h 41"/>
                    <a:gd name="T18" fmla="*/ 45 w 45"/>
                    <a:gd name="T19" fmla="*/ 18 h 41"/>
                    <a:gd name="T20" fmla="*/ 44 w 45"/>
                    <a:gd name="T21" fmla="*/ 28 h 41"/>
                    <a:gd name="T22" fmla="*/ 39 w 45"/>
                    <a:gd name="T23" fmla="*/ 35 h 41"/>
                    <a:gd name="T24" fmla="*/ 32 w 45"/>
                    <a:gd name="T25" fmla="*/ 40 h 41"/>
                    <a:gd name="T26" fmla="*/ 22 w 45"/>
                    <a:gd name="T27" fmla="*/ 41 h 41"/>
                    <a:gd name="T28" fmla="*/ 14 w 45"/>
                    <a:gd name="T29" fmla="*/ 40 h 41"/>
                    <a:gd name="T30" fmla="*/ 7 w 45"/>
                    <a:gd name="T31" fmla="*/ 35 h 41"/>
                    <a:gd name="T32" fmla="*/ 2 w 45"/>
                    <a:gd name="T33" fmla="*/ 28 h 41"/>
                    <a:gd name="T34" fmla="*/ 0 w 45"/>
                    <a:gd name="T35" fmla="*/ 18 h 41"/>
                    <a:gd name="T36" fmla="*/ 2 w 45"/>
                    <a:gd name="T37" fmla="*/ 10 h 41"/>
                    <a:gd name="T38" fmla="*/ 7 w 45"/>
                    <a:gd name="T39" fmla="*/ 3 h 41"/>
                    <a:gd name="T40" fmla="*/ 10 w 45"/>
                    <a:gd name="T41" fmla="*/ 0 h 41"/>
                    <a:gd name="T42" fmla="*/ 14 w 45"/>
                    <a:gd name="T43" fmla="*/ 2 h 41"/>
                    <a:gd name="T44" fmla="*/ 15 w 45"/>
                    <a:gd name="T45" fmla="*/ 2 h 41"/>
                    <a:gd name="T46" fmla="*/ 17 w 45"/>
                    <a:gd name="T47" fmla="*/ 2 h 41"/>
                    <a:gd name="T48" fmla="*/ 15 w 45"/>
                    <a:gd name="T49" fmla="*/ 3 h 41"/>
                    <a:gd name="T50" fmla="*/ 10 w 45"/>
                    <a:gd name="T51" fmla="*/ 6 h 41"/>
                    <a:gd name="T52" fmla="*/ 7 w 45"/>
                    <a:gd name="T53" fmla="*/ 11 h 41"/>
                    <a:gd name="T54" fmla="*/ 5 w 45"/>
                    <a:gd name="T55" fmla="*/ 18 h 41"/>
                    <a:gd name="T56" fmla="*/ 7 w 45"/>
                    <a:gd name="T57" fmla="*/ 26 h 41"/>
                    <a:gd name="T58" fmla="*/ 10 w 45"/>
                    <a:gd name="T59" fmla="*/ 31 h 41"/>
                    <a:gd name="T60" fmla="*/ 15 w 45"/>
                    <a:gd name="T61" fmla="*/ 35 h 41"/>
                    <a:gd name="T62" fmla="*/ 22 w 45"/>
                    <a:gd name="T63" fmla="*/ 36 h 41"/>
                    <a:gd name="T64" fmla="*/ 30 w 45"/>
                    <a:gd name="T65" fmla="*/ 35 h 41"/>
                    <a:gd name="T66" fmla="*/ 35 w 45"/>
                    <a:gd name="T67" fmla="*/ 31 h 41"/>
                    <a:gd name="T68" fmla="*/ 39 w 45"/>
                    <a:gd name="T69" fmla="*/ 26 h 41"/>
                    <a:gd name="T70" fmla="*/ 40 w 45"/>
                    <a:gd name="T71" fmla="*/ 18 h 4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5"/>
                    <a:gd name="T109" fmla="*/ 0 h 41"/>
                    <a:gd name="T110" fmla="*/ 45 w 45"/>
                    <a:gd name="T111" fmla="*/ 41 h 4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5" h="41">
                      <a:moveTo>
                        <a:pt x="45" y="18"/>
                      </a:moveTo>
                      <a:lnTo>
                        <a:pt x="45" y="15"/>
                      </a:lnTo>
                      <a:lnTo>
                        <a:pt x="44" y="10"/>
                      </a:lnTo>
                      <a:lnTo>
                        <a:pt x="42" y="6"/>
                      </a:lnTo>
                      <a:lnTo>
                        <a:pt x="40" y="5"/>
                      </a:lnTo>
                      <a:lnTo>
                        <a:pt x="39" y="5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4" y="3"/>
                      </a:lnTo>
                      <a:lnTo>
                        <a:pt x="32" y="3"/>
                      </a:lnTo>
                      <a:lnTo>
                        <a:pt x="30" y="3"/>
                      </a:lnTo>
                      <a:lnTo>
                        <a:pt x="32" y="5"/>
                      </a:lnTo>
                      <a:lnTo>
                        <a:pt x="35" y="6"/>
                      </a:lnTo>
                      <a:lnTo>
                        <a:pt x="37" y="10"/>
                      </a:lnTo>
                      <a:lnTo>
                        <a:pt x="39" y="11"/>
                      </a:lnTo>
                      <a:lnTo>
                        <a:pt x="40" y="15"/>
                      </a:lnTo>
                      <a:lnTo>
                        <a:pt x="40" y="18"/>
                      </a:lnTo>
                      <a:lnTo>
                        <a:pt x="45" y="18"/>
                      </a:lnTo>
                      <a:lnTo>
                        <a:pt x="45" y="23"/>
                      </a:lnTo>
                      <a:lnTo>
                        <a:pt x="44" y="28"/>
                      </a:lnTo>
                      <a:lnTo>
                        <a:pt x="42" y="31"/>
                      </a:lnTo>
                      <a:lnTo>
                        <a:pt x="39" y="35"/>
                      </a:lnTo>
                      <a:lnTo>
                        <a:pt x="35" y="38"/>
                      </a:lnTo>
                      <a:lnTo>
                        <a:pt x="32" y="40"/>
                      </a:lnTo>
                      <a:lnTo>
                        <a:pt x="27" y="41"/>
                      </a:lnTo>
                      <a:lnTo>
                        <a:pt x="22" y="41"/>
                      </a:lnTo>
                      <a:lnTo>
                        <a:pt x="19" y="41"/>
                      </a:lnTo>
                      <a:lnTo>
                        <a:pt x="14" y="40"/>
                      </a:lnTo>
                      <a:lnTo>
                        <a:pt x="10" y="38"/>
                      </a:lnTo>
                      <a:lnTo>
                        <a:pt x="7" y="35"/>
                      </a:lnTo>
                      <a:lnTo>
                        <a:pt x="4" y="31"/>
                      </a:lnTo>
                      <a:lnTo>
                        <a:pt x="2" y="28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2" y="10"/>
                      </a:lnTo>
                      <a:lnTo>
                        <a:pt x="4" y="6"/>
                      </a:lnTo>
                      <a:lnTo>
                        <a:pt x="7" y="3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lnTo>
                        <a:pt x="17" y="2"/>
                      </a:lnTo>
                      <a:lnTo>
                        <a:pt x="19" y="2"/>
                      </a:lnTo>
                      <a:lnTo>
                        <a:pt x="15" y="3"/>
                      </a:lnTo>
                      <a:lnTo>
                        <a:pt x="14" y="5"/>
                      </a:lnTo>
                      <a:lnTo>
                        <a:pt x="10" y="6"/>
                      </a:lnTo>
                      <a:lnTo>
                        <a:pt x="9" y="10"/>
                      </a:lnTo>
                      <a:lnTo>
                        <a:pt x="7" y="11"/>
                      </a:lnTo>
                      <a:lnTo>
                        <a:pt x="5" y="15"/>
                      </a:lnTo>
                      <a:lnTo>
                        <a:pt x="5" y="18"/>
                      </a:lnTo>
                      <a:lnTo>
                        <a:pt x="5" y="23"/>
                      </a:lnTo>
                      <a:lnTo>
                        <a:pt x="7" y="26"/>
                      </a:lnTo>
                      <a:lnTo>
                        <a:pt x="9" y="28"/>
                      </a:lnTo>
                      <a:lnTo>
                        <a:pt x="10" y="31"/>
                      </a:lnTo>
                      <a:lnTo>
                        <a:pt x="14" y="33"/>
                      </a:lnTo>
                      <a:lnTo>
                        <a:pt x="15" y="35"/>
                      </a:lnTo>
                      <a:lnTo>
                        <a:pt x="19" y="36"/>
                      </a:lnTo>
                      <a:lnTo>
                        <a:pt x="22" y="36"/>
                      </a:lnTo>
                      <a:lnTo>
                        <a:pt x="27" y="36"/>
                      </a:lnTo>
                      <a:lnTo>
                        <a:pt x="30" y="35"/>
                      </a:lnTo>
                      <a:lnTo>
                        <a:pt x="32" y="33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9" y="26"/>
                      </a:lnTo>
                      <a:lnTo>
                        <a:pt x="40" y="23"/>
                      </a:lnTo>
                      <a:lnTo>
                        <a:pt x="40" y="18"/>
                      </a:lnTo>
                      <a:lnTo>
                        <a:pt x="45" y="18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3" name="Freeform 310"/>
                <p:cNvSpPr>
                  <a:spLocks/>
                </p:cNvSpPr>
                <p:nvPr/>
              </p:nvSpPr>
              <p:spPr bwMode="auto">
                <a:xfrm>
                  <a:off x="2011" y="2929"/>
                  <a:ext cx="40" cy="36"/>
                </a:xfrm>
                <a:custGeom>
                  <a:avLst/>
                  <a:gdLst>
                    <a:gd name="T0" fmla="*/ 40 w 40"/>
                    <a:gd name="T1" fmla="*/ 13 h 36"/>
                    <a:gd name="T2" fmla="*/ 37 w 40"/>
                    <a:gd name="T3" fmla="*/ 6 h 36"/>
                    <a:gd name="T4" fmla="*/ 33 w 40"/>
                    <a:gd name="T5" fmla="*/ 3 h 36"/>
                    <a:gd name="T6" fmla="*/ 28 w 40"/>
                    <a:gd name="T7" fmla="*/ 1 h 36"/>
                    <a:gd name="T8" fmla="*/ 23 w 40"/>
                    <a:gd name="T9" fmla="*/ 1 h 36"/>
                    <a:gd name="T10" fmla="*/ 17 w 40"/>
                    <a:gd name="T11" fmla="*/ 0 h 36"/>
                    <a:gd name="T12" fmla="*/ 12 w 40"/>
                    <a:gd name="T13" fmla="*/ 0 h 36"/>
                    <a:gd name="T14" fmla="*/ 7 w 40"/>
                    <a:gd name="T15" fmla="*/ 3 h 36"/>
                    <a:gd name="T16" fmla="*/ 2 w 40"/>
                    <a:gd name="T17" fmla="*/ 9 h 36"/>
                    <a:gd name="T18" fmla="*/ 0 w 40"/>
                    <a:gd name="T19" fmla="*/ 16 h 36"/>
                    <a:gd name="T20" fmla="*/ 2 w 40"/>
                    <a:gd name="T21" fmla="*/ 24 h 36"/>
                    <a:gd name="T22" fmla="*/ 7 w 40"/>
                    <a:gd name="T23" fmla="*/ 31 h 36"/>
                    <a:gd name="T24" fmla="*/ 13 w 40"/>
                    <a:gd name="T25" fmla="*/ 36 h 36"/>
                    <a:gd name="T26" fmla="*/ 20 w 40"/>
                    <a:gd name="T27" fmla="*/ 36 h 36"/>
                    <a:gd name="T28" fmla="*/ 28 w 40"/>
                    <a:gd name="T29" fmla="*/ 36 h 36"/>
                    <a:gd name="T30" fmla="*/ 35 w 40"/>
                    <a:gd name="T31" fmla="*/ 31 h 36"/>
                    <a:gd name="T32" fmla="*/ 38 w 40"/>
                    <a:gd name="T33" fmla="*/ 24 h 36"/>
                    <a:gd name="T34" fmla="*/ 40 w 40"/>
                    <a:gd name="T35" fmla="*/ 16 h 36"/>
                    <a:gd name="T36" fmla="*/ 35 w 40"/>
                    <a:gd name="T37" fmla="*/ 14 h 36"/>
                    <a:gd name="T38" fmla="*/ 33 w 40"/>
                    <a:gd name="T39" fmla="*/ 8 h 36"/>
                    <a:gd name="T40" fmla="*/ 28 w 40"/>
                    <a:gd name="T41" fmla="*/ 4 h 36"/>
                    <a:gd name="T42" fmla="*/ 23 w 40"/>
                    <a:gd name="T43" fmla="*/ 3 h 36"/>
                    <a:gd name="T44" fmla="*/ 18 w 40"/>
                    <a:gd name="T45" fmla="*/ 3 h 36"/>
                    <a:gd name="T46" fmla="*/ 12 w 40"/>
                    <a:gd name="T47" fmla="*/ 4 h 36"/>
                    <a:gd name="T48" fmla="*/ 8 w 40"/>
                    <a:gd name="T49" fmla="*/ 8 h 36"/>
                    <a:gd name="T50" fmla="*/ 7 w 40"/>
                    <a:gd name="T51" fmla="*/ 14 h 36"/>
                    <a:gd name="T52" fmla="*/ 7 w 40"/>
                    <a:gd name="T53" fmla="*/ 19 h 36"/>
                    <a:gd name="T54" fmla="*/ 8 w 40"/>
                    <a:gd name="T55" fmla="*/ 24 h 36"/>
                    <a:gd name="T56" fmla="*/ 12 w 40"/>
                    <a:gd name="T57" fmla="*/ 29 h 36"/>
                    <a:gd name="T58" fmla="*/ 18 w 40"/>
                    <a:gd name="T59" fmla="*/ 31 h 36"/>
                    <a:gd name="T60" fmla="*/ 23 w 40"/>
                    <a:gd name="T61" fmla="*/ 31 h 36"/>
                    <a:gd name="T62" fmla="*/ 28 w 40"/>
                    <a:gd name="T63" fmla="*/ 29 h 36"/>
                    <a:gd name="T64" fmla="*/ 33 w 40"/>
                    <a:gd name="T65" fmla="*/ 24 h 36"/>
                    <a:gd name="T66" fmla="*/ 35 w 40"/>
                    <a:gd name="T67" fmla="*/ 19 h 36"/>
                    <a:gd name="T68" fmla="*/ 40 w 40"/>
                    <a:gd name="T69" fmla="*/ 16 h 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0"/>
                    <a:gd name="T106" fmla="*/ 0 h 36"/>
                    <a:gd name="T107" fmla="*/ 40 w 40"/>
                    <a:gd name="T108" fmla="*/ 36 h 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0" h="36">
                      <a:moveTo>
                        <a:pt x="40" y="16"/>
                      </a:moveTo>
                      <a:lnTo>
                        <a:pt x="40" y="13"/>
                      </a:lnTo>
                      <a:lnTo>
                        <a:pt x="38" y="9"/>
                      </a:lnTo>
                      <a:lnTo>
                        <a:pt x="37" y="6"/>
                      </a:lnTo>
                      <a:lnTo>
                        <a:pt x="35" y="3"/>
                      </a:lnTo>
                      <a:lnTo>
                        <a:pt x="33" y="3"/>
                      </a:lnTo>
                      <a:lnTo>
                        <a:pt x="32" y="1"/>
                      </a:lnTo>
                      <a:lnTo>
                        <a:pt x="28" y="1"/>
                      </a:lnTo>
                      <a:lnTo>
                        <a:pt x="25" y="1"/>
                      </a:lnTo>
                      <a:lnTo>
                        <a:pt x="23" y="1"/>
                      </a:lnTo>
                      <a:lnTo>
                        <a:pt x="20" y="1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7" y="3"/>
                      </a:lnTo>
                      <a:lnTo>
                        <a:pt x="3" y="6"/>
                      </a:lnTo>
                      <a:lnTo>
                        <a:pt x="2" y="9"/>
                      </a:lnTo>
                      <a:lnTo>
                        <a:pt x="2" y="13"/>
                      </a:lnTo>
                      <a:lnTo>
                        <a:pt x="0" y="16"/>
                      </a:lnTo>
                      <a:lnTo>
                        <a:pt x="2" y="21"/>
                      </a:lnTo>
                      <a:lnTo>
                        <a:pt x="2" y="24"/>
                      </a:lnTo>
                      <a:lnTo>
                        <a:pt x="3" y="28"/>
                      </a:lnTo>
                      <a:lnTo>
                        <a:pt x="7" y="31"/>
                      </a:lnTo>
                      <a:lnTo>
                        <a:pt x="10" y="33"/>
                      </a:lnTo>
                      <a:lnTo>
                        <a:pt x="13" y="36"/>
                      </a:lnTo>
                      <a:lnTo>
                        <a:pt x="17" y="36"/>
                      </a:lnTo>
                      <a:lnTo>
                        <a:pt x="20" y="36"/>
                      </a:lnTo>
                      <a:lnTo>
                        <a:pt x="25" y="36"/>
                      </a:lnTo>
                      <a:lnTo>
                        <a:pt x="28" y="36"/>
                      </a:lnTo>
                      <a:lnTo>
                        <a:pt x="32" y="33"/>
                      </a:lnTo>
                      <a:lnTo>
                        <a:pt x="35" y="31"/>
                      </a:lnTo>
                      <a:lnTo>
                        <a:pt x="37" y="28"/>
                      </a:lnTo>
                      <a:lnTo>
                        <a:pt x="38" y="24"/>
                      </a:lnTo>
                      <a:lnTo>
                        <a:pt x="40" y="21"/>
                      </a:lnTo>
                      <a:lnTo>
                        <a:pt x="40" y="16"/>
                      </a:lnTo>
                      <a:lnTo>
                        <a:pt x="35" y="16"/>
                      </a:lnTo>
                      <a:lnTo>
                        <a:pt x="35" y="14"/>
                      </a:lnTo>
                      <a:lnTo>
                        <a:pt x="35" y="11"/>
                      </a:lnTo>
                      <a:lnTo>
                        <a:pt x="33" y="8"/>
                      </a:lnTo>
                      <a:lnTo>
                        <a:pt x="32" y="6"/>
                      </a:ln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3" y="3"/>
                      </a:lnTo>
                      <a:lnTo>
                        <a:pt x="20" y="1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7" y="14"/>
                      </a:lnTo>
                      <a:lnTo>
                        <a:pt x="5" y="16"/>
                      </a:lnTo>
                      <a:lnTo>
                        <a:pt x="7" y="19"/>
                      </a:lnTo>
                      <a:lnTo>
                        <a:pt x="7" y="23"/>
                      </a:lnTo>
                      <a:lnTo>
                        <a:pt x="8" y="24"/>
                      </a:lnTo>
                      <a:lnTo>
                        <a:pt x="10" y="28"/>
                      </a:lnTo>
                      <a:lnTo>
                        <a:pt x="12" y="29"/>
                      </a:lnTo>
                      <a:lnTo>
                        <a:pt x="15" y="31"/>
                      </a:lnTo>
                      <a:lnTo>
                        <a:pt x="18" y="31"/>
                      </a:lnTo>
                      <a:lnTo>
                        <a:pt x="20" y="31"/>
                      </a:lnTo>
                      <a:lnTo>
                        <a:pt x="23" y="31"/>
                      </a:lnTo>
                      <a:lnTo>
                        <a:pt x="27" y="31"/>
                      </a:lnTo>
                      <a:lnTo>
                        <a:pt x="28" y="29"/>
                      </a:lnTo>
                      <a:lnTo>
                        <a:pt x="32" y="28"/>
                      </a:lnTo>
                      <a:lnTo>
                        <a:pt x="33" y="24"/>
                      </a:lnTo>
                      <a:lnTo>
                        <a:pt x="35" y="23"/>
                      </a:lnTo>
                      <a:lnTo>
                        <a:pt x="35" y="19"/>
                      </a:lnTo>
                      <a:lnTo>
                        <a:pt x="35" y="16"/>
                      </a:lnTo>
                      <a:lnTo>
                        <a:pt x="40" y="16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4" name="Freeform 311"/>
                <p:cNvSpPr>
                  <a:spLocks/>
                </p:cNvSpPr>
                <p:nvPr/>
              </p:nvSpPr>
              <p:spPr bwMode="auto">
                <a:xfrm>
                  <a:off x="2014" y="2929"/>
                  <a:ext cx="35" cy="34"/>
                </a:xfrm>
                <a:custGeom>
                  <a:avLst/>
                  <a:gdLst>
                    <a:gd name="T0" fmla="*/ 35 w 35"/>
                    <a:gd name="T1" fmla="*/ 13 h 34"/>
                    <a:gd name="T2" fmla="*/ 32 w 35"/>
                    <a:gd name="T3" fmla="*/ 8 h 34"/>
                    <a:gd name="T4" fmla="*/ 27 w 35"/>
                    <a:gd name="T5" fmla="*/ 3 h 34"/>
                    <a:gd name="T6" fmla="*/ 25 w 35"/>
                    <a:gd name="T7" fmla="*/ 1 h 34"/>
                    <a:gd name="T8" fmla="*/ 22 w 35"/>
                    <a:gd name="T9" fmla="*/ 1 h 34"/>
                    <a:gd name="T10" fmla="*/ 19 w 35"/>
                    <a:gd name="T11" fmla="*/ 1 h 34"/>
                    <a:gd name="T12" fmla="*/ 15 w 35"/>
                    <a:gd name="T13" fmla="*/ 0 h 34"/>
                    <a:gd name="T14" fmla="*/ 10 w 35"/>
                    <a:gd name="T15" fmla="*/ 1 h 34"/>
                    <a:gd name="T16" fmla="*/ 5 w 35"/>
                    <a:gd name="T17" fmla="*/ 4 h 34"/>
                    <a:gd name="T18" fmla="*/ 2 w 35"/>
                    <a:gd name="T19" fmla="*/ 9 h 34"/>
                    <a:gd name="T20" fmla="*/ 0 w 35"/>
                    <a:gd name="T21" fmla="*/ 16 h 34"/>
                    <a:gd name="T22" fmla="*/ 2 w 35"/>
                    <a:gd name="T23" fmla="*/ 24 h 34"/>
                    <a:gd name="T24" fmla="*/ 5 w 35"/>
                    <a:gd name="T25" fmla="*/ 29 h 34"/>
                    <a:gd name="T26" fmla="*/ 10 w 35"/>
                    <a:gd name="T27" fmla="*/ 33 h 34"/>
                    <a:gd name="T28" fmla="*/ 17 w 35"/>
                    <a:gd name="T29" fmla="*/ 34 h 34"/>
                    <a:gd name="T30" fmla="*/ 25 w 35"/>
                    <a:gd name="T31" fmla="*/ 33 h 34"/>
                    <a:gd name="T32" fmla="*/ 30 w 35"/>
                    <a:gd name="T33" fmla="*/ 29 h 34"/>
                    <a:gd name="T34" fmla="*/ 34 w 35"/>
                    <a:gd name="T35" fmla="*/ 24 h 34"/>
                    <a:gd name="T36" fmla="*/ 35 w 35"/>
                    <a:gd name="T37" fmla="*/ 16 h 34"/>
                    <a:gd name="T38" fmla="*/ 30 w 35"/>
                    <a:gd name="T39" fmla="*/ 14 h 34"/>
                    <a:gd name="T40" fmla="*/ 29 w 35"/>
                    <a:gd name="T41" fmla="*/ 9 h 34"/>
                    <a:gd name="T42" fmla="*/ 25 w 35"/>
                    <a:gd name="T43" fmla="*/ 6 h 34"/>
                    <a:gd name="T44" fmla="*/ 20 w 35"/>
                    <a:gd name="T45" fmla="*/ 4 h 34"/>
                    <a:gd name="T46" fmla="*/ 15 w 35"/>
                    <a:gd name="T47" fmla="*/ 4 h 34"/>
                    <a:gd name="T48" fmla="*/ 10 w 35"/>
                    <a:gd name="T49" fmla="*/ 6 h 34"/>
                    <a:gd name="T50" fmla="*/ 7 w 35"/>
                    <a:gd name="T51" fmla="*/ 9 h 34"/>
                    <a:gd name="T52" fmla="*/ 5 w 35"/>
                    <a:gd name="T53" fmla="*/ 14 h 34"/>
                    <a:gd name="T54" fmla="*/ 5 w 35"/>
                    <a:gd name="T55" fmla="*/ 19 h 34"/>
                    <a:gd name="T56" fmla="*/ 7 w 35"/>
                    <a:gd name="T57" fmla="*/ 24 h 34"/>
                    <a:gd name="T58" fmla="*/ 10 w 35"/>
                    <a:gd name="T59" fmla="*/ 28 h 34"/>
                    <a:gd name="T60" fmla="*/ 15 w 35"/>
                    <a:gd name="T61" fmla="*/ 29 h 34"/>
                    <a:gd name="T62" fmla="*/ 20 w 35"/>
                    <a:gd name="T63" fmla="*/ 29 h 34"/>
                    <a:gd name="T64" fmla="*/ 25 w 35"/>
                    <a:gd name="T65" fmla="*/ 28 h 34"/>
                    <a:gd name="T66" fmla="*/ 29 w 35"/>
                    <a:gd name="T67" fmla="*/ 24 h 34"/>
                    <a:gd name="T68" fmla="*/ 30 w 35"/>
                    <a:gd name="T69" fmla="*/ 19 h 34"/>
                    <a:gd name="T70" fmla="*/ 35 w 35"/>
                    <a:gd name="T71" fmla="*/ 16 h 3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35"/>
                    <a:gd name="T109" fmla="*/ 0 h 34"/>
                    <a:gd name="T110" fmla="*/ 35 w 35"/>
                    <a:gd name="T111" fmla="*/ 34 h 3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35" h="34">
                      <a:moveTo>
                        <a:pt x="35" y="16"/>
                      </a:moveTo>
                      <a:lnTo>
                        <a:pt x="35" y="13"/>
                      </a:lnTo>
                      <a:lnTo>
                        <a:pt x="34" y="9"/>
                      </a:lnTo>
                      <a:lnTo>
                        <a:pt x="32" y="8"/>
                      </a:lnTo>
                      <a:lnTo>
                        <a:pt x="30" y="4"/>
                      </a:lnTo>
                      <a:lnTo>
                        <a:pt x="27" y="3"/>
                      </a:lnTo>
                      <a:lnTo>
                        <a:pt x="25" y="1"/>
                      </a:lnTo>
                      <a:lnTo>
                        <a:pt x="24" y="1"/>
                      </a:lnTo>
                      <a:lnTo>
                        <a:pt x="22" y="1"/>
                      </a:lnTo>
                      <a:lnTo>
                        <a:pt x="20" y="1"/>
                      </a:lnTo>
                      <a:lnTo>
                        <a:pt x="19" y="1"/>
                      </a:lnTo>
                      <a:lnTo>
                        <a:pt x="17" y="1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0" y="1"/>
                      </a:lnTo>
                      <a:lnTo>
                        <a:pt x="9" y="3"/>
                      </a:lnTo>
                      <a:lnTo>
                        <a:pt x="5" y="4"/>
                      </a:lnTo>
                      <a:lnTo>
                        <a:pt x="4" y="8"/>
                      </a:lnTo>
                      <a:lnTo>
                        <a:pt x="2" y="9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0" y="21"/>
                      </a:lnTo>
                      <a:lnTo>
                        <a:pt x="2" y="24"/>
                      </a:lnTo>
                      <a:lnTo>
                        <a:pt x="4" y="26"/>
                      </a:lnTo>
                      <a:lnTo>
                        <a:pt x="5" y="29"/>
                      </a:lnTo>
                      <a:lnTo>
                        <a:pt x="9" y="31"/>
                      </a:lnTo>
                      <a:lnTo>
                        <a:pt x="10" y="33"/>
                      </a:lnTo>
                      <a:lnTo>
                        <a:pt x="14" y="34"/>
                      </a:lnTo>
                      <a:lnTo>
                        <a:pt x="17" y="34"/>
                      </a:lnTo>
                      <a:lnTo>
                        <a:pt x="22" y="34"/>
                      </a:lnTo>
                      <a:lnTo>
                        <a:pt x="25" y="33"/>
                      </a:lnTo>
                      <a:lnTo>
                        <a:pt x="27" y="31"/>
                      </a:lnTo>
                      <a:lnTo>
                        <a:pt x="30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5" y="21"/>
                      </a:lnTo>
                      <a:lnTo>
                        <a:pt x="35" y="16"/>
                      </a:lnTo>
                      <a:lnTo>
                        <a:pt x="30" y="16"/>
                      </a:lnTo>
                      <a:lnTo>
                        <a:pt x="30" y="14"/>
                      </a:lnTo>
                      <a:lnTo>
                        <a:pt x="29" y="13"/>
                      </a:lnTo>
                      <a:lnTo>
                        <a:pt x="29" y="9"/>
                      </a:lnTo>
                      <a:lnTo>
                        <a:pt x="27" y="8"/>
                      </a:lnTo>
                      <a:lnTo>
                        <a:pt x="25" y="6"/>
                      </a:lnTo>
                      <a:lnTo>
                        <a:pt x="22" y="6"/>
                      </a:lnTo>
                      <a:lnTo>
                        <a:pt x="20" y="4"/>
                      </a:lnTo>
                      <a:lnTo>
                        <a:pt x="17" y="4"/>
                      </a:lnTo>
                      <a:lnTo>
                        <a:pt x="15" y="4"/>
                      </a:lnTo>
                      <a:lnTo>
                        <a:pt x="14" y="6"/>
                      </a:lnTo>
                      <a:lnTo>
                        <a:pt x="10" y="6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7" y="13"/>
                      </a:lnTo>
                      <a:lnTo>
                        <a:pt x="5" y="14"/>
                      </a:lnTo>
                      <a:lnTo>
                        <a:pt x="5" y="16"/>
                      </a:lnTo>
                      <a:lnTo>
                        <a:pt x="5" y="19"/>
                      </a:lnTo>
                      <a:lnTo>
                        <a:pt x="7" y="21"/>
                      </a:lnTo>
                      <a:lnTo>
                        <a:pt x="7" y="24"/>
                      </a:lnTo>
                      <a:lnTo>
                        <a:pt x="9" y="26"/>
                      </a:lnTo>
                      <a:lnTo>
                        <a:pt x="10" y="28"/>
                      </a:lnTo>
                      <a:lnTo>
                        <a:pt x="14" y="28"/>
                      </a:lnTo>
                      <a:lnTo>
                        <a:pt x="15" y="29"/>
                      </a:lnTo>
                      <a:lnTo>
                        <a:pt x="17" y="29"/>
                      </a:lnTo>
                      <a:lnTo>
                        <a:pt x="20" y="29"/>
                      </a:lnTo>
                      <a:lnTo>
                        <a:pt x="22" y="28"/>
                      </a:lnTo>
                      <a:lnTo>
                        <a:pt x="25" y="28"/>
                      </a:lnTo>
                      <a:lnTo>
                        <a:pt x="27" y="26"/>
                      </a:lnTo>
                      <a:lnTo>
                        <a:pt x="29" y="24"/>
                      </a:lnTo>
                      <a:lnTo>
                        <a:pt x="29" y="21"/>
                      </a:lnTo>
                      <a:lnTo>
                        <a:pt x="30" y="19"/>
                      </a:lnTo>
                      <a:lnTo>
                        <a:pt x="30" y="16"/>
                      </a:lnTo>
                      <a:lnTo>
                        <a:pt x="35" y="16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5" name="Freeform 312"/>
                <p:cNvSpPr>
                  <a:spLocks/>
                </p:cNvSpPr>
                <p:nvPr/>
              </p:nvSpPr>
              <p:spPr bwMode="auto">
                <a:xfrm>
                  <a:off x="2016" y="2930"/>
                  <a:ext cx="30" cy="30"/>
                </a:xfrm>
                <a:custGeom>
                  <a:avLst/>
                  <a:gdLst>
                    <a:gd name="T0" fmla="*/ 30 w 30"/>
                    <a:gd name="T1" fmla="*/ 13 h 30"/>
                    <a:gd name="T2" fmla="*/ 28 w 30"/>
                    <a:gd name="T3" fmla="*/ 7 h 30"/>
                    <a:gd name="T4" fmla="*/ 23 w 30"/>
                    <a:gd name="T5" fmla="*/ 3 h 30"/>
                    <a:gd name="T6" fmla="*/ 18 w 30"/>
                    <a:gd name="T7" fmla="*/ 2 h 30"/>
                    <a:gd name="T8" fmla="*/ 13 w 30"/>
                    <a:gd name="T9" fmla="*/ 2 h 30"/>
                    <a:gd name="T10" fmla="*/ 7 w 30"/>
                    <a:gd name="T11" fmla="*/ 3 h 30"/>
                    <a:gd name="T12" fmla="*/ 3 w 30"/>
                    <a:gd name="T13" fmla="*/ 7 h 30"/>
                    <a:gd name="T14" fmla="*/ 2 w 30"/>
                    <a:gd name="T15" fmla="*/ 13 h 30"/>
                    <a:gd name="T16" fmla="*/ 2 w 30"/>
                    <a:gd name="T17" fmla="*/ 18 h 30"/>
                    <a:gd name="T18" fmla="*/ 3 w 30"/>
                    <a:gd name="T19" fmla="*/ 23 h 30"/>
                    <a:gd name="T20" fmla="*/ 7 w 30"/>
                    <a:gd name="T21" fmla="*/ 28 h 30"/>
                    <a:gd name="T22" fmla="*/ 13 w 30"/>
                    <a:gd name="T23" fmla="*/ 30 h 30"/>
                    <a:gd name="T24" fmla="*/ 18 w 30"/>
                    <a:gd name="T25" fmla="*/ 30 h 30"/>
                    <a:gd name="T26" fmla="*/ 23 w 30"/>
                    <a:gd name="T27" fmla="*/ 28 h 30"/>
                    <a:gd name="T28" fmla="*/ 28 w 30"/>
                    <a:gd name="T29" fmla="*/ 23 h 30"/>
                    <a:gd name="T30" fmla="*/ 30 w 30"/>
                    <a:gd name="T31" fmla="*/ 18 h 30"/>
                    <a:gd name="T32" fmla="*/ 25 w 30"/>
                    <a:gd name="T33" fmla="*/ 15 h 30"/>
                    <a:gd name="T34" fmla="*/ 25 w 30"/>
                    <a:gd name="T35" fmla="*/ 12 h 30"/>
                    <a:gd name="T36" fmla="*/ 23 w 30"/>
                    <a:gd name="T37" fmla="*/ 8 h 30"/>
                    <a:gd name="T38" fmla="*/ 20 w 30"/>
                    <a:gd name="T39" fmla="*/ 7 h 30"/>
                    <a:gd name="T40" fmla="*/ 15 w 30"/>
                    <a:gd name="T41" fmla="*/ 5 h 30"/>
                    <a:gd name="T42" fmla="*/ 12 w 30"/>
                    <a:gd name="T43" fmla="*/ 7 h 30"/>
                    <a:gd name="T44" fmla="*/ 8 w 30"/>
                    <a:gd name="T45" fmla="*/ 8 h 30"/>
                    <a:gd name="T46" fmla="*/ 7 w 30"/>
                    <a:gd name="T47" fmla="*/ 12 h 30"/>
                    <a:gd name="T48" fmla="*/ 5 w 30"/>
                    <a:gd name="T49" fmla="*/ 15 h 30"/>
                    <a:gd name="T50" fmla="*/ 7 w 30"/>
                    <a:gd name="T51" fmla="*/ 20 h 30"/>
                    <a:gd name="T52" fmla="*/ 8 w 30"/>
                    <a:gd name="T53" fmla="*/ 23 h 30"/>
                    <a:gd name="T54" fmla="*/ 12 w 30"/>
                    <a:gd name="T55" fmla="*/ 25 h 30"/>
                    <a:gd name="T56" fmla="*/ 15 w 30"/>
                    <a:gd name="T57" fmla="*/ 25 h 30"/>
                    <a:gd name="T58" fmla="*/ 20 w 30"/>
                    <a:gd name="T59" fmla="*/ 25 h 30"/>
                    <a:gd name="T60" fmla="*/ 23 w 30"/>
                    <a:gd name="T61" fmla="*/ 23 h 30"/>
                    <a:gd name="T62" fmla="*/ 25 w 30"/>
                    <a:gd name="T63" fmla="*/ 20 h 30"/>
                    <a:gd name="T64" fmla="*/ 25 w 30"/>
                    <a:gd name="T65" fmla="*/ 15 h 3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0"/>
                    <a:gd name="T100" fmla="*/ 0 h 30"/>
                    <a:gd name="T101" fmla="*/ 30 w 30"/>
                    <a:gd name="T102" fmla="*/ 30 h 3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0" h="30">
                      <a:moveTo>
                        <a:pt x="30" y="15"/>
                      </a:moveTo>
                      <a:lnTo>
                        <a:pt x="30" y="13"/>
                      </a:lnTo>
                      <a:lnTo>
                        <a:pt x="30" y="10"/>
                      </a:lnTo>
                      <a:lnTo>
                        <a:pt x="28" y="7"/>
                      </a:lnTo>
                      <a:lnTo>
                        <a:pt x="27" y="5"/>
                      </a:lnTo>
                      <a:lnTo>
                        <a:pt x="23" y="3"/>
                      </a:lnTo>
                      <a:lnTo>
                        <a:pt x="22" y="2"/>
                      </a:lnTo>
                      <a:lnTo>
                        <a:pt x="18" y="2"/>
                      </a:lnTo>
                      <a:lnTo>
                        <a:pt x="15" y="0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3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2" y="10"/>
                      </a:lnTo>
                      <a:lnTo>
                        <a:pt x="2" y="13"/>
                      </a:lnTo>
                      <a:lnTo>
                        <a:pt x="0" y="15"/>
                      </a:lnTo>
                      <a:lnTo>
                        <a:pt x="2" y="18"/>
                      </a:lnTo>
                      <a:lnTo>
                        <a:pt x="2" y="22"/>
                      </a:lnTo>
                      <a:lnTo>
                        <a:pt x="3" y="23"/>
                      </a:lnTo>
                      <a:lnTo>
                        <a:pt x="5" y="27"/>
                      </a:lnTo>
                      <a:lnTo>
                        <a:pt x="7" y="28"/>
                      </a:lnTo>
                      <a:lnTo>
                        <a:pt x="10" y="30"/>
                      </a:lnTo>
                      <a:lnTo>
                        <a:pt x="13" y="30"/>
                      </a:lnTo>
                      <a:lnTo>
                        <a:pt x="15" y="30"/>
                      </a:lnTo>
                      <a:lnTo>
                        <a:pt x="18" y="30"/>
                      </a:lnTo>
                      <a:lnTo>
                        <a:pt x="22" y="30"/>
                      </a:lnTo>
                      <a:lnTo>
                        <a:pt x="23" y="28"/>
                      </a:lnTo>
                      <a:lnTo>
                        <a:pt x="27" y="27"/>
                      </a:lnTo>
                      <a:lnTo>
                        <a:pt x="28" y="23"/>
                      </a:lnTo>
                      <a:lnTo>
                        <a:pt x="30" y="22"/>
                      </a:lnTo>
                      <a:lnTo>
                        <a:pt x="30" y="18"/>
                      </a:lnTo>
                      <a:lnTo>
                        <a:pt x="30" y="15"/>
                      </a:lnTo>
                      <a:lnTo>
                        <a:pt x="25" y="15"/>
                      </a:lnTo>
                      <a:lnTo>
                        <a:pt x="25" y="13"/>
                      </a:lnTo>
                      <a:lnTo>
                        <a:pt x="25" y="12"/>
                      </a:lnTo>
                      <a:lnTo>
                        <a:pt x="23" y="10"/>
                      </a:lnTo>
                      <a:lnTo>
                        <a:pt x="23" y="8"/>
                      </a:lnTo>
                      <a:lnTo>
                        <a:pt x="22" y="7"/>
                      </a:lnTo>
                      <a:lnTo>
                        <a:pt x="20" y="7"/>
                      </a:lnTo>
                      <a:lnTo>
                        <a:pt x="18" y="7"/>
                      </a:lnTo>
                      <a:lnTo>
                        <a:pt x="15" y="5"/>
                      </a:lnTo>
                      <a:lnTo>
                        <a:pt x="13" y="7"/>
                      </a:lnTo>
                      <a:lnTo>
                        <a:pt x="12" y="7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7" y="10"/>
                      </a:lnTo>
                      <a:lnTo>
                        <a:pt x="7" y="12"/>
                      </a:lnTo>
                      <a:lnTo>
                        <a:pt x="7" y="13"/>
                      </a:lnTo>
                      <a:lnTo>
                        <a:pt x="5" y="15"/>
                      </a:lnTo>
                      <a:lnTo>
                        <a:pt x="7" y="18"/>
                      </a:lnTo>
                      <a:lnTo>
                        <a:pt x="7" y="20"/>
                      </a:lnTo>
                      <a:lnTo>
                        <a:pt x="7" y="22"/>
                      </a:lnTo>
                      <a:lnTo>
                        <a:pt x="8" y="23"/>
                      </a:lnTo>
                      <a:lnTo>
                        <a:pt x="10" y="23"/>
                      </a:lnTo>
                      <a:lnTo>
                        <a:pt x="12" y="25"/>
                      </a:lnTo>
                      <a:lnTo>
                        <a:pt x="13" y="25"/>
                      </a:lnTo>
                      <a:lnTo>
                        <a:pt x="15" y="25"/>
                      </a:lnTo>
                      <a:lnTo>
                        <a:pt x="18" y="25"/>
                      </a:lnTo>
                      <a:lnTo>
                        <a:pt x="20" y="25"/>
                      </a:ln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5" y="18"/>
                      </a:lnTo>
                      <a:lnTo>
                        <a:pt x="25" y="15"/>
                      </a:lnTo>
                      <a:lnTo>
                        <a:pt x="30" y="15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6" name="Freeform 313"/>
                <p:cNvSpPr>
                  <a:spLocks/>
                </p:cNvSpPr>
                <p:nvPr/>
              </p:nvSpPr>
              <p:spPr bwMode="auto">
                <a:xfrm>
                  <a:off x="2019" y="2933"/>
                  <a:ext cx="25" cy="25"/>
                </a:xfrm>
                <a:custGeom>
                  <a:avLst/>
                  <a:gdLst>
                    <a:gd name="T0" fmla="*/ 25 w 25"/>
                    <a:gd name="T1" fmla="*/ 10 h 25"/>
                    <a:gd name="T2" fmla="*/ 24 w 25"/>
                    <a:gd name="T3" fmla="*/ 5 h 25"/>
                    <a:gd name="T4" fmla="*/ 20 w 25"/>
                    <a:gd name="T5" fmla="*/ 2 h 25"/>
                    <a:gd name="T6" fmla="*/ 15 w 25"/>
                    <a:gd name="T7" fmla="*/ 0 h 25"/>
                    <a:gd name="T8" fmla="*/ 10 w 25"/>
                    <a:gd name="T9" fmla="*/ 0 h 25"/>
                    <a:gd name="T10" fmla="*/ 5 w 25"/>
                    <a:gd name="T11" fmla="*/ 2 h 25"/>
                    <a:gd name="T12" fmla="*/ 2 w 25"/>
                    <a:gd name="T13" fmla="*/ 5 h 25"/>
                    <a:gd name="T14" fmla="*/ 0 w 25"/>
                    <a:gd name="T15" fmla="*/ 10 h 25"/>
                    <a:gd name="T16" fmla="*/ 0 w 25"/>
                    <a:gd name="T17" fmla="*/ 15 h 25"/>
                    <a:gd name="T18" fmla="*/ 2 w 25"/>
                    <a:gd name="T19" fmla="*/ 20 h 25"/>
                    <a:gd name="T20" fmla="*/ 5 w 25"/>
                    <a:gd name="T21" fmla="*/ 24 h 25"/>
                    <a:gd name="T22" fmla="*/ 10 w 25"/>
                    <a:gd name="T23" fmla="*/ 25 h 25"/>
                    <a:gd name="T24" fmla="*/ 15 w 25"/>
                    <a:gd name="T25" fmla="*/ 25 h 25"/>
                    <a:gd name="T26" fmla="*/ 20 w 25"/>
                    <a:gd name="T27" fmla="*/ 24 h 25"/>
                    <a:gd name="T28" fmla="*/ 24 w 25"/>
                    <a:gd name="T29" fmla="*/ 20 h 25"/>
                    <a:gd name="T30" fmla="*/ 25 w 25"/>
                    <a:gd name="T31" fmla="*/ 15 h 25"/>
                    <a:gd name="T32" fmla="*/ 20 w 25"/>
                    <a:gd name="T33" fmla="*/ 12 h 25"/>
                    <a:gd name="T34" fmla="*/ 20 w 25"/>
                    <a:gd name="T35" fmla="*/ 10 h 25"/>
                    <a:gd name="T36" fmla="*/ 19 w 25"/>
                    <a:gd name="T37" fmla="*/ 7 h 25"/>
                    <a:gd name="T38" fmla="*/ 15 w 25"/>
                    <a:gd name="T39" fmla="*/ 5 h 25"/>
                    <a:gd name="T40" fmla="*/ 12 w 25"/>
                    <a:gd name="T41" fmla="*/ 5 h 25"/>
                    <a:gd name="T42" fmla="*/ 10 w 25"/>
                    <a:gd name="T43" fmla="*/ 5 h 25"/>
                    <a:gd name="T44" fmla="*/ 7 w 25"/>
                    <a:gd name="T45" fmla="*/ 7 h 25"/>
                    <a:gd name="T46" fmla="*/ 5 w 25"/>
                    <a:gd name="T47" fmla="*/ 10 h 25"/>
                    <a:gd name="T48" fmla="*/ 5 w 25"/>
                    <a:gd name="T49" fmla="*/ 12 h 25"/>
                    <a:gd name="T50" fmla="*/ 5 w 25"/>
                    <a:gd name="T51" fmla="*/ 15 h 25"/>
                    <a:gd name="T52" fmla="*/ 7 w 25"/>
                    <a:gd name="T53" fmla="*/ 19 h 25"/>
                    <a:gd name="T54" fmla="*/ 10 w 25"/>
                    <a:gd name="T55" fmla="*/ 20 h 25"/>
                    <a:gd name="T56" fmla="*/ 12 w 25"/>
                    <a:gd name="T57" fmla="*/ 20 h 25"/>
                    <a:gd name="T58" fmla="*/ 15 w 25"/>
                    <a:gd name="T59" fmla="*/ 20 h 25"/>
                    <a:gd name="T60" fmla="*/ 19 w 25"/>
                    <a:gd name="T61" fmla="*/ 19 h 25"/>
                    <a:gd name="T62" fmla="*/ 20 w 25"/>
                    <a:gd name="T63" fmla="*/ 15 h 25"/>
                    <a:gd name="T64" fmla="*/ 20 w 25"/>
                    <a:gd name="T65" fmla="*/ 12 h 2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5"/>
                    <a:gd name="T100" fmla="*/ 0 h 25"/>
                    <a:gd name="T101" fmla="*/ 25 w 25"/>
                    <a:gd name="T102" fmla="*/ 25 h 2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5" h="25">
                      <a:moveTo>
                        <a:pt x="25" y="12"/>
                      </a:moveTo>
                      <a:lnTo>
                        <a:pt x="25" y="10"/>
                      </a:lnTo>
                      <a:lnTo>
                        <a:pt x="24" y="9"/>
                      </a:lnTo>
                      <a:lnTo>
                        <a:pt x="24" y="5"/>
                      </a:lnTo>
                      <a:lnTo>
                        <a:pt x="22" y="4"/>
                      </a:lnTo>
                      <a:lnTo>
                        <a:pt x="20" y="2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2" y="5"/>
                      </a:lnTo>
                      <a:lnTo>
                        <a:pt x="2" y="9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2" y="17"/>
                      </a:lnTo>
                      <a:lnTo>
                        <a:pt x="2" y="20"/>
                      </a:lnTo>
                      <a:lnTo>
                        <a:pt x="4" y="22"/>
                      </a:lnTo>
                      <a:lnTo>
                        <a:pt x="5" y="24"/>
                      </a:lnTo>
                      <a:lnTo>
                        <a:pt x="9" y="24"/>
                      </a:lnTo>
                      <a:lnTo>
                        <a:pt x="10" y="25"/>
                      </a:lnTo>
                      <a:lnTo>
                        <a:pt x="12" y="25"/>
                      </a:lnTo>
                      <a:lnTo>
                        <a:pt x="15" y="25"/>
                      </a:lnTo>
                      <a:lnTo>
                        <a:pt x="17" y="24"/>
                      </a:lnTo>
                      <a:lnTo>
                        <a:pt x="20" y="24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4" y="17"/>
                      </a:lnTo>
                      <a:lnTo>
                        <a:pt x="25" y="15"/>
                      </a:lnTo>
                      <a:lnTo>
                        <a:pt x="25" y="12"/>
                      </a:lnTo>
                      <a:lnTo>
                        <a:pt x="20" y="12"/>
                      </a:lnTo>
                      <a:lnTo>
                        <a:pt x="20" y="10"/>
                      </a:lnTo>
                      <a:lnTo>
                        <a:pt x="19" y="9"/>
                      </a:lnTo>
                      <a:lnTo>
                        <a:pt x="19" y="7"/>
                      </a:lnTo>
                      <a:lnTo>
                        <a:pt x="17" y="7"/>
                      </a:lnTo>
                      <a:lnTo>
                        <a:pt x="15" y="5"/>
                      </a:lnTo>
                      <a:lnTo>
                        <a:pt x="14" y="5"/>
                      </a:lnTo>
                      <a:lnTo>
                        <a:pt x="12" y="5"/>
                      </a:lnTo>
                      <a:lnTo>
                        <a:pt x="10" y="5"/>
                      </a:lnTo>
                      <a:lnTo>
                        <a:pt x="9" y="7"/>
                      </a:lnTo>
                      <a:lnTo>
                        <a:pt x="7" y="7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5" y="12"/>
                      </a:lnTo>
                      <a:lnTo>
                        <a:pt x="5" y="14"/>
                      </a:lnTo>
                      <a:lnTo>
                        <a:pt x="5" y="15"/>
                      </a:lnTo>
                      <a:lnTo>
                        <a:pt x="7" y="17"/>
                      </a:lnTo>
                      <a:lnTo>
                        <a:pt x="7" y="19"/>
                      </a:lnTo>
                      <a:lnTo>
                        <a:pt x="9" y="19"/>
                      </a:lnTo>
                      <a:lnTo>
                        <a:pt x="10" y="20"/>
                      </a:lnTo>
                      <a:lnTo>
                        <a:pt x="12" y="20"/>
                      </a:lnTo>
                      <a:lnTo>
                        <a:pt x="14" y="20"/>
                      </a:lnTo>
                      <a:lnTo>
                        <a:pt x="15" y="20"/>
                      </a:lnTo>
                      <a:lnTo>
                        <a:pt x="17" y="19"/>
                      </a:lnTo>
                      <a:lnTo>
                        <a:pt x="19" y="19"/>
                      </a:lnTo>
                      <a:lnTo>
                        <a:pt x="19" y="17"/>
                      </a:lnTo>
                      <a:lnTo>
                        <a:pt x="20" y="15"/>
                      </a:lnTo>
                      <a:lnTo>
                        <a:pt x="20" y="14"/>
                      </a:lnTo>
                      <a:lnTo>
                        <a:pt x="20" y="12"/>
                      </a:lnTo>
                      <a:lnTo>
                        <a:pt x="25" y="12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7" name="Freeform 314"/>
                <p:cNvSpPr>
                  <a:spLocks/>
                </p:cNvSpPr>
                <p:nvPr/>
              </p:nvSpPr>
              <p:spPr bwMode="auto">
                <a:xfrm>
                  <a:off x="2021" y="2935"/>
                  <a:ext cx="20" cy="20"/>
                </a:xfrm>
                <a:custGeom>
                  <a:avLst/>
                  <a:gdLst>
                    <a:gd name="T0" fmla="*/ 20 w 20"/>
                    <a:gd name="T1" fmla="*/ 8 h 20"/>
                    <a:gd name="T2" fmla="*/ 18 w 20"/>
                    <a:gd name="T3" fmla="*/ 5 h 20"/>
                    <a:gd name="T4" fmla="*/ 17 w 20"/>
                    <a:gd name="T5" fmla="*/ 2 h 20"/>
                    <a:gd name="T6" fmla="*/ 13 w 20"/>
                    <a:gd name="T7" fmla="*/ 2 h 20"/>
                    <a:gd name="T8" fmla="*/ 8 w 20"/>
                    <a:gd name="T9" fmla="*/ 2 h 20"/>
                    <a:gd name="T10" fmla="*/ 5 w 20"/>
                    <a:gd name="T11" fmla="*/ 2 h 20"/>
                    <a:gd name="T12" fmla="*/ 2 w 20"/>
                    <a:gd name="T13" fmla="*/ 5 h 20"/>
                    <a:gd name="T14" fmla="*/ 2 w 20"/>
                    <a:gd name="T15" fmla="*/ 8 h 20"/>
                    <a:gd name="T16" fmla="*/ 2 w 20"/>
                    <a:gd name="T17" fmla="*/ 13 h 20"/>
                    <a:gd name="T18" fmla="*/ 2 w 20"/>
                    <a:gd name="T19" fmla="*/ 17 h 20"/>
                    <a:gd name="T20" fmla="*/ 5 w 20"/>
                    <a:gd name="T21" fmla="*/ 18 h 20"/>
                    <a:gd name="T22" fmla="*/ 8 w 20"/>
                    <a:gd name="T23" fmla="*/ 20 h 20"/>
                    <a:gd name="T24" fmla="*/ 13 w 20"/>
                    <a:gd name="T25" fmla="*/ 20 h 20"/>
                    <a:gd name="T26" fmla="*/ 17 w 20"/>
                    <a:gd name="T27" fmla="*/ 18 h 20"/>
                    <a:gd name="T28" fmla="*/ 18 w 20"/>
                    <a:gd name="T29" fmla="*/ 17 h 20"/>
                    <a:gd name="T30" fmla="*/ 20 w 20"/>
                    <a:gd name="T31" fmla="*/ 13 h 20"/>
                    <a:gd name="T32" fmla="*/ 15 w 20"/>
                    <a:gd name="T33" fmla="*/ 10 h 20"/>
                    <a:gd name="T34" fmla="*/ 15 w 20"/>
                    <a:gd name="T35" fmla="*/ 8 h 20"/>
                    <a:gd name="T36" fmla="*/ 15 w 20"/>
                    <a:gd name="T37" fmla="*/ 7 h 20"/>
                    <a:gd name="T38" fmla="*/ 13 w 20"/>
                    <a:gd name="T39" fmla="*/ 7 h 20"/>
                    <a:gd name="T40" fmla="*/ 10 w 20"/>
                    <a:gd name="T41" fmla="*/ 5 h 20"/>
                    <a:gd name="T42" fmla="*/ 8 w 20"/>
                    <a:gd name="T43" fmla="*/ 7 h 20"/>
                    <a:gd name="T44" fmla="*/ 7 w 20"/>
                    <a:gd name="T45" fmla="*/ 7 h 20"/>
                    <a:gd name="T46" fmla="*/ 7 w 20"/>
                    <a:gd name="T47" fmla="*/ 8 h 20"/>
                    <a:gd name="T48" fmla="*/ 5 w 20"/>
                    <a:gd name="T49" fmla="*/ 10 h 20"/>
                    <a:gd name="T50" fmla="*/ 7 w 20"/>
                    <a:gd name="T51" fmla="*/ 13 h 20"/>
                    <a:gd name="T52" fmla="*/ 7 w 20"/>
                    <a:gd name="T53" fmla="*/ 15 h 20"/>
                    <a:gd name="T54" fmla="*/ 8 w 20"/>
                    <a:gd name="T55" fmla="*/ 15 h 20"/>
                    <a:gd name="T56" fmla="*/ 10 w 20"/>
                    <a:gd name="T57" fmla="*/ 15 h 20"/>
                    <a:gd name="T58" fmla="*/ 13 w 20"/>
                    <a:gd name="T59" fmla="*/ 15 h 20"/>
                    <a:gd name="T60" fmla="*/ 15 w 20"/>
                    <a:gd name="T61" fmla="*/ 15 h 20"/>
                    <a:gd name="T62" fmla="*/ 15 w 20"/>
                    <a:gd name="T63" fmla="*/ 13 h 20"/>
                    <a:gd name="T64" fmla="*/ 15 w 20"/>
                    <a:gd name="T65" fmla="*/ 10 h 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0"/>
                    <a:gd name="T100" fmla="*/ 0 h 20"/>
                    <a:gd name="T101" fmla="*/ 20 w 20"/>
                    <a:gd name="T102" fmla="*/ 20 h 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0" h="20">
                      <a:moveTo>
                        <a:pt x="20" y="10"/>
                      </a:moveTo>
                      <a:lnTo>
                        <a:pt x="20" y="8"/>
                      </a:lnTo>
                      <a:lnTo>
                        <a:pt x="20" y="7"/>
                      </a:lnTo>
                      <a:lnTo>
                        <a:pt x="18" y="5"/>
                      </a:lnTo>
                      <a:lnTo>
                        <a:pt x="18" y="3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3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2" y="13"/>
                      </a:lnTo>
                      <a:lnTo>
                        <a:pt x="2" y="15"/>
                      </a:lnTo>
                      <a:lnTo>
                        <a:pt x="2" y="17"/>
                      </a:lnTo>
                      <a:lnTo>
                        <a:pt x="3" y="18"/>
                      </a:lnTo>
                      <a:lnTo>
                        <a:pt x="5" y="18"/>
                      </a:lnTo>
                      <a:lnTo>
                        <a:pt x="7" y="20"/>
                      </a:lnTo>
                      <a:lnTo>
                        <a:pt x="8" y="20"/>
                      </a:lnTo>
                      <a:lnTo>
                        <a:pt x="10" y="20"/>
                      </a:lnTo>
                      <a:lnTo>
                        <a:pt x="13" y="20"/>
                      </a:lnTo>
                      <a:lnTo>
                        <a:pt x="15" y="20"/>
                      </a:lnTo>
                      <a:lnTo>
                        <a:pt x="17" y="18"/>
                      </a:lnTo>
                      <a:lnTo>
                        <a:pt x="18" y="18"/>
                      </a:lnTo>
                      <a:lnTo>
                        <a:pt x="18" y="17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20" y="10"/>
                      </a:lnTo>
                      <a:lnTo>
                        <a:pt x="15" y="10"/>
                      </a:lnTo>
                      <a:lnTo>
                        <a:pt x="15" y="8"/>
                      </a:lnTo>
                      <a:lnTo>
                        <a:pt x="15" y="7"/>
                      </a:lnTo>
                      <a:lnTo>
                        <a:pt x="13" y="7"/>
                      </a:lnTo>
                      <a:lnTo>
                        <a:pt x="12" y="5"/>
                      </a:lnTo>
                      <a:lnTo>
                        <a:pt x="10" y="5"/>
                      </a:lnTo>
                      <a:lnTo>
                        <a:pt x="8" y="7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5" y="10"/>
                      </a:lnTo>
                      <a:lnTo>
                        <a:pt x="5" y="12"/>
                      </a:lnTo>
                      <a:lnTo>
                        <a:pt x="7" y="13"/>
                      </a:lnTo>
                      <a:lnTo>
                        <a:pt x="7" y="15"/>
                      </a:lnTo>
                      <a:lnTo>
                        <a:pt x="8" y="15"/>
                      </a:lnTo>
                      <a:lnTo>
                        <a:pt x="10" y="15"/>
                      </a:lnTo>
                      <a:lnTo>
                        <a:pt x="12" y="15"/>
                      </a:lnTo>
                      <a:lnTo>
                        <a:pt x="13" y="15"/>
                      </a:lnTo>
                      <a:lnTo>
                        <a:pt x="15" y="15"/>
                      </a:ln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0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8" name="Freeform 315"/>
                <p:cNvSpPr>
                  <a:spLocks/>
                </p:cNvSpPr>
                <p:nvPr/>
              </p:nvSpPr>
              <p:spPr bwMode="auto">
                <a:xfrm>
                  <a:off x="2024" y="2938"/>
                  <a:ext cx="15" cy="15"/>
                </a:xfrm>
                <a:custGeom>
                  <a:avLst/>
                  <a:gdLst>
                    <a:gd name="T0" fmla="*/ 15 w 15"/>
                    <a:gd name="T1" fmla="*/ 7 h 15"/>
                    <a:gd name="T2" fmla="*/ 15 w 15"/>
                    <a:gd name="T3" fmla="*/ 7 h 15"/>
                    <a:gd name="T4" fmla="*/ 15 w 15"/>
                    <a:gd name="T5" fmla="*/ 5 h 15"/>
                    <a:gd name="T6" fmla="*/ 14 w 15"/>
                    <a:gd name="T7" fmla="*/ 4 h 15"/>
                    <a:gd name="T8" fmla="*/ 14 w 15"/>
                    <a:gd name="T9" fmla="*/ 2 h 15"/>
                    <a:gd name="T10" fmla="*/ 12 w 15"/>
                    <a:gd name="T11" fmla="*/ 2 h 15"/>
                    <a:gd name="T12" fmla="*/ 10 w 15"/>
                    <a:gd name="T13" fmla="*/ 0 h 15"/>
                    <a:gd name="T14" fmla="*/ 9 w 15"/>
                    <a:gd name="T15" fmla="*/ 0 h 15"/>
                    <a:gd name="T16" fmla="*/ 7 w 15"/>
                    <a:gd name="T17" fmla="*/ 0 h 15"/>
                    <a:gd name="T18" fmla="*/ 7 w 15"/>
                    <a:gd name="T19" fmla="*/ 0 h 15"/>
                    <a:gd name="T20" fmla="*/ 5 w 15"/>
                    <a:gd name="T21" fmla="*/ 0 h 15"/>
                    <a:gd name="T22" fmla="*/ 4 w 15"/>
                    <a:gd name="T23" fmla="*/ 2 h 15"/>
                    <a:gd name="T24" fmla="*/ 2 w 15"/>
                    <a:gd name="T25" fmla="*/ 2 h 15"/>
                    <a:gd name="T26" fmla="*/ 2 w 15"/>
                    <a:gd name="T27" fmla="*/ 4 h 15"/>
                    <a:gd name="T28" fmla="*/ 0 w 15"/>
                    <a:gd name="T29" fmla="*/ 5 h 15"/>
                    <a:gd name="T30" fmla="*/ 0 w 15"/>
                    <a:gd name="T31" fmla="*/ 7 h 15"/>
                    <a:gd name="T32" fmla="*/ 0 w 15"/>
                    <a:gd name="T33" fmla="*/ 7 h 15"/>
                    <a:gd name="T34" fmla="*/ 0 w 15"/>
                    <a:gd name="T35" fmla="*/ 9 h 15"/>
                    <a:gd name="T36" fmla="*/ 0 w 15"/>
                    <a:gd name="T37" fmla="*/ 10 h 15"/>
                    <a:gd name="T38" fmla="*/ 2 w 15"/>
                    <a:gd name="T39" fmla="*/ 12 h 15"/>
                    <a:gd name="T40" fmla="*/ 2 w 15"/>
                    <a:gd name="T41" fmla="*/ 14 h 15"/>
                    <a:gd name="T42" fmla="*/ 4 w 15"/>
                    <a:gd name="T43" fmla="*/ 14 h 15"/>
                    <a:gd name="T44" fmla="*/ 5 w 15"/>
                    <a:gd name="T45" fmla="*/ 15 h 15"/>
                    <a:gd name="T46" fmla="*/ 7 w 15"/>
                    <a:gd name="T47" fmla="*/ 15 h 15"/>
                    <a:gd name="T48" fmla="*/ 7 w 15"/>
                    <a:gd name="T49" fmla="*/ 15 h 15"/>
                    <a:gd name="T50" fmla="*/ 9 w 15"/>
                    <a:gd name="T51" fmla="*/ 15 h 15"/>
                    <a:gd name="T52" fmla="*/ 10 w 15"/>
                    <a:gd name="T53" fmla="*/ 15 h 15"/>
                    <a:gd name="T54" fmla="*/ 12 w 15"/>
                    <a:gd name="T55" fmla="*/ 14 h 15"/>
                    <a:gd name="T56" fmla="*/ 14 w 15"/>
                    <a:gd name="T57" fmla="*/ 14 h 15"/>
                    <a:gd name="T58" fmla="*/ 14 w 15"/>
                    <a:gd name="T59" fmla="*/ 12 h 15"/>
                    <a:gd name="T60" fmla="*/ 15 w 15"/>
                    <a:gd name="T61" fmla="*/ 10 h 15"/>
                    <a:gd name="T62" fmla="*/ 15 w 15"/>
                    <a:gd name="T63" fmla="*/ 9 h 15"/>
                    <a:gd name="T64" fmla="*/ 15 w 15"/>
                    <a:gd name="T65" fmla="*/ 7 h 1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"/>
                    <a:gd name="T100" fmla="*/ 0 h 15"/>
                    <a:gd name="T101" fmla="*/ 15 w 15"/>
                    <a:gd name="T102" fmla="*/ 15 h 1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" h="15">
                      <a:moveTo>
                        <a:pt x="15" y="7"/>
                      </a:moveTo>
                      <a:lnTo>
                        <a:pt x="15" y="7"/>
                      </a:ln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4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5" y="15"/>
                      </a:lnTo>
                      <a:lnTo>
                        <a:pt x="7" y="15"/>
                      </a:lnTo>
                      <a:lnTo>
                        <a:pt x="9" y="15"/>
                      </a:lnTo>
                      <a:lnTo>
                        <a:pt x="10" y="15"/>
                      </a:lnTo>
                      <a:lnTo>
                        <a:pt x="12" y="14"/>
                      </a:lnTo>
                      <a:lnTo>
                        <a:pt x="14" y="14"/>
                      </a:lnTo>
                      <a:lnTo>
                        <a:pt x="14" y="12"/>
                      </a:lnTo>
                      <a:lnTo>
                        <a:pt x="15" y="10"/>
                      </a:lnTo>
                      <a:lnTo>
                        <a:pt x="15" y="9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89" name="Freeform 316"/>
                <p:cNvSpPr>
                  <a:spLocks/>
                </p:cNvSpPr>
                <p:nvPr/>
              </p:nvSpPr>
              <p:spPr bwMode="auto">
                <a:xfrm>
                  <a:off x="2026" y="2940"/>
                  <a:ext cx="10" cy="10"/>
                </a:xfrm>
                <a:custGeom>
                  <a:avLst/>
                  <a:gdLst>
                    <a:gd name="T0" fmla="*/ 10 w 10"/>
                    <a:gd name="T1" fmla="*/ 5 h 10"/>
                    <a:gd name="T2" fmla="*/ 10 w 10"/>
                    <a:gd name="T3" fmla="*/ 5 h 10"/>
                    <a:gd name="T4" fmla="*/ 10 w 10"/>
                    <a:gd name="T5" fmla="*/ 3 h 10"/>
                    <a:gd name="T6" fmla="*/ 10 w 10"/>
                    <a:gd name="T7" fmla="*/ 3 h 10"/>
                    <a:gd name="T8" fmla="*/ 10 w 10"/>
                    <a:gd name="T9" fmla="*/ 2 h 10"/>
                    <a:gd name="T10" fmla="*/ 8 w 10"/>
                    <a:gd name="T11" fmla="*/ 2 h 10"/>
                    <a:gd name="T12" fmla="*/ 8 w 10"/>
                    <a:gd name="T13" fmla="*/ 2 h 10"/>
                    <a:gd name="T14" fmla="*/ 7 w 10"/>
                    <a:gd name="T15" fmla="*/ 0 h 10"/>
                    <a:gd name="T16" fmla="*/ 5 w 10"/>
                    <a:gd name="T17" fmla="*/ 0 h 10"/>
                    <a:gd name="T18" fmla="*/ 5 w 10"/>
                    <a:gd name="T19" fmla="*/ 0 h 10"/>
                    <a:gd name="T20" fmla="*/ 3 w 10"/>
                    <a:gd name="T21" fmla="*/ 2 h 10"/>
                    <a:gd name="T22" fmla="*/ 3 w 10"/>
                    <a:gd name="T23" fmla="*/ 2 h 10"/>
                    <a:gd name="T24" fmla="*/ 2 w 10"/>
                    <a:gd name="T25" fmla="*/ 2 h 10"/>
                    <a:gd name="T26" fmla="*/ 2 w 10"/>
                    <a:gd name="T27" fmla="*/ 3 h 10"/>
                    <a:gd name="T28" fmla="*/ 2 w 10"/>
                    <a:gd name="T29" fmla="*/ 3 h 10"/>
                    <a:gd name="T30" fmla="*/ 0 w 10"/>
                    <a:gd name="T31" fmla="*/ 5 h 10"/>
                    <a:gd name="T32" fmla="*/ 0 w 10"/>
                    <a:gd name="T33" fmla="*/ 5 h 10"/>
                    <a:gd name="T34" fmla="*/ 0 w 10"/>
                    <a:gd name="T35" fmla="*/ 7 h 10"/>
                    <a:gd name="T36" fmla="*/ 2 w 10"/>
                    <a:gd name="T37" fmla="*/ 8 h 10"/>
                    <a:gd name="T38" fmla="*/ 2 w 10"/>
                    <a:gd name="T39" fmla="*/ 8 h 10"/>
                    <a:gd name="T40" fmla="*/ 2 w 10"/>
                    <a:gd name="T41" fmla="*/ 10 h 10"/>
                    <a:gd name="T42" fmla="*/ 3 w 10"/>
                    <a:gd name="T43" fmla="*/ 10 h 10"/>
                    <a:gd name="T44" fmla="*/ 3 w 10"/>
                    <a:gd name="T45" fmla="*/ 10 h 10"/>
                    <a:gd name="T46" fmla="*/ 5 w 10"/>
                    <a:gd name="T47" fmla="*/ 10 h 10"/>
                    <a:gd name="T48" fmla="*/ 5 w 10"/>
                    <a:gd name="T49" fmla="*/ 10 h 10"/>
                    <a:gd name="T50" fmla="*/ 7 w 10"/>
                    <a:gd name="T51" fmla="*/ 10 h 10"/>
                    <a:gd name="T52" fmla="*/ 8 w 10"/>
                    <a:gd name="T53" fmla="*/ 10 h 10"/>
                    <a:gd name="T54" fmla="*/ 8 w 10"/>
                    <a:gd name="T55" fmla="*/ 10 h 10"/>
                    <a:gd name="T56" fmla="*/ 10 w 10"/>
                    <a:gd name="T57" fmla="*/ 10 h 10"/>
                    <a:gd name="T58" fmla="*/ 10 w 10"/>
                    <a:gd name="T59" fmla="*/ 8 h 10"/>
                    <a:gd name="T60" fmla="*/ 10 w 10"/>
                    <a:gd name="T61" fmla="*/ 8 h 10"/>
                    <a:gd name="T62" fmla="*/ 10 w 10"/>
                    <a:gd name="T63" fmla="*/ 7 h 10"/>
                    <a:gd name="T64" fmla="*/ 10 w 10"/>
                    <a:gd name="T65" fmla="*/ 5 h 1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0"/>
                    <a:gd name="T100" fmla="*/ 0 h 10"/>
                    <a:gd name="T101" fmla="*/ 10 w 10"/>
                    <a:gd name="T102" fmla="*/ 10 h 1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0" h="10">
                      <a:moveTo>
                        <a:pt x="10" y="5"/>
                      </a:moveTo>
                      <a:lnTo>
                        <a:pt x="10" y="5"/>
                      </a:ln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3" y="10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0" y="8"/>
                      </a:lnTo>
                      <a:lnTo>
                        <a:pt x="10" y="7"/>
                      </a:lnTo>
                      <a:lnTo>
                        <a:pt x="10" y="5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0" name="Freeform 317"/>
                <p:cNvSpPr>
                  <a:spLocks/>
                </p:cNvSpPr>
                <p:nvPr/>
              </p:nvSpPr>
              <p:spPr bwMode="auto">
                <a:xfrm>
                  <a:off x="2029" y="2943"/>
                  <a:ext cx="5" cy="5"/>
                </a:xfrm>
                <a:custGeom>
                  <a:avLst/>
                  <a:gdLst>
                    <a:gd name="T0" fmla="*/ 5 w 5"/>
                    <a:gd name="T1" fmla="*/ 2 h 5"/>
                    <a:gd name="T2" fmla="*/ 5 w 5"/>
                    <a:gd name="T3" fmla="*/ 2 h 5"/>
                    <a:gd name="T4" fmla="*/ 5 w 5"/>
                    <a:gd name="T5" fmla="*/ 2 h 5"/>
                    <a:gd name="T6" fmla="*/ 5 w 5"/>
                    <a:gd name="T7" fmla="*/ 2 h 5"/>
                    <a:gd name="T8" fmla="*/ 4 w 5"/>
                    <a:gd name="T9" fmla="*/ 0 h 5"/>
                    <a:gd name="T10" fmla="*/ 4 w 5"/>
                    <a:gd name="T11" fmla="*/ 0 h 5"/>
                    <a:gd name="T12" fmla="*/ 4 w 5"/>
                    <a:gd name="T13" fmla="*/ 0 h 5"/>
                    <a:gd name="T14" fmla="*/ 4 w 5"/>
                    <a:gd name="T15" fmla="*/ 0 h 5"/>
                    <a:gd name="T16" fmla="*/ 2 w 5"/>
                    <a:gd name="T17" fmla="*/ 0 h 5"/>
                    <a:gd name="T18" fmla="*/ 2 w 5"/>
                    <a:gd name="T19" fmla="*/ 0 h 5"/>
                    <a:gd name="T20" fmla="*/ 2 w 5"/>
                    <a:gd name="T21" fmla="*/ 0 h 5"/>
                    <a:gd name="T22" fmla="*/ 2 w 5"/>
                    <a:gd name="T23" fmla="*/ 0 h 5"/>
                    <a:gd name="T24" fmla="*/ 0 w 5"/>
                    <a:gd name="T25" fmla="*/ 0 h 5"/>
                    <a:gd name="T26" fmla="*/ 0 w 5"/>
                    <a:gd name="T27" fmla="*/ 2 h 5"/>
                    <a:gd name="T28" fmla="*/ 0 w 5"/>
                    <a:gd name="T29" fmla="*/ 2 h 5"/>
                    <a:gd name="T30" fmla="*/ 0 w 5"/>
                    <a:gd name="T31" fmla="*/ 2 h 5"/>
                    <a:gd name="T32" fmla="*/ 0 w 5"/>
                    <a:gd name="T33" fmla="*/ 2 h 5"/>
                    <a:gd name="T34" fmla="*/ 0 w 5"/>
                    <a:gd name="T35" fmla="*/ 4 h 5"/>
                    <a:gd name="T36" fmla="*/ 0 w 5"/>
                    <a:gd name="T37" fmla="*/ 4 h 5"/>
                    <a:gd name="T38" fmla="*/ 0 w 5"/>
                    <a:gd name="T39" fmla="*/ 4 h 5"/>
                    <a:gd name="T40" fmla="*/ 0 w 5"/>
                    <a:gd name="T41" fmla="*/ 4 h 5"/>
                    <a:gd name="T42" fmla="*/ 2 w 5"/>
                    <a:gd name="T43" fmla="*/ 5 h 5"/>
                    <a:gd name="T44" fmla="*/ 2 w 5"/>
                    <a:gd name="T45" fmla="*/ 5 h 5"/>
                    <a:gd name="T46" fmla="*/ 2 w 5"/>
                    <a:gd name="T47" fmla="*/ 5 h 5"/>
                    <a:gd name="T48" fmla="*/ 2 w 5"/>
                    <a:gd name="T49" fmla="*/ 5 h 5"/>
                    <a:gd name="T50" fmla="*/ 4 w 5"/>
                    <a:gd name="T51" fmla="*/ 5 h 5"/>
                    <a:gd name="T52" fmla="*/ 4 w 5"/>
                    <a:gd name="T53" fmla="*/ 5 h 5"/>
                    <a:gd name="T54" fmla="*/ 4 w 5"/>
                    <a:gd name="T55" fmla="*/ 5 h 5"/>
                    <a:gd name="T56" fmla="*/ 4 w 5"/>
                    <a:gd name="T57" fmla="*/ 4 h 5"/>
                    <a:gd name="T58" fmla="*/ 5 w 5"/>
                    <a:gd name="T59" fmla="*/ 4 h 5"/>
                    <a:gd name="T60" fmla="*/ 5 w 5"/>
                    <a:gd name="T61" fmla="*/ 4 h 5"/>
                    <a:gd name="T62" fmla="*/ 5 w 5"/>
                    <a:gd name="T63" fmla="*/ 4 h 5"/>
                    <a:gd name="T64" fmla="*/ 5 w 5"/>
                    <a:gd name="T65" fmla="*/ 2 h 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"/>
                    <a:gd name="T100" fmla="*/ 0 h 5"/>
                    <a:gd name="T101" fmla="*/ 5 w 5"/>
                    <a:gd name="T102" fmla="*/ 5 h 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" h="5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1" name="Freeform 318"/>
                <p:cNvSpPr>
                  <a:spLocks/>
                </p:cNvSpPr>
                <p:nvPr/>
              </p:nvSpPr>
              <p:spPr bwMode="auto">
                <a:xfrm>
                  <a:off x="1398" y="2866"/>
                  <a:ext cx="1266" cy="165"/>
                </a:xfrm>
                <a:custGeom>
                  <a:avLst/>
                  <a:gdLst>
                    <a:gd name="T0" fmla="*/ 40 w 1266"/>
                    <a:gd name="T1" fmla="*/ 159 h 165"/>
                    <a:gd name="T2" fmla="*/ 33 w 1266"/>
                    <a:gd name="T3" fmla="*/ 150 h 165"/>
                    <a:gd name="T4" fmla="*/ 22 w 1266"/>
                    <a:gd name="T5" fmla="*/ 145 h 165"/>
                    <a:gd name="T6" fmla="*/ 7 w 1266"/>
                    <a:gd name="T7" fmla="*/ 145 h 165"/>
                    <a:gd name="T8" fmla="*/ 20 w 1266"/>
                    <a:gd name="T9" fmla="*/ 134 h 165"/>
                    <a:gd name="T10" fmla="*/ 60 w 1266"/>
                    <a:gd name="T11" fmla="*/ 107 h 165"/>
                    <a:gd name="T12" fmla="*/ 100 w 1266"/>
                    <a:gd name="T13" fmla="*/ 81 h 165"/>
                    <a:gd name="T14" fmla="*/ 141 w 1266"/>
                    <a:gd name="T15" fmla="*/ 59 h 165"/>
                    <a:gd name="T16" fmla="*/ 169 w 1266"/>
                    <a:gd name="T17" fmla="*/ 48 h 165"/>
                    <a:gd name="T18" fmla="*/ 186 w 1266"/>
                    <a:gd name="T19" fmla="*/ 43 h 165"/>
                    <a:gd name="T20" fmla="*/ 203 w 1266"/>
                    <a:gd name="T21" fmla="*/ 34 h 165"/>
                    <a:gd name="T22" fmla="*/ 218 w 1266"/>
                    <a:gd name="T23" fmla="*/ 29 h 165"/>
                    <a:gd name="T24" fmla="*/ 256 w 1266"/>
                    <a:gd name="T25" fmla="*/ 18 h 165"/>
                    <a:gd name="T26" fmla="*/ 312 w 1266"/>
                    <a:gd name="T27" fmla="*/ 5 h 165"/>
                    <a:gd name="T28" fmla="*/ 366 w 1266"/>
                    <a:gd name="T29" fmla="*/ 0 h 165"/>
                    <a:gd name="T30" fmla="*/ 422 w 1266"/>
                    <a:gd name="T31" fmla="*/ 3 h 165"/>
                    <a:gd name="T32" fmla="*/ 480 w 1266"/>
                    <a:gd name="T33" fmla="*/ 13 h 165"/>
                    <a:gd name="T34" fmla="*/ 532 w 1266"/>
                    <a:gd name="T35" fmla="*/ 31 h 165"/>
                    <a:gd name="T36" fmla="*/ 583 w 1266"/>
                    <a:gd name="T37" fmla="*/ 51 h 165"/>
                    <a:gd name="T38" fmla="*/ 621 w 1266"/>
                    <a:gd name="T39" fmla="*/ 61 h 165"/>
                    <a:gd name="T40" fmla="*/ 650 w 1266"/>
                    <a:gd name="T41" fmla="*/ 66 h 165"/>
                    <a:gd name="T42" fmla="*/ 716 w 1266"/>
                    <a:gd name="T43" fmla="*/ 66 h 165"/>
                    <a:gd name="T44" fmla="*/ 824 w 1266"/>
                    <a:gd name="T45" fmla="*/ 67 h 165"/>
                    <a:gd name="T46" fmla="*/ 930 w 1266"/>
                    <a:gd name="T47" fmla="*/ 67 h 165"/>
                    <a:gd name="T48" fmla="*/ 1010 w 1266"/>
                    <a:gd name="T49" fmla="*/ 59 h 165"/>
                    <a:gd name="T50" fmla="*/ 1063 w 1266"/>
                    <a:gd name="T51" fmla="*/ 49 h 165"/>
                    <a:gd name="T52" fmla="*/ 1102 w 1266"/>
                    <a:gd name="T53" fmla="*/ 39 h 165"/>
                    <a:gd name="T54" fmla="*/ 1125 w 1266"/>
                    <a:gd name="T55" fmla="*/ 38 h 165"/>
                    <a:gd name="T56" fmla="*/ 1158 w 1266"/>
                    <a:gd name="T57" fmla="*/ 41 h 165"/>
                    <a:gd name="T58" fmla="*/ 1201 w 1266"/>
                    <a:gd name="T59" fmla="*/ 54 h 165"/>
                    <a:gd name="T60" fmla="*/ 1244 w 1266"/>
                    <a:gd name="T61" fmla="*/ 71 h 165"/>
                    <a:gd name="T62" fmla="*/ 1258 w 1266"/>
                    <a:gd name="T63" fmla="*/ 81 h 165"/>
                    <a:gd name="T64" fmla="*/ 1238 w 1266"/>
                    <a:gd name="T65" fmla="*/ 87 h 165"/>
                    <a:gd name="T66" fmla="*/ 1220 w 1266"/>
                    <a:gd name="T67" fmla="*/ 97 h 165"/>
                    <a:gd name="T68" fmla="*/ 1206 w 1266"/>
                    <a:gd name="T69" fmla="*/ 111 h 165"/>
                    <a:gd name="T70" fmla="*/ 1183 w 1266"/>
                    <a:gd name="T71" fmla="*/ 114 h 165"/>
                    <a:gd name="T72" fmla="*/ 1146 w 1266"/>
                    <a:gd name="T73" fmla="*/ 107 h 165"/>
                    <a:gd name="T74" fmla="*/ 1090 w 1266"/>
                    <a:gd name="T75" fmla="*/ 104 h 165"/>
                    <a:gd name="T76" fmla="*/ 1014 w 1266"/>
                    <a:gd name="T77" fmla="*/ 111 h 165"/>
                    <a:gd name="T78" fmla="*/ 937 w 1266"/>
                    <a:gd name="T79" fmla="*/ 122 h 165"/>
                    <a:gd name="T80" fmla="*/ 871 w 1266"/>
                    <a:gd name="T81" fmla="*/ 129 h 165"/>
                    <a:gd name="T82" fmla="*/ 812 w 1266"/>
                    <a:gd name="T83" fmla="*/ 127 h 165"/>
                    <a:gd name="T84" fmla="*/ 754 w 1266"/>
                    <a:gd name="T85" fmla="*/ 124 h 165"/>
                    <a:gd name="T86" fmla="*/ 695 w 1266"/>
                    <a:gd name="T87" fmla="*/ 124 h 165"/>
                    <a:gd name="T88" fmla="*/ 661 w 1266"/>
                    <a:gd name="T89" fmla="*/ 127 h 165"/>
                    <a:gd name="T90" fmla="*/ 651 w 1266"/>
                    <a:gd name="T91" fmla="*/ 132 h 165"/>
                    <a:gd name="T92" fmla="*/ 641 w 1266"/>
                    <a:gd name="T93" fmla="*/ 135 h 165"/>
                    <a:gd name="T94" fmla="*/ 633 w 1266"/>
                    <a:gd name="T95" fmla="*/ 137 h 165"/>
                    <a:gd name="T96" fmla="*/ 616 w 1266"/>
                    <a:gd name="T97" fmla="*/ 129 h 165"/>
                    <a:gd name="T98" fmla="*/ 593 w 1266"/>
                    <a:gd name="T99" fmla="*/ 114 h 165"/>
                    <a:gd name="T100" fmla="*/ 568 w 1266"/>
                    <a:gd name="T101" fmla="*/ 101 h 165"/>
                    <a:gd name="T102" fmla="*/ 542 w 1266"/>
                    <a:gd name="T103" fmla="*/ 91 h 165"/>
                    <a:gd name="T104" fmla="*/ 520 w 1266"/>
                    <a:gd name="T105" fmla="*/ 82 h 165"/>
                    <a:gd name="T106" fmla="*/ 498 w 1266"/>
                    <a:gd name="T107" fmla="*/ 76 h 165"/>
                    <a:gd name="T108" fmla="*/ 479 w 1266"/>
                    <a:gd name="T109" fmla="*/ 71 h 165"/>
                    <a:gd name="T110" fmla="*/ 459 w 1266"/>
                    <a:gd name="T111" fmla="*/ 66 h 165"/>
                    <a:gd name="T112" fmla="*/ 429 w 1266"/>
                    <a:gd name="T113" fmla="*/ 59 h 165"/>
                    <a:gd name="T114" fmla="*/ 390 w 1266"/>
                    <a:gd name="T115" fmla="*/ 54 h 165"/>
                    <a:gd name="T116" fmla="*/ 352 w 1266"/>
                    <a:gd name="T117" fmla="*/ 53 h 165"/>
                    <a:gd name="T118" fmla="*/ 314 w 1266"/>
                    <a:gd name="T119" fmla="*/ 53 h 165"/>
                    <a:gd name="T120" fmla="*/ 40 w 1266"/>
                    <a:gd name="T121" fmla="*/ 165 h 16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266"/>
                    <a:gd name="T184" fmla="*/ 0 h 165"/>
                    <a:gd name="T185" fmla="*/ 1266 w 1266"/>
                    <a:gd name="T186" fmla="*/ 165 h 16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266" h="165">
                      <a:moveTo>
                        <a:pt x="40" y="165"/>
                      </a:moveTo>
                      <a:lnTo>
                        <a:pt x="40" y="159"/>
                      </a:lnTo>
                      <a:lnTo>
                        <a:pt x="38" y="154"/>
                      </a:lnTo>
                      <a:lnTo>
                        <a:pt x="33" y="150"/>
                      </a:lnTo>
                      <a:lnTo>
                        <a:pt x="28" y="147"/>
                      </a:lnTo>
                      <a:lnTo>
                        <a:pt x="22" y="145"/>
                      </a:lnTo>
                      <a:lnTo>
                        <a:pt x="15" y="144"/>
                      </a:lnTo>
                      <a:lnTo>
                        <a:pt x="7" y="145"/>
                      </a:lnTo>
                      <a:lnTo>
                        <a:pt x="0" y="147"/>
                      </a:lnTo>
                      <a:lnTo>
                        <a:pt x="20" y="134"/>
                      </a:lnTo>
                      <a:lnTo>
                        <a:pt x="40" y="121"/>
                      </a:lnTo>
                      <a:lnTo>
                        <a:pt x="60" y="107"/>
                      </a:lnTo>
                      <a:lnTo>
                        <a:pt x="80" y="94"/>
                      </a:lnTo>
                      <a:lnTo>
                        <a:pt x="100" y="81"/>
                      </a:lnTo>
                      <a:lnTo>
                        <a:pt x="120" y="69"/>
                      </a:lnTo>
                      <a:lnTo>
                        <a:pt x="141" y="59"/>
                      </a:lnTo>
                      <a:lnTo>
                        <a:pt x="163" y="51"/>
                      </a:lnTo>
                      <a:lnTo>
                        <a:pt x="169" y="48"/>
                      </a:lnTo>
                      <a:lnTo>
                        <a:pt x="178" y="44"/>
                      </a:lnTo>
                      <a:lnTo>
                        <a:pt x="186" y="43"/>
                      </a:lnTo>
                      <a:lnTo>
                        <a:pt x="194" y="38"/>
                      </a:lnTo>
                      <a:lnTo>
                        <a:pt x="203" y="34"/>
                      </a:lnTo>
                      <a:lnTo>
                        <a:pt x="211" y="31"/>
                      </a:lnTo>
                      <a:lnTo>
                        <a:pt x="218" y="29"/>
                      </a:lnTo>
                      <a:lnTo>
                        <a:pt x="224" y="26"/>
                      </a:lnTo>
                      <a:lnTo>
                        <a:pt x="256" y="18"/>
                      </a:lnTo>
                      <a:lnTo>
                        <a:pt x="284" y="9"/>
                      </a:lnTo>
                      <a:lnTo>
                        <a:pt x="312" y="5"/>
                      </a:lnTo>
                      <a:lnTo>
                        <a:pt x="339" y="1"/>
                      </a:lnTo>
                      <a:lnTo>
                        <a:pt x="366" y="0"/>
                      </a:lnTo>
                      <a:lnTo>
                        <a:pt x="394" y="1"/>
                      </a:lnTo>
                      <a:lnTo>
                        <a:pt x="422" y="3"/>
                      </a:lnTo>
                      <a:lnTo>
                        <a:pt x="452" y="8"/>
                      </a:lnTo>
                      <a:lnTo>
                        <a:pt x="480" y="13"/>
                      </a:lnTo>
                      <a:lnTo>
                        <a:pt x="507" y="21"/>
                      </a:lnTo>
                      <a:lnTo>
                        <a:pt x="532" y="31"/>
                      </a:lnTo>
                      <a:lnTo>
                        <a:pt x="557" y="41"/>
                      </a:lnTo>
                      <a:lnTo>
                        <a:pt x="583" y="51"/>
                      </a:lnTo>
                      <a:lnTo>
                        <a:pt x="608" y="59"/>
                      </a:lnTo>
                      <a:lnTo>
                        <a:pt x="621" y="61"/>
                      </a:lnTo>
                      <a:lnTo>
                        <a:pt x="635" y="64"/>
                      </a:lnTo>
                      <a:lnTo>
                        <a:pt x="650" y="66"/>
                      </a:lnTo>
                      <a:lnTo>
                        <a:pt x="663" y="66"/>
                      </a:lnTo>
                      <a:lnTo>
                        <a:pt x="716" y="66"/>
                      </a:lnTo>
                      <a:lnTo>
                        <a:pt x="771" y="67"/>
                      </a:lnTo>
                      <a:lnTo>
                        <a:pt x="824" y="67"/>
                      </a:lnTo>
                      <a:lnTo>
                        <a:pt x="877" y="69"/>
                      </a:lnTo>
                      <a:lnTo>
                        <a:pt x="930" y="67"/>
                      </a:lnTo>
                      <a:lnTo>
                        <a:pt x="984" y="63"/>
                      </a:lnTo>
                      <a:lnTo>
                        <a:pt x="1010" y="59"/>
                      </a:lnTo>
                      <a:lnTo>
                        <a:pt x="1037" y="54"/>
                      </a:lnTo>
                      <a:lnTo>
                        <a:pt x="1063" y="49"/>
                      </a:lnTo>
                      <a:lnTo>
                        <a:pt x="1090" y="43"/>
                      </a:lnTo>
                      <a:lnTo>
                        <a:pt x="1102" y="39"/>
                      </a:lnTo>
                      <a:lnTo>
                        <a:pt x="1113" y="38"/>
                      </a:lnTo>
                      <a:lnTo>
                        <a:pt x="1125" y="38"/>
                      </a:lnTo>
                      <a:lnTo>
                        <a:pt x="1135" y="38"/>
                      </a:lnTo>
                      <a:lnTo>
                        <a:pt x="1158" y="41"/>
                      </a:lnTo>
                      <a:lnTo>
                        <a:pt x="1180" y="48"/>
                      </a:lnTo>
                      <a:lnTo>
                        <a:pt x="1201" y="54"/>
                      </a:lnTo>
                      <a:lnTo>
                        <a:pt x="1223" y="63"/>
                      </a:lnTo>
                      <a:lnTo>
                        <a:pt x="1244" y="71"/>
                      </a:lnTo>
                      <a:lnTo>
                        <a:pt x="1266" y="77"/>
                      </a:lnTo>
                      <a:lnTo>
                        <a:pt x="1258" y="81"/>
                      </a:lnTo>
                      <a:lnTo>
                        <a:pt x="1248" y="84"/>
                      </a:lnTo>
                      <a:lnTo>
                        <a:pt x="1238" y="87"/>
                      </a:lnTo>
                      <a:lnTo>
                        <a:pt x="1228" y="91"/>
                      </a:lnTo>
                      <a:lnTo>
                        <a:pt x="1220" y="97"/>
                      </a:lnTo>
                      <a:lnTo>
                        <a:pt x="1213" y="104"/>
                      </a:lnTo>
                      <a:lnTo>
                        <a:pt x="1206" y="111"/>
                      </a:lnTo>
                      <a:lnTo>
                        <a:pt x="1201" y="121"/>
                      </a:lnTo>
                      <a:lnTo>
                        <a:pt x="1183" y="114"/>
                      </a:lnTo>
                      <a:lnTo>
                        <a:pt x="1165" y="111"/>
                      </a:lnTo>
                      <a:lnTo>
                        <a:pt x="1146" y="107"/>
                      </a:lnTo>
                      <a:lnTo>
                        <a:pt x="1128" y="104"/>
                      </a:lnTo>
                      <a:lnTo>
                        <a:pt x="1090" y="104"/>
                      </a:lnTo>
                      <a:lnTo>
                        <a:pt x="1052" y="106"/>
                      </a:lnTo>
                      <a:lnTo>
                        <a:pt x="1014" y="111"/>
                      </a:lnTo>
                      <a:lnTo>
                        <a:pt x="975" y="117"/>
                      </a:lnTo>
                      <a:lnTo>
                        <a:pt x="937" y="122"/>
                      </a:lnTo>
                      <a:lnTo>
                        <a:pt x="899" y="127"/>
                      </a:lnTo>
                      <a:lnTo>
                        <a:pt x="871" y="129"/>
                      </a:lnTo>
                      <a:lnTo>
                        <a:pt x="841" y="129"/>
                      </a:lnTo>
                      <a:lnTo>
                        <a:pt x="812" y="127"/>
                      </a:lnTo>
                      <a:lnTo>
                        <a:pt x="783" y="125"/>
                      </a:lnTo>
                      <a:lnTo>
                        <a:pt x="754" y="124"/>
                      </a:lnTo>
                      <a:lnTo>
                        <a:pt x="724" y="124"/>
                      </a:lnTo>
                      <a:lnTo>
                        <a:pt x="695" y="124"/>
                      </a:lnTo>
                      <a:lnTo>
                        <a:pt x="665" y="127"/>
                      </a:lnTo>
                      <a:lnTo>
                        <a:pt x="661" y="127"/>
                      </a:lnTo>
                      <a:lnTo>
                        <a:pt x="656" y="130"/>
                      </a:lnTo>
                      <a:lnTo>
                        <a:pt x="651" y="132"/>
                      </a:lnTo>
                      <a:lnTo>
                        <a:pt x="646" y="134"/>
                      </a:lnTo>
                      <a:lnTo>
                        <a:pt x="641" y="135"/>
                      </a:lnTo>
                      <a:lnTo>
                        <a:pt x="636" y="137"/>
                      </a:lnTo>
                      <a:lnTo>
                        <a:pt x="633" y="137"/>
                      </a:lnTo>
                      <a:lnTo>
                        <a:pt x="630" y="135"/>
                      </a:lnTo>
                      <a:lnTo>
                        <a:pt x="616" y="129"/>
                      </a:lnTo>
                      <a:lnTo>
                        <a:pt x="605" y="121"/>
                      </a:lnTo>
                      <a:lnTo>
                        <a:pt x="593" y="114"/>
                      </a:lnTo>
                      <a:lnTo>
                        <a:pt x="580" y="107"/>
                      </a:lnTo>
                      <a:lnTo>
                        <a:pt x="568" y="101"/>
                      </a:lnTo>
                      <a:lnTo>
                        <a:pt x="555" y="96"/>
                      </a:lnTo>
                      <a:lnTo>
                        <a:pt x="542" y="91"/>
                      </a:lnTo>
                      <a:lnTo>
                        <a:pt x="530" y="86"/>
                      </a:lnTo>
                      <a:lnTo>
                        <a:pt x="520" y="82"/>
                      </a:lnTo>
                      <a:lnTo>
                        <a:pt x="508" y="79"/>
                      </a:lnTo>
                      <a:lnTo>
                        <a:pt x="498" y="76"/>
                      </a:lnTo>
                      <a:lnTo>
                        <a:pt x="488" y="72"/>
                      </a:lnTo>
                      <a:lnTo>
                        <a:pt x="479" y="71"/>
                      </a:lnTo>
                      <a:lnTo>
                        <a:pt x="469" y="67"/>
                      </a:lnTo>
                      <a:lnTo>
                        <a:pt x="459" y="66"/>
                      </a:lnTo>
                      <a:lnTo>
                        <a:pt x="447" y="63"/>
                      </a:lnTo>
                      <a:lnTo>
                        <a:pt x="429" y="59"/>
                      </a:lnTo>
                      <a:lnTo>
                        <a:pt x="409" y="56"/>
                      </a:lnTo>
                      <a:lnTo>
                        <a:pt x="390" y="54"/>
                      </a:lnTo>
                      <a:lnTo>
                        <a:pt x="371" y="53"/>
                      </a:lnTo>
                      <a:lnTo>
                        <a:pt x="352" y="53"/>
                      </a:lnTo>
                      <a:lnTo>
                        <a:pt x="334" y="53"/>
                      </a:lnTo>
                      <a:lnTo>
                        <a:pt x="314" y="53"/>
                      </a:lnTo>
                      <a:lnTo>
                        <a:pt x="296" y="56"/>
                      </a:lnTo>
                      <a:lnTo>
                        <a:pt x="40" y="165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2" name="Freeform 319"/>
                <p:cNvSpPr>
                  <a:spLocks/>
                </p:cNvSpPr>
                <p:nvPr/>
              </p:nvSpPr>
              <p:spPr bwMode="auto">
                <a:xfrm>
                  <a:off x="2004" y="2995"/>
                  <a:ext cx="37" cy="417"/>
                </a:xfrm>
                <a:custGeom>
                  <a:avLst/>
                  <a:gdLst>
                    <a:gd name="T0" fmla="*/ 30 w 37"/>
                    <a:gd name="T1" fmla="*/ 0 h 417"/>
                    <a:gd name="T2" fmla="*/ 25 w 37"/>
                    <a:gd name="T3" fmla="*/ 8 h 417"/>
                    <a:gd name="T4" fmla="*/ 20 w 37"/>
                    <a:gd name="T5" fmla="*/ 18 h 417"/>
                    <a:gd name="T6" fmla="*/ 15 w 37"/>
                    <a:gd name="T7" fmla="*/ 33 h 417"/>
                    <a:gd name="T8" fmla="*/ 12 w 37"/>
                    <a:gd name="T9" fmla="*/ 50 h 417"/>
                    <a:gd name="T10" fmla="*/ 9 w 37"/>
                    <a:gd name="T11" fmla="*/ 69 h 417"/>
                    <a:gd name="T12" fmla="*/ 5 w 37"/>
                    <a:gd name="T13" fmla="*/ 91 h 417"/>
                    <a:gd name="T14" fmla="*/ 2 w 37"/>
                    <a:gd name="T15" fmla="*/ 116 h 417"/>
                    <a:gd name="T16" fmla="*/ 2 w 37"/>
                    <a:gd name="T17" fmla="*/ 144 h 417"/>
                    <a:gd name="T18" fmla="*/ 0 w 37"/>
                    <a:gd name="T19" fmla="*/ 172 h 417"/>
                    <a:gd name="T20" fmla="*/ 2 w 37"/>
                    <a:gd name="T21" fmla="*/ 204 h 417"/>
                    <a:gd name="T22" fmla="*/ 4 w 37"/>
                    <a:gd name="T23" fmla="*/ 235 h 417"/>
                    <a:gd name="T24" fmla="*/ 7 w 37"/>
                    <a:gd name="T25" fmla="*/ 270 h 417"/>
                    <a:gd name="T26" fmla="*/ 12 w 37"/>
                    <a:gd name="T27" fmla="*/ 305 h 417"/>
                    <a:gd name="T28" fmla="*/ 19 w 37"/>
                    <a:gd name="T29" fmla="*/ 341 h 417"/>
                    <a:gd name="T30" fmla="*/ 27 w 37"/>
                    <a:gd name="T31" fmla="*/ 379 h 417"/>
                    <a:gd name="T32" fmla="*/ 37 w 37"/>
                    <a:gd name="T33" fmla="*/ 417 h 41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7"/>
                    <a:gd name="T52" fmla="*/ 0 h 417"/>
                    <a:gd name="T53" fmla="*/ 37 w 37"/>
                    <a:gd name="T54" fmla="*/ 417 h 41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7" h="417">
                      <a:moveTo>
                        <a:pt x="30" y="0"/>
                      </a:moveTo>
                      <a:lnTo>
                        <a:pt x="25" y="8"/>
                      </a:lnTo>
                      <a:lnTo>
                        <a:pt x="20" y="18"/>
                      </a:lnTo>
                      <a:lnTo>
                        <a:pt x="15" y="33"/>
                      </a:lnTo>
                      <a:lnTo>
                        <a:pt x="12" y="50"/>
                      </a:lnTo>
                      <a:lnTo>
                        <a:pt x="9" y="69"/>
                      </a:lnTo>
                      <a:lnTo>
                        <a:pt x="5" y="91"/>
                      </a:lnTo>
                      <a:lnTo>
                        <a:pt x="2" y="116"/>
                      </a:lnTo>
                      <a:lnTo>
                        <a:pt x="2" y="144"/>
                      </a:lnTo>
                      <a:lnTo>
                        <a:pt x="0" y="172"/>
                      </a:lnTo>
                      <a:lnTo>
                        <a:pt x="2" y="204"/>
                      </a:lnTo>
                      <a:lnTo>
                        <a:pt x="4" y="235"/>
                      </a:lnTo>
                      <a:lnTo>
                        <a:pt x="7" y="270"/>
                      </a:lnTo>
                      <a:lnTo>
                        <a:pt x="12" y="305"/>
                      </a:lnTo>
                      <a:lnTo>
                        <a:pt x="19" y="341"/>
                      </a:lnTo>
                      <a:lnTo>
                        <a:pt x="27" y="379"/>
                      </a:lnTo>
                      <a:lnTo>
                        <a:pt x="37" y="417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3" name="Freeform 320"/>
                <p:cNvSpPr>
                  <a:spLocks/>
                </p:cNvSpPr>
                <p:nvPr/>
              </p:nvSpPr>
              <p:spPr bwMode="auto">
                <a:xfrm>
                  <a:off x="1400" y="2854"/>
                  <a:ext cx="1269" cy="164"/>
                </a:xfrm>
                <a:custGeom>
                  <a:avLst/>
                  <a:gdLst>
                    <a:gd name="T0" fmla="*/ 1244 w 1269"/>
                    <a:gd name="T1" fmla="*/ 88 h 164"/>
                    <a:gd name="T2" fmla="*/ 1201 w 1269"/>
                    <a:gd name="T3" fmla="*/ 71 h 164"/>
                    <a:gd name="T4" fmla="*/ 1156 w 1269"/>
                    <a:gd name="T5" fmla="*/ 58 h 164"/>
                    <a:gd name="T6" fmla="*/ 1123 w 1269"/>
                    <a:gd name="T7" fmla="*/ 55 h 164"/>
                    <a:gd name="T8" fmla="*/ 1101 w 1269"/>
                    <a:gd name="T9" fmla="*/ 56 h 164"/>
                    <a:gd name="T10" fmla="*/ 1063 w 1269"/>
                    <a:gd name="T11" fmla="*/ 66 h 164"/>
                    <a:gd name="T12" fmla="*/ 1010 w 1269"/>
                    <a:gd name="T13" fmla="*/ 76 h 164"/>
                    <a:gd name="T14" fmla="*/ 930 w 1269"/>
                    <a:gd name="T15" fmla="*/ 84 h 164"/>
                    <a:gd name="T16" fmla="*/ 824 w 1269"/>
                    <a:gd name="T17" fmla="*/ 84 h 164"/>
                    <a:gd name="T18" fmla="*/ 716 w 1269"/>
                    <a:gd name="T19" fmla="*/ 83 h 164"/>
                    <a:gd name="T20" fmla="*/ 648 w 1269"/>
                    <a:gd name="T21" fmla="*/ 83 h 164"/>
                    <a:gd name="T22" fmla="*/ 621 w 1269"/>
                    <a:gd name="T23" fmla="*/ 78 h 164"/>
                    <a:gd name="T24" fmla="*/ 581 w 1269"/>
                    <a:gd name="T25" fmla="*/ 68 h 164"/>
                    <a:gd name="T26" fmla="*/ 531 w 1269"/>
                    <a:gd name="T27" fmla="*/ 48 h 164"/>
                    <a:gd name="T28" fmla="*/ 478 w 1269"/>
                    <a:gd name="T29" fmla="*/ 30 h 164"/>
                    <a:gd name="T30" fmla="*/ 422 w 1269"/>
                    <a:gd name="T31" fmla="*/ 20 h 164"/>
                    <a:gd name="T32" fmla="*/ 365 w 1269"/>
                    <a:gd name="T33" fmla="*/ 17 h 164"/>
                    <a:gd name="T34" fmla="*/ 310 w 1269"/>
                    <a:gd name="T35" fmla="*/ 21 h 164"/>
                    <a:gd name="T36" fmla="*/ 254 w 1269"/>
                    <a:gd name="T37" fmla="*/ 35 h 164"/>
                    <a:gd name="T38" fmla="*/ 217 w 1269"/>
                    <a:gd name="T39" fmla="*/ 46 h 164"/>
                    <a:gd name="T40" fmla="*/ 202 w 1269"/>
                    <a:gd name="T41" fmla="*/ 51 h 164"/>
                    <a:gd name="T42" fmla="*/ 184 w 1269"/>
                    <a:gd name="T43" fmla="*/ 58 h 164"/>
                    <a:gd name="T44" fmla="*/ 169 w 1269"/>
                    <a:gd name="T45" fmla="*/ 65 h 164"/>
                    <a:gd name="T46" fmla="*/ 141 w 1269"/>
                    <a:gd name="T47" fmla="*/ 76 h 164"/>
                    <a:gd name="T48" fmla="*/ 99 w 1269"/>
                    <a:gd name="T49" fmla="*/ 98 h 164"/>
                    <a:gd name="T50" fmla="*/ 59 w 1269"/>
                    <a:gd name="T51" fmla="*/ 124 h 164"/>
                    <a:gd name="T52" fmla="*/ 20 w 1269"/>
                    <a:gd name="T53" fmla="*/ 151 h 164"/>
                    <a:gd name="T54" fmla="*/ 1 w 1269"/>
                    <a:gd name="T55" fmla="*/ 147 h 164"/>
                    <a:gd name="T56" fmla="*/ 41 w 1269"/>
                    <a:gd name="T57" fmla="*/ 121 h 164"/>
                    <a:gd name="T58" fmla="*/ 81 w 1269"/>
                    <a:gd name="T59" fmla="*/ 93 h 164"/>
                    <a:gd name="T60" fmla="*/ 123 w 1269"/>
                    <a:gd name="T61" fmla="*/ 70 h 164"/>
                    <a:gd name="T62" fmla="*/ 166 w 1269"/>
                    <a:gd name="T63" fmla="*/ 50 h 164"/>
                    <a:gd name="T64" fmla="*/ 179 w 1269"/>
                    <a:gd name="T65" fmla="*/ 45 h 164"/>
                    <a:gd name="T66" fmla="*/ 196 w 1269"/>
                    <a:gd name="T67" fmla="*/ 38 h 164"/>
                    <a:gd name="T68" fmla="*/ 212 w 1269"/>
                    <a:gd name="T69" fmla="*/ 31 h 164"/>
                    <a:gd name="T70" fmla="*/ 226 w 1269"/>
                    <a:gd name="T71" fmla="*/ 26 h 164"/>
                    <a:gd name="T72" fmla="*/ 285 w 1269"/>
                    <a:gd name="T73" fmla="*/ 10 h 164"/>
                    <a:gd name="T74" fmla="*/ 340 w 1269"/>
                    <a:gd name="T75" fmla="*/ 2 h 164"/>
                    <a:gd name="T76" fmla="*/ 395 w 1269"/>
                    <a:gd name="T77" fmla="*/ 0 h 164"/>
                    <a:gd name="T78" fmla="*/ 455 w 1269"/>
                    <a:gd name="T79" fmla="*/ 7 h 164"/>
                    <a:gd name="T80" fmla="*/ 508 w 1269"/>
                    <a:gd name="T81" fmla="*/ 21 h 164"/>
                    <a:gd name="T82" fmla="*/ 563 w 1269"/>
                    <a:gd name="T83" fmla="*/ 45 h 164"/>
                    <a:gd name="T84" fmla="*/ 616 w 1269"/>
                    <a:gd name="T85" fmla="*/ 65 h 164"/>
                    <a:gd name="T86" fmla="*/ 644 w 1269"/>
                    <a:gd name="T87" fmla="*/ 71 h 164"/>
                    <a:gd name="T88" fmla="*/ 673 w 1269"/>
                    <a:gd name="T89" fmla="*/ 73 h 164"/>
                    <a:gd name="T90" fmla="*/ 779 w 1269"/>
                    <a:gd name="T91" fmla="*/ 73 h 164"/>
                    <a:gd name="T92" fmla="*/ 884 w 1269"/>
                    <a:gd name="T93" fmla="*/ 71 h 164"/>
                    <a:gd name="T94" fmla="*/ 987 w 1269"/>
                    <a:gd name="T95" fmla="*/ 63 h 164"/>
                    <a:gd name="T96" fmla="*/ 1040 w 1269"/>
                    <a:gd name="T97" fmla="*/ 55 h 164"/>
                    <a:gd name="T98" fmla="*/ 1093 w 1269"/>
                    <a:gd name="T99" fmla="*/ 41 h 164"/>
                    <a:gd name="T100" fmla="*/ 1115 w 1269"/>
                    <a:gd name="T101" fmla="*/ 38 h 164"/>
                    <a:gd name="T102" fmla="*/ 1138 w 1269"/>
                    <a:gd name="T103" fmla="*/ 38 h 164"/>
                    <a:gd name="T104" fmla="*/ 1181 w 1269"/>
                    <a:gd name="T105" fmla="*/ 46 h 164"/>
                    <a:gd name="T106" fmla="*/ 1224 w 1269"/>
                    <a:gd name="T107" fmla="*/ 63 h 164"/>
                    <a:gd name="T108" fmla="*/ 1269 w 1269"/>
                    <a:gd name="T109" fmla="*/ 78 h 16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9"/>
                    <a:gd name="T166" fmla="*/ 0 h 164"/>
                    <a:gd name="T167" fmla="*/ 1269 w 1269"/>
                    <a:gd name="T168" fmla="*/ 164 h 16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9" h="164">
                      <a:moveTo>
                        <a:pt x="1266" y="94"/>
                      </a:moveTo>
                      <a:lnTo>
                        <a:pt x="1244" y="88"/>
                      </a:lnTo>
                      <a:lnTo>
                        <a:pt x="1223" y="79"/>
                      </a:lnTo>
                      <a:lnTo>
                        <a:pt x="1201" y="71"/>
                      </a:lnTo>
                      <a:lnTo>
                        <a:pt x="1179" y="65"/>
                      </a:lnTo>
                      <a:lnTo>
                        <a:pt x="1156" y="58"/>
                      </a:lnTo>
                      <a:lnTo>
                        <a:pt x="1134" y="55"/>
                      </a:lnTo>
                      <a:lnTo>
                        <a:pt x="1123" y="55"/>
                      </a:lnTo>
                      <a:lnTo>
                        <a:pt x="1113" y="55"/>
                      </a:lnTo>
                      <a:lnTo>
                        <a:pt x="1101" y="56"/>
                      </a:lnTo>
                      <a:lnTo>
                        <a:pt x="1090" y="60"/>
                      </a:lnTo>
                      <a:lnTo>
                        <a:pt x="1063" y="66"/>
                      </a:lnTo>
                      <a:lnTo>
                        <a:pt x="1036" y="71"/>
                      </a:lnTo>
                      <a:lnTo>
                        <a:pt x="1010" y="76"/>
                      </a:lnTo>
                      <a:lnTo>
                        <a:pt x="983" y="79"/>
                      </a:lnTo>
                      <a:lnTo>
                        <a:pt x="930" y="84"/>
                      </a:lnTo>
                      <a:lnTo>
                        <a:pt x="877" y="84"/>
                      </a:lnTo>
                      <a:lnTo>
                        <a:pt x="824" y="84"/>
                      </a:lnTo>
                      <a:lnTo>
                        <a:pt x="769" y="84"/>
                      </a:lnTo>
                      <a:lnTo>
                        <a:pt x="716" y="83"/>
                      </a:lnTo>
                      <a:lnTo>
                        <a:pt x="663" y="83"/>
                      </a:lnTo>
                      <a:lnTo>
                        <a:pt x="648" y="83"/>
                      </a:lnTo>
                      <a:lnTo>
                        <a:pt x="634" y="81"/>
                      </a:lnTo>
                      <a:lnTo>
                        <a:pt x="621" y="78"/>
                      </a:lnTo>
                      <a:lnTo>
                        <a:pt x="608" y="75"/>
                      </a:lnTo>
                      <a:lnTo>
                        <a:pt x="581" y="68"/>
                      </a:lnTo>
                      <a:lnTo>
                        <a:pt x="556" y="58"/>
                      </a:lnTo>
                      <a:lnTo>
                        <a:pt x="531" y="48"/>
                      </a:lnTo>
                      <a:lnTo>
                        <a:pt x="505" y="38"/>
                      </a:lnTo>
                      <a:lnTo>
                        <a:pt x="478" y="30"/>
                      </a:lnTo>
                      <a:lnTo>
                        <a:pt x="452" y="23"/>
                      </a:lnTo>
                      <a:lnTo>
                        <a:pt x="422" y="20"/>
                      </a:lnTo>
                      <a:lnTo>
                        <a:pt x="392" y="18"/>
                      </a:lnTo>
                      <a:lnTo>
                        <a:pt x="365" y="17"/>
                      </a:lnTo>
                      <a:lnTo>
                        <a:pt x="339" y="18"/>
                      </a:lnTo>
                      <a:lnTo>
                        <a:pt x="310" y="21"/>
                      </a:lnTo>
                      <a:lnTo>
                        <a:pt x="284" y="26"/>
                      </a:lnTo>
                      <a:lnTo>
                        <a:pt x="254" y="35"/>
                      </a:lnTo>
                      <a:lnTo>
                        <a:pt x="224" y="43"/>
                      </a:lnTo>
                      <a:lnTo>
                        <a:pt x="217" y="46"/>
                      </a:lnTo>
                      <a:lnTo>
                        <a:pt x="211" y="48"/>
                      </a:lnTo>
                      <a:lnTo>
                        <a:pt x="202" y="51"/>
                      </a:lnTo>
                      <a:lnTo>
                        <a:pt x="194" y="55"/>
                      </a:lnTo>
                      <a:lnTo>
                        <a:pt x="184" y="58"/>
                      </a:lnTo>
                      <a:lnTo>
                        <a:pt x="176" y="61"/>
                      </a:lnTo>
                      <a:lnTo>
                        <a:pt x="169" y="65"/>
                      </a:lnTo>
                      <a:lnTo>
                        <a:pt x="162" y="68"/>
                      </a:lnTo>
                      <a:lnTo>
                        <a:pt x="141" y="76"/>
                      </a:lnTo>
                      <a:lnTo>
                        <a:pt x="119" y="86"/>
                      </a:lnTo>
                      <a:lnTo>
                        <a:pt x="99" y="98"/>
                      </a:lnTo>
                      <a:lnTo>
                        <a:pt x="78" y="111"/>
                      </a:lnTo>
                      <a:lnTo>
                        <a:pt x="59" y="124"/>
                      </a:lnTo>
                      <a:lnTo>
                        <a:pt x="40" y="137"/>
                      </a:lnTo>
                      <a:lnTo>
                        <a:pt x="20" y="151"/>
                      </a:lnTo>
                      <a:lnTo>
                        <a:pt x="0" y="164"/>
                      </a:lnTo>
                      <a:lnTo>
                        <a:pt x="1" y="147"/>
                      </a:lnTo>
                      <a:lnTo>
                        <a:pt x="21" y="134"/>
                      </a:lnTo>
                      <a:lnTo>
                        <a:pt x="41" y="121"/>
                      </a:lnTo>
                      <a:lnTo>
                        <a:pt x="61" y="106"/>
                      </a:lnTo>
                      <a:lnTo>
                        <a:pt x="81" y="93"/>
                      </a:lnTo>
                      <a:lnTo>
                        <a:pt x="101" y="81"/>
                      </a:lnTo>
                      <a:lnTo>
                        <a:pt x="123" y="70"/>
                      </a:lnTo>
                      <a:lnTo>
                        <a:pt x="144" y="60"/>
                      </a:lnTo>
                      <a:lnTo>
                        <a:pt x="166" y="50"/>
                      </a:lnTo>
                      <a:lnTo>
                        <a:pt x="172" y="48"/>
                      </a:lnTo>
                      <a:lnTo>
                        <a:pt x="179" y="45"/>
                      </a:lnTo>
                      <a:lnTo>
                        <a:pt x="187" y="41"/>
                      </a:lnTo>
                      <a:lnTo>
                        <a:pt x="196" y="38"/>
                      </a:lnTo>
                      <a:lnTo>
                        <a:pt x="204" y="35"/>
                      </a:lnTo>
                      <a:lnTo>
                        <a:pt x="212" y="31"/>
                      </a:lnTo>
                      <a:lnTo>
                        <a:pt x="221" y="28"/>
                      </a:lnTo>
                      <a:lnTo>
                        <a:pt x="226" y="26"/>
                      </a:lnTo>
                      <a:lnTo>
                        <a:pt x="257" y="17"/>
                      </a:lnTo>
                      <a:lnTo>
                        <a:pt x="285" y="10"/>
                      </a:lnTo>
                      <a:lnTo>
                        <a:pt x="314" y="3"/>
                      </a:lnTo>
                      <a:lnTo>
                        <a:pt x="340" y="2"/>
                      </a:lnTo>
                      <a:lnTo>
                        <a:pt x="367" y="0"/>
                      </a:lnTo>
                      <a:lnTo>
                        <a:pt x="395" y="0"/>
                      </a:lnTo>
                      <a:lnTo>
                        <a:pt x="423" y="2"/>
                      </a:lnTo>
                      <a:lnTo>
                        <a:pt x="455" y="7"/>
                      </a:lnTo>
                      <a:lnTo>
                        <a:pt x="481" y="13"/>
                      </a:lnTo>
                      <a:lnTo>
                        <a:pt x="508" y="21"/>
                      </a:lnTo>
                      <a:lnTo>
                        <a:pt x="536" y="33"/>
                      </a:lnTo>
                      <a:lnTo>
                        <a:pt x="563" y="45"/>
                      </a:lnTo>
                      <a:lnTo>
                        <a:pt x="589" y="55"/>
                      </a:lnTo>
                      <a:lnTo>
                        <a:pt x="616" y="65"/>
                      </a:lnTo>
                      <a:lnTo>
                        <a:pt x="629" y="68"/>
                      </a:lnTo>
                      <a:lnTo>
                        <a:pt x="644" y="71"/>
                      </a:lnTo>
                      <a:lnTo>
                        <a:pt x="658" y="73"/>
                      </a:lnTo>
                      <a:lnTo>
                        <a:pt x="673" y="73"/>
                      </a:lnTo>
                      <a:lnTo>
                        <a:pt x="726" y="73"/>
                      </a:lnTo>
                      <a:lnTo>
                        <a:pt x="779" y="73"/>
                      </a:lnTo>
                      <a:lnTo>
                        <a:pt x="830" y="73"/>
                      </a:lnTo>
                      <a:lnTo>
                        <a:pt x="884" y="71"/>
                      </a:lnTo>
                      <a:lnTo>
                        <a:pt x="935" y="68"/>
                      </a:lnTo>
                      <a:lnTo>
                        <a:pt x="987" y="63"/>
                      </a:lnTo>
                      <a:lnTo>
                        <a:pt x="1013" y="60"/>
                      </a:lnTo>
                      <a:lnTo>
                        <a:pt x="1040" y="55"/>
                      </a:lnTo>
                      <a:lnTo>
                        <a:pt x="1066" y="48"/>
                      </a:lnTo>
                      <a:lnTo>
                        <a:pt x="1093" y="41"/>
                      </a:lnTo>
                      <a:lnTo>
                        <a:pt x="1103" y="40"/>
                      </a:lnTo>
                      <a:lnTo>
                        <a:pt x="1115" y="38"/>
                      </a:lnTo>
                      <a:lnTo>
                        <a:pt x="1126" y="38"/>
                      </a:lnTo>
                      <a:lnTo>
                        <a:pt x="1138" y="38"/>
                      </a:lnTo>
                      <a:lnTo>
                        <a:pt x="1159" y="41"/>
                      </a:lnTo>
                      <a:lnTo>
                        <a:pt x="1181" y="46"/>
                      </a:lnTo>
                      <a:lnTo>
                        <a:pt x="1203" y="55"/>
                      </a:lnTo>
                      <a:lnTo>
                        <a:pt x="1224" y="63"/>
                      </a:lnTo>
                      <a:lnTo>
                        <a:pt x="1246" y="71"/>
                      </a:lnTo>
                      <a:lnTo>
                        <a:pt x="1269" y="78"/>
                      </a:lnTo>
                      <a:lnTo>
                        <a:pt x="1266" y="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4" name="Freeform 321"/>
                <p:cNvSpPr>
                  <a:spLocks/>
                </p:cNvSpPr>
                <p:nvPr/>
              </p:nvSpPr>
              <p:spPr bwMode="auto">
                <a:xfrm>
                  <a:off x="1400" y="2854"/>
                  <a:ext cx="1269" cy="164"/>
                </a:xfrm>
                <a:custGeom>
                  <a:avLst/>
                  <a:gdLst>
                    <a:gd name="T0" fmla="*/ 1244 w 1269"/>
                    <a:gd name="T1" fmla="*/ 88 h 164"/>
                    <a:gd name="T2" fmla="*/ 1201 w 1269"/>
                    <a:gd name="T3" fmla="*/ 71 h 164"/>
                    <a:gd name="T4" fmla="*/ 1156 w 1269"/>
                    <a:gd name="T5" fmla="*/ 58 h 164"/>
                    <a:gd name="T6" fmla="*/ 1123 w 1269"/>
                    <a:gd name="T7" fmla="*/ 55 h 164"/>
                    <a:gd name="T8" fmla="*/ 1101 w 1269"/>
                    <a:gd name="T9" fmla="*/ 56 h 164"/>
                    <a:gd name="T10" fmla="*/ 1063 w 1269"/>
                    <a:gd name="T11" fmla="*/ 66 h 164"/>
                    <a:gd name="T12" fmla="*/ 1010 w 1269"/>
                    <a:gd name="T13" fmla="*/ 76 h 164"/>
                    <a:gd name="T14" fmla="*/ 930 w 1269"/>
                    <a:gd name="T15" fmla="*/ 84 h 164"/>
                    <a:gd name="T16" fmla="*/ 824 w 1269"/>
                    <a:gd name="T17" fmla="*/ 84 h 164"/>
                    <a:gd name="T18" fmla="*/ 716 w 1269"/>
                    <a:gd name="T19" fmla="*/ 83 h 164"/>
                    <a:gd name="T20" fmla="*/ 648 w 1269"/>
                    <a:gd name="T21" fmla="*/ 83 h 164"/>
                    <a:gd name="T22" fmla="*/ 621 w 1269"/>
                    <a:gd name="T23" fmla="*/ 78 h 164"/>
                    <a:gd name="T24" fmla="*/ 581 w 1269"/>
                    <a:gd name="T25" fmla="*/ 68 h 164"/>
                    <a:gd name="T26" fmla="*/ 531 w 1269"/>
                    <a:gd name="T27" fmla="*/ 48 h 164"/>
                    <a:gd name="T28" fmla="*/ 478 w 1269"/>
                    <a:gd name="T29" fmla="*/ 30 h 164"/>
                    <a:gd name="T30" fmla="*/ 422 w 1269"/>
                    <a:gd name="T31" fmla="*/ 20 h 164"/>
                    <a:gd name="T32" fmla="*/ 365 w 1269"/>
                    <a:gd name="T33" fmla="*/ 17 h 164"/>
                    <a:gd name="T34" fmla="*/ 310 w 1269"/>
                    <a:gd name="T35" fmla="*/ 21 h 164"/>
                    <a:gd name="T36" fmla="*/ 254 w 1269"/>
                    <a:gd name="T37" fmla="*/ 35 h 164"/>
                    <a:gd name="T38" fmla="*/ 217 w 1269"/>
                    <a:gd name="T39" fmla="*/ 46 h 164"/>
                    <a:gd name="T40" fmla="*/ 202 w 1269"/>
                    <a:gd name="T41" fmla="*/ 51 h 164"/>
                    <a:gd name="T42" fmla="*/ 184 w 1269"/>
                    <a:gd name="T43" fmla="*/ 58 h 164"/>
                    <a:gd name="T44" fmla="*/ 169 w 1269"/>
                    <a:gd name="T45" fmla="*/ 65 h 164"/>
                    <a:gd name="T46" fmla="*/ 141 w 1269"/>
                    <a:gd name="T47" fmla="*/ 76 h 164"/>
                    <a:gd name="T48" fmla="*/ 99 w 1269"/>
                    <a:gd name="T49" fmla="*/ 98 h 164"/>
                    <a:gd name="T50" fmla="*/ 59 w 1269"/>
                    <a:gd name="T51" fmla="*/ 124 h 164"/>
                    <a:gd name="T52" fmla="*/ 20 w 1269"/>
                    <a:gd name="T53" fmla="*/ 151 h 164"/>
                    <a:gd name="T54" fmla="*/ 1 w 1269"/>
                    <a:gd name="T55" fmla="*/ 147 h 164"/>
                    <a:gd name="T56" fmla="*/ 41 w 1269"/>
                    <a:gd name="T57" fmla="*/ 121 h 164"/>
                    <a:gd name="T58" fmla="*/ 81 w 1269"/>
                    <a:gd name="T59" fmla="*/ 93 h 164"/>
                    <a:gd name="T60" fmla="*/ 123 w 1269"/>
                    <a:gd name="T61" fmla="*/ 70 h 164"/>
                    <a:gd name="T62" fmla="*/ 166 w 1269"/>
                    <a:gd name="T63" fmla="*/ 50 h 164"/>
                    <a:gd name="T64" fmla="*/ 179 w 1269"/>
                    <a:gd name="T65" fmla="*/ 45 h 164"/>
                    <a:gd name="T66" fmla="*/ 196 w 1269"/>
                    <a:gd name="T67" fmla="*/ 38 h 164"/>
                    <a:gd name="T68" fmla="*/ 212 w 1269"/>
                    <a:gd name="T69" fmla="*/ 31 h 164"/>
                    <a:gd name="T70" fmla="*/ 226 w 1269"/>
                    <a:gd name="T71" fmla="*/ 26 h 164"/>
                    <a:gd name="T72" fmla="*/ 285 w 1269"/>
                    <a:gd name="T73" fmla="*/ 10 h 164"/>
                    <a:gd name="T74" fmla="*/ 340 w 1269"/>
                    <a:gd name="T75" fmla="*/ 2 h 164"/>
                    <a:gd name="T76" fmla="*/ 395 w 1269"/>
                    <a:gd name="T77" fmla="*/ 0 h 164"/>
                    <a:gd name="T78" fmla="*/ 455 w 1269"/>
                    <a:gd name="T79" fmla="*/ 7 h 164"/>
                    <a:gd name="T80" fmla="*/ 508 w 1269"/>
                    <a:gd name="T81" fmla="*/ 21 h 164"/>
                    <a:gd name="T82" fmla="*/ 563 w 1269"/>
                    <a:gd name="T83" fmla="*/ 45 h 164"/>
                    <a:gd name="T84" fmla="*/ 616 w 1269"/>
                    <a:gd name="T85" fmla="*/ 65 h 164"/>
                    <a:gd name="T86" fmla="*/ 644 w 1269"/>
                    <a:gd name="T87" fmla="*/ 71 h 164"/>
                    <a:gd name="T88" fmla="*/ 673 w 1269"/>
                    <a:gd name="T89" fmla="*/ 73 h 164"/>
                    <a:gd name="T90" fmla="*/ 779 w 1269"/>
                    <a:gd name="T91" fmla="*/ 73 h 164"/>
                    <a:gd name="T92" fmla="*/ 884 w 1269"/>
                    <a:gd name="T93" fmla="*/ 71 h 164"/>
                    <a:gd name="T94" fmla="*/ 987 w 1269"/>
                    <a:gd name="T95" fmla="*/ 63 h 164"/>
                    <a:gd name="T96" fmla="*/ 1040 w 1269"/>
                    <a:gd name="T97" fmla="*/ 55 h 164"/>
                    <a:gd name="T98" fmla="*/ 1093 w 1269"/>
                    <a:gd name="T99" fmla="*/ 41 h 164"/>
                    <a:gd name="T100" fmla="*/ 1115 w 1269"/>
                    <a:gd name="T101" fmla="*/ 38 h 164"/>
                    <a:gd name="T102" fmla="*/ 1138 w 1269"/>
                    <a:gd name="T103" fmla="*/ 38 h 164"/>
                    <a:gd name="T104" fmla="*/ 1181 w 1269"/>
                    <a:gd name="T105" fmla="*/ 46 h 164"/>
                    <a:gd name="T106" fmla="*/ 1224 w 1269"/>
                    <a:gd name="T107" fmla="*/ 63 h 164"/>
                    <a:gd name="T108" fmla="*/ 1269 w 1269"/>
                    <a:gd name="T109" fmla="*/ 78 h 16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9"/>
                    <a:gd name="T166" fmla="*/ 0 h 164"/>
                    <a:gd name="T167" fmla="*/ 1269 w 1269"/>
                    <a:gd name="T168" fmla="*/ 164 h 16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9" h="164">
                      <a:moveTo>
                        <a:pt x="1266" y="94"/>
                      </a:moveTo>
                      <a:lnTo>
                        <a:pt x="1244" y="88"/>
                      </a:lnTo>
                      <a:lnTo>
                        <a:pt x="1223" y="79"/>
                      </a:lnTo>
                      <a:lnTo>
                        <a:pt x="1201" y="71"/>
                      </a:lnTo>
                      <a:lnTo>
                        <a:pt x="1179" y="65"/>
                      </a:lnTo>
                      <a:lnTo>
                        <a:pt x="1156" y="58"/>
                      </a:lnTo>
                      <a:lnTo>
                        <a:pt x="1134" y="55"/>
                      </a:lnTo>
                      <a:lnTo>
                        <a:pt x="1123" y="55"/>
                      </a:lnTo>
                      <a:lnTo>
                        <a:pt x="1113" y="55"/>
                      </a:lnTo>
                      <a:lnTo>
                        <a:pt x="1101" y="56"/>
                      </a:lnTo>
                      <a:lnTo>
                        <a:pt x="1090" y="60"/>
                      </a:lnTo>
                      <a:lnTo>
                        <a:pt x="1063" y="66"/>
                      </a:lnTo>
                      <a:lnTo>
                        <a:pt x="1036" y="71"/>
                      </a:lnTo>
                      <a:lnTo>
                        <a:pt x="1010" y="76"/>
                      </a:lnTo>
                      <a:lnTo>
                        <a:pt x="983" y="79"/>
                      </a:lnTo>
                      <a:lnTo>
                        <a:pt x="930" y="84"/>
                      </a:lnTo>
                      <a:lnTo>
                        <a:pt x="877" y="84"/>
                      </a:lnTo>
                      <a:lnTo>
                        <a:pt x="824" y="84"/>
                      </a:lnTo>
                      <a:lnTo>
                        <a:pt x="769" y="84"/>
                      </a:lnTo>
                      <a:lnTo>
                        <a:pt x="716" y="83"/>
                      </a:lnTo>
                      <a:lnTo>
                        <a:pt x="663" y="83"/>
                      </a:lnTo>
                      <a:lnTo>
                        <a:pt x="648" y="83"/>
                      </a:lnTo>
                      <a:lnTo>
                        <a:pt x="634" y="81"/>
                      </a:lnTo>
                      <a:lnTo>
                        <a:pt x="621" y="78"/>
                      </a:lnTo>
                      <a:lnTo>
                        <a:pt x="608" y="75"/>
                      </a:lnTo>
                      <a:lnTo>
                        <a:pt x="581" y="68"/>
                      </a:lnTo>
                      <a:lnTo>
                        <a:pt x="556" y="58"/>
                      </a:lnTo>
                      <a:lnTo>
                        <a:pt x="531" y="48"/>
                      </a:lnTo>
                      <a:lnTo>
                        <a:pt x="505" y="38"/>
                      </a:lnTo>
                      <a:lnTo>
                        <a:pt x="478" y="30"/>
                      </a:lnTo>
                      <a:lnTo>
                        <a:pt x="452" y="23"/>
                      </a:lnTo>
                      <a:lnTo>
                        <a:pt x="422" y="20"/>
                      </a:lnTo>
                      <a:lnTo>
                        <a:pt x="392" y="18"/>
                      </a:lnTo>
                      <a:lnTo>
                        <a:pt x="365" y="17"/>
                      </a:lnTo>
                      <a:lnTo>
                        <a:pt x="339" y="18"/>
                      </a:lnTo>
                      <a:lnTo>
                        <a:pt x="310" y="21"/>
                      </a:lnTo>
                      <a:lnTo>
                        <a:pt x="284" y="26"/>
                      </a:lnTo>
                      <a:lnTo>
                        <a:pt x="254" y="35"/>
                      </a:lnTo>
                      <a:lnTo>
                        <a:pt x="224" y="43"/>
                      </a:lnTo>
                      <a:lnTo>
                        <a:pt x="217" y="46"/>
                      </a:lnTo>
                      <a:lnTo>
                        <a:pt x="211" y="48"/>
                      </a:lnTo>
                      <a:lnTo>
                        <a:pt x="202" y="51"/>
                      </a:lnTo>
                      <a:lnTo>
                        <a:pt x="194" y="55"/>
                      </a:lnTo>
                      <a:lnTo>
                        <a:pt x="184" y="58"/>
                      </a:lnTo>
                      <a:lnTo>
                        <a:pt x="176" y="61"/>
                      </a:lnTo>
                      <a:lnTo>
                        <a:pt x="169" y="65"/>
                      </a:lnTo>
                      <a:lnTo>
                        <a:pt x="162" y="68"/>
                      </a:lnTo>
                      <a:lnTo>
                        <a:pt x="141" y="76"/>
                      </a:lnTo>
                      <a:lnTo>
                        <a:pt x="119" y="86"/>
                      </a:lnTo>
                      <a:lnTo>
                        <a:pt x="99" y="98"/>
                      </a:lnTo>
                      <a:lnTo>
                        <a:pt x="78" y="111"/>
                      </a:lnTo>
                      <a:lnTo>
                        <a:pt x="59" y="124"/>
                      </a:lnTo>
                      <a:lnTo>
                        <a:pt x="40" y="137"/>
                      </a:lnTo>
                      <a:lnTo>
                        <a:pt x="20" y="151"/>
                      </a:lnTo>
                      <a:lnTo>
                        <a:pt x="0" y="164"/>
                      </a:lnTo>
                      <a:lnTo>
                        <a:pt x="1" y="147"/>
                      </a:lnTo>
                      <a:lnTo>
                        <a:pt x="21" y="134"/>
                      </a:lnTo>
                      <a:lnTo>
                        <a:pt x="41" y="121"/>
                      </a:lnTo>
                      <a:lnTo>
                        <a:pt x="61" y="106"/>
                      </a:lnTo>
                      <a:lnTo>
                        <a:pt x="81" y="93"/>
                      </a:lnTo>
                      <a:lnTo>
                        <a:pt x="101" y="81"/>
                      </a:lnTo>
                      <a:lnTo>
                        <a:pt x="123" y="70"/>
                      </a:lnTo>
                      <a:lnTo>
                        <a:pt x="144" y="60"/>
                      </a:lnTo>
                      <a:lnTo>
                        <a:pt x="166" y="50"/>
                      </a:lnTo>
                      <a:lnTo>
                        <a:pt x="172" y="48"/>
                      </a:lnTo>
                      <a:lnTo>
                        <a:pt x="179" y="45"/>
                      </a:lnTo>
                      <a:lnTo>
                        <a:pt x="187" y="41"/>
                      </a:lnTo>
                      <a:lnTo>
                        <a:pt x="196" y="38"/>
                      </a:lnTo>
                      <a:lnTo>
                        <a:pt x="204" y="35"/>
                      </a:lnTo>
                      <a:lnTo>
                        <a:pt x="212" y="31"/>
                      </a:lnTo>
                      <a:lnTo>
                        <a:pt x="221" y="28"/>
                      </a:lnTo>
                      <a:lnTo>
                        <a:pt x="226" y="26"/>
                      </a:lnTo>
                      <a:lnTo>
                        <a:pt x="257" y="17"/>
                      </a:lnTo>
                      <a:lnTo>
                        <a:pt x="285" y="10"/>
                      </a:lnTo>
                      <a:lnTo>
                        <a:pt x="314" y="3"/>
                      </a:lnTo>
                      <a:lnTo>
                        <a:pt x="340" y="2"/>
                      </a:lnTo>
                      <a:lnTo>
                        <a:pt x="367" y="0"/>
                      </a:lnTo>
                      <a:lnTo>
                        <a:pt x="395" y="0"/>
                      </a:lnTo>
                      <a:lnTo>
                        <a:pt x="423" y="2"/>
                      </a:lnTo>
                      <a:lnTo>
                        <a:pt x="455" y="7"/>
                      </a:lnTo>
                      <a:lnTo>
                        <a:pt x="481" y="13"/>
                      </a:lnTo>
                      <a:lnTo>
                        <a:pt x="508" y="21"/>
                      </a:lnTo>
                      <a:lnTo>
                        <a:pt x="536" y="33"/>
                      </a:lnTo>
                      <a:lnTo>
                        <a:pt x="563" y="45"/>
                      </a:lnTo>
                      <a:lnTo>
                        <a:pt x="589" y="55"/>
                      </a:lnTo>
                      <a:lnTo>
                        <a:pt x="616" y="65"/>
                      </a:lnTo>
                      <a:lnTo>
                        <a:pt x="629" y="68"/>
                      </a:lnTo>
                      <a:lnTo>
                        <a:pt x="644" y="71"/>
                      </a:lnTo>
                      <a:lnTo>
                        <a:pt x="658" y="73"/>
                      </a:lnTo>
                      <a:lnTo>
                        <a:pt x="673" y="73"/>
                      </a:lnTo>
                      <a:lnTo>
                        <a:pt x="726" y="73"/>
                      </a:lnTo>
                      <a:lnTo>
                        <a:pt x="779" y="73"/>
                      </a:lnTo>
                      <a:lnTo>
                        <a:pt x="830" y="73"/>
                      </a:lnTo>
                      <a:lnTo>
                        <a:pt x="884" y="71"/>
                      </a:lnTo>
                      <a:lnTo>
                        <a:pt x="935" y="68"/>
                      </a:lnTo>
                      <a:lnTo>
                        <a:pt x="987" y="63"/>
                      </a:lnTo>
                      <a:lnTo>
                        <a:pt x="1013" y="60"/>
                      </a:lnTo>
                      <a:lnTo>
                        <a:pt x="1040" y="55"/>
                      </a:lnTo>
                      <a:lnTo>
                        <a:pt x="1066" y="48"/>
                      </a:lnTo>
                      <a:lnTo>
                        <a:pt x="1093" y="41"/>
                      </a:lnTo>
                      <a:lnTo>
                        <a:pt x="1103" y="40"/>
                      </a:lnTo>
                      <a:lnTo>
                        <a:pt x="1115" y="38"/>
                      </a:lnTo>
                      <a:lnTo>
                        <a:pt x="1126" y="38"/>
                      </a:lnTo>
                      <a:lnTo>
                        <a:pt x="1138" y="38"/>
                      </a:lnTo>
                      <a:lnTo>
                        <a:pt x="1159" y="41"/>
                      </a:lnTo>
                      <a:lnTo>
                        <a:pt x="1181" y="46"/>
                      </a:lnTo>
                      <a:lnTo>
                        <a:pt x="1203" y="55"/>
                      </a:lnTo>
                      <a:lnTo>
                        <a:pt x="1224" y="63"/>
                      </a:lnTo>
                      <a:lnTo>
                        <a:pt x="1246" y="71"/>
                      </a:lnTo>
                      <a:lnTo>
                        <a:pt x="1269" y="78"/>
                      </a:lnTo>
                      <a:lnTo>
                        <a:pt x="1266" y="94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5" name="Freeform 322"/>
                <p:cNvSpPr>
                  <a:spLocks/>
                </p:cNvSpPr>
                <p:nvPr/>
              </p:nvSpPr>
              <p:spPr bwMode="auto">
                <a:xfrm>
                  <a:off x="1850" y="2869"/>
                  <a:ext cx="410" cy="69"/>
                </a:xfrm>
                <a:custGeom>
                  <a:avLst/>
                  <a:gdLst>
                    <a:gd name="T0" fmla="*/ 346 w 410"/>
                    <a:gd name="T1" fmla="*/ 69 h 69"/>
                    <a:gd name="T2" fmla="*/ 312 w 410"/>
                    <a:gd name="T3" fmla="*/ 68 h 69"/>
                    <a:gd name="T4" fmla="*/ 277 w 410"/>
                    <a:gd name="T5" fmla="*/ 68 h 69"/>
                    <a:gd name="T6" fmla="*/ 244 w 410"/>
                    <a:gd name="T7" fmla="*/ 68 h 69"/>
                    <a:gd name="T8" fmla="*/ 194 w 410"/>
                    <a:gd name="T9" fmla="*/ 66 h 69"/>
                    <a:gd name="T10" fmla="*/ 141 w 410"/>
                    <a:gd name="T11" fmla="*/ 56 h 69"/>
                    <a:gd name="T12" fmla="*/ 98 w 410"/>
                    <a:gd name="T13" fmla="*/ 40 h 69"/>
                    <a:gd name="T14" fmla="*/ 53 w 410"/>
                    <a:gd name="T15" fmla="*/ 21 h 69"/>
                    <a:gd name="T16" fmla="*/ 22 w 410"/>
                    <a:gd name="T17" fmla="*/ 10 h 69"/>
                    <a:gd name="T18" fmla="*/ 25 w 410"/>
                    <a:gd name="T19" fmla="*/ 10 h 69"/>
                    <a:gd name="T20" fmla="*/ 31 w 410"/>
                    <a:gd name="T21" fmla="*/ 10 h 69"/>
                    <a:gd name="T22" fmla="*/ 40 w 410"/>
                    <a:gd name="T23" fmla="*/ 10 h 69"/>
                    <a:gd name="T24" fmla="*/ 46 w 410"/>
                    <a:gd name="T25" fmla="*/ 11 h 69"/>
                    <a:gd name="T26" fmla="*/ 35 w 410"/>
                    <a:gd name="T27" fmla="*/ 8 h 69"/>
                    <a:gd name="T28" fmla="*/ 22 w 410"/>
                    <a:gd name="T29" fmla="*/ 6 h 69"/>
                    <a:gd name="T30" fmla="*/ 10 w 410"/>
                    <a:gd name="T31" fmla="*/ 5 h 69"/>
                    <a:gd name="T32" fmla="*/ 0 w 410"/>
                    <a:gd name="T33" fmla="*/ 5 h 69"/>
                    <a:gd name="T34" fmla="*/ 10 w 410"/>
                    <a:gd name="T35" fmla="*/ 3 h 69"/>
                    <a:gd name="T36" fmla="*/ 20 w 410"/>
                    <a:gd name="T37" fmla="*/ 3 h 69"/>
                    <a:gd name="T38" fmla="*/ 31 w 410"/>
                    <a:gd name="T39" fmla="*/ 3 h 69"/>
                    <a:gd name="T40" fmla="*/ 41 w 410"/>
                    <a:gd name="T41" fmla="*/ 2 h 69"/>
                    <a:gd name="T42" fmla="*/ 38 w 410"/>
                    <a:gd name="T43" fmla="*/ 2 h 69"/>
                    <a:gd name="T44" fmla="*/ 35 w 410"/>
                    <a:gd name="T45" fmla="*/ 0 h 69"/>
                    <a:gd name="T46" fmla="*/ 31 w 410"/>
                    <a:gd name="T47" fmla="*/ 0 h 69"/>
                    <a:gd name="T48" fmla="*/ 30 w 410"/>
                    <a:gd name="T49" fmla="*/ 0 h 69"/>
                    <a:gd name="T50" fmla="*/ 36 w 410"/>
                    <a:gd name="T51" fmla="*/ 0 h 69"/>
                    <a:gd name="T52" fmla="*/ 41 w 410"/>
                    <a:gd name="T53" fmla="*/ 2 h 69"/>
                    <a:gd name="T54" fmla="*/ 48 w 410"/>
                    <a:gd name="T55" fmla="*/ 3 h 69"/>
                    <a:gd name="T56" fmla="*/ 53 w 410"/>
                    <a:gd name="T57" fmla="*/ 5 h 69"/>
                    <a:gd name="T58" fmla="*/ 120 w 410"/>
                    <a:gd name="T59" fmla="*/ 31 h 69"/>
                    <a:gd name="T60" fmla="*/ 166 w 410"/>
                    <a:gd name="T61" fmla="*/ 48 h 69"/>
                    <a:gd name="T62" fmla="*/ 204 w 410"/>
                    <a:gd name="T63" fmla="*/ 55 h 69"/>
                    <a:gd name="T64" fmla="*/ 246 w 410"/>
                    <a:gd name="T65" fmla="*/ 58 h 69"/>
                    <a:gd name="T66" fmla="*/ 282 w 410"/>
                    <a:gd name="T67" fmla="*/ 58 h 69"/>
                    <a:gd name="T68" fmla="*/ 316 w 410"/>
                    <a:gd name="T69" fmla="*/ 58 h 69"/>
                    <a:gd name="T70" fmla="*/ 350 w 410"/>
                    <a:gd name="T71" fmla="*/ 58 h 69"/>
                    <a:gd name="T72" fmla="*/ 387 w 410"/>
                    <a:gd name="T73" fmla="*/ 58 h 69"/>
                    <a:gd name="T74" fmla="*/ 389 w 410"/>
                    <a:gd name="T75" fmla="*/ 60 h 69"/>
                    <a:gd name="T76" fmla="*/ 397 w 410"/>
                    <a:gd name="T77" fmla="*/ 60 h 69"/>
                    <a:gd name="T78" fmla="*/ 407 w 410"/>
                    <a:gd name="T79" fmla="*/ 61 h 69"/>
                    <a:gd name="T80" fmla="*/ 410 w 410"/>
                    <a:gd name="T81" fmla="*/ 61 h 69"/>
                    <a:gd name="T82" fmla="*/ 397 w 410"/>
                    <a:gd name="T83" fmla="*/ 61 h 69"/>
                    <a:gd name="T84" fmla="*/ 385 w 410"/>
                    <a:gd name="T85" fmla="*/ 61 h 69"/>
                    <a:gd name="T86" fmla="*/ 372 w 410"/>
                    <a:gd name="T87" fmla="*/ 60 h 69"/>
                    <a:gd name="T88" fmla="*/ 360 w 410"/>
                    <a:gd name="T89" fmla="*/ 60 h 69"/>
                    <a:gd name="T90" fmla="*/ 364 w 410"/>
                    <a:gd name="T91" fmla="*/ 61 h 69"/>
                    <a:gd name="T92" fmla="*/ 369 w 410"/>
                    <a:gd name="T93" fmla="*/ 61 h 69"/>
                    <a:gd name="T94" fmla="*/ 374 w 410"/>
                    <a:gd name="T95" fmla="*/ 63 h 69"/>
                    <a:gd name="T96" fmla="*/ 377 w 410"/>
                    <a:gd name="T97" fmla="*/ 64 h 69"/>
                    <a:gd name="T98" fmla="*/ 367 w 410"/>
                    <a:gd name="T99" fmla="*/ 63 h 69"/>
                    <a:gd name="T100" fmla="*/ 357 w 410"/>
                    <a:gd name="T101" fmla="*/ 63 h 69"/>
                    <a:gd name="T102" fmla="*/ 347 w 410"/>
                    <a:gd name="T103" fmla="*/ 61 h 69"/>
                    <a:gd name="T104" fmla="*/ 337 w 410"/>
                    <a:gd name="T105" fmla="*/ 61 h 69"/>
                    <a:gd name="T106" fmla="*/ 347 w 410"/>
                    <a:gd name="T107" fmla="*/ 63 h 69"/>
                    <a:gd name="T108" fmla="*/ 357 w 410"/>
                    <a:gd name="T109" fmla="*/ 64 h 69"/>
                    <a:gd name="T110" fmla="*/ 367 w 410"/>
                    <a:gd name="T111" fmla="*/ 68 h 69"/>
                    <a:gd name="T112" fmla="*/ 377 w 410"/>
                    <a:gd name="T113" fmla="*/ 68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10"/>
                    <a:gd name="T172" fmla="*/ 0 h 69"/>
                    <a:gd name="T173" fmla="*/ 410 w 410"/>
                    <a:gd name="T174" fmla="*/ 69 h 69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10" h="69">
                      <a:moveTo>
                        <a:pt x="362" y="69"/>
                      </a:moveTo>
                      <a:lnTo>
                        <a:pt x="346" y="69"/>
                      </a:lnTo>
                      <a:lnTo>
                        <a:pt x="329" y="69"/>
                      </a:lnTo>
                      <a:lnTo>
                        <a:pt x="312" y="68"/>
                      </a:lnTo>
                      <a:lnTo>
                        <a:pt x="296" y="68"/>
                      </a:lnTo>
                      <a:lnTo>
                        <a:pt x="277" y="68"/>
                      </a:lnTo>
                      <a:lnTo>
                        <a:pt x="261" y="68"/>
                      </a:lnTo>
                      <a:lnTo>
                        <a:pt x="244" y="68"/>
                      </a:lnTo>
                      <a:lnTo>
                        <a:pt x="228" y="68"/>
                      </a:lnTo>
                      <a:lnTo>
                        <a:pt x="194" y="66"/>
                      </a:lnTo>
                      <a:lnTo>
                        <a:pt x="166" y="63"/>
                      </a:lnTo>
                      <a:lnTo>
                        <a:pt x="141" y="56"/>
                      </a:lnTo>
                      <a:lnTo>
                        <a:pt x="120" y="48"/>
                      </a:lnTo>
                      <a:lnTo>
                        <a:pt x="98" y="40"/>
                      </a:lnTo>
                      <a:lnTo>
                        <a:pt x="76" y="30"/>
                      </a:lnTo>
                      <a:lnTo>
                        <a:pt x="53" y="21"/>
                      </a:lnTo>
                      <a:lnTo>
                        <a:pt x="30" y="15"/>
                      </a:lnTo>
                      <a:lnTo>
                        <a:pt x="22" y="10"/>
                      </a:lnTo>
                      <a:lnTo>
                        <a:pt x="23" y="10"/>
                      </a:lnTo>
                      <a:lnTo>
                        <a:pt x="25" y="10"/>
                      </a:lnTo>
                      <a:lnTo>
                        <a:pt x="28" y="10"/>
                      </a:lnTo>
                      <a:lnTo>
                        <a:pt x="31" y="10"/>
                      </a:lnTo>
                      <a:lnTo>
                        <a:pt x="36" y="10"/>
                      </a:lnTo>
                      <a:lnTo>
                        <a:pt x="40" y="10"/>
                      </a:lnTo>
                      <a:lnTo>
                        <a:pt x="43" y="11"/>
                      </a:lnTo>
                      <a:lnTo>
                        <a:pt x="46" y="11"/>
                      </a:lnTo>
                      <a:lnTo>
                        <a:pt x="40" y="10"/>
                      </a:lnTo>
                      <a:lnTo>
                        <a:pt x="35" y="8"/>
                      </a:lnTo>
                      <a:lnTo>
                        <a:pt x="28" y="6"/>
                      </a:lnTo>
                      <a:lnTo>
                        <a:pt x="22" y="6"/>
                      </a:lnTo>
                      <a:lnTo>
                        <a:pt x="17" y="5"/>
                      </a:lnTo>
                      <a:lnTo>
                        <a:pt x="10" y="5"/>
                      </a:lnTo>
                      <a:lnTo>
                        <a:pt x="5" y="5"/>
                      </a:lnTo>
                      <a:lnTo>
                        <a:pt x="0" y="5"/>
                      </a:lnTo>
                      <a:lnTo>
                        <a:pt x="5" y="3"/>
                      </a:lnTo>
                      <a:lnTo>
                        <a:pt x="10" y="3"/>
                      </a:lnTo>
                      <a:lnTo>
                        <a:pt x="15" y="3"/>
                      </a:lnTo>
                      <a:lnTo>
                        <a:pt x="20" y="3"/>
                      </a:lnTo>
                      <a:lnTo>
                        <a:pt x="25" y="3"/>
                      </a:lnTo>
                      <a:lnTo>
                        <a:pt x="31" y="3"/>
                      </a:lnTo>
                      <a:lnTo>
                        <a:pt x="36" y="3"/>
                      </a:lnTo>
                      <a:lnTo>
                        <a:pt x="41" y="2"/>
                      </a:lnTo>
                      <a:lnTo>
                        <a:pt x="40" y="2"/>
                      </a:lnTo>
                      <a:lnTo>
                        <a:pt x="38" y="2"/>
                      </a:lnTo>
                      <a:lnTo>
                        <a:pt x="36" y="2"/>
                      </a:lnTo>
                      <a:lnTo>
                        <a:pt x="35" y="0"/>
                      </a:lnTo>
                      <a:lnTo>
                        <a:pt x="33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40" y="2"/>
                      </a:lnTo>
                      <a:lnTo>
                        <a:pt x="41" y="2"/>
                      </a:lnTo>
                      <a:lnTo>
                        <a:pt x="45" y="2"/>
                      </a:lnTo>
                      <a:lnTo>
                        <a:pt x="48" y="3"/>
                      </a:lnTo>
                      <a:lnTo>
                        <a:pt x="51" y="5"/>
                      </a:lnTo>
                      <a:lnTo>
                        <a:pt x="53" y="5"/>
                      </a:lnTo>
                      <a:lnTo>
                        <a:pt x="90" y="20"/>
                      </a:lnTo>
                      <a:lnTo>
                        <a:pt x="120" y="31"/>
                      </a:lnTo>
                      <a:lnTo>
                        <a:pt x="144" y="41"/>
                      </a:lnTo>
                      <a:lnTo>
                        <a:pt x="166" y="48"/>
                      </a:lnTo>
                      <a:lnTo>
                        <a:pt x="184" y="51"/>
                      </a:lnTo>
                      <a:lnTo>
                        <a:pt x="204" y="55"/>
                      </a:lnTo>
                      <a:lnTo>
                        <a:pt x="224" y="56"/>
                      </a:lnTo>
                      <a:lnTo>
                        <a:pt x="246" y="58"/>
                      </a:lnTo>
                      <a:lnTo>
                        <a:pt x="264" y="58"/>
                      </a:lnTo>
                      <a:lnTo>
                        <a:pt x="282" y="58"/>
                      </a:lnTo>
                      <a:lnTo>
                        <a:pt x="299" y="58"/>
                      </a:lnTo>
                      <a:lnTo>
                        <a:pt x="316" y="58"/>
                      </a:lnTo>
                      <a:lnTo>
                        <a:pt x="334" y="58"/>
                      </a:lnTo>
                      <a:lnTo>
                        <a:pt x="350" y="58"/>
                      </a:lnTo>
                      <a:lnTo>
                        <a:pt x="367" y="58"/>
                      </a:lnTo>
                      <a:lnTo>
                        <a:pt x="387" y="58"/>
                      </a:lnTo>
                      <a:lnTo>
                        <a:pt x="389" y="60"/>
                      </a:lnTo>
                      <a:lnTo>
                        <a:pt x="392" y="60"/>
                      </a:lnTo>
                      <a:lnTo>
                        <a:pt x="397" y="60"/>
                      </a:lnTo>
                      <a:lnTo>
                        <a:pt x="402" y="60"/>
                      </a:lnTo>
                      <a:lnTo>
                        <a:pt x="407" y="61"/>
                      </a:lnTo>
                      <a:lnTo>
                        <a:pt x="410" y="61"/>
                      </a:lnTo>
                      <a:lnTo>
                        <a:pt x="404" y="61"/>
                      </a:lnTo>
                      <a:lnTo>
                        <a:pt x="397" y="61"/>
                      </a:lnTo>
                      <a:lnTo>
                        <a:pt x="392" y="61"/>
                      </a:lnTo>
                      <a:lnTo>
                        <a:pt x="385" y="61"/>
                      </a:lnTo>
                      <a:lnTo>
                        <a:pt x="379" y="60"/>
                      </a:lnTo>
                      <a:lnTo>
                        <a:pt x="372" y="60"/>
                      </a:lnTo>
                      <a:lnTo>
                        <a:pt x="365" y="60"/>
                      </a:lnTo>
                      <a:lnTo>
                        <a:pt x="360" y="60"/>
                      </a:lnTo>
                      <a:lnTo>
                        <a:pt x="362" y="60"/>
                      </a:lnTo>
                      <a:lnTo>
                        <a:pt x="364" y="61"/>
                      </a:lnTo>
                      <a:lnTo>
                        <a:pt x="367" y="61"/>
                      </a:lnTo>
                      <a:lnTo>
                        <a:pt x="369" y="61"/>
                      </a:lnTo>
                      <a:lnTo>
                        <a:pt x="372" y="61"/>
                      </a:lnTo>
                      <a:lnTo>
                        <a:pt x="374" y="63"/>
                      </a:lnTo>
                      <a:lnTo>
                        <a:pt x="375" y="63"/>
                      </a:lnTo>
                      <a:lnTo>
                        <a:pt x="377" y="64"/>
                      </a:lnTo>
                      <a:lnTo>
                        <a:pt x="372" y="64"/>
                      </a:lnTo>
                      <a:lnTo>
                        <a:pt x="367" y="63"/>
                      </a:lnTo>
                      <a:lnTo>
                        <a:pt x="362" y="63"/>
                      </a:lnTo>
                      <a:lnTo>
                        <a:pt x="357" y="63"/>
                      </a:lnTo>
                      <a:lnTo>
                        <a:pt x="352" y="61"/>
                      </a:lnTo>
                      <a:lnTo>
                        <a:pt x="347" y="61"/>
                      </a:lnTo>
                      <a:lnTo>
                        <a:pt x="342" y="61"/>
                      </a:lnTo>
                      <a:lnTo>
                        <a:pt x="337" y="61"/>
                      </a:lnTo>
                      <a:lnTo>
                        <a:pt x="342" y="61"/>
                      </a:lnTo>
                      <a:lnTo>
                        <a:pt x="347" y="63"/>
                      </a:lnTo>
                      <a:lnTo>
                        <a:pt x="352" y="64"/>
                      </a:lnTo>
                      <a:lnTo>
                        <a:pt x="357" y="64"/>
                      </a:lnTo>
                      <a:lnTo>
                        <a:pt x="362" y="66"/>
                      </a:lnTo>
                      <a:lnTo>
                        <a:pt x="367" y="68"/>
                      </a:lnTo>
                      <a:lnTo>
                        <a:pt x="372" y="68"/>
                      </a:lnTo>
                      <a:lnTo>
                        <a:pt x="377" y="68"/>
                      </a:lnTo>
                      <a:lnTo>
                        <a:pt x="362" y="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6" name="Freeform 323"/>
                <p:cNvSpPr>
                  <a:spLocks/>
                </p:cNvSpPr>
                <p:nvPr/>
              </p:nvSpPr>
              <p:spPr bwMode="auto">
                <a:xfrm>
                  <a:off x="1850" y="2869"/>
                  <a:ext cx="410" cy="69"/>
                </a:xfrm>
                <a:custGeom>
                  <a:avLst/>
                  <a:gdLst>
                    <a:gd name="T0" fmla="*/ 346 w 410"/>
                    <a:gd name="T1" fmla="*/ 69 h 69"/>
                    <a:gd name="T2" fmla="*/ 312 w 410"/>
                    <a:gd name="T3" fmla="*/ 68 h 69"/>
                    <a:gd name="T4" fmla="*/ 277 w 410"/>
                    <a:gd name="T5" fmla="*/ 68 h 69"/>
                    <a:gd name="T6" fmla="*/ 244 w 410"/>
                    <a:gd name="T7" fmla="*/ 68 h 69"/>
                    <a:gd name="T8" fmla="*/ 194 w 410"/>
                    <a:gd name="T9" fmla="*/ 66 h 69"/>
                    <a:gd name="T10" fmla="*/ 141 w 410"/>
                    <a:gd name="T11" fmla="*/ 56 h 69"/>
                    <a:gd name="T12" fmla="*/ 98 w 410"/>
                    <a:gd name="T13" fmla="*/ 40 h 69"/>
                    <a:gd name="T14" fmla="*/ 53 w 410"/>
                    <a:gd name="T15" fmla="*/ 21 h 69"/>
                    <a:gd name="T16" fmla="*/ 22 w 410"/>
                    <a:gd name="T17" fmla="*/ 10 h 69"/>
                    <a:gd name="T18" fmla="*/ 25 w 410"/>
                    <a:gd name="T19" fmla="*/ 10 h 69"/>
                    <a:gd name="T20" fmla="*/ 31 w 410"/>
                    <a:gd name="T21" fmla="*/ 10 h 69"/>
                    <a:gd name="T22" fmla="*/ 40 w 410"/>
                    <a:gd name="T23" fmla="*/ 10 h 69"/>
                    <a:gd name="T24" fmla="*/ 46 w 410"/>
                    <a:gd name="T25" fmla="*/ 11 h 69"/>
                    <a:gd name="T26" fmla="*/ 35 w 410"/>
                    <a:gd name="T27" fmla="*/ 8 h 69"/>
                    <a:gd name="T28" fmla="*/ 22 w 410"/>
                    <a:gd name="T29" fmla="*/ 6 h 69"/>
                    <a:gd name="T30" fmla="*/ 10 w 410"/>
                    <a:gd name="T31" fmla="*/ 5 h 69"/>
                    <a:gd name="T32" fmla="*/ 0 w 410"/>
                    <a:gd name="T33" fmla="*/ 5 h 69"/>
                    <a:gd name="T34" fmla="*/ 10 w 410"/>
                    <a:gd name="T35" fmla="*/ 3 h 69"/>
                    <a:gd name="T36" fmla="*/ 20 w 410"/>
                    <a:gd name="T37" fmla="*/ 3 h 69"/>
                    <a:gd name="T38" fmla="*/ 31 w 410"/>
                    <a:gd name="T39" fmla="*/ 3 h 69"/>
                    <a:gd name="T40" fmla="*/ 41 w 410"/>
                    <a:gd name="T41" fmla="*/ 2 h 69"/>
                    <a:gd name="T42" fmla="*/ 38 w 410"/>
                    <a:gd name="T43" fmla="*/ 2 h 69"/>
                    <a:gd name="T44" fmla="*/ 35 w 410"/>
                    <a:gd name="T45" fmla="*/ 0 h 69"/>
                    <a:gd name="T46" fmla="*/ 31 w 410"/>
                    <a:gd name="T47" fmla="*/ 0 h 69"/>
                    <a:gd name="T48" fmla="*/ 30 w 410"/>
                    <a:gd name="T49" fmla="*/ 0 h 69"/>
                    <a:gd name="T50" fmla="*/ 36 w 410"/>
                    <a:gd name="T51" fmla="*/ 0 h 69"/>
                    <a:gd name="T52" fmla="*/ 41 w 410"/>
                    <a:gd name="T53" fmla="*/ 2 h 69"/>
                    <a:gd name="T54" fmla="*/ 48 w 410"/>
                    <a:gd name="T55" fmla="*/ 3 h 69"/>
                    <a:gd name="T56" fmla="*/ 53 w 410"/>
                    <a:gd name="T57" fmla="*/ 5 h 69"/>
                    <a:gd name="T58" fmla="*/ 120 w 410"/>
                    <a:gd name="T59" fmla="*/ 31 h 69"/>
                    <a:gd name="T60" fmla="*/ 166 w 410"/>
                    <a:gd name="T61" fmla="*/ 48 h 69"/>
                    <a:gd name="T62" fmla="*/ 204 w 410"/>
                    <a:gd name="T63" fmla="*/ 55 h 69"/>
                    <a:gd name="T64" fmla="*/ 246 w 410"/>
                    <a:gd name="T65" fmla="*/ 58 h 69"/>
                    <a:gd name="T66" fmla="*/ 282 w 410"/>
                    <a:gd name="T67" fmla="*/ 58 h 69"/>
                    <a:gd name="T68" fmla="*/ 316 w 410"/>
                    <a:gd name="T69" fmla="*/ 58 h 69"/>
                    <a:gd name="T70" fmla="*/ 350 w 410"/>
                    <a:gd name="T71" fmla="*/ 58 h 69"/>
                    <a:gd name="T72" fmla="*/ 387 w 410"/>
                    <a:gd name="T73" fmla="*/ 58 h 69"/>
                    <a:gd name="T74" fmla="*/ 389 w 410"/>
                    <a:gd name="T75" fmla="*/ 60 h 69"/>
                    <a:gd name="T76" fmla="*/ 397 w 410"/>
                    <a:gd name="T77" fmla="*/ 60 h 69"/>
                    <a:gd name="T78" fmla="*/ 407 w 410"/>
                    <a:gd name="T79" fmla="*/ 61 h 69"/>
                    <a:gd name="T80" fmla="*/ 410 w 410"/>
                    <a:gd name="T81" fmla="*/ 61 h 69"/>
                    <a:gd name="T82" fmla="*/ 397 w 410"/>
                    <a:gd name="T83" fmla="*/ 61 h 69"/>
                    <a:gd name="T84" fmla="*/ 385 w 410"/>
                    <a:gd name="T85" fmla="*/ 61 h 69"/>
                    <a:gd name="T86" fmla="*/ 372 w 410"/>
                    <a:gd name="T87" fmla="*/ 60 h 69"/>
                    <a:gd name="T88" fmla="*/ 360 w 410"/>
                    <a:gd name="T89" fmla="*/ 60 h 69"/>
                    <a:gd name="T90" fmla="*/ 364 w 410"/>
                    <a:gd name="T91" fmla="*/ 61 h 69"/>
                    <a:gd name="T92" fmla="*/ 369 w 410"/>
                    <a:gd name="T93" fmla="*/ 61 h 69"/>
                    <a:gd name="T94" fmla="*/ 374 w 410"/>
                    <a:gd name="T95" fmla="*/ 63 h 69"/>
                    <a:gd name="T96" fmla="*/ 377 w 410"/>
                    <a:gd name="T97" fmla="*/ 64 h 69"/>
                    <a:gd name="T98" fmla="*/ 367 w 410"/>
                    <a:gd name="T99" fmla="*/ 63 h 69"/>
                    <a:gd name="T100" fmla="*/ 357 w 410"/>
                    <a:gd name="T101" fmla="*/ 63 h 69"/>
                    <a:gd name="T102" fmla="*/ 347 w 410"/>
                    <a:gd name="T103" fmla="*/ 61 h 69"/>
                    <a:gd name="T104" fmla="*/ 337 w 410"/>
                    <a:gd name="T105" fmla="*/ 61 h 69"/>
                    <a:gd name="T106" fmla="*/ 347 w 410"/>
                    <a:gd name="T107" fmla="*/ 63 h 69"/>
                    <a:gd name="T108" fmla="*/ 357 w 410"/>
                    <a:gd name="T109" fmla="*/ 64 h 69"/>
                    <a:gd name="T110" fmla="*/ 367 w 410"/>
                    <a:gd name="T111" fmla="*/ 68 h 69"/>
                    <a:gd name="T112" fmla="*/ 377 w 410"/>
                    <a:gd name="T113" fmla="*/ 68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10"/>
                    <a:gd name="T172" fmla="*/ 0 h 69"/>
                    <a:gd name="T173" fmla="*/ 410 w 410"/>
                    <a:gd name="T174" fmla="*/ 69 h 69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10" h="69">
                      <a:moveTo>
                        <a:pt x="362" y="69"/>
                      </a:moveTo>
                      <a:lnTo>
                        <a:pt x="346" y="69"/>
                      </a:lnTo>
                      <a:lnTo>
                        <a:pt x="329" y="69"/>
                      </a:lnTo>
                      <a:lnTo>
                        <a:pt x="312" y="68"/>
                      </a:lnTo>
                      <a:lnTo>
                        <a:pt x="296" y="68"/>
                      </a:lnTo>
                      <a:lnTo>
                        <a:pt x="277" y="68"/>
                      </a:lnTo>
                      <a:lnTo>
                        <a:pt x="261" y="68"/>
                      </a:lnTo>
                      <a:lnTo>
                        <a:pt x="244" y="68"/>
                      </a:lnTo>
                      <a:lnTo>
                        <a:pt x="228" y="68"/>
                      </a:lnTo>
                      <a:lnTo>
                        <a:pt x="194" y="66"/>
                      </a:lnTo>
                      <a:lnTo>
                        <a:pt x="166" y="63"/>
                      </a:lnTo>
                      <a:lnTo>
                        <a:pt x="141" y="56"/>
                      </a:lnTo>
                      <a:lnTo>
                        <a:pt x="120" y="48"/>
                      </a:lnTo>
                      <a:lnTo>
                        <a:pt x="98" y="40"/>
                      </a:lnTo>
                      <a:lnTo>
                        <a:pt x="76" y="30"/>
                      </a:lnTo>
                      <a:lnTo>
                        <a:pt x="53" y="21"/>
                      </a:lnTo>
                      <a:lnTo>
                        <a:pt x="30" y="15"/>
                      </a:lnTo>
                      <a:lnTo>
                        <a:pt x="22" y="10"/>
                      </a:lnTo>
                      <a:lnTo>
                        <a:pt x="23" y="10"/>
                      </a:lnTo>
                      <a:lnTo>
                        <a:pt x="25" y="10"/>
                      </a:lnTo>
                      <a:lnTo>
                        <a:pt x="28" y="10"/>
                      </a:lnTo>
                      <a:lnTo>
                        <a:pt x="31" y="10"/>
                      </a:lnTo>
                      <a:lnTo>
                        <a:pt x="36" y="10"/>
                      </a:lnTo>
                      <a:lnTo>
                        <a:pt x="40" y="10"/>
                      </a:lnTo>
                      <a:lnTo>
                        <a:pt x="43" y="11"/>
                      </a:lnTo>
                      <a:lnTo>
                        <a:pt x="46" y="11"/>
                      </a:lnTo>
                      <a:lnTo>
                        <a:pt x="40" y="10"/>
                      </a:lnTo>
                      <a:lnTo>
                        <a:pt x="35" y="8"/>
                      </a:lnTo>
                      <a:lnTo>
                        <a:pt x="28" y="6"/>
                      </a:lnTo>
                      <a:lnTo>
                        <a:pt x="22" y="6"/>
                      </a:lnTo>
                      <a:lnTo>
                        <a:pt x="17" y="5"/>
                      </a:lnTo>
                      <a:lnTo>
                        <a:pt x="10" y="5"/>
                      </a:lnTo>
                      <a:lnTo>
                        <a:pt x="5" y="5"/>
                      </a:lnTo>
                      <a:lnTo>
                        <a:pt x="0" y="5"/>
                      </a:lnTo>
                      <a:lnTo>
                        <a:pt x="5" y="3"/>
                      </a:lnTo>
                      <a:lnTo>
                        <a:pt x="10" y="3"/>
                      </a:lnTo>
                      <a:lnTo>
                        <a:pt x="15" y="3"/>
                      </a:lnTo>
                      <a:lnTo>
                        <a:pt x="20" y="3"/>
                      </a:lnTo>
                      <a:lnTo>
                        <a:pt x="25" y="3"/>
                      </a:lnTo>
                      <a:lnTo>
                        <a:pt x="31" y="3"/>
                      </a:lnTo>
                      <a:lnTo>
                        <a:pt x="36" y="3"/>
                      </a:lnTo>
                      <a:lnTo>
                        <a:pt x="41" y="2"/>
                      </a:lnTo>
                      <a:lnTo>
                        <a:pt x="40" y="2"/>
                      </a:lnTo>
                      <a:lnTo>
                        <a:pt x="38" y="2"/>
                      </a:lnTo>
                      <a:lnTo>
                        <a:pt x="36" y="2"/>
                      </a:lnTo>
                      <a:lnTo>
                        <a:pt x="35" y="0"/>
                      </a:lnTo>
                      <a:lnTo>
                        <a:pt x="33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33" y="0"/>
                      </a:lnTo>
                      <a:lnTo>
                        <a:pt x="36" y="0"/>
                      </a:lnTo>
                      <a:lnTo>
                        <a:pt x="40" y="2"/>
                      </a:lnTo>
                      <a:lnTo>
                        <a:pt x="41" y="2"/>
                      </a:lnTo>
                      <a:lnTo>
                        <a:pt x="45" y="2"/>
                      </a:lnTo>
                      <a:lnTo>
                        <a:pt x="48" y="3"/>
                      </a:lnTo>
                      <a:lnTo>
                        <a:pt x="51" y="5"/>
                      </a:lnTo>
                      <a:lnTo>
                        <a:pt x="53" y="5"/>
                      </a:lnTo>
                      <a:lnTo>
                        <a:pt x="90" y="20"/>
                      </a:lnTo>
                      <a:lnTo>
                        <a:pt x="120" y="31"/>
                      </a:lnTo>
                      <a:lnTo>
                        <a:pt x="144" y="41"/>
                      </a:lnTo>
                      <a:lnTo>
                        <a:pt x="166" y="48"/>
                      </a:lnTo>
                      <a:lnTo>
                        <a:pt x="184" y="51"/>
                      </a:lnTo>
                      <a:lnTo>
                        <a:pt x="204" y="55"/>
                      </a:lnTo>
                      <a:lnTo>
                        <a:pt x="224" y="56"/>
                      </a:lnTo>
                      <a:lnTo>
                        <a:pt x="246" y="58"/>
                      </a:lnTo>
                      <a:lnTo>
                        <a:pt x="264" y="58"/>
                      </a:lnTo>
                      <a:lnTo>
                        <a:pt x="282" y="58"/>
                      </a:lnTo>
                      <a:lnTo>
                        <a:pt x="299" y="58"/>
                      </a:lnTo>
                      <a:lnTo>
                        <a:pt x="316" y="58"/>
                      </a:lnTo>
                      <a:lnTo>
                        <a:pt x="334" y="58"/>
                      </a:lnTo>
                      <a:lnTo>
                        <a:pt x="350" y="58"/>
                      </a:lnTo>
                      <a:lnTo>
                        <a:pt x="367" y="58"/>
                      </a:lnTo>
                      <a:lnTo>
                        <a:pt x="387" y="58"/>
                      </a:lnTo>
                      <a:lnTo>
                        <a:pt x="389" y="60"/>
                      </a:lnTo>
                      <a:lnTo>
                        <a:pt x="392" y="60"/>
                      </a:lnTo>
                      <a:lnTo>
                        <a:pt x="397" y="60"/>
                      </a:lnTo>
                      <a:lnTo>
                        <a:pt x="402" y="60"/>
                      </a:lnTo>
                      <a:lnTo>
                        <a:pt x="407" y="61"/>
                      </a:lnTo>
                      <a:lnTo>
                        <a:pt x="410" y="61"/>
                      </a:lnTo>
                      <a:lnTo>
                        <a:pt x="404" y="61"/>
                      </a:lnTo>
                      <a:lnTo>
                        <a:pt x="397" y="61"/>
                      </a:lnTo>
                      <a:lnTo>
                        <a:pt x="392" y="61"/>
                      </a:lnTo>
                      <a:lnTo>
                        <a:pt x="385" y="61"/>
                      </a:lnTo>
                      <a:lnTo>
                        <a:pt x="379" y="60"/>
                      </a:lnTo>
                      <a:lnTo>
                        <a:pt x="372" y="60"/>
                      </a:lnTo>
                      <a:lnTo>
                        <a:pt x="365" y="60"/>
                      </a:lnTo>
                      <a:lnTo>
                        <a:pt x="360" y="60"/>
                      </a:lnTo>
                      <a:lnTo>
                        <a:pt x="362" y="60"/>
                      </a:lnTo>
                      <a:lnTo>
                        <a:pt x="364" y="61"/>
                      </a:lnTo>
                      <a:lnTo>
                        <a:pt x="367" y="61"/>
                      </a:lnTo>
                      <a:lnTo>
                        <a:pt x="369" y="61"/>
                      </a:lnTo>
                      <a:lnTo>
                        <a:pt x="372" y="61"/>
                      </a:lnTo>
                      <a:lnTo>
                        <a:pt x="374" y="63"/>
                      </a:lnTo>
                      <a:lnTo>
                        <a:pt x="375" y="63"/>
                      </a:lnTo>
                      <a:lnTo>
                        <a:pt x="377" y="64"/>
                      </a:lnTo>
                      <a:lnTo>
                        <a:pt x="372" y="64"/>
                      </a:lnTo>
                      <a:lnTo>
                        <a:pt x="367" y="63"/>
                      </a:lnTo>
                      <a:lnTo>
                        <a:pt x="362" y="63"/>
                      </a:lnTo>
                      <a:lnTo>
                        <a:pt x="357" y="63"/>
                      </a:lnTo>
                      <a:lnTo>
                        <a:pt x="352" y="61"/>
                      </a:lnTo>
                      <a:lnTo>
                        <a:pt x="347" y="61"/>
                      </a:lnTo>
                      <a:lnTo>
                        <a:pt x="342" y="61"/>
                      </a:lnTo>
                      <a:lnTo>
                        <a:pt x="337" y="61"/>
                      </a:lnTo>
                      <a:lnTo>
                        <a:pt x="342" y="61"/>
                      </a:lnTo>
                      <a:lnTo>
                        <a:pt x="347" y="63"/>
                      </a:lnTo>
                      <a:lnTo>
                        <a:pt x="352" y="64"/>
                      </a:lnTo>
                      <a:lnTo>
                        <a:pt x="357" y="64"/>
                      </a:lnTo>
                      <a:lnTo>
                        <a:pt x="362" y="66"/>
                      </a:lnTo>
                      <a:lnTo>
                        <a:pt x="367" y="68"/>
                      </a:lnTo>
                      <a:lnTo>
                        <a:pt x="372" y="68"/>
                      </a:lnTo>
                      <a:lnTo>
                        <a:pt x="377" y="68"/>
                      </a:lnTo>
                      <a:lnTo>
                        <a:pt x="362" y="69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7" name="Freeform 324"/>
                <p:cNvSpPr>
                  <a:spLocks/>
                </p:cNvSpPr>
                <p:nvPr/>
              </p:nvSpPr>
              <p:spPr bwMode="auto">
                <a:xfrm>
                  <a:off x="1401" y="2854"/>
                  <a:ext cx="1268" cy="164"/>
                </a:xfrm>
                <a:custGeom>
                  <a:avLst/>
                  <a:gdLst>
                    <a:gd name="T0" fmla="*/ 1245 w 1268"/>
                    <a:gd name="T1" fmla="*/ 88 h 164"/>
                    <a:gd name="T2" fmla="*/ 1200 w 1268"/>
                    <a:gd name="T3" fmla="*/ 71 h 164"/>
                    <a:gd name="T4" fmla="*/ 1157 w 1268"/>
                    <a:gd name="T5" fmla="*/ 58 h 164"/>
                    <a:gd name="T6" fmla="*/ 1123 w 1268"/>
                    <a:gd name="T7" fmla="*/ 55 h 164"/>
                    <a:gd name="T8" fmla="*/ 1100 w 1268"/>
                    <a:gd name="T9" fmla="*/ 56 h 164"/>
                    <a:gd name="T10" fmla="*/ 1062 w 1268"/>
                    <a:gd name="T11" fmla="*/ 66 h 164"/>
                    <a:gd name="T12" fmla="*/ 1009 w 1268"/>
                    <a:gd name="T13" fmla="*/ 76 h 164"/>
                    <a:gd name="T14" fmla="*/ 929 w 1268"/>
                    <a:gd name="T15" fmla="*/ 84 h 164"/>
                    <a:gd name="T16" fmla="*/ 823 w 1268"/>
                    <a:gd name="T17" fmla="*/ 84 h 164"/>
                    <a:gd name="T18" fmla="*/ 716 w 1268"/>
                    <a:gd name="T19" fmla="*/ 83 h 164"/>
                    <a:gd name="T20" fmla="*/ 648 w 1268"/>
                    <a:gd name="T21" fmla="*/ 83 h 164"/>
                    <a:gd name="T22" fmla="*/ 622 w 1268"/>
                    <a:gd name="T23" fmla="*/ 78 h 164"/>
                    <a:gd name="T24" fmla="*/ 582 w 1268"/>
                    <a:gd name="T25" fmla="*/ 68 h 164"/>
                    <a:gd name="T26" fmla="*/ 530 w 1268"/>
                    <a:gd name="T27" fmla="*/ 48 h 164"/>
                    <a:gd name="T28" fmla="*/ 479 w 1268"/>
                    <a:gd name="T29" fmla="*/ 30 h 164"/>
                    <a:gd name="T30" fmla="*/ 421 w 1268"/>
                    <a:gd name="T31" fmla="*/ 20 h 164"/>
                    <a:gd name="T32" fmla="*/ 364 w 1268"/>
                    <a:gd name="T33" fmla="*/ 17 h 164"/>
                    <a:gd name="T34" fmla="*/ 311 w 1268"/>
                    <a:gd name="T35" fmla="*/ 21 h 164"/>
                    <a:gd name="T36" fmla="*/ 255 w 1268"/>
                    <a:gd name="T37" fmla="*/ 35 h 164"/>
                    <a:gd name="T38" fmla="*/ 218 w 1268"/>
                    <a:gd name="T39" fmla="*/ 46 h 164"/>
                    <a:gd name="T40" fmla="*/ 201 w 1268"/>
                    <a:gd name="T41" fmla="*/ 51 h 164"/>
                    <a:gd name="T42" fmla="*/ 185 w 1268"/>
                    <a:gd name="T43" fmla="*/ 60 h 164"/>
                    <a:gd name="T44" fmla="*/ 168 w 1268"/>
                    <a:gd name="T45" fmla="*/ 65 h 164"/>
                    <a:gd name="T46" fmla="*/ 140 w 1268"/>
                    <a:gd name="T47" fmla="*/ 76 h 164"/>
                    <a:gd name="T48" fmla="*/ 98 w 1268"/>
                    <a:gd name="T49" fmla="*/ 98 h 164"/>
                    <a:gd name="T50" fmla="*/ 58 w 1268"/>
                    <a:gd name="T51" fmla="*/ 124 h 164"/>
                    <a:gd name="T52" fmla="*/ 19 w 1268"/>
                    <a:gd name="T53" fmla="*/ 151 h 164"/>
                    <a:gd name="T54" fmla="*/ 2 w 1268"/>
                    <a:gd name="T55" fmla="*/ 147 h 164"/>
                    <a:gd name="T56" fmla="*/ 42 w 1268"/>
                    <a:gd name="T57" fmla="*/ 121 h 164"/>
                    <a:gd name="T58" fmla="*/ 82 w 1268"/>
                    <a:gd name="T59" fmla="*/ 93 h 164"/>
                    <a:gd name="T60" fmla="*/ 122 w 1268"/>
                    <a:gd name="T61" fmla="*/ 70 h 164"/>
                    <a:gd name="T62" fmla="*/ 165 w 1268"/>
                    <a:gd name="T63" fmla="*/ 50 h 164"/>
                    <a:gd name="T64" fmla="*/ 178 w 1268"/>
                    <a:gd name="T65" fmla="*/ 45 h 164"/>
                    <a:gd name="T66" fmla="*/ 195 w 1268"/>
                    <a:gd name="T67" fmla="*/ 38 h 164"/>
                    <a:gd name="T68" fmla="*/ 213 w 1268"/>
                    <a:gd name="T69" fmla="*/ 31 h 164"/>
                    <a:gd name="T70" fmla="*/ 226 w 1268"/>
                    <a:gd name="T71" fmla="*/ 26 h 164"/>
                    <a:gd name="T72" fmla="*/ 286 w 1268"/>
                    <a:gd name="T73" fmla="*/ 10 h 164"/>
                    <a:gd name="T74" fmla="*/ 341 w 1268"/>
                    <a:gd name="T75" fmla="*/ 2 h 164"/>
                    <a:gd name="T76" fmla="*/ 396 w 1268"/>
                    <a:gd name="T77" fmla="*/ 0 h 164"/>
                    <a:gd name="T78" fmla="*/ 454 w 1268"/>
                    <a:gd name="T79" fmla="*/ 7 h 164"/>
                    <a:gd name="T80" fmla="*/ 509 w 1268"/>
                    <a:gd name="T81" fmla="*/ 23 h 164"/>
                    <a:gd name="T82" fmla="*/ 562 w 1268"/>
                    <a:gd name="T83" fmla="*/ 45 h 164"/>
                    <a:gd name="T84" fmla="*/ 617 w 1268"/>
                    <a:gd name="T85" fmla="*/ 65 h 164"/>
                    <a:gd name="T86" fmla="*/ 643 w 1268"/>
                    <a:gd name="T87" fmla="*/ 71 h 164"/>
                    <a:gd name="T88" fmla="*/ 672 w 1268"/>
                    <a:gd name="T89" fmla="*/ 73 h 164"/>
                    <a:gd name="T90" fmla="*/ 778 w 1268"/>
                    <a:gd name="T91" fmla="*/ 73 h 164"/>
                    <a:gd name="T92" fmla="*/ 883 w 1268"/>
                    <a:gd name="T93" fmla="*/ 71 h 164"/>
                    <a:gd name="T94" fmla="*/ 987 w 1268"/>
                    <a:gd name="T95" fmla="*/ 63 h 164"/>
                    <a:gd name="T96" fmla="*/ 1039 w 1268"/>
                    <a:gd name="T97" fmla="*/ 55 h 164"/>
                    <a:gd name="T98" fmla="*/ 1092 w 1268"/>
                    <a:gd name="T99" fmla="*/ 41 h 164"/>
                    <a:gd name="T100" fmla="*/ 1115 w 1268"/>
                    <a:gd name="T101" fmla="*/ 38 h 164"/>
                    <a:gd name="T102" fmla="*/ 1137 w 1268"/>
                    <a:gd name="T103" fmla="*/ 38 h 164"/>
                    <a:gd name="T104" fmla="*/ 1182 w 1268"/>
                    <a:gd name="T105" fmla="*/ 46 h 164"/>
                    <a:gd name="T106" fmla="*/ 1225 w 1268"/>
                    <a:gd name="T107" fmla="*/ 63 h 164"/>
                    <a:gd name="T108" fmla="*/ 1268 w 1268"/>
                    <a:gd name="T109" fmla="*/ 78 h 16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8"/>
                    <a:gd name="T166" fmla="*/ 0 h 164"/>
                    <a:gd name="T167" fmla="*/ 1268 w 1268"/>
                    <a:gd name="T168" fmla="*/ 164 h 16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8" h="164">
                      <a:moveTo>
                        <a:pt x="1266" y="94"/>
                      </a:moveTo>
                      <a:lnTo>
                        <a:pt x="1245" y="88"/>
                      </a:lnTo>
                      <a:lnTo>
                        <a:pt x="1222" y="79"/>
                      </a:lnTo>
                      <a:lnTo>
                        <a:pt x="1200" y="71"/>
                      </a:lnTo>
                      <a:lnTo>
                        <a:pt x="1178" y="65"/>
                      </a:lnTo>
                      <a:lnTo>
                        <a:pt x="1157" y="58"/>
                      </a:lnTo>
                      <a:lnTo>
                        <a:pt x="1133" y="55"/>
                      </a:lnTo>
                      <a:lnTo>
                        <a:pt x="1123" y="55"/>
                      </a:lnTo>
                      <a:lnTo>
                        <a:pt x="1112" y="55"/>
                      </a:lnTo>
                      <a:lnTo>
                        <a:pt x="1100" y="56"/>
                      </a:lnTo>
                      <a:lnTo>
                        <a:pt x="1090" y="60"/>
                      </a:lnTo>
                      <a:lnTo>
                        <a:pt x="1062" y="66"/>
                      </a:lnTo>
                      <a:lnTo>
                        <a:pt x="1035" y="71"/>
                      </a:lnTo>
                      <a:lnTo>
                        <a:pt x="1009" y="76"/>
                      </a:lnTo>
                      <a:lnTo>
                        <a:pt x="982" y="79"/>
                      </a:lnTo>
                      <a:lnTo>
                        <a:pt x="929" y="84"/>
                      </a:lnTo>
                      <a:lnTo>
                        <a:pt x="876" y="86"/>
                      </a:lnTo>
                      <a:lnTo>
                        <a:pt x="823" y="84"/>
                      </a:lnTo>
                      <a:lnTo>
                        <a:pt x="770" y="84"/>
                      </a:lnTo>
                      <a:lnTo>
                        <a:pt x="716" y="83"/>
                      </a:lnTo>
                      <a:lnTo>
                        <a:pt x="662" y="83"/>
                      </a:lnTo>
                      <a:lnTo>
                        <a:pt x="648" y="83"/>
                      </a:lnTo>
                      <a:lnTo>
                        <a:pt x="635" y="81"/>
                      </a:lnTo>
                      <a:lnTo>
                        <a:pt x="622" y="78"/>
                      </a:lnTo>
                      <a:lnTo>
                        <a:pt x="608" y="76"/>
                      </a:lnTo>
                      <a:lnTo>
                        <a:pt x="582" y="68"/>
                      </a:lnTo>
                      <a:lnTo>
                        <a:pt x="557" y="58"/>
                      </a:lnTo>
                      <a:lnTo>
                        <a:pt x="530" y="48"/>
                      </a:lnTo>
                      <a:lnTo>
                        <a:pt x="505" y="38"/>
                      </a:lnTo>
                      <a:lnTo>
                        <a:pt x="479" y="30"/>
                      </a:lnTo>
                      <a:lnTo>
                        <a:pt x="452" y="25"/>
                      </a:lnTo>
                      <a:lnTo>
                        <a:pt x="421" y="20"/>
                      </a:lnTo>
                      <a:lnTo>
                        <a:pt x="392" y="18"/>
                      </a:lnTo>
                      <a:lnTo>
                        <a:pt x="364" y="17"/>
                      </a:lnTo>
                      <a:lnTo>
                        <a:pt x="338" y="18"/>
                      </a:lnTo>
                      <a:lnTo>
                        <a:pt x="311" y="21"/>
                      </a:lnTo>
                      <a:lnTo>
                        <a:pt x="283" y="26"/>
                      </a:lnTo>
                      <a:lnTo>
                        <a:pt x="255" y="35"/>
                      </a:lnTo>
                      <a:lnTo>
                        <a:pt x="225" y="43"/>
                      </a:lnTo>
                      <a:lnTo>
                        <a:pt x="218" y="46"/>
                      </a:lnTo>
                      <a:lnTo>
                        <a:pt x="210" y="48"/>
                      </a:lnTo>
                      <a:lnTo>
                        <a:pt x="201" y="51"/>
                      </a:lnTo>
                      <a:lnTo>
                        <a:pt x="193" y="55"/>
                      </a:lnTo>
                      <a:lnTo>
                        <a:pt x="185" y="60"/>
                      </a:lnTo>
                      <a:lnTo>
                        <a:pt x="176" y="61"/>
                      </a:lnTo>
                      <a:lnTo>
                        <a:pt x="168" y="65"/>
                      </a:lnTo>
                      <a:lnTo>
                        <a:pt x="163" y="68"/>
                      </a:lnTo>
                      <a:lnTo>
                        <a:pt x="140" y="76"/>
                      </a:lnTo>
                      <a:lnTo>
                        <a:pt x="120" y="86"/>
                      </a:lnTo>
                      <a:lnTo>
                        <a:pt x="98" y="98"/>
                      </a:lnTo>
                      <a:lnTo>
                        <a:pt x="78" y="111"/>
                      </a:lnTo>
                      <a:lnTo>
                        <a:pt x="58" y="124"/>
                      </a:lnTo>
                      <a:lnTo>
                        <a:pt x="39" y="137"/>
                      </a:lnTo>
                      <a:lnTo>
                        <a:pt x="19" y="151"/>
                      </a:lnTo>
                      <a:lnTo>
                        <a:pt x="0" y="164"/>
                      </a:lnTo>
                      <a:lnTo>
                        <a:pt x="2" y="147"/>
                      </a:lnTo>
                      <a:lnTo>
                        <a:pt x="22" y="134"/>
                      </a:lnTo>
                      <a:lnTo>
                        <a:pt x="42" y="121"/>
                      </a:lnTo>
                      <a:lnTo>
                        <a:pt x="62" y="106"/>
                      </a:lnTo>
                      <a:lnTo>
                        <a:pt x="82" y="93"/>
                      </a:lnTo>
                      <a:lnTo>
                        <a:pt x="102" y="81"/>
                      </a:lnTo>
                      <a:lnTo>
                        <a:pt x="122" y="70"/>
                      </a:lnTo>
                      <a:lnTo>
                        <a:pt x="143" y="60"/>
                      </a:lnTo>
                      <a:lnTo>
                        <a:pt x="165" y="50"/>
                      </a:lnTo>
                      <a:lnTo>
                        <a:pt x="171" y="48"/>
                      </a:lnTo>
                      <a:lnTo>
                        <a:pt x="178" y="45"/>
                      </a:lnTo>
                      <a:lnTo>
                        <a:pt x="186" y="41"/>
                      </a:lnTo>
                      <a:lnTo>
                        <a:pt x="195" y="38"/>
                      </a:lnTo>
                      <a:lnTo>
                        <a:pt x="205" y="35"/>
                      </a:lnTo>
                      <a:lnTo>
                        <a:pt x="213" y="31"/>
                      </a:lnTo>
                      <a:lnTo>
                        <a:pt x="220" y="28"/>
                      </a:lnTo>
                      <a:lnTo>
                        <a:pt x="226" y="26"/>
                      </a:lnTo>
                      <a:lnTo>
                        <a:pt x="258" y="17"/>
                      </a:lnTo>
                      <a:lnTo>
                        <a:pt x="286" y="10"/>
                      </a:lnTo>
                      <a:lnTo>
                        <a:pt x="314" y="5"/>
                      </a:lnTo>
                      <a:lnTo>
                        <a:pt x="341" y="2"/>
                      </a:lnTo>
                      <a:lnTo>
                        <a:pt x="368" y="0"/>
                      </a:lnTo>
                      <a:lnTo>
                        <a:pt x="396" y="0"/>
                      </a:lnTo>
                      <a:lnTo>
                        <a:pt x="424" y="3"/>
                      </a:lnTo>
                      <a:lnTo>
                        <a:pt x="454" y="7"/>
                      </a:lnTo>
                      <a:lnTo>
                        <a:pt x="482" y="13"/>
                      </a:lnTo>
                      <a:lnTo>
                        <a:pt x="509" y="23"/>
                      </a:lnTo>
                      <a:lnTo>
                        <a:pt x="535" y="33"/>
                      </a:lnTo>
                      <a:lnTo>
                        <a:pt x="562" y="45"/>
                      </a:lnTo>
                      <a:lnTo>
                        <a:pt x="590" y="55"/>
                      </a:lnTo>
                      <a:lnTo>
                        <a:pt x="617" y="65"/>
                      </a:lnTo>
                      <a:lnTo>
                        <a:pt x="630" y="68"/>
                      </a:lnTo>
                      <a:lnTo>
                        <a:pt x="643" y="71"/>
                      </a:lnTo>
                      <a:lnTo>
                        <a:pt x="658" y="73"/>
                      </a:lnTo>
                      <a:lnTo>
                        <a:pt x="672" y="73"/>
                      </a:lnTo>
                      <a:lnTo>
                        <a:pt x="725" y="73"/>
                      </a:lnTo>
                      <a:lnTo>
                        <a:pt x="778" y="73"/>
                      </a:lnTo>
                      <a:lnTo>
                        <a:pt x="831" y="73"/>
                      </a:lnTo>
                      <a:lnTo>
                        <a:pt x="883" y="71"/>
                      </a:lnTo>
                      <a:lnTo>
                        <a:pt x="934" y="70"/>
                      </a:lnTo>
                      <a:lnTo>
                        <a:pt x="987" y="63"/>
                      </a:lnTo>
                      <a:lnTo>
                        <a:pt x="1012" y="60"/>
                      </a:lnTo>
                      <a:lnTo>
                        <a:pt x="1039" y="55"/>
                      </a:lnTo>
                      <a:lnTo>
                        <a:pt x="1065" y="48"/>
                      </a:lnTo>
                      <a:lnTo>
                        <a:pt x="1092" y="41"/>
                      </a:lnTo>
                      <a:lnTo>
                        <a:pt x="1104" y="40"/>
                      </a:lnTo>
                      <a:lnTo>
                        <a:pt x="1115" y="38"/>
                      </a:lnTo>
                      <a:lnTo>
                        <a:pt x="1125" y="38"/>
                      </a:lnTo>
                      <a:lnTo>
                        <a:pt x="1137" y="38"/>
                      </a:lnTo>
                      <a:lnTo>
                        <a:pt x="1158" y="41"/>
                      </a:lnTo>
                      <a:lnTo>
                        <a:pt x="1182" y="46"/>
                      </a:lnTo>
                      <a:lnTo>
                        <a:pt x="1203" y="55"/>
                      </a:lnTo>
                      <a:lnTo>
                        <a:pt x="1225" y="63"/>
                      </a:lnTo>
                      <a:lnTo>
                        <a:pt x="1246" y="71"/>
                      </a:lnTo>
                      <a:lnTo>
                        <a:pt x="1268" y="78"/>
                      </a:lnTo>
                      <a:lnTo>
                        <a:pt x="1266" y="94"/>
                      </a:lnTo>
                      <a:close/>
                    </a:path>
                  </a:pathLst>
                </a:custGeom>
                <a:solidFill>
                  <a:srgbClr val="635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8" name="Freeform 325"/>
                <p:cNvSpPr>
                  <a:spLocks/>
                </p:cNvSpPr>
                <p:nvPr/>
              </p:nvSpPr>
              <p:spPr bwMode="auto">
                <a:xfrm>
                  <a:off x="1401" y="2854"/>
                  <a:ext cx="1268" cy="164"/>
                </a:xfrm>
                <a:custGeom>
                  <a:avLst/>
                  <a:gdLst>
                    <a:gd name="T0" fmla="*/ 1245 w 1268"/>
                    <a:gd name="T1" fmla="*/ 88 h 164"/>
                    <a:gd name="T2" fmla="*/ 1200 w 1268"/>
                    <a:gd name="T3" fmla="*/ 71 h 164"/>
                    <a:gd name="T4" fmla="*/ 1157 w 1268"/>
                    <a:gd name="T5" fmla="*/ 58 h 164"/>
                    <a:gd name="T6" fmla="*/ 1123 w 1268"/>
                    <a:gd name="T7" fmla="*/ 55 h 164"/>
                    <a:gd name="T8" fmla="*/ 1100 w 1268"/>
                    <a:gd name="T9" fmla="*/ 56 h 164"/>
                    <a:gd name="T10" fmla="*/ 1062 w 1268"/>
                    <a:gd name="T11" fmla="*/ 66 h 164"/>
                    <a:gd name="T12" fmla="*/ 1009 w 1268"/>
                    <a:gd name="T13" fmla="*/ 76 h 164"/>
                    <a:gd name="T14" fmla="*/ 929 w 1268"/>
                    <a:gd name="T15" fmla="*/ 84 h 164"/>
                    <a:gd name="T16" fmla="*/ 823 w 1268"/>
                    <a:gd name="T17" fmla="*/ 84 h 164"/>
                    <a:gd name="T18" fmla="*/ 716 w 1268"/>
                    <a:gd name="T19" fmla="*/ 83 h 164"/>
                    <a:gd name="T20" fmla="*/ 648 w 1268"/>
                    <a:gd name="T21" fmla="*/ 83 h 164"/>
                    <a:gd name="T22" fmla="*/ 622 w 1268"/>
                    <a:gd name="T23" fmla="*/ 78 h 164"/>
                    <a:gd name="T24" fmla="*/ 582 w 1268"/>
                    <a:gd name="T25" fmla="*/ 68 h 164"/>
                    <a:gd name="T26" fmla="*/ 530 w 1268"/>
                    <a:gd name="T27" fmla="*/ 48 h 164"/>
                    <a:gd name="T28" fmla="*/ 479 w 1268"/>
                    <a:gd name="T29" fmla="*/ 30 h 164"/>
                    <a:gd name="T30" fmla="*/ 421 w 1268"/>
                    <a:gd name="T31" fmla="*/ 20 h 164"/>
                    <a:gd name="T32" fmla="*/ 364 w 1268"/>
                    <a:gd name="T33" fmla="*/ 17 h 164"/>
                    <a:gd name="T34" fmla="*/ 311 w 1268"/>
                    <a:gd name="T35" fmla="*/ 21 h 164"/>
                    <a:gd name="T36" fmla="*/ 255 w 1268"/>
                    <a:gd name="T37" fmla="*/ 35 h 164"/>
                    <a:gd name="T38" fmla="*/ 218 w 1268"/>
                    <a:gd name="T39" fmla="*/ 46 h 164"/>
                    <a:gd name="T40" fmla="*/ 201 w 1268"/>
                    <a:gd name="T41" fmla="*/ 51 h 164"/>
                    <a:gd name="T42" fmla="*/ 185 w 1268"/>
                    <a:gd name="T43" fmla="*/ 60 h 164"/>
                    <a:gd name="T44" fmla="*/ 168 w 1268"/>
                    <a:gd name="T45" fmla="*/ 65 h 164"/>
                    <a:gd name="T46" fmla="*/ 140 w 1268"/>
                    <a:gd name="T47" fmla="*/ 76 h 164"/>
                    <a:gd name="T48" fmla="*/ 98 w 1268"/>
                    <a:gd name="T49" fmla="*/ 98 h 164"/>
                    <a:gd name="T50" fmla="*/ 58 w 1268"/>
                    <a:gd name="T51" fmla="*/ 124 h 164"/>
                    <a:gd name="T52" fmla="*/ 19 w 1268"/>
                    <a:gd name="T53" fmla="*/ 151 h 164"/>
                    <a:gd name="T54" fmla="*/ 2 w 1268"/>
                    <a:gd name="T55" fmla="*/ 147 h 164"/>
                    <a:gd name="T56" fmla="*/ 42 w 1268"/>
                    <a:gd name="T57" fmla="*/ 121 h 164"/>
                    <a:gd name="T58" fmla="*/ 82 w 1268"/>
                    <a:gd name="T59" fmla="*/ 93 h 164"/>
                    <a:gd name="T60" fmla="*/ 122 w 1268"/>
                    <a:gd name="T61" fmla="*/ 70 h 164"/>
                    <a:gd name="T62" fmla="*/ 165 w 1268"/>
                    <a:gd name="T63" fmla="*/ 50 h 164"/>
                    <a:gd name="T64" fmla="*/ 178 w 1268"/>
                    <a:gd name="T65" fmla="*/ 45 h 164"/>
                    <a:gd name="T66" fmla="*/ 195 w 1268"/>
                    <a:gd name="T67" fmla="*/ 38 h 164"/>
                    <a:gd name="T68" fmla="*/ 213 w 1268"/>
                    <a:gd name="T69" fmla="*/ 31 h 164"/>
                    <a:gd name="T70" fmla="*/ 226 w 1268"/>
                    <a:gd name="T71" fmla="*/ 26 h 164"/>
                    <a:gd name="T72" fmla="*/ 286 w 1268"/>
                    <a:gd name="T73" fmla="*/ 10 h 164"/>
                    <a:gd name="T74" fmla="*/ 341 w 1268"/>
                    <a:gd name="T75" fmla="*/ 2 h 164"/>
                    <a:gd name="T76" fmla="*/ 396 w 1268"/>
                    <a:gd name="T77" fmla="*/ 0 h 164"/>
                    <a:gd name="T78" fmla="*/ 454 w 1268"/>
                    <a:gd name="T79" fmla="*/ 7 h 164"/>
                    <a:gd name="T80" fmla="*/ 509 w 1268"/>
                    <a:gd name="T81" fmla="*/ 23 h 164"/>
                    <a:gd name="T82" fmla="*/ 562 w 1268"/>
                    <a:gd name="T83" fmla="*/ 45 h 164"/>
                    <a:gd name="T84" fmla="*/ 617 w 1268"/>
                    <a:gd name="T85" fmla="*/ 65 h 164"/>
                    <a:gd name="T86" fmla="*/ 643 w 1268"/>
                    <a:gd name="T87" fmla="*/ 71 h 164"/>
                    <a:gd name="T88" fmla="*/ 672 w 1268"/>
                    <a:gd name="T89" fmla="*/ 73 h 164"/>
                    <a:gd name="T90" fmla="*/ 778 w 1268"/>
                    <a:gd name="T91" fmla="*/ 73 h 164"/>
                    <a:gd name="T92" fmla="*/ 883 w 1268"/>
                    <a:gd name="T93" fmla="*/ 71 h 164"/>
                    <a:gd name="T94" fmla="*/ 987 w 1268"/>
                    <a:gd name="T95" fmla="*/ 63 h 164"/>
                    <a:gd name="T96" fmla="*/ 1039 w 1268"/>
                    <a:gd name="T97" fmla="*/ 55 h 164"/>
                    <a:gd name="T98" fmla="*/ 1092 w 1268"/>
                    <a:gd name="T99" fmla="*/ 41 h 164"/>
                    <a:gd name="T100" fmla="*/ 1115 w 1268"/>
                    <a:gd name="T101" fmla="*/ 38 h 164"/>
                    <a:gd name="T102" fmla="*/ 1137 w 1268"/>
                    <a:gd name="T103" fmla="*/ 38 h 164"/>
                    <a:gd name="T104" fmla="*/ 1182 w 1268"/>
                    <a:gd name="T105" fmla="*/ 46 h 164"/>
                    <a:gd name="T106" fmla="*/ 1225 w 1268"/>
                    <a:gd name="T107" fmla="*/ 63 h 164"/>
                    <a:gd name="T108" fmla="*/ 1268 w 1268"/>
                    <a:gd name="T109" fmla="*/ 78 h 16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8"/>
                    <a:gd name="T166" fmla="*/ 0 h 164"/>
                    <a:gd name="T167" fmla="*/ 1268 w 1268"/>
                    <a:gd name="T168" fmla="*/ 164 h 16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8" h="164">
                      <a:moveTo>
                        <a:pt x="1266" y="94"/>
                      </a:moveTo>
                      <a:lnTo>
                        <a:pt x="1245" y="88"/>
                      </a:lnTo>
                      <a:lnTo>
                        <a:pt x="1222" y="79"/>
                      </a:lnTo>
                      <a:lnTo>
                        <a:pt x="1200" y="71"/>
                      </a:lnTo>
                      <a:lnTo>
                        <a:pt x="1178" y="65"/>
                      </a:lnTo>
                      <a:lnTo>
                        <a:pt x="1157" y="58"/>
                      </a:lnTo>
                      <a:lnTo>
                        <a:pt x="1133" y="55"/>
                      </a:lnTo>
                      <a:lnTo>
                        <a:pt x="1123" y="55"/>
                      </a:lnTo>
                      <a:lnTo>
                        <a:pt x="1112" y="55"/>
                      </a:lnTo>
                      <a:lnTo>
                        <a:pt x="1100" y="56"/>
                      </a:lnTo>
                      <a:lnTo>
                        <a:pt x="1090" y="60"/>
                      </a:lnTo>
                      <a:lnTo>
                        <a:pt x="1062" y="66"/>
                      </a:lnTo>
                      <a:lnTo>
                        <a:pt x="1035" y="71"/>
                      </a:lnTo>
                      <a:lnTo>
                        <a:pt x="1009" y="76"/>
                      </a:lnTo>
                      <a:lnTo>
                        <a:pt x="982" y="79"/>
                      </a:lnTo>
                      <a:lnTo>
                        <a:pt x="929" y="84"/>
                      </a:lnTo>
                      <a:lnTo>
                        <a:pt x="876" y="86"/>
                      </a:lnTo>
                      <a:lnTo>
                        <a:pt x="823" y="84"/>
                      </a:lnTo>
                      <a:lnTo>
                        <a:pt x="770" y="84"/>
                      </a:lnTo>
                      <a:lnTo>
                        <a:pt x="716" y="83"/>
                      </a:lnTo>
                      <a:lnTo>
                        <a:pt x="662" y="83"/>
                      </a:lnTo>
                      <a:lnTo>
                        <a:pt x="648" y="83"/>
                      </a:lnTo>
                      <a:lnTo>
                        <a:pt x="635" y="81"/>
                      </a:lnTo>
                      <a:lnTo>
                        <a:pt x="622" y="78"/>
                      </a:lnTo>
                      <a:lnTo>
                        <a:pt x="608" y="76"/>
                      </a:lnTo>
                      <a:lnTo>
                        <a:pt x="582" y="68"/>
                      </a:lnTo>
                      <a:lnTo>
                        <a:pt x="557" y="58"/>
                      </a:lnTo>
                      <a:lnTo>
                        <a:pt x="530" y="48"/>
                      </a:lnTo>
                      <a:lnTo>
                        <a:pt x="505" y="38"/>
                      </a:lnTo>
                      <a:lnTo>
                        <a:pt x="479" y="30"/>
                      </a:lnTo>
                      <a:lnTo>
                        <a:pt x="452" y="25"/>
                      </a:lnTo>
                      <a:lnTo>
                        <a:pt x="421" y="20"/>
                      </a:lnTo>
                      <a:lnTo>
                        <a:pt x="392" y="18"/>
                      </a:lnTo>
                      <a:lnTo>
                        <a:pt x="364" y="17"/>
                      </a:lnTo>
                      <a:lnTo>
                        <a:pt x="338" y="18"/>
                      </a:lnTo>
                      <a:lnTo>
                        <a:pt x="311" y="21"/>
                      </a:lnTo>
                      <a:lnTo>
                        <a:pt x="283" y="26"/>
                      </a:lnTo>
                      <a:lnTo>
                        <a:pt x="255" y="35"/>
                      </a:lnTo>
                      <a:lnTo>
                        <a:pt x="225" y="43"/>
                      </a:lnTo>
                      <a:lnTo>
                        <a:pt x="218" y="46"/>
                      </a:lnTo>
                      <a:lnTo>
                        <a:pt x="210" y="48"/>
                      </a:lnTo>
                      <a:lnTo>
                        <a:pt x="201" y="51"/>
                      </a:lnTo>
                      <a:lnTo>
                        <a:pt x="193" y="55"/>
                      </a:lnTo>
                      <a:lnTo>
                        <a:pt x="185" y="60"/>
                      </a:lnTo>
                      <a:lnTo>
                        <a:pt x="176" y="61"/>
                      </a:lnTo>
                      <a:lnTo>
                        <a:pt x="168" y="65"/>
                      </a:lnTo>
                      <a:lnTo>
                        <a:pt x="163" y="68"/>
                      </a:lnTo>
                      <a:lnTo>
                        <a:pt x="140" y="76"/>
                      </a:lnTo>
                      <a:lnTo>
                        <a:pt x="120" y="86"/>
                      </a:lnTo>
                      <a:lnTo>
                        <a:pt x="98" y="98"/>
                      </a:lnTo>
                      <a:lnTo>
                        <a:pt x="78" y="111"/>
                      </a:lnTo>
                      <a:lnTo>
                        <a:pt x="58" y="124"/>
                      </a:lnTo>
                      <a:lnTo>
                        <a:pt x="39" y="137"/>
                      </a:lnTo>
                      <a:lnTo>
                        <a:pt x="19" y="151"/>
                      </a:lnTo>
                      <a:lnTo>
                        <a:pt x="0" y="164"/>
                      </a:lnTo>
                      <a:lnTo>
                        <a:pt x="2" y="147"/>
                      </a:lnTo>
                      <a:lnTo>
                        <a:pt x="22" y="134"/>
                      </a:lnTo>
                      <a:lnTo>
                        <a:pt x="42" y="121"/>
                      </a:lnTo>
                      <a:lnTo>
                        <a:pt x="62" y="106"/>
                      </a:lnTo>
                      <a:lnTo>
                        <a:pt x="82" y="93"/>
                      </a:lnTo>
                      <a:lnTo>
                        <a:pt x="102" y="81"/>
                      </a:lnTo>
                      <a:lnTo>
                        <a:pt x="122" y="70"/>
                      </a:lnTo>
                      <a:lnTo>
                        <a:pt x="143" y="60"/>
                      </a:lnTo>
                      <a:lnTo>
                        <a:pt x="165" y="50"/>
                      </a:lnTo>
                      <a:lnTo>
                        <a:pt x="171" y="48"/>
                      </a:lnTo>
                      <a:lnTo>
                        <a:pt x="178" y="45"/>
                      </a:lnTo>
                      <a:lnTo>
                        <a:pt x="186" y="41"/>
                      </a:lnTo>
                      <a:lnTo>
                        <a:pt x="195" y="38"/>
                      </a:lnTo>
                      <a:lnTo>
                        <a:pt x="205" y="35"/>
                      </a:lnTo>
                      <a:lnTo>
                        <a:pt x="213" y="31"/>
                      </a:lnTo>
                      <a:lnTo>
                        <a:pt x="220" y="28"/>
                      </a:lnTo>
                      <a:lnTo>
                        <a:pt x="226" y="26"/>
                      </a:lnTo>
                      <a:lnTo>
                        <a:pt x="258" y="17"/>
                      </a:lnTo>
                      <a:lnTo>
                        <a:pt x="286" y="10"/>
                      </a:lnTo>
                      <a:lnTo>
                        <a:pt x="314" y="5"/>
                      </a:lnTo>
                      <a:lnTo>
                        <a:pt x="341" y="2"/>
                      </a:lnTo>
                      <a:lnTo>
                        <a:pt x="368" y="0"/>
                      </a:lnTo>
                      <a:lnTo>
                        <a:pt x="396" y="0"/>
                      </a:lnTo>
                      <a:lnTo>
                        <a:pt x="424" y="3"/>
                      </a:lnTo>
                      <a:lnTo>
                        <a:pt x="454" y="7"/>
                      </a:lnTo>
                      <a:lnTo>
                        <a:pt x="482" y="13"/>
                      </a:lnTo>
                      <a:lnTo>
                        <a:pt x="509" y="23"/>
                      </a:lnTo>
                      <a:lnTo>
                        <a:pt x="535" y="33"/>
                      </a:lnTo>
                      <a:lnTo>
                        <a:pt x="562" y="45"/>
                      </a:lnTo>
                      <a:lnTo>
                        <a:pt x="590" y="55"/>
                      </a:lnTo>
                      <a:lnTo>
                        <a:pt x="617" y="65"/>
                      </a:lnTo>
                      <a:lnTo>
                        <a:pt x="630" y="68"/>
                      </a:lnTo>
                      <a:lnTo>
                        <a:pt x="643" y="71"/>
                      </a:lnTo>
                      <a:lnTo>
                        <a:pt x="658" y="73"/>
                      </a:lnTo>
                      <a:lnTo>
                        <a:pt x="672" y="73"/>
                      </a:lnTo>
                      <a:lnTo>
                        <a:pt x="725" y="73"/>
                      </a:lnTo>
                      <a:lnTo>
                        <a:pt x="778" y="73"/>
                      </a:lnTo>
                      <a:lnTo>
                        <a:pt x="831" y="73"/>
                      </a:lnTo>
                      <a:lnTo>
                        <a:pt x="883" y="71"/>
                      </a:lnTo>
                      <a:lnTo>
                        <a:pt x="934" y="70"/>
                      </a:lnTo>
                      <a:lnTo>
                        <a:pt x="987" y="63"/>
                      </a:lnTo>
                      <a:lnTo>
                        <a:pt x="1012" y="60"/>
                      </a:lnTo>
                      <a:lnTo>
                        <a:pt x="1039" y="55"/>
                      </a:lnTo>
                      <a:lnTo>
                        <a:pt x="1065" y="48"/>
                      </a:lnTo>
                      <a:lnTo>
                        <a:pt x="1092" y="41"/>
                      </a:lnTo>
                      <a:lnTo>
                        <a:pt x="1104" y="40"/>
                      </a:lnTo>
                      <a:lnTo>
                        <a:pt x="1115" y="38"/>
                      </a:lnTo>
                      <a:lnTo>
                        <a:pt x="1125" y="38"/>
                      </a:lnTo>
                      <a:lnTo>
                        <a:pt x="1137" y="38"/>
                      </a:lnTo>
                      <a:lnTo>
                        <a:pt x="1158" y="41"/>
                      </a:lnTo>
                      <a:lnTo>
                        <a:pt x="1182" y="46"/>
                      </a:lnTo>
                      <a:lnTo>
                        <a:pt x="1203" y="55"/>
                      </a:lnTo>
                      <a:lnTo>
                        <a:pt x="1225" y="63"/>
                      </a:lnTo>
                      <a:lnTo>
                        <a:pt x="1246" y="71"/>
                      </a:lnTo>
                      <a:lnTo>
                        <a:pt x="1268" y="78"/>
                      </a:lnTo>
                      <a:lnTo>
                        <a:pt x="1266" y="94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699" name="Freeform 326"/>
                <p:cNvSpPr>
                  <a:spLocks/>
                </p:cNvSpPr>
                <p:nvPr/>
              </p:nvSpPr>
              <p:spPr bwMode="auto">
                <a:xfrm>
                  <a:off x="2003" y="2925"/>
                  <a:ext cx="1" cy="4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4 h 4"/>
                    <a:gd name="T4" fmla="*/ 0 w 1"/>
                    <a:gd name="T5" fmla="*/ 0 h 4"/>
                    <a:gd name="T6" fmla="*/ 1 w 1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"/>
                    <a:gd name="T13" fmla="*/ 0 h 4"/>
                    <a:gd name="T14" fmla="*/ 1 w 1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" h="4">
                      <a:moveTo>
                        <a:pt x="1" y="0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0" name="Freeform 327"/>
                <p:cNvSpPr>
                  <a:spLocks/>
                </p:cNvSpPr>
                <p:nvPr/>
              </p:nvSpPr>
              <p:spPr bwMode="auto">
                <a:xfrm>
                  <a:off x="2003" y="2925"/>
                  <a:ext cx="3" cy="4"/>
                </a:xfrm>
                <a:custGeom>
                  <a:avLst/>
                  <a:gdLst>
                    <a:gd name="T0" fmla="*/ 0 w 3"/>
                    <a:gd name="T1" fmla="*/ 2 h 4"/>
                    <a:gd name="T2" fmla="*/ 0 w 3"/>
                    <a:gd name="T3" fmla="*/ 0 h 4"/>
                    <a:gd name="T4" fmla="*/ 3 w 3"/>
                    <a:gd name="T5" fmla="*/ 2 h 4"/>
                    <a:gd name="T6" fmla="*/ 1 w 3"/>
                    <a:gd name="T7" fmla="*/ 4 h 4"/>
                    <a:gd name="T8" fmla="*/ 1 w 3"/>
                    <a:gd name="T9" fmla="*/ 4 h 4"/>
                    <a:gd name="T10" fmla="*/ 1 w 3"/>
                    <a:gd name="T11" fmla="*/ 4 h 4"/>
                    <a:gd name="T12" fmla="*/ 1 w 3"/>
                    <a:gd name="T13" fmla="*/ 4 h 4"/>
                    <a:gd name="T14" fmla="*/ 0 w 3"/>
                    <a:gd name="T15" fmla="*/ 4 h 4"/>
                    <a:gd name="T16" fmla="*/ 0 w 3"/>
                    <a:gd name="T17" fmla="*/ 4 h 4"/>
                    <a:gd name="T18" fmla="*/ 0 w 3"/>
                    <a:gd name="T19" fmla="*/ 4 h 4"/>
                    <a:gd name="T20" fmla="*/ 0 w 3"/>
                    <a:gd name="T21" fmla="*/ 4 h 4"/>
                    <a:gd name="T22" fmla="*/ 0 w 3"/>
                    <a:gd name="T23" fmla="*/ 4 h 4"/>
                    <a:gd name="T24" fmla="*/ 0 w 3"/>
                    <a:gd name="T25" fmla="*/ 2 h 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"/>
                    <a:gd name="T40" fmla="*/ 0 h 4"/>
                    <a:gd name="T41" fmla="*/ 3 w 3"/>
                    <a:gd name="T42" fmla="*/ 4 h 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" h="4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1" name="Freeform 328"/>
                <p:cNvSpPr>
                  <a:spLocks/>
                </p:cNvSpPr>
                <p:nvPr/>
              </p:nvSpPr>
              <p:spPr bwMode="auto">
                <a:xfrm>
                  <a:off x="2003" y="2925"/>
                  <a:ext cx="5" cy="5"/>
                </a:xfrm>
                <a:custGeom>
                  <a:avLst/>
                  <a:gdLst>
                    <a:gd name="T0" fmla="*/ 0 w 5"/>
                    <a:gd name="T1" fmla="*/ 4 h 5"/>
                    <a:gd name="T2" fmla="*/ 1 w 5"/>
                    <a:gd name="T3" fmla="*/ 0 h 5"/>
                    <a:gd name="T4" fmla="*/ 5 w 5"/>
                    <a:gd name="T5" fmla="*/ 2 h 5"/>
                    <a:gd name="T6" fmla="*/ 1 w 5"/>
                    <a:gd name="T7" fmla="*/ 5 h 5"/>
                    <a:gd name="T8" fmla="*/ 1 w 5"/>
                    <a:gd name="T9" fmla="*/ 5 h 5"/>
                    <a:gd name="T10" fmla="*/ 1 w 5"/>
                    <a:gd name="T11" fmla="*/ 5 h 5"/>
                    <a:gd name="T12" fmla="*/ 1 w 5"/>
                    <a:gd name="T13" fmla="*/ 4 h 5"/>
                    <a:gd name="T14" fmla="*/ 1 w 5"/>
                    <a:gd name="T15" fmla="*/ 4 h 5"/>
                    <a:gd name="T16" fmla="*/ 1 w 5"/>
                    <a:gd name="T17" fmla="*/ 4 h 5"/>
                    <a:gd name="T18" fmla="*/ 0 w 5"/>
                    <a:gd name="T19" fmla="*/ 4 h 5"/>
                    <a:gd name="T20" fmla="*/ 0 w 5"/>
                    <a:gd name="T21" fmla="*/ 4 h 5"/>
                    <a:gd name="T22" fmla="*/ 0 w 5"/>
                    <a:gd name="T23" fmla="*/ 4 h 5"/>
                    <a:gd name="T24" fmla="*/ 0 w 5"/>
                    <a:gd name="T25" fmla="*/ 4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"/>
                    <a:gd name="T40" fmla="*/ 0 h 5"/>
                    <a:gd name="T41" fmla="*/ 5 w 5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" h="5">
                      <a:moveTo>
                        <a:pt x="0" y="4"/>
                      </a:move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2" name="Freeform 329"/>
                <p:cNvSpPr>
                  <a:spLocks/>
                </p:cNvSpPr>
                <p:nvPr/>
              </p:nvSpPr>
              <p:spPr bwMode="auto">
                <a:xfrm>
                  <a:off x="2004" y="2927"/>
                  <a:ext cx="4" cy="3"/>
                </a:xfrm>
                <a:custGeom>
                  <a:avLst/>
                  <a:gdLst>
                    <a:gd name="T0" fmla="*/ 0 w 4"/>
                    <a:gd name="T1" fmla="*/ 2 h 3"/>
                    <a:gd name="T2" fmla="*/ 2 w 4"/>
                    <a:gd name="T3" fmla="*/ 0 h 3"/>
                    <a:gd name="T4" fmla="*/ 4 w 4"/>
                    <a:gd name="T5" fmla="*/ 0 h 3"/>
                    <a:gd name="T6" fmla="*/ 2 w 4"/>
                    <a:gd name="T7" fmla="*/ 3 h 3"/>
                    <a:gd name="T8" fmla="*/ 2 w 4"/>
                    <a:gd name="T9" fmla="*/ 3 h 3"/>
                    <a:gd name="T10" fmla="*/ 2 w 4"/>
                    <a:gd name="T11" fmla="*/ 3 h 3"/>
                    <a:gd name="T12" fmla="*/ 2 w 4"/>
                    <a:gd name="T13" fmla="*/ 3 h 3"/>
                    <a:gd name="T14" fmla="*/ 0 w 4"/>
                    <a:gd name="T15" fmla="*/ 3 h 3"/>
                    <a:gd name="T16" fmla="*/ 0 w 4"/>
                    <a:gd name="T17" fmla="*/ 3 h 3"/>
                    <a:gd name="T18" fmla="*/ 0 w 4"/>
                    <a:gd name="T19" fmla="*/ 3 h 3"/>
                    <a:gd name="T20" fmla="*/ 0 w 4"/>
                    <a:gd name="T21" fmla="*/ 2 h 3"/>
                    <a:gd name="T22" fmla="*/ 0 w 4"/>
                    <a:gd name="T23" fmla="*/ 2 h 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3"/>
                    <a:gd name="T38" fmla="*/ 4 w 4"/>
                    <a:gd name="T39" fmla="*/ 3 h 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3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3" name="Freeform 330"/>
                <p:cNvSpPr>
                  <a:spLocks/>
                </p:cNvSpPr>
                <p:nvPr/>
              </p:nvSpPr>
              <p:spPr bwMode="auto">
                <a:xfrm>
                  <a:off x="2004" y="2927"/>
                  <a:ext cx="5" cy="5"/>
                </a:xfrm>
                <a:custGeom>
                  <a:avLst/>
                  <a:gdLst>
                    <a:gd name="T0" fmla="*/ 0 w 5"/>
                    <a:gd name="T1" fmla="*/ 3 h 5"/>
                    <a:gd name="T2" fmla="*/ 4 w 5"/>
                    <a:gd name="T3" fmla="*/ 0 h 5"/>
                    <a:gd name="T4" fmla="*/ 5 w 5"/>
                    <a:gd name="T5" fmla="*/ 0 h 5"/>
                    <a:gd name="T6" fmla="*/ 4 w 5"/>
                    <a:gd name="T7" fmla="*/ 5 h 5"/>
                    <a:gd name="T8" fmla="*/ 4 w 5"/>
                    <a:gd name="T9" fmla="*/ 5 h 5"/>
                    <a:gd name="T10" fmla="*/ 2 w 5"/>
                    <a:gd name="T11" fmla="*/ 5 h 5"/>
                    <a:gd name="T12" fmla="*/ 2 w 5"/>
                    <a:gd name="T13" fmla="*/ 5 h 5"/>
                    <a:gd name="T14" fmla="*/ 2 w 5"/>
                    <a:gd name="T15" fmla="*/ 3 h 5"/>
                    <a:gd name="T16" fmla="*/ 2 w 5"/>
                    <a:gd name="T17" fmla="*/ 3 h 5"/>
                    <a:gd name="T18" fmla="*/ 2 w 5"/>
                    <a:gd name="T19" fmla="*/ 3 h 5"/>
                    <a:gd name="T20" fmla="*/ 2 w 5"/>
                    <a:gd name="T21" fmla="*/ 3 h 5"/>
                    <a:gd name="T22" fmla="*/ 0 w 5"/>
                    <a:gd name="T23" fmla="*/ 3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5"/>
                    <a:gd name="T38" fmla="*/ 5 w 5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5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4" y="5"/>
                      </a:lnTo>
                      <a:lnTo>
                        <a:pt x="2" y="5"/>
                      </a:lnTo>
                      <a:lnTo>
                        <a:pt x="2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4" name="Freeform 331"/>
                <p:cNvSpPr>
                  <a:spLocks/>
                </p:cNvSpPr>
                <p:nvPr/>
              </p:nvSpPr>
              <p:spPr bwMode="auto">
                <a:xfrm>
                  <a:off x="2006" y="2927"/>
                  <a:ext cx="5" cy="6"/>
                </a:xfrm>
                <a:custGeom>
                  <a:avLst/>
                  <a:gdLst>
                    <a:gd name="T0" fmla="*/ 0 w 5"/>
                    <a:gd name="T1" fmla="*/ 3 h 6"/>
                    <a:gd name="T2" fmla="*/ 2 w 5"/>
                    <a:gd name="T3" fmla="*/ 0 h 6"/>
                    <a:gd name="T4" fmla="*/ 5 w 5"/>
                    <a:gd name="T5" fmla="*/ 0 h 6"/>
                    <a:gd name="T6" fmla="*/ 2 w 5"/>
                    <a:gd name="T7" fmla="*/ 6 h 6"/>
                    <a:gd name="T8" fmla="*/ 2 w 5"/>
                    <a:gd name="T9" fmla="*/ 6 h 6"/>
                    <a:gd name="T10" fmla="*/ 2 w 5"/>
                    <a:gd name="T11" fmla="*/ 5 h 6"/>
                    <a:gd name="T12" fmla="*/ 2 w 5"/>
                    <a:gd name="T13" fmla="*/ 5 h 6"/>
                    <a:gd name="T14" fmla="*/ 2 w 5"/>
                    <a:gd name="T15" fmla="*/ 5 h 6"/>
                    <a:gd name="T16" fmla="*/ 2 w 5"/>
                    <a:gd name="T17" fmla="*/ 5 h 6"/>
                    <a:gd name="T18" fmla="*/ 0 w 5"/>
                    <a:gd name="T19" fmla="*/ 5 h 6"/>
                    <a:gd name="T20" fmla="*/ 0 w 5"/>
                    <a:gd name="T21" fmla="*/ 5 h 6"/>
                    <a:gd name="T22" fmla="*/ 0 w 5"/>
                    <a:gd name="T23" fmla="*/ 3 h 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6"/>
                    <a:gd name="T38" fmla="*/ 5 w 5"/>
                    <a:gd name="T39" fmla="*/ 6 h 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6">
                      <a:moveTo>
                        <a:pt x="0" y="3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5" name="Freeform 332"/>
                <p:cNvSpPr>
                  <a:spLocks/>
                </p:cNvSpPr>
                <p:nvPr/>
              </p:nvSpPr>
              <p:spPr bwMode="auto">
                <a:xfrm>
                  <a:off x="2008" y="2927"/>
                  <a:ext cx="5" cy="8"/>
                </a:xfrm>
                <a:custGeom>
                  <a:avLst/>
                  <a:gdLst>
                    <a:gd name="T0" fmla="*/ 0 w 5"/>
                    <a:gd name="T1" fmla="*/ 5 h 8"/>
                    <a:gd name="T2" fmla="*/ 1 w 5"/>
                    <a:gd name="T3" fmla="*/ 0 h 8"/>
                    <a:gd name="T4" fmla="*/ 5 w 5"/>
                    <a:gd name="T5" fmla="*/ 0 h 8"/>
                    <a:gd name="T6" fmla="*/ 1 w 5"/>
                    <a:gd name="T7" fmla="*/ 8 h 8"/>
                    <a:gd name="T8" fmla="*/ 1 w 5"/>
                    <a:gd name="T9" fmla="*/ 6 h 8"/>
                    <a:gd name="T10" fmla="*/ 1 w 5"/>
                    <a:gd name="T11" fmla="*/ 6 h 8"/>
                    <a:gd name="T12" fmla="*/ 0 w 5"/>
                    <a:gd name="T13" fmla="*/ 6 h 8"/>
                    <a:gd name="T14" fmla="*/ 0 w 5"/>
                    <a:gd name="T15" fmla="*/ 6 h 8"/>
                    <a:gd name="T16" fmla="*/ 0 w 5"/>
                    <a:gd name="T17" fmla="*/ 6 h 8"/>
                    <a:gd name="T18" fmla="*/ 0 w 5"/>
                    <a:gd name="T19" fmla="*/ 5 h 8"/>
                    <a:gd name="T20" fmla="*/ 0 w 5"/>
                    <a:gd name="T21" fmla="*/ 5 h 8"/>
                    <a:gd name="T22" fmla="*/ 0 w 5"/>
                    <a:gd name="T23" fmla="*/ 5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8"/>
                    <a:gd name="T38" fmla="*/ 5 w 5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8">
                      <a:moveTo>
                        <a:pt x="0" y="5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6" name="Freeform 333"/>
                <p:cNvSpPr>
                  <a:spLocks/>
                </p:cNvSpPr>
                <p:nvPr/>
              </p:nvSpPr>
              <p:spPr bwMode="auto">
                <a:xfrm>
                  <a:off x="2008" y="2927"/>
                  <a:ext cx="6" cy="8"/>
                </a:xfrm>
                <a:custGeom>
                  <a:avLst/>
                  <a:gdLst>
                    <a:gd name="T0" fmla="*/ 0 w 6"/>
                    <a:gd name="T1" fmla="*/ 6 h 8"/>
                    <a:gd name="T2" fmla="*/ 3 w 6"/>
                    <a:gd name="T3" fmla="*/ 0 h 8"/>
                    <a:gd name="T4" fmla="*/ 6 w 6"/>
                    <a:gd name="T5" fmla="*/ 2 h 8"/>
                    <a:gd name="T6" fmla="*/ 1 w 6"/>
                    <a:gd name="T7" fmla="*/ 8 h 8"/>
                    <a:gd name="T8" fmla="*/ 1 w 6"/>
                    <a:gd name="T9" fmla="*/ 8 h 8"/>
                    <a:gd name="T10" fmla="*/ 1 w 6"/>
                    <a:gd name="T11" fmla="*/ 8 h 8"/>
                    <a:gd name="T12" fmla="*/ 1 w 6"/>
                    <a:gd name="T13" fmla="*/ 8 h 8"/>
                    <a:gd name="T14" fmla="*/ 1 w 6"/>
                    <a:gd name="T15" fmla="*/ 8 h 8"/>
                    <a:gd name="T16" fmla="*/ 1 w 6"/>
                    <a:gd name="T17" fmla="*/ 6 h 8"/>
                    <a:gd name="T18" fmla="*/ 1 w 6"/>
                    <a:gd name="T19" fmla="*/ 6 h 8"/>
                    <a:gd name="T20" fmla="*/ 0 w 6"/>
                    <a:gd name="T21" fmla="*/ 6 h 8"/>
                    <a:gd name="T22" fmla="*/ 0 w 6"/>
                    <a:gd name="T23" fmla="*/ 6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8"/>
                    <a:gd name="T38" fmla="*/ 6 w 6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8">
                      <a:moveTo>
                        <a:pt x="0" y="6"/>
                      </a:moveTo>
                      <a:lnTo>
                        <a:pt x="3" y="0"/>
                      </a:lnTo>
                      <a:lnTo>
                        <a:pt x="6" y="2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7" name="Freeform 334"/>
                <p:cNvSpPr>
                  <a:spLocks/>
                </p:cNvSpPr>
                <p:nvPr/>
              </p:nvSpPr>
              <p:spPr bwMode="auto">
                <a:xfrm>
                  <a:off x="2009" y="2927"/>
                  <a:ext cx="7" cy="10"/>
                </a:xfrm>
                <a:custGeom>
                  <a:avLst/>
                  <a:gdLst>
                    <a:gd name="T0" fmla="*/ 0 w 7"/>
                    <a:gd name="T1" fmla="*/ 8 h 10"/>
                    <a:gd name="T2" fmla="*/ 4 w 7"/>
                    <a:gd name="T3" fmla="*/ 0 h 10"/>
                    <a:gd name="T4" fmla="*/ 7 w 7"/>
                    <a:gd name="T5" fmla="*/ 2 h 10"/>
                    <a:gd name="T6" fmla="*/ 2 w 7"/>
                    <a:gd name="T7" fmla="*/ 10 h 10"/>
                    <a:gd name="T8" fmla="*/ 2 w 7"/>
                    <a:gd name="T9" fmla="*/ 10 h 10"/>
                    <a:gd name="T10" fmla="*/ 2 w 7"/>
                    <a:gd name="T11" fmla="*/ 10 h 10"/>
                    <a:gd name="T12" fmla="*/ 2 w 7"/>
                    <a:gd name="T13" fmla="*/ 8 h 10"/>
                    <a:gd name="T14" fmla="*/ 0 w 7"/>
                    <a:gd name="T15" fmla="*/ 8 h 10"/>
                    <a:gd name="T16" fmla="*/ 0 w 7"/>
                    <a:gd name="T17" fmla="*/ 8 h 10"/>
                    <a:gd name="T18" fmla="*/ 0 w 7"/>
                    <a:gd name="T19" fmla="*/ 8 h 10"/>
                    <a:gd name="T20" fmla="*/ 0 w 7"/>
                    <a:gd name="T21" fmla="*/ 8 h 10"/>
                    <a:gd name="T22" fmla="*/ 0 w 7"/>
                    <a:gd name="T23" fmla="*/ 8 h 1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10"/>
                    <a:gd name="T38" fmla="*/ 7 w 7"/>
                    <a:gd name="T39" fmla="*/ 10 h 1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10">
                      <a:moveTo>
                        <a:pt x="0" y="8"/>
                      </a:moveTo>
                      <a:lnTo>
                        <a:pt x="4" y="0"/>
                      </a:lnTo>
                      <a:lnTo>
                        <a:pt x="7" y="2"/>
                      </a:lnTo>
                      <a:lnTo>
                        <a:pt x="2" y="10"/>
                      </a:lnTo>
                      <a:lnTo>
                        <a:pt x="2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3B3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8" name="Freeform 335"/>
                <p:cNvSpPr>
                  <a:spLocks/>
                </p:cNvSpPr>
                <p:nvPr/>
              </p:nvSpPr>
              <p:spPr bwMode="auto">
                <a:xfrm>
                  <a:off x="2009" y="2929"/>
                  <a:ext cx="9" cy="9"/>
                </a:xfrm>
                <a:custGeom>
                  <a:avLst/>
                  <a:gdLst>
                    <a:gd name="T0" fmla="*/ 0 w 9"/>
                    <a:gd name="T1" fmla="*/ 6 h 9"/>
                    <a:gd name="T2" fmla="*/ 5 w 9"/>
                    <a:gd name="T3" fmla="*/ 0 h 9"/>
                    <a:gd name="T4" fmla="*/ 9 w 9"/>
                    <a:gd name="T5" fmla="*/ 0 h 9"/>
                    <a:gd name="T6" fmla="*/ 4 w 9"/>
                    <a:gd name="T7" fmla="*/ 9 h 9"/>
                    <a:gd name="T8" fmla="*/ 2 w 9"/>
                    <a:gd name="T9" fmla="*/ 9 h 9"/>
                    <a:gd name="T10" fmla="*/ 2 w 9"/>
                    <a:gd name="T11" fmla="*/ 9 h 9"/>
                    <a:gd name="T12" fmla="*/ 2 w 9"/>
                    <a:gd name="T13" fmla="*/ 8 h 9"/>
                    <a:gd name="T14" fmla="*/ 2 w 9"/>
                    <a:gd name="T15" fmla="*/ 8 h 9"/>
                    <a:gd name="T16" fmla="*/ 2 w 9"/>
                    <a:gd name="T17" fmla="*/ 8 h 9"/>
                    <a:gd name="T18" fmla="*/ 2 w 9"/>
                    <a:gd name="T19" fmla="*/ 8 h 9"/>
                    <a:gd name="T20" fmla="*/ 2 w 9"/>
                    <a:gd name="T21" fmla="*/ 6 h 9"/>
                    <a:gd name="T22" fmla="*/ 0 w 9"/>
                    <a:gd name="T23" fmla="*/ 6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"/>
                    <a:gd name="T37" fmla="*/ 0 h 9"/>
                    <a:gd name="T38" fmla="*/ 9 w 9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" h="9">
                      <a:moveTo>
                        <a:pt x="0" y="6"/>
                      </a:move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09" name="Freeform 336"/>
                <p:cNvSpPr>
                  <a:spLocks/>
                </p:cNvSpPr>
                <p:nvPr/>
              </p:nvSpPr>
              <p:spPr bwMode="auto">
                <a:xfrm>
                  <a:off x="2011" y="2929"/>
                  <a:ext cx="8" cy="11"/>
                </a:xfrm>
                <a:custGeom>
                  <a:avLst/>
                  <a:gdLst>
                    <a:gd name="T0" fmla="*/ 0 w 8"/>
                    <a:gd name="T1" fmla="*/ 8 h 11"/>
                    <a:gd name="T2" fmla="*/ 5 w 8"/>
                    <a:gd name="T3" fmla="*/ 0 h 11"/>
                    <a:gd name="T4" fmla="*/ 8 w 8"/>
                    <a:gd name="T5" fmla="*/ 0 h 11"/>
                    <a:gd name="T6" fmla="*/ 2 w 8"/>
                    <a:gd name="T7" fmla="*/ 11 h 11"/>
                    <a:gd name="T8" fmla="*/ 2 w 8"/>
                    <a:gd name="T9" fmla="*/ 11 h 11"/>
                    <a:gd name="T10" fmla="*/ 2 w 8"/>
                    <a:gd name="T11" fmla="*/ 9 h 11"/>
                    <a:gd name="T12" fmla="*/ 2 w 8"/>
                    <a:gd name="T13" fmla="*/ 9 h 11"/>
                    <a:gd name="T14" fmla="*/ 2 w 8"/>
                    <a:gd name="T15" fmla="*/ 9 h 11"/>
                    <a:gd name="T16" fmla="*/ 0 w 8"/>
                    <a:gd name="T17" fmla="*/ 9 h 11"/>
                    <a:gd name="T18" fmla="*/ 0 w 8"/>
                    <a:gd name="T19" fmla="*/ 9 h 11"/>
                    <a:gd name="T20" fmla="*/ 0 w 8"/>
                    <a:gd name="T21" fmla="*/ 8 h 11"/>
                    <a:gd name="T22" fmla="*/ 0 w 8"/>
                    <a:gd name="T23" fmla="*/ 8 h 1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11"/>
                    <a:gd name="T38" fmla="*/ 8 w 8"/>
                    <a:gd name="T39" fmla="*/ 11 h 1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11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0" y="9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0" name="Freeform 337"/>
                <p:cNvSpPr>
                  <a:spLocks/>
                </p:cNvSpPr>
                <p:nvPr/>
              </p:nvSpPr>
              <p:spPr bwMode="auto">
                <a:xfrm>
                  <a:off x="2013" y="2929"/>
                  <a:ext cx="8" cy="13"/>
                </a:xfrm>
                <a:custGeom>
                  <a:avLst/>
                  <a:gdLst>
                    <a:gd name="T0" fmla="*/ 0 w 8"/>
                    <a:gd name="T1" fmla="*/ 9 h 13"/>
                    <a:gd name="T2" fmla="*/ 5 w 8"/>
                    <a:gd name="T3" fmla="*/ 0 h 13"/>
                    <a:gd name="T4" fmla="*/ 8 w 8"/>
                    <a:gd name="T5" fmla="*/ 0 h 13"/>
                    <a:gd name="T6" fmla="*/ 1 w 8"/>
                    <a:gd name="T7" fmla="*/ 13 h 13"/>
                    <a:gd name="T8" fmla="*/ 0 w 8"/>
                    <a:gd name="T9" fmla="*/ 13 h 13"/>
                    <a:gd name="T10" fmla="*/ 0 w 8"/>
                    <a:gd name="T11" fmla="*/ 11 h 13"/>
                    <a:gd name="T12" fmla="*/ 0 w 8"/>
                    <a:gd name="T13" fmla="*/ 11 h 13"/>
                    <a:gd name="T14" fmla="*/ 0 w 8"/>
                    <a:gd name="T15" fmla="*/ 11 h 13"/>
                    <a:gd name="T16" fmla="*/ 0 w 8"/>
                    <a:gd name="T17" fmla="*/ 11 h 13"/>
                    <a:gd name="T18" fmla="*/ 0 w 8"/>
                    <a:gd name="T19" fmla="*/ 9 h 13"/>
                    <a:gd name="T20" fmla="*/ 0 w 8"/>
                    <a:gd name="T21" fmla="*/ 9 h 13"/>
                    <a:gd name="T22" fmla="*/ 0 w 8"/>
                    <a:gd name="T23" fmla="*/ 9 h 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13"/>
                    <a:gd name="T38" fmla="*/ 8 w 8"/>
                    <a:gd name="T39" fmla="*/ 13 h 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13">
                      <a:moveTo>
                        <a:pt x="0" y="9"/>
                      </a:move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" y="13"/>
                      </a:ln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1" name="Freeform 338"/>
                <p:cNvSpPr>
                  <a:spLocks/>
                </p:cNvSpPr>
                <p:nvPr/>
              </p:nvSpPr>
              <p:spPr bwMode="auto">
                <a:xfrm>
                  <a:off x="2013" y="2929"/>
                  <a:ext cx="10" cy="14"/>
                </a:xfrm>
                <a:custGeom>
                  <a:avLst/>
                  <a:gdLst>
                    <a:gd name="T0" fmla="*/ 0 w 10"/>
                    <a:gd name="T1" fmla="*/ 11 h 14"/>
                    <a:gd name="T2" fmla="*/ 6 w 10"/>
                    <a:gd name="T3" fmla="*/ 0 h 14"/>
                    <a:gd name="T4" fmla="*/ 10 w 10"/>
                    <a:gd name="T5" fmla="*/ 0 h 14"/>
                    <a:gd name="T6" fmla="*/ 1 w 10"/>
                    <a:gd name="T7" fmla="*/ 14 h 14"/>
                    <a:gd name="T8" fmla="*/ 1 w 10"/>
                    <a:gd name="T9" fmla="*/ 14 h 14"/>
                    <a:gd name="T10" fmla="*/ 1 w 10"/>
                    <a:gd name="T11" fmla="*/ 13 h 14"/>
                    <a:gd name="T12" fmla="*/ 1 w 10"/>
                    <a:gd name="T13" fmla="*/ 13 h 14"/>
                    <a:gd name="T14" fmla="*/ 1 w 10"/>
                    <a:gd name="T15" fmla="*/ 13 h 14"/>
                    <a:gd name="T16" fmla="*/ 0 w 10"/>
                    <a:gd name="T17" fmla="*/ 13 h 14"/>
                    <a:gd name="T18" fmla="*/ 0 w 10"/>
                    <a:gd name="T19" fmla="*/ 11 h 14"/>
                    <a:gd name="T20" fmla="*/ 0 w 10"/>
                    <a:gd name="T21" fmla="*/ 11 h 14"/>
                    <a:gd name="T22" fmla="*/ 0 w 10"/>
                    <a:gd name="T23" fmla="*/ 11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14"/>
                    <a:gd name="T38" fmla="*/ 10 w 10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14">
                      <a:moveTo>
                        <a:pt x="0" y="11"/>
                      </a:move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" y="14"/>
                      </a:lnTo>
                      <a:lnTo>
                        <a:pt x="1" y="13"/>
                      </a:lnTo>
                      <a:lnTo>
                        <a:pt x="0" y="13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2" name="Freeform 339"/>
                <p:cNvSpPr>
                  <a:spLocks/>
                </p:cNvSpPr>
                <p:nvPr/>
              </p:nvSpPr>
              <p:spPr bwMode="auto">
                <a:xfrm>
                  <a:off x="2014" y="2929"/>
                  <a:ext cx="10" cy="16"/>
                </a:xfrm>
                <a:custGeom>
                  <a:avLst/>
                  <a:gdLst>
                    <a:gd name="T0" fmla="*/ 0 w 10"/>
                    <a:gd name="T1" fmla="*/ 13 h 16"/>
                    <a:gd name="T2" fmla="*/ 7 w 10"/>
                    <a:gd name="T3" fmla="*/ 0 h 16"/>
                    <a:gd name="T4" fmla="*/ 10 w 10"/>
                    <a:gd name="T5" fmla="*/ 0 h 16"/>
                    <a:gd name="T6" fmla="*/ 0 w 10"/>
                    <a:gd name="T7" fmla="*/ 16 h 16"/>
                    <a:gd name="T8" fmla="*/ 0 w 10"/>
                    <a:gd name="T9" fmla="*/ 16 h 16"/>
                    <a:gd name="T10" fmla="*/ 0 w 10"/>
                    <a:gd name="T11" fmla="*/ 14 h 16"/>
                    <a:gd name="T12" fmla="*/ 0 w 10"/>
                    <a:gd name="T13" fmla="*/ 14 h 16"/>
                    <a:gd name="T14" fmla="*/ 0 w 10"/>
                    <a:gd name="T15" fmla="*/ 14 h 16"/>
                    <a:gd name="T16" fmla="*/ 0 w 10"/>
                    <a:gd name="T17" fmla="*/ 14 h 16"/>
                    <a:gd name="T18" fmla="*/ 0 w 10"/>
                    <a:gd name="T19" fmla="*/ 13 h 16"/>
                    <a:gd name="T20" fmla="*/ 0 w 10"/>
                    <a:gd name="T21" fmla="*/ 13 h 16"/>
                    <a:gd name="T22" fmla="*/ 0 w 10"/>
                    <a:gd name="T23" fmla="*/ 13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16"/>
                    <a:gd name="T38" fmla="*/ 10 w 10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16">
                      <a:moveTo>
                        <a:pt x="0" y="13"/>
                      </a:move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3" name="Freeform 340"/>
                <p:cNvSpPr>
                  <a:spLocks/>
                </p:cNvSpPr>
                <p:nvPr/>
              </p:nvSpPr>
              <p:spPr bwMode="auto">
                <a:xfrm>
                  <a:off x="2014" y="2929"/>
                  <a:ext cx="12" cy="18"/>
                </a:xfrm>
                <a:custGeom>
                  <a:avLst/>
                  <a:gdLst>
                    <a:gd name="T0" fmla="*/ 0 w 12"/>
                    <a:gd name="T1" fmla="*/ 14 h 18"/>
                    <a:gd name="T2" fmla="*/ 9 w 12"/>
                    <a:gd name="T3" fmla="*/ 0 h 18"/>
                    <a:gd name="T4" fmla="*/ 12 w 12"/>
                    <a:gd name="T5" fmla="*/ 1 h 18"/>
                    <a:gd name="T6" fmla="*/ 2 w 12"/>
                    <a:gd name="T7" fmla="*/ 18 h 18"/>
                    <a:gd name="T8" fmla="*/ 2 w 12"/>
                    <a:gd name="T9" fmla="*/ 18 h 18"/>
                    <a:gd name="T10" fmla="*/ 2 w 12"/>
                    <a:gd name="T11" fmla="*/ 16 h 18"/>
                    <a:gd name="T12" fmla="*/ 0 w 12"/>
                    <a:gd name="T13" fmla="*/ 16 h 18"/>
                    <a:gd name="T14" fmla="*/ 0 w 12"/>
                    <a:gd name="T15" fmla="*/ 16 h 18"/>
                    <a:gd name="T16" fmla="*/ 0 w 12"/>
                    <a:gd name="T17" fmla="*/ 16 h 18"/>
                    <a:gd name="T18" fmla="*/ 0 w 12"/>
                    <a:gd name="T19" fmla="*/ 14 h 18"/>
                    <a:gd name="T20" fmla="*/ 0 w 12"/>
                    <a:gd name="T21" fmla="*/ 14 h 18"/>
                    <a:gd name="T22" fmla="*/ 0 w 12"/>
                    <a:gd name="T23" fmla="*/ 14 h 1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18"/>
                    <a:gd name="T38" fmla="*/ 12 w 12"/>
                    <a:gd name="T39" fmla="*/ 18 h 1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18">
                      <a:moveTo>
                        <a:pt x="0" y="14"/>
                      </a:moveTo>
                      <a:lnTo>
                        <a:pt x="9" y="0"/>
                      </a:lnTo>
                      <a:lnTo>
                        <a:pt x="12" y="1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0" y="16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4" name="Freeform 341"/>
                <p:cNvSpPr>
                  <a:spLocks/>
                </p:cNvSpPr>
                <p:nvPr/>
              </p:nvSpPr>
              <p:spPr bwMode="auto">
                <a:xfrm>
                  <a:off x="2014" y="2929"/>
                  <a:ext cx="14" cy="19"/>
                </a:xfrm>
                <a:custGeom>
                  <a:avLst/>
                  <a:gdLst>
                    <a:gd name="T0" fmla="*/ 0 w 14"/>
                    <a:gd name="T1" fmla="*/ 16 h 19"/>
                    <a:gd name="T2" fmla="*/ 10 w 14"/>
                    <a:gd name="T3" fmla="*/ 0 h 19"/>
                    <a:gd name="T4" fmla="*/ 14 w 14"/>
                    <a:gd name="T5" fmla="*/ 1 h 19"/>
                    <a:gd name="T6" fmla="*/ 2 w 14"/>
                    <a:gd name="T7" fmla="*/ 19 h 19"/>
                    <a:gd name="T8" fmla="*/ 2 w 14"/>
                    <a:gd name="T9" fmla="*/ 19 h 19"/>
                    <a:gd name="T10" fmla="*/ 2 w 14"/>
                    <a:gd name="T11" fmla="*/ 18 h 19"/>
                    <a:gd name="T12" fmla="*/ 2 w 14"/>
                    <a:gd name="T13" fmla="*/ 18 h 19"/>
                    <a:gd name="T14" fmla="*/ 2 w 14"/>
                    <a:gd name="T15" fmla="*/ 18 h 19"/>
                    <a:gd name="T16" fmla="*/ 2 w 14"/>
                    <a:gd name="T17" fmla="*/ 18 h 19"/>
                    <a:gd name="T18" fmla="*/ 2 w 14"/>
                    <a:gd name="T19" fmla="*/ 16 h 19"/>
                    <a:gd name="T20" fmla="*/ 0 w 14"/>
                    <a:gd name="T21" fmla="*/ 16 h 19"/>
                    <a:gd name="T22" fmla="*/ 0 w 14"/>
                    <a:gd name="T23" fmla="*/ 16 h 1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4"/>
                    <a:gd name="T37" fmla="*/ 0 h 19"/>
                    <a:gd name="T38" fmla="*/ 14 w 14"/>
                    <a:gd name="T39" fmla="*/ 19 h 1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4" h="19">
                      <a:moveTo>
                        <a:pt x="0" y="16"/>
                      </a:moveTo>
                      <a:lnTo>
                        <a:pt x="10" y="0"/>
                      </a:lnTo>
                      <a:lnTo>
                        <a:pt x="14" y="1"/>
                      </a:lnTo>
                      <a:lnTo>
                        <a:pt x="2" y="19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5" name="Freeform 342"/>
                <p:cNvSpPr>
                  <a:spLocks/>
                </p:cNvSpPr>
                <p:nvPr/>
              </p:nvSpPr>
              <p:spPr bwMode="auto">
                <a:xfrm>
                  <a:off x="2016" y="2930"/>
                  <a:ext cx="13" cy="20"/>
                </a:xfrm>
                <a:custGeom>
                  <a:avLst/>
                  <a:gdLst>
                    <a:gd name="T0" fmla="*/ 0 w 13"/>
                    <a:gd name="T1" fmla="*/ 17 h 20"/>
                    <a:gd name="T2" fmla="*/ 10 w 13"/>
                    <a:gd name="T3" fmla="*/ 0 h 20"/>
                    <a:gd name="T4" fmla="*/ 13 w 13"/>
                    <a:gd name="T5" fmla="*/ 0 h 20"/>
                    <a:gd name="T6" fmla="*/ 2 w 13"/>
                    <a:gd name="T7" fmla="*/ 20 h 20"/>
                    <a:gd name="T8" fmla="*/ 0 w 13"/>
                    <a:gd name="T9" fmla="*/ 20 h 20"/>
                    <a:gd name="T10" fmla="*/ 0 w 13"/>
                    <a:gd name="T11" fmla="*/ 18 h 20"/>
                    <a:gd name="T12" fmla="*/ 0 w 13"/>
                    <a:gd name="T13" fmla="*/ 18 h 20"/>
                    <a:gd name="T14" fmla="*/ 0 w 13"/>
                    <a:gd name="T15" fmla="*/ 18 h 20"/>
                    <a:gd name="T16" fmla="*/ 0 w 13"/>
                    <a:gd name="T17" fmla="*/ 18 h 20"/>
                    <a:gd name="T18" fmla="*/ 0 w 13"/>
                    <a:gd name="T19" fmla="*/ 17 h 20"/>
                    <a:gd name="T20" fmla="*/ 0 w 13"/>
                    <a:gd name="T21" fmla="*/ 17 h 20"/>
                    <a:gd name="T22" fmla="*/ 0 w 13"/>
                    <a:gd name="T23" fmla="*/ 17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3"/>
                    <a:gd name="T37" fmla="*/ 0 h 20"/>
                    <a:gd name="T38" fmla="*/ 13 w 13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3" h="20">
                      <a:moveTo>
                        <a:pt x="0" y="17"/>
                      </a:move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2" y="20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6" name="Freeform 343"/>
                <p:cNvSpPr>
                  <a:spLocks/>
                </p:cNvSpPr>
                <p:nvPr/>
              </p:nvSpPr>
              <p:spPr bwMode="auto">
                <a:xfrm>
                  <a:off x="2016" y="2930"/>
                  <a:ext cx="15" cy="22"/>
                </a:xfrm>
                <a:custGeom>
                  <a:avLst/>
                  <a:gdLst>
                    <a:gd name="T0" fmla="*/ 0 w 15"/>
                    <a:gd name="T1" fmla="*/ 18 h 22"/>
                    <a:gd name="T2" fmla="*/ 12 w 15"/>
                    <a:gd name="T3" fmla="*/ 0 h 22"/>
                    <a:gd name="T4" fmla="*/ 15 w 15"/>
                    <a:gd name="T5" fmla="*/ 0 h 22"/>
                    <a:gd name="T6" fmla="*/ 2 w 15"/>
                    <a:gd name="T7" fmla="*/ 22 h 22"/>
                    <a:gd name="T8" fmla="*/ 2 w 15"/>
                    <a:gd name="T9" fmla="*/ 22 h 22"/>
                    <a:gd name="T10" fmla="*/ 2 w 15"/>
                    <a:gd name="T11" fmla="*/ 22 h 22"/>
                    <a:gd name="T12" fmla="*/ 2 w 15"/>
                    <a:gd name="T13" fmla="*/ 20 h 22"/>
                    <a:gd name="T14" fmla="*/ 2 w 15"/>
                    <a:gd name="T15" fmla="*/ 20 h 22"/>
                    <a:gd name="T16" fmla="*/ 0 w 15"/>
                    <a:gd name="T17" fmla="*/ 20 h 22"/>
                    <a:gd name="T18" fmla="*/ 0 w 15"/>
                    <a:gd name="T19" fmla="*/ 18 h 22"/>
                    <a:gd name="T20" fmla="*/ 0 w 15"/>
                    <a:gd name="T21" fmla="*/ 18 h 22"/>
                    <a:gd name="T22" fmla="*/ 0 w 15"/>
                    <a:gd name="T23" fmla="*/ 18 h 2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5"/>
                    <a:gd name="T37" fmla="*/ 0 h 22"/>
                    <a:gd name="T38" fmla="*/ 15 w 15"/>
                    <a:gd name="T39" fmla="*/ 22 h 2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5" h="22">
                      <a:moveTo>
                        <a:pt x="0" y="18"/>
                      </a:moveTo>
                      <a:lnTo>
                        <a:pt x="12" y="0"/>
                      </a:lnTo>
                      <a:lnTo>
                        <a:pt x="15" y="0"/>
                      </a:lnTo>
                      <a:lnTo>
                        <a:pt x="2" y="22"/>
                      </a:lnTo>
                      <a:lnTo>
                        <a:pt x="2" y="20"/>
                      </a:lnTo>
                      <a:lnTo>
                        <a:pt x="0" y="2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7" name="Freeform 344"/>
                <p:cNvSpPr>
                  <a:spLocks/>
                </p:cNvSpPr>
                <p:nvPr/>
              </p:nvSpPr>
              <p:spPr bwMode="auto">
                <a:xfrm>
                  <a:off x="2018" y="2930"/>
                  <a:ext cx="13" cy="23"/>
                </a:xfrm>
                <a:custGeom>
                  <a:avLst/>
                  <a:gdLst>
                    <a:gd name="T0" fmla="*/ 0 w 13"/>
                    <a:gd name="T1" fmla="*/ 20 h 23"/>
                    <a:gd name="T2" fmla="*/ 11 w 13"/>
                    <a:gd name="T3" fmla="*/ 0 h 23"/>
                    <a:gd name="T4" fmla="*/ 13 w 13"/>
                    <a:gd name="T5" fmla="*/ 0 h 23"/>
                    <a:gd name="T6" fmla="*/ 0 w 13"/>
                    <a:gd name="T7" fmla="*/ 23 h 23"/>
                    <a:gd name="T8" fmla="*/ 0 w 13"/>
                    <a:gd name="T9" fmla="*/ 23 h 23"/>
                    <a:gd name="T10" fmla="*/ 0 w 13"/>
                    <a:gd name="T11" fmla="*/ 23 h 23"/>
                    <a:gd name="T12" fmla="*/ 0 w 13"/>
                    <a:gd name="T13" fmla="*/ 23 h 23"/>
                    <a:gd name="T14" fmla="*/ 0 w 13"/>
                    <a:gd name="T15" fmla="*/ 22 h 23"/>
                    <a:gd name="T16" fmla="*/ 0 w 13"/>
                    <a:gd name="T17" fmla="*/ 22 h 23"/>
                    <a:gd name="T18" fmla="*/ 0 w 13"/>
                    <a:gd name="T19" fmla="*/ 22 h 23"/>
                    <a:gd name="T20" fmla="*/ 0 w 13"/>
                    <a:gd name="T21" fmla="*/ 20 h 23"/>
                    <a:gd name="T22" fmla="*/ 0 w 13"/>
                    <a:gd name="T23" fmla="*/ 20 h 2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3"/>
                    <a:gd name="T37" fmla="*/ 0 h 23"/>
                    <a:gd name="T38" fmla="*/ 13 w 13"/>
                    <a:gd name="T39" fmla="*/ 23 h 2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3" h="23">
                      <a:moveTo>
                        <a:pt x="0" y="20"/>
                      </a:move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0" y="23"/>
                      </a:lnTo>
                      <a:lnTo>
                        <a:pt x="0" y="22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8" name="Freeform 345"/>
                <p:cNvSpPr>
                  <a:spLocks/>
                </p:cNvSpPr>
                <p:nvPr/>
              </p:nvSpPr>
              <p:spPr bwMode="auto">
                <a:xfrm>
                  <a:off x="2018" y="2930"/>
                  <a:ext cx="15" cy="27"/>
                </a:xfrm>
                <a:custGeom>
                  <a:avLst/>
                  <a:gdLst>
                    <a:gd name="T0" fmla="*/ 0 w 15"/>
                    <a:gd name="T1" fmla="*/ 22 h 27"/>
                    <a:gd name="T2" fmla="*/ 13 w 15"/>
                    <a:gd name="T3" fmla="*/ 0 h 27"/>
                    <a:gd name="T4" fmla="*/ 15 w 15"/>
                    <a:gd name="T5" fmla="*/ 0 h 27"/>
                    <a:gd name="T6" fmla="*/ 1 w 15"/>
                    <a:gd name="T7" fmla="*/ 27 h 27"/>
                    <a:gd name="T8" fmla="*/ 0 w 15"/>
                    <a:gd name="T9" fmla="*/ 25 h 27"/>
                    <a:gd name="T10" fmla="*/ 0 w 15"/>
                    <a:gd name="T11" fmla="*/ 25 h 27"/>
                    <a:gd name="T12" fmla="*/ 0 w 15"/>
                    <a:gd name="T13" fmla="*/ 25 h 27"/>
                    <a:gd name="T14" fmla="*/ 0 w 15"/>
                    <a:gd name="T15" fmla="*/ 23 h 27"/>
                    <a:gd name="T16" fmla="*/ 0 w 15"/>
                    <a:gd name="T17" fmla="*/ 23 h 27"/>
                    <a:gd name="T18" fmla="*/ 0 w 15"/>
                    <a:gd name="T19" fmla="*/ 23 h 27"/>
                    <a:gd name="T20" fmla="*/ 0 w 15"/>
                    <a:gd name="T21" fmla="*/ 23 h 27"/>
                    <a:gd name="T22" fmla="*/ 0 w 15"/>
                    <a:gd name="T23" fmla="*/ 22 h 2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5"/>
                    <a:gd name="T37" fmla="*/ 0 h 27"/>
                    <a:gd name="T38" fmla="*/ 15 w 15"/>
                    <a:gd name="T39" fmla="*/ 27 h 2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5" h="27">
                      <a:moveTo>
                        <a:pt x="0" y="22"/>
                      </a:move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" y="27"/>
                      </a:lnTo>
                      <a:lnTo>
                        <a:pt x="0" y="25"/>
                      </a:lnTo>
                      <a:lnTo>
                        <a:pt x="0" y="23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19" name="Freeform 346"/>
                <p:cNvSpPr>
                  <a:spLocks/>
                </p:cNvSpPr>
                <p:nvPr/>
              </p:nvSpPr>
              <p:spPr bwMode="auto">
                <a:xfrm>
                  <a:off x="2018" y="2930"/>
                  <a:ext cx="16" cy="28"/>
                </a:xfrm>
                <a:custGeom>
                  <a:avLst/>
                  <a:gdLst>
                    <a:gd name="T0" fmla="*/ 0 w 16"/>
                    <a:gd name="T1" fmla="*/ 23 h 28"/>
                    <a:gd name="T2" fmla="*/ 13 w 16"/>
                    <a:gd name="T3" fmla="*/ 0 h 28"/>
                    <a:gd name="T4" fmla="*/ 16 w 16"/>
                    <a:gd name="T5" fmla="*/ 0 h 28"/>
                    <a:gd name="T6" fmla="*/ 1 w 16"/>
                    <a:gd name="T7" fmla="*/ 28 h 28"/>
                    <a:gd name="T8" fmla="*/ 1 w 16"/>
                    <a:gd name="T9" fmla="*/ 28 h 28"/>
                    <a:gd name="T10" fmla="*/ 1 w 16"/>
                    <a:gd name="T11" fmla="*/ 27 h 28"/>
                    <a:gd name="T12" fmla="*/ 1 w 16"/>
                    <a:gd name="T13" fmla="*/ 27 h 28"/>
                    <a:gd name="T14" fmla="*/ 1 w 16"/>
                    <a:gd name="T15" fmla="*/ 27 h 28"/>
                    <a:gd name="T16" fmla="*/ 0 w 16"/>
                    <a:gd name="T17" fmla="*/ 25 h 28"/>
                    <a:gd name="T18" fmla="*/ 0 w 16"/>
                    <a:gd name="T19" fmla="*/ 25 h 28"/>
                    <a:gd name="T20" fmla="*/ 0 w 16"/>
                    <a:gd name="T21" fmla="*/ 25 h 28"/>
                    <a:gd name="T22" fmla="*/ 0 w 16"/>
                    <a:gd name="T23" fmla="*/ 23 h 2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28"/>
                    <a:gd name="T38" fmla="*/ 16 w 16"/>
                    <a:gd name="T39" fmla="*/ 28 h 2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28">
                      <a:moveTo>
                        <a:pt x="0" y="23"/>
                      </a:move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" y="28"/>
                      </a:lnTo>
                      <a:lnTo>
                        <a:pt x="1" y="27"/>
                      </a:lnTo>
                      <a:lnTo>
                        <a:pt x="0" y="25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0" name="Freeform 347"/>
                <p:cNvSpPr>
                  <a:spLocks/>
                </p:cNvSpPr>
                <p:nvPr/>
              </p:nvSpPr>
              <p:spPr bwMode="auto">
                <a:xfrm>
                  <a:off x="2019" y="2930"/>
                  <a:ext cx="17" cy="30"/>
                </a:xfrm>
                <a:custGeom>
                  <a:avLst/>
                  <a:gdLst>
                    <a:gd name="T0" fmla="*/ 0 w 17"/>
                    <a:gd name="T1" fmla="*/ 27 h 30"/>
                    <a:gd name="T2" fmla="*/ 14 w 17"/>
                    <a:gd name="T3" fmla="*/ 0 h 30"/>
                    <a:gd name="T4" fmla="*/ 17 w 17"/>
                    <a:gd name="T5" fmla="*/ 2 h 30"/>
                    <a:gd name="T6" fmla="*/ 0 w 17"/>
                    <a:gd name="T7" fmla="*/ 30 h 30"/>
                    <a:gd name="T8" fmla="*/ 0 w 17"/>
                    <a:gd name="T9" fmla="*/ 30 h 30"/>
                    <a:gd name="T10" fmla="*/ 0 w 17"/>
                    <a:gd name="T11" fmla="*/ 30 h 30"/>
                    <a:gd name="T12" fmla="*/ 0 w 17"/>
                    <a:gd name="T13" fmla="*/ 28 h 30"/>
                    <a:gd name="T14" fmla="*/ 0 w 17"/>
                    <a:gd name="T15" fmla="*/ 28 h 30"/>
                    <a:gd name="T16" fmla="*/ 0 w 17"/>
                    <a:gd name="T17" fmla="*/ 28 h 30"/>
                    <a:gd name="T18" fmla="*/ 0 w 17"/>
                    <a:gd name="T19" fmla="*/ 27 h 30"/>
                    <a:gd name="T20" fmla="*/ 0 w 17"/>
                    <a:gd name="T21" fmla="*/ 27 h 30"/>
                    <a:gd name="T22" fmla="*/ 0 w 17"/>
                    <a:gd name="T23" fmla="*/ 27 h 3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7"/>
                    <a:gd name="T37" fmla="*/ 0 h 30"/>
                    <a:gd name="T38" fmla="*/ 17 w 17"/>
                    <a:gd name="T39" fmla="*/ 30 h 3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7" h="30">
                      <a:moveTo>
                        <a:pt x="0" y="27"/>
                      </a:moveTo>
                      <a:lnTo>
                        <a:pt x="14" y="0"/>
                      </a:lnTo>
                      <a:lnTo>
                        <a:pt x="17" y="2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1" name="Freeform 348"/>
                <p:cNvSpPr>
                  <a:spLocks/>
                </p:cNvSpPr>
                <p:nvPr/>
              </p:nvSpPr>
              <p:spPr bwMode="auto">
                <a:xfrm>
                  <a:off x="2019" y="2930"/>
                  <a:ext cx="19" cy="33"/>
                </a:xfrm>
                <a:custGeom>
                  <a:avLst/>
                  <a:gdLst>
                    <a:gd name="T0" fmla="*/ 0 w 19"/>
                    <a:gd name="T1" fmla="*/ 28 h 33"/>
                    <a:gd name="T2" fmla="*/ 15 w 19"/>
                    <a:gd name="T3" fmla="*/ 0 h 33"/>
                    <a:gd name="T4" fmla="*/ 19 w 19"/>
                    <a:gd name="T5" fmla="*/ 2 h 33"/>
                    <a:gd name="T6" fmla="*/ 0 w 19"/>
                    <a:gd name="T7" fmla="*/ 33 h 33"/>
                    <a:gd name="T8" fmla="*/ 0 w 19"/>
                    <a:gd name="T9" fmla="*/ 32 h 33"/>
                    <a:gd name="T10" fmla="*/ 0 w 19"/>
                    <a:gd name="T11" fmla="*/ 32 h 33"/>
                    <a:gd name="T12" fmla="*/ 0 w 19"/>
                    <a:gd name="T13" fmla="*/ 32 h 33"/>
                    <a:gd name="T14" fmla="*/ 0 w 19"/>
                    <a:gd name="T15" fmla="*/ 30 h 33"/>
                    <a:gd name="T16" fmla="*/ 0 w 19"/>
                    <a:gd name="T17" fmla="*/ 30 h 33"/>
                    <a:gd name="T18" fmla="*/ 0 w 19"/>
                    <a:gd name="T19" fmla="*/ 30 h 33"/>
                    <a:gd name="T20" fmla="*/ 0 w 19"/>
                    <a:gd name="T21" fmla="*/ 28 h 33"/>
                    <a:gd name="T22" fmla="*/ 0 w 19"/>
                    <a:gd name="T23" fmla="*/ 28 h 3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9"/>
                    <a:gd name="T37" fmla="*/ 0 h 33"/>
                    <a:gd name="T38" fmla="*/ 19 w 19"/>
                    <a:gd name="T39" fmla="*/ 33 h 3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9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9" y="2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2" name="Freeform 349"/>
                <p:cNvSpPr>
                  <a:spLocks/>
                </p:cNvSpPr>
                <p:nvPr/>
              </p:nvSpPr>
              <p:spPr bwMode="auto">
                <a:xfrm>
                  <a:off x="2019" y="2932"/>
                  <a:ext cx="20" cy="33"/>
                </a:xfrm>
                <a:custGeom>
                  <a:avLst/>
                  <a:gdLst>
                    <a:gd name="T0" fmla="*/ 0 w 20"/>
                    <a:gd name="T1" fmla="*/ 28 h 33"/>
                    <a:gd name="T2" fmla="*/ 17 w 20"/>
                    <a:gd name="T3" fmla="*/ 0 h 33"/>
                    <a:gd name="T4" fmla="*/ 20 w 20"/>
                    <a:gd name="T5" fmla="*/ 0 h 33"/>
                    <a:gd name="T6" fmla="*/ 2 w 20"/>
                    <a:gd name="T7" fmla="*/ 33 h 33"/>
                    <a:gd name="T8" fmla="*/ 0 w 20"/>
                    <a:gd name="T9" fmla="*/ 33 h 33"/>
                    <a:gd name="T10" fmla="*/ 0 w 20"/>
                    <a:gd name="T11" fmla="*/ 31 h 33"/>
                    <a:gd name="T12" fmla="*/ 0 w 20"/>
                    <a:gd name="T13" fmla="*/ 31 h 33"/>
                    <a:gd name="T14" fmla="*/ 0 w 20"/>
                    <a:gd name="T15" fmla="*/ 31 h 33"/>
                    <a:gd name="T16" fmla="*/ 0 w 20"/>
                    <a:gd name="T17" fmla="*/ 30 h 33"/>
                    <a:gd name="T18" fmla="*/ 0 w 20"/>
                    <a:gd name="T19" fmla="*/ 30 h 33"/>
                    <a:gd name="T20" fmla="*/ 0 w 20"/>
                    <a:gd name="T21" fmla="*/ 30 h 33"/>
                    <a:gd name="T22" fmla="*/ 0 w 20"/>
                    <a:gd name="T23" fmla="*/ 28 h 3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33"/>
                    <a:gd name="T38" fmla="*/ 20 w 20"/>
                    <a:gd name="T39" fmla="*/ 33 h 3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33">
                      <a:moveTo>
                        <a:pt x="0" y="28"/>
                      </a:moveTo>
                      <a:lnTo>
                        <a:pt x="17" y="0"/>
                      </a:lnTo>
                      <a:lnTo>
                        <a:pt x="20" y="0"/>
                      </a:ln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3" name="Freeform 350"/>
                <p:cNvSpPr>
                  <a:spLocks/>
                </p:cNvSpPr>
                <p:nvPr/>
              </p:nvSpPr>
              <p:spPr bwMode="auto">
                <a:xfrm>
                  <a:off x="2019" y="2932"/>
                  <a:ext cx="22" cy="35"/>
                </a:xfrm>
                <a:custGeom>
                  <a:avLst/>
                  <a:gdLst>
                    <a:gd name="T0" fmla="*/ 0 w 22"/>
                    <a:gd name="T1" fmla="*/ 31 h 35"/>
                    <a:gd name="T2" fmla="*/ 19 w 22"/>
                    <a:gd name="T3" fmla="*/ 0 h 35"/>
                    <a:gd name="T4" fmla="*/ 22 w 22"/>
                    <a:gd name="T5" fmla="*/ 0 h 35"/>
                    <a:gd name="T6" fmla="*/ 2 w 22"/>
                    <a:gd name="T7" fmla="*/ 35 h 35"/>
                    <a:gd name="T8" fmla="*/ 2 w 22"/>
                    <a:gd name="T9" fmla="*/ 35 h 35"/>
                    <a:gd name="T10" fmla="*/ 2 w 22"/>
                    <a:gd name="T11" fmla="*/ 35 h 35"/>
                    <a:gd name="T12" fmla="*/ 2 w 22"/>
                    <a:gd name="T13" fmla="*/ 33 h 35"/>
                    <a:gd name="T14" fmla="*/ 2 w 22"/>
                    <a:gd name="T15" fmla="*/ 33 h 35"/>
                    <a:gd name="T16" fmla="*/ 0 w 22"/>
                    <a:gd name="T17" fmla="*/ 33 h 35"/>
                    <a:gd name="T18" fmla="*/ 0 w 22"/>
                    <a:gd name="T19" fmla="*/ 31 h 35"/>
                    <a:gd name="T20" fmla="*/ 0 w 22"/>
                    <a:gd name="T21" fmla="*/ 31 h 35"/>
                    <a:gd name="T22" fmla="*/ 0 w 22"/>
                    <a:gd name="T23" fmla="*/ 31 h 3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"/>
                    <a:gd name="T37" fmla="*/ 0 h 35"/>
                    <a:gd name="T38" fmla="*/ 22 w 22"/>
                    <a:gd name="T39" fmla="*/ 35 h 3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" h="35">
                      <a:moveTo>
                        <a:pt x="0" y="31"/>
                      </a:move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" y="35"/>
                      </a:ln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4" name="Freeform 351"/>
                <p:cNvSpPr>
                  <a:spLocks/>
                </p:cNvSpPr>
                <p:nvPr/>
              </p:nvSpPr>
              <p:spPr bwMode="auto">
                <a:xfrm>
                  <a:off x="2021" y="2932"/>
                  <a:ext cx="22" cy="38"/>
                </a:xfrm>
                <a:custGeom>
                  <a:avLst/>
                  <a:gdLst>
                    <a:gd name="T0" fmla="*/ 0 w 22"/>
                    <a:gd name="T1" fmla="*/ 33 h 38"/>
                    <a:gd name="T2" fmla="*/ 18 w 22"/>
                    <a:gd name="T3" fmla="*/ 0 h 38"/>
                    <a:gd name="T4" fmla="*/ 22 w 22"/>
                    <a:gd name="T5" fmla="*/ 0 h 38"/>
                    <a:gd name="T6" fmla="*/ 0 w 22"/>
                    <a:gd name="T7" fmla="*/ 38 h 38"/>
                    <a:gd name="T8" fmla="*/ 0 w 22"/>
                    <a:gd name="T9" fmla="*/ 36 h 38"/>
                    <a:gd name="T10" fmla="*/ 0 w 22"/>
                    <a:gd name="T11" fmla="*/ 36 h 38"/>
                    <a:gd name="T12" fmla="*/ 0 w 22"/>
                    <a:gd name="T13" fmla="*/ 36 h 38"/>
                    <a:gd name="T14" fmla="*/ 0 w 22"/>
                    <a:gd name="T15" fmla="*/ 35 h 38"/>
                    <a:gd name="T16" fmla="*/ 0 w 22"/>
                    <a:gd name="T17" fmla="*/ 35 h 38"/>
                    <a:gd name="T18" fmla="*/ 0 w 22"/>
                    <a:gd name="T19" fmla="*/ 35 h 38"/>
                    <a:gd name="T20" fmla="*/ 0 w 22"/>
                    <a:gd name="T21" fmla="*/ 33 h 38"/>
                    <a:gd name="T22" fmla="*/ 0 w 22"/>
                    <a:gd name="T23" fmla="*/ 33 h 3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"/>
                    <a:gd name="T37" fmla="*/ 0 h 38"/>
                    <a:gd name="T38" fmla="*/ 22 w 22"/>
                    <a:gd name="T39" fmla="*/ 38 h 3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" h="38">
                      <a:moveTo>
                        <a:pt x="0" y="33"/>
                      </a:move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5" name="Freeform 352"/>
                <p:cNvSpPr>
                  <a:spLocks/>
                </p:cNvSpPr>
                <p:nvPr/>
              </p:nvSpPr>
              <p:spPr bwMode="auto">
                <a:xfrm>
                  <a:off x="2021" y="2932"/>
                  <a:ext cx="23" cy="40"/>
                </a:xfrm>
                <a:custGeom>
                  <a:avLst/>
                  <a:gdLst>
                    <a:gd name="T0" fmla="*/ 0 w 23"/>
                    <a:gd name="T1" fmla="*/ 35 h 40"/>
                    <a:gd name="T2" fmla="*/ 20 w 23"/>
                    <a:gd name="T3" fmla="*/ 0 h 40"/>
                    <a:gd name="T4" fmla="*/ 23 w 23"/>
                    <a:gd name="T5" fmla="*/ 0 h 40"/>
                    <a:gd name="T6" fmla="*/ 0 w 23"/>
                    <a:gd name="T7" fmla="*/ 40 h 40"/>
                    <a:gd name="T8" fmla="*/ 0 w 23"/>
                    <a:gd name="T9" fmla="*/ 40 h 40"/>
                    <a:gd name="T10" fmla="*/ 0 w 23"/>
                    <a:gd name="T11" fmla="*/ 40 h 40"/>
                    <a:gd name="T12" fmla="*/ 0 w 23"/>
                    <a:gd name="T13" fmla="*/ 38 h 40"/>
                    <a:gd name="T14" fmla="*/ 0 w 23"/>
                    <a:gd name="T15" fmla="*/ 38 h 40"/>
                    <a:gd name="T16" fmla="*/ 0 w 23"/>
                    <a:gd name="T17" fmla="*/ 36 h 40"/>
                    <a:gd name="T18" fmla="*/ 0 w 23"/>
                    <a:gd name="T19" fmla="*/ 36 h 40"/>
                    <a:gd name="T20" fmla="*/ 0 w 23"/>
                    <a:gd name="T21" fmla="*/ 36 h 40"/>
                    <a:gd name="T22" fmla="*/ 0 w 23"/>
                    <a:gd name="T23" fmla="*/ 35 h 4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3"/>
                    <a:gd name="T37" fmla="*/ 0 h 40"/>
                    <a:gd name="T38" fmla="*/ 23 w 23"/>
                    <a:gd name="T39" fmla="*/ 40 h 4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3" h="40">
                      <a:moveTo>
                        <a:pt x="0" y="35"/>
                      </a:moveTo>
                      <a:lnTo>
                        <a:pt x="20" y="0"/>
                      </a:lnTo>
                      <a:lnTo>
                        <a:pt x="23" y="0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6" name="Freeform 353"/>
                <p:cNvSpPr>
                  <a:spLocks/>
                </p:cNvSpPr>
                <p:nvPr/>
              </p:nvSpPr>
              <p:spPr bwMode="auto">
                <a:xfrm>
                  <a:off x="2021" y="2932"/>
                  <a:ext cx="25" cy="43"/>
                </a:xfrm>
                <a:custGeom>
                  <a:avLst/>
                  <a:gdLst>
                    <a:gd name="T0" fmla="*/ 0 w 25"/>
                    <a:gd name="T1" fmla="*/ 38 h 43"/>
                    <a:gd name="T2" fmla="*/ 22 w 25"/>
                    <a:gd name="T3" fmla="*/ 0 h 43"/>
                    <a:gd name="T4" fmla="*/ 25 w 25"/>
                    <a:gd name="T5" fmla="*/ 1 h 43"/>
                    <a:gd name="T6" fmla="*/ 0 w 25"/>
                    <a:gd name="T7" fmla="*/ 43 h 43"/>
                    <a:gd name="T8" fmla="*/ 0 w 25"/>
                    <a:gd name="T9" fmla="*/ 41 h 43"/>
                    <a:gd name="T10" fmla="*/ 0 w 25"/>
                    <a:gd name="T11" fmla="*/ 41 h 43"/>
                    <a:gd name="T12" fmla="*/ 0 w 25"/>
                    <a:gd name="T13" fmla="*/ 41 h 43"/>
                    <a:gd name="T14" fmla="*/ 0 w 25"/>
                    <a:gd name="T15" fmla="*/ 40 h 43"/>
                    <a:gd name="T16" fmla="*/ 0 w 25"/>
                    <a:gd name="T17" fmla="*/ 40 h 43"/>
                    <a:gd name="T18" fmla="*/ 0 w 25"/>
                    <a:gd name="T19" fmla="*/ 40 h 43"/>
                    <a:gd name="T20" fmla="*/ 0 w 25"/>
                    <a:gd name="T21" fmla="*/ 38 h 43"/>
                    <a:gd name="T22" fmla="*/ 0 w 25"/>
                    <a:gd name="T23" fmla="*/ 38 h 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5"/>
                    <a:gd name="T37" fmla="*/ 0 h 43"/>
                    <a:gd name="T38" fmla="*/ 25 w 25"/>
                    <a:gd name="T39" fmla="*/ 43 h 4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5" h="43">
                      <a:moveTo>
                        <a:pt x="0" y="38"/>
                      </a:moveTo>
                      <a:lnTo>
                        <a:pt x="22" y="0"/>
                      </a:lnTo>
                      <a:lnTo>
                        <a:pt x="25" y="1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7" name="Freeform 354"/>
                <p:cNvSpPr>
                  <a:spLocks/>
                </p:cNvSpPr>
                <p:nvPr/>
              </p:nvSpPr>
              <p:spPr bwMode="auto">
                <a:xfrm>
                  <a:off x="2021" y="2932"/>
                  <a:ext cx="27" cy="45"/>
                </a:xfrm>
                <a:custGeom>
                  <a:avLst/>
                  <a:gdLst>
                    <a:gd name="T0" fmla="*/ 0 w 27"/>
                    <a:gd name="T1" fmla="*/ 40 h 45"/>
                    <a:gd name="T2" fmla="*/ 23 w 27"/>
                    <a:gd name="T3" fmla="*/ 0 h 45"/>
                    <a:gd name="T4" fmla="*/ 27 w 27"/>
                    <a:gd name="T5" fmla="*/ 1 h 45"/>
                    <a:gd name="T6" fmla="*/ 0 w 27"/>
                    <a:gd name="T7" fmla="*/ 45 h 45"/>
                    <a:gd name="T8" fmla="*/ 0 w 27"/>
                    <a:gd name="T9" fmla="*/ 45 h 45"/>
                    <a:gd name="T10" fmla="*/ 0 w 27"/>
                    <a:gd name="T11" fmla="*/ 45 h 45"/>
                    <a:gd name="T12" fmla="*/ 0 w 27"/>
                    <a:gd name="T13" fmla="*/ 43 h 45"/>
                    <a:gd name="T14" fmla="*/ 0 w 27"/>
                    <a:gd name="T15" fmla="*/ 43 h 45"/>
                    <a:gd name="T16" fmla="*/ 0 w 27"/>
                    <a:gd name="T17" fmla="*/ 41 h 45"/>
                    <a:gd name="T18" fmla="*/ 0 w 27"/>
                    <a:gd name="T19" fmla="*/ 41 h 45"/>
                    <a:gd name="T20" fmla="*/ 0 w 27"/>
                    <a:gd name="T21" fmla="*/ 41 h 45"/>
                    <a:gd name="T22" fmla="*/ 0 w 27"/>
                    <a:gd name="T23" fmla="*/ 40 h 4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7"/>
                    <a:gd name="T37" fmla="*/ 0 h 45"/>
                    <a:gd name="T38" fmla="*/ 27 w 27"/>
                    <a:gd name="T39" fmla="*/ 45 h 4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7" h="45">
                      <a:moveTo>
                        <a:pt x="0" y="40"/>
                      </a:moveTo>
                      <a:lnTo>
                        <a:pt x="23" y="0"/>
                      </a:lnTo>
                      <a:lnTo>
                        <a:pt x="27" y="1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8" name="Freeform 355"/>
                <p:cNvSpPr>
                  <a:spLocks/>
                </p:cNvSpPr>
                <p:nvPr/>
              </p:nvSpPr>
              <p:spPr bwMode="auto">
                <a:xfrm>
                  <a:off x="2021" y="2933"/>
                  <a:ext cx="28" cy="47"/>
                </a:xfrm>
                <a:custGeom>
                  <a:avLst/>
                  <a:gdLst>
                    <a:gd name="T0" fmla="*/ 0 w 28"/>
                    <a:gd name="T1" fmla="*/ 42 h 47"/>
                    <a:gd name="T2" fmla="*/ 25 w 28"/>
                    <a:gd name="T3" fmla="*/ 0 h 47"/>
                    <a:gd name="T4" fmla="*/ 28 w 28"/>
                    <a:gd name="T5" fmla="*/ 0 h 47"/>
                    <a:gd name="T6" fmla="*/ 2 w 28"/>
                    <a:gd name="T7" fmla="*/ 47 h 47"/>
                    <a:gd name="T8" fmla="*/ 0 w 28"/>
                    <a:gd name="T9" fmla="*/ 45 h 47"/>
                    <a:gd name="T10" fmla="*/ 0 w 28"/>
                    <a:gd name="T11" fmla="*/ 45 h 47"/>
                    <a:gd name="T12" fmla="*/ 0 w 28"/>
                    <a:gd name="T13" fmla="*/ 45 h 47"/>
                    <a:gd name="T14" fmla="*/ 0 w 28"/>
                    <a:gd name="T15" fmla="*/ 44 h 47"/>
                    <a:gd name="T16" fmla="*/ 0 w 28"/>
                    <a:gd name="T17" fmla="*/ 44 h 47"/>
                    <a:gd name="T18" fmla="*/ 0 w 28"/>
                    <a:gd name="T19" fmla="*/ 44 h 47"/>
                    <a:gd name="T20" fmla="*/ 0 w 28"/>
                    <a:gd name="T21" fmla="*/ 42 h 47"/>
                    <a:gd name="T22" fmla="*/ 0 w 28"/>
                    <a:gd name="T23" fmla="*/ 42 h 4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8"/>
                    <a:gd name="T37" fmla="*/ 0 h 47"/>
                    <a:gd name="T38" fmla="*/ 28 w 28"/>
                    <a:gd name="T39" fmla="*/ 47 h 4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8" h="47">
                      <a:moveTo>
                        <a:pt x="0" y="42"/>
                      </a:move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2" y="47"/>
                      </a:lnTo>
                      <a:lnTo>
                        <a:pt x="0" y="45"/>
                      </a:lnTo>
                      <a:lnTo>
                        <a:pt x="0" y="44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29" name="Freeform 356"/>
                <p:cNvSpPr>
                  <a:spLocks/>
                </p:cNvSpPr>
                <p:nvPr/>
              </p:nvSpPr>
              <p:spPr bwMode="auto">
                <a:xfrm>
                  <a:off x="2021" y="2933"/>
                  <a:ext cx="30" cy="49"/>
                </a:xfrm>
                <a:custGeom>
                  <a:avLst/>
                  <a:gdLst>
                    <a:gd name="T0" fmla="*/ 0 w 30"/>
                    <a:gd name="T1" fmla="*/ 44 h 49"/>
                    <a:gd name="T2" fmla="*/ 27 w 30"/>
                    <a:gd name="T3" fmla="*/ 0 h 49"/>
                    <a:gd name="T4" fmla="*/ 30 w 30"/>
                    <a:gd name="T5" fmla="*/ 0 h 49"/>
                    <a:gd name="T6" fmla="*/ 2 w 30"/>
                    <a:gd name="T7" fmla="*/ 49 h 49"/>
                    <a:gd name="T8" fmla="*/ 2 w 30"/>
                    <a:gd name="T9" fmla="*/ 49 h 49"/>
                    <a:gd name="T10" fmla="*/ 2 w 30"/>
                    <a:gd name="T11" fmla="*/ 49 h 49"/>
                    <a:gd name="T12" fmla="*/ 2 w 30"/>
                    <a:gd name="T13" fmla="*/ 49 h 49"/>
                    <a:gd name="T14" fmla="*/ 2 w 30"/>
                    <a:gd name="T15" fmla="*/ 49 h 49"/>
                    <a:gd name="T16" fmla="*/ 2 w 30"/>
                    <a:gd name="T17" fmla="*/ 49 h 49"/>
                    <a:gd name="T18" fmla="*/ 2 w 30"/>
                    <a:gd name="T19" fmla="*/ 49 h 49"/>
                    <a:gd name="T20" fmla="*/ 2 w 30"/>
                    <a:gd name="T21" fmla="*/ 49 h 49"/>
                    <a:gd name="T22" fmla="*/ 2 w 30"/>
                    <a:gd name="T23" fmla="*/ 49 h 49"/>
                    <a:gd name="T24" fmla="*/ 2 w 30"/>
                    <a:gd name="T25" fmla="*/ 49 h 49"/>
                    <a:gd name="T26" fmla="*/ 2 w 30"/>
                    <a:gd name="T27" fmla="*/ 47 h 49"/>
                    <a:gd name="T28" fmla="*/ 2 w 30"/>
                    <a:gd name="T29" fmla="*/ 47 h 49"/>
                    <a:gd name="T30" fmla="*/ 0 w 30"/>
                    <a:gd name="T31" fmla="*/ 47 h 49"/>
                    <a:gd name="T32" fmla="*/ 0 w 30"/>
                    <a:gd name="T33" fmla="*/ 45 h 49"/>
                    <a:gd name="T34" fmla="*/ 0 w 30"/>
                    <a:gd name="T35" fmla="*/ 45 h 49"/>
                    <a:gd name="T36" fmla="*/ 0 w 30"/>
                    <a:gd name="T37" fmla="*/ 45 h 49"/>
                    <a:gd name="T38" fmla="*/ 0 w 30"/>
                    <a:gd name="T39" fmla="*/ 44 h 4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0"/>
                    <a:gd name="T61" fmla="*/ 0 h 49"/>
                    <a:gd name="T62" fmla="*/ 30 w 30"/>
                    <a:gd name="T63" fmla="*/ 49 h 4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0" h="49">
                      <a:moveTo>
                        <a:pt x="0" y="44"/>
                      </a:moveTo>
                      <a:lnTo>
                        <a:pt x="27" y="0"/>
                      </a:lnTo>
                      <a:lnTo>
                        <a:pt x="30" y="0"/>
                      </a:lnTo>
                      <a:lnTo>
                        <a:pt x="2" y="49"/>
                      </a:lnTo>
                      <a:lnTo>
                        <a:pt x="2" y="4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0" name="Freeform 357"/>
                <p:cNvSpPr>
                  <a:spLocks/>
                </p:cNvSpPr>
                <p:nvPr/>
              </p:nvSpPr>
              <p:spPr bwMode="auto">
                <a:xfrm>
                  <a:off x="2023" y="2933"/>
                  <a:ext cx="30" cy="52"/>
                </a:xfrm>
                <a:custGeom>
                  <a:avLst/>
                  <a:gdLst>
                    <a:gd name="T0" fmla="*/ 0 w 30"/>
                    <a:gd name="T1" fmla="*/ 47 h 52"/>
                    <a:gd name="T2" fmla="*/ 26 w 30"/>
                    <a:gd name="T3" fmla="*/ 0 h 52"/>
                    <a:gd name="T4" fmla="*/ 30 w 30"/>
                    <a:gd name="T5" fmla="*/ 0 h 52"/>
                    <a:gd name="T6" fmla="*/ 0 w 30"/>
                    <a:gd name="T7" fmla="*/ 52 h 52"/>
                    <a:gd name="T8" fmla="*/ 0 w 30"/>
                    <a:gd name="T9" fmla="*/ 52 h 52"/>
                    <a:gd name="T10" fmla="*/ 0 w 30"/>
                    <a:gd name="T11" fmla="*/ 52 h 52"/>
                    <a:gd name="T12" fmla="*/ 0 w 30"/>
                    <a:gd name="T13" fmla="*/ 50 h 52"/>
                    <a:gd name="T14" fmla="*/ 0 w 30"/>
                    <a:gd name="T15" fmla="*/ 50 h 52"/>
                    <a:gd name="T16" fmla="*/ 0 w 30"/>
                    <a:gd name="T17" fmla="*/ 50 h 52"/>
                    <a:gd name="T18" fmla="*/ 0 w 30"/>
                    <a:gd name="T19" fmla="*/ 49 h 52"/>
                    <a:gd name="T20" fmla="*/ 0 w 30"/>
                    <a:gd name="T21" fmla="*/ 49 h 52"/>
                    <a:gd name="T22" fmla="*/ 0 w 30"/>
                    <a:gd name="T23" fmla="*/ 49 h 52"/>
                    <a:gd name="T24" fmla="*/ 0 w 30"/>
                    <a:gd name="T25" fmla="*/ 49 h 52"/>
                    <a:gd name="T26" fmla="*/ 0 w 30"/>
                    <a:gd name="T27" fmla="*/ 49 h 52"/>
                    <a:gd name="T28" fmla="*/ 0 w 30"/>
                    <a:gd name="T29" fmla="*/ 47 h 52"/>
                    <a:gd name="T30" fmla="*/ 0 w 30"/>
                    <a:gd name="T31" fmla="*/ 47 h 52"/>
                    <a:gd name="T32" fmla="*/ 0 w 30"/>
                    <a:gd name="T33" fmla="*/ 47 h 52"/>
                    <a:gd name="T34" fmla="*/ 0 w 30"/>
                    <a:gd name="T35" fmla="*/ 47 h 52"/>
                    <a:gd name="T36" fmla="*/ 0 w 30"/>
                    <a:gd name="T37" fmla="*/ 47 h 52"/>
                    <a:gd name="T38" fmla="*/ 0 w 30"/>
                    <a:gd name="T39" fmla="*/ 47 h 5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0"/>
                    <a:gd name="T61" fmla="*/ 0 h 52"/>
                    <a:gd name="T62" fmla="*/ 30 w 30"/>
                    <a:gd name="T63" fmla="*/ 52 h 5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0" h="52">
                      <a:moveTo>
                        <a:pt x="0" y="47"/>
                      </a:moveTo>
                      <a:lnTo>
                        <a:pt x="26" y="0"/>
                      </a:lnTo>
                      <a:lnTo>
                        <a:pt x="30" y="0"/>
                      </a:lnTo>
                      <a:lnTo>
                        <a:pt x="0" y="52"/>
                      </a:lnTo>
                      <a:lnTo>
                        <a:pt x="0" y="50"/>
                      </a:lnTo>
                      <a:lnTo>
                        <a:pt x="0" y="49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1" name="Freeform 358"/>
                <p:cNvSpPr>
                  <a:spLocks/>
                </p:cNvSpPr>
                <p:nvPr/>
              </p:nvSpPr>
              <p:spPr bwMode="auto">
                <a:xfrm>
                  <a:off x="2023" y="2933"/>
                  <a:ext cx="30" cy="55"/>
                </a:xfrm>
                <a:custGeom>
                  <a:avLst/>
                  <a:gdLst>
                    <a:gd name="T0" fmla="*/ 0 w 30"/>
                    <a:gd name="T1" fmla="*/ 49 h 55"/>
                    <a:gd name="T2" fmla="*/ 28 w 30"/>
                    <a:gd name="T3" fmla="*/ 0 h 55"/>
                    <a:gd name="T4" fmla="*/ 30 w 30"/>
                    <a:gd name="T5" fmla="*/ 0 h 55"/>
                    <a:gd name="T6" fmla="*/ 0 w 30"/>
                    <a:gd name="T7" fmla="*/ 55 h 55"/>
                    <a:gd name="T8" fmla="*/ 0 w 30"/>
                    <a:gd name="T9" fmla="*/ 54 h 55"/>
                    <a:gd name="T10" fmla="*/ 0 w 30"/>
                    <a:gd name="T11" fmla="*/ 54 h 55"/>
                    <a:gd name="T12" fmla="*/ 0 w 30"/>
                    <a:gd name="T13" fmla="*/ 54 h 55"/>
                    <a:gd name="T14" fmla="*/ 0 w 30"/>
                    <a:gd name="T15" fmla="*/ 52 h 55"/>
                    <a:gd name="T16" fmla="*/ 0 w 30"/>
                    <a:gd name="T17" fmla="*/ 52 h 55"/>
                    <a:gd name="T18" fmla="*/ 0 w 30"/>
                    <a:gd name="T19" fmla="*/ 50 h 55"/>
                    <a:gd name="T20" fmla="*/ 0 w 30"/>
                    <a:gd name="T21" fmla="*/ 50 h 55"/>
                    <a:gd name="T22" fmla="*/ 0 w 30"/>
                    <a:gd name="T23" fmla="*/ 49 h 5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0"/>
                    <a:gd name="T37" fmla="*/ 0 h 55"/>
                    <a:gd name="T38" fmla="*/ 30 w 30"/>
                    <a:gd name="T39" fmla="*/ 55 h 5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0" h="55">
                      <a:moveTo>
                        <a:pt x="0" y="49"/>
                      </a:moveTo>
                      <a:lnTo>
                        <a:pt x="28" y="0"/>
                      </a:lnTo>
                      <a:lnTo>
                        <a:pt x="30" y="0"/>
                      </a:lnTo>
                      <a:lnTo>
                        <a:pt x="0" y="55"/>
                      </a:lnTo>
                      <a:lnTo>
                        <a:pt x="0" y="54"/>
                      </a:lnTo>
                      <a:lnTo>
                        <a:pt x="0" y="52"/>
                      </a:lnTo>
                      <a:lnTo>
                        <a:pt x="0" y="50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2" name="Freeform 359"/>
                <p:cNvSpPr>
                  <a:spLocks/>
                </p:cNvSpPr>
                <p:nvPr/>
              </p:nvSpPr>
              <p:spPr bwMode="auto">
                <a:xfrm>
                  <a:off x="2023" y="2933"/>
                  <a:ext cx="31" cy="58"/>
                </a:xfrm>
                <a:custGeom>
                  <a:avLst/>
                  <a:gdLst>
                    <a:gd name="T0" fmla="*/ 0 w 31"/>
                    <a:gd name="T1" fmla="*/ 52 h 58"/>
                    <a:gd name="T2" fmla="*/ 30 w 31"/>
                    <a:gd name="T3" fmla="*/ 0 h 58"/>
                    <a:gd name="T4" fmla="*/ 31 w 31"/>
                    <a:gd name="T5" fmla="*/ 0 h 58"/>
                    <a:gd name="T6" fmla="*/ 28 w 31"/>
                    <a:gd name="T7" fmla="*/ 9 h 58"/>
                    <a:gd name="T8" fmla="*/ 26 w 31"/>
                    <a:gd name="T9" fmla="*/ 10 h 58"/>
                    <a:gd name="T10" fmla="*/ 26 w 31"/>
                    <a:gd name="T11" fmla="*/ 10 h 58"/>
                    <a:gd name="T12" fmla="*/ 26 w 31"/>
                    <a:gd name="T13" fmla="*/ 12 h 58"/>
                    <a:gd name="T14" fmla="*/ 25 w 31"/>
                    <a:gd name="T15" fmla="*/ 12 h 58"/>
                    <a:gd name="T16" fmla="*/ 25 w 31"/>
                    <a:gd name="T17" fmla="*/ 12 h 58"/>
                    <a:gd name="T18" fmla="*/ 25 w 31"/>
                    <a:gd name="T19" fmla="*/ 14 h 58"/>
                    <a:gd name="T20" fmla="*/ 25 w 31"/>
                    <a:gd name="T21" fmla="*/ 14 h 58"/>
                    <a:gd name="T22" fmla="*/ 23 w 31"/>
                    <a:gd name="T23" fmla="*/ 15 h 58"/>
                    <a:gd name="T24" fmla="*/ 0 w 31"/>
                    <a:gd name="T25" fmla="*/ 58 h 58"/>
                    <a:gd name="T26" fmla="*/ 0 w 31"/>
                    <a:gd name="T27" fmla="*/ 57 h 58"/>
                    <a:gd name="T28" fmla="*/ 0 w 31"/>
                    <a:gd name="T29" fmla="*/ 57 h 58"/>
                    <a:gd name="T30" fmla="*/ 0 w 31"/>
                    <a:gd name="T31" fmla="*/ 55 h 58"/>
                    <a:gd name="T32" fmla="*/ 0 w 31"/>
                    <a:gd name="T33" fmla="*/ 55 h 58"/>
                    <a:gd name="T34" fmla="*/ 0 w 31"/>
                    <a:gd name="T35" fmla="*/ 54 h 58"/>
                    <a:gd name="T36" fmla="*/ 0 w 31"/>
                    <a:gd name="T37" fmla="*/ 54 h 58"/>
                    <a:gd name="T38" fmla="*/ 0 w 31"/>
                    <a:gd name="T39" fmla="*/ 54 h 58"/>
                    <a:gd name="T40" fmla="*/ 0 w 31"/>
                    <a:gd name="T41" fmla="*/ 52 h 5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1"/>
                    <a:gd name="T64" fmla="*/ 0 h 58"/>
                    <a:gd name="T65" fmla="*/ 31 w 31"/>
                    <a:gd name="T66" fmla="*/ 58 h 5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1" h="58">
                      <a:moveTo>
                        <a:pt x="0" y="52"/>
                      </a:move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28" y="9"/>
                      </a:lnTo>
                      <a:lnTo>
                        <a:pt x="26" y="10"/>
                      </a:lnTo>
                      <a:lnTo>
                        <a:pt x="26" y="12"/>
                      </a:lnTo>
                      <a:lnTo>
                        <a:pt x="25" y="12"/>
                      </a:lnTo>
                      <a:lnTo>
                        <a:pt x="25" y="14"/>
                      </a:lnTo>
                      <a:lnTo>
                        <a:pt x="23" y="15"/>
                      </a:lnTo>
                      <a:lnTo>
                        <a:pt x="0" y="58"/>
                      </a:lnTo>
                      <a:lnTo>
                        <a:pt x="0" y="57"/>
                      </a:lnTo>
                      <a:lnTo>
                        <a:pt x="0" y="55"/>
                      </a:lnTo>
                      <a:lnTo>
                        <a:pt x="0" y="54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3" name="Freeform 360"/>
                <p:cNvSpPr>
                  <a:spLocks/>
                </p:cNvSpPr>
                <p:nvPr/>
              </p:nvSpPr>
              <p:spPr bwMode="auto">
                <a:xfrm>
                  <a:off x="2021" y="2933"/>
                  <a:ext cx="35" cy="62"/>
                </a:xfrm>
                <a:custGeom>
                  <a:avLst/>
                  <a:gdLst>
                    <a:gd name="T0" fmla="*/ 2 w 35"/>
                    <a:gd name="T1" fmla="*/ 55 h 62"/>
                    <a:gd name="T2" fmla="*/ 32 w 35"/>
                    <a:gd name="T3" fmla="*/ 0 h 62"/>
                    <a:gd name="T4" fmla="*/ 35 w 35"/>
                    <a:gd name="T5" fmla="*/ 2 h 62"/>
                    <a:gd name="T6" fmla="*/ 33 w 35"/>
                    <a:gd name="T7" fmla="*/ 5 h 62"/>
                    <a:gd name="T8" fmla="*/ 32 w 35"/>
                    <a:gd name="T9" fmla="*/ 7 h 62"/>
                    <a:gd name="T10" fmla="*/ 30 w 35"/>
                    <a:gd name="T11" fmla="*/ 9 h 62"/>
                    <a:gd name="T12" fmla="*/ 28 w 35"/>
                    <a:gd name="T13" fmla="*/ 10 h 62"/>
                    <a:gd name="T14" fmla="*/ 27 w 35"/>
                    <a:gd name="T15" fmla="*/ 12 h 62"/>
                    <a:gd name="T16" fmla="*/ 27 w 35"/>
                    <a:gd name="T17" fmla="*/ 15 h 62"/>
                    <a:gd name="T18" fmla="*/ 25 w 35"/>
                    <a:gd name="T19" fmla="*/ 17 h 62"/>
                    <a:gd name="T20" fmla="*/ 25 w 35"/>
                    <a:gd name="T21" fmla="*/ 19 h 62"/>
                    <a:gd name="T22" fmla="*/ 23 w 35"/>
                    <a:gd name="T23" fmla="*/ 22 h 62"/>
                    <a:gd name="T24" fmla="*/ 0 w 35"/>
                    <a:gd name="T25" fmla="*/ 62 h 62"/>
                    <a:gd name="T26" fmla="*/ 0 w 35"/>
                    <a:gd name="T27" fmla="*/ 60 h 62"/>
                    <a:gd name="T28" fmla="*/ 2 w 35"/>
                    <a:gd name="T29" fmla="*/ 60 h 62"/>
                    <a:gd name="T30" fmla="*/ 2 w 35"/>
                    <a:gd name="T31" fmla="*/ 58 h 62"/>
                    <a:gd name="T32" fmla="*/ 2 w 35"/>
                    <a:gd name="T33" fmla="*/ 58 h 62"/>
                    <a:gd name="T34" fmla="*/ 2 w 35"/>
                    <a:gd name="T35" fmla="*/ 57 h 62"/>
                    <a:gd name="T36" fmla="*/ 2 w 35"/>
                    <a:gd name="T37" fmla="*/ 57 h 62"/>
                    <a:gd name="T38" fmla="*/ 2 w 35"/>
                    <a:gd name="T39" fmla="*/ 55 h 62"/>
                    <a:gd name="T40" fmla="*/ 2 w 35"/>
                    <a:gd name="T41" fmla="*/ 55 h 6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5"/>
                    <a:gd name="T64" fmla="*/ 0 h 62"/>
                    <a:gd name="T65" fmla="*/ 35 w 35"/>
                    <a:gd name="T66" fmla="*/ 62 h 6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5" h="62">
                      <a:moveTo>
                        <a:pt x="2" y="55"/>
                      </a:moveTo>
                      <a:lnTo>
                        <a:pt x="32" y="0"/>
                      </a:lnTo>
                      <a:lnTo>
                        <a:pt x="35" y="2"/>
                      </a:lnTo>
                      <a:lnTo>
                        <a:pt x="33" y="5"/>
                      </a:lnTo>
                      <a:lnTo>
                        <a:pt x="32" y="7"/>
                      </a:lnTo>
                      <a:lnTo>
                        <a:pt x="30" y="9"/>
                      </a:lnTo>
                      <a:lnTo>
                        <a:pt x="28" y="10"/>
                      </a:lnTo>
                      <a:lnTo>
                        <a:pt x="27" y="12"/>
                      </a:lnTo>
                      <a:lnTo>
                        <a:pt x="27" y="15"/>
                      </a:lnTo>
                      <a:lnTo>
                        <a:pt x="25" y="17"/>
                      </a:lnTo>
                      <a:lnTo>
                        <a:pt x="25" y="19"/>
                      </a:lnTo>
                      <a:lnTo>
                        <a:pt x="23" y="22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2" y="60"/>
                      </a:lnTo>
                      <a:lnTo>
                        <a:pt x="2" y="58"/>
                      </a:lnTo>
                      <a:lnTo>
                        <a:pt x="2" y="57"/>
                      </a:lnTo>
                      <a:lnTo>
                        <a:pt x="2" y="55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4" name="Freeform 361"/>
                <p:cNvSpPr>
                  <a:spLocks noEditPoints="1"/>
                </p:cNvSpPr>
                <p:nvPr/>
              </p:nvSpPr>
              <p:spPr bwMode="auto">
                <a:xfrm>
                  <a:off x="2021" y="2933"/>
                  <a:ext cx="37" cy="65"/>
                </a:xfrm>
                <a:custGeom>
                  <a:avLst/>
                  <a:gdLst>
                    <a:gd name="T0" fmla="*/ 2 w 37"/>
                    <a:gd name="T1" fmla="*/ 58 h 65"/>
                    <a:gd name="T2" fmla="*/ 25 w 37"/>
                    <a:gd name="T3" fmla="*/ 15 h 65"/>
                    <a:gd name="T4" fmla="*/ 25 w 37"/>
                    <a:gd name="T5" fmla="*/ 17 h 65"/>
                    <a:gd name="T6" fmla="*/ 25 w 37"/>
                    <a:gd name="T7" fmla="*/ 19 h 65"/>
                    <a:gd name="T8" fmla="*/ 25 w 37"/>
                    <a:gd name="T9" fmla="*/ 19 h 65"/>
                    <a:gd name="T10" fmla="*/ 23 w 37"/>
                    <a:gd name="T11" fmla="*/ 20 h 65"/>
                    <a:gd name="T12" fmla="*/ 23 w 37"/>
                    <a:gd name="T13" fmla="*/ 22 h 65"/>
                    <a:gd name="T14" fmla="*/ 23 w 37"/>
                    <a:gd name="T15" fmla="*/ 24 h 65"/>
                    <a:gd name="T16" fmla="*/ 23 w 37"/>
                    <a:gd name="T17" fmla="*/ 25 h 65"/>
                    <a:gd name="T18" fmla="*/ 23 w 37"/>
                    <a:gd name="T19" fmla="*/ 27 h 65"/>
                    <a:gd name="T20" fmla="*/ 0 w 37"/>
                    <a:gd name="T21" fmla="*/ 65 h 65"/>
                    <a:gd name="T22" fmla="*/ 0 w 37"/>
                    <a:gd name="T23" fmla="*/ 63 h 65"/>
                    <a:gd name="T24" fmla="*/ 0 w 37"/>
                    <a:gd name="T25" fmla="*/ 63 h 65"/>
                    <a:gd name="T26" fmla="*/ 0 w 37"/>
                    <a:gd name="T27" fmla="*/ 62 h 65"/>
                    <a:gd name="T28" fmla="*/ 0 w 37"/>
                    <a:gd name="T29" fmla="*/ 62 h 65"/>
                    <a:gd name="T30" fmla="*/ 0 w 37"/>
                    <a:gd name="T31" fmla="*/ 60 h 65"/>
                    <a:gd name="T32" fmla="*/ 2 w 37"/>
                    <a:gd name="T33" fmla="*/ 60 h 65"/>
                    <a:gd name="T34" fmla="*/ 2 w 37"/>
                    <a:gd name="T35" fmla="*/ 58 h 65"/>
                    <a:gd name="T36" fmla="*/ 2 w 37"/>
                    <a:gd name="T37" fmla="*/ 58 h 65"/>
                    <a:gd name="T38" fmla="*/ 30 w 37"/>
                    <a:gd name="T39" fmla="*/ 9 h 65"/>
                    <a:gd name="T40" fmla="*/ 33 w 37"/>
                    <a:gd name="T41" fmla="*/ 0 h 65"/>
                    <a:gd name="T42" fmla="*/ 37 w 37"/>
                    <a:gd name="T43" fmla="*/ 2 h 65"/>
                    <a:gd name="T44" fmla="*/ 35 w 37"/>
                    <a:gd name="T45" fmla="*/ 5 h 65"/>
                    <a:gd name="T46" fmla="*/ 35 w 37"/>
                    <a:gd name="T47" fmla="*/ 5 h 65"/>
                    <a:gd name="T48" fmla="*/ 33 w 37"/>
                    <a:gd name="T49" fmla="*/ 5 h 65"/>
                    <a:gd name="T50" fmla="*/ 33 w 37"/>
                    <a:gd name="T51" fmla="*/ 5 h 65"/>
                    <a:gd name="T52" fmla="*/ 32 w 37"/>
                    <a:gd name="T53" fmla="*/ 7 h 65"/>
                    <a:gd name="T54" fmla="*/ 32 w 37"/>
                    <a:gd name="T55" fmla="*/ 7 h 65"/>
                    <a:gd name="T56" fmla="*/ 30 w 37"/>
                    <a:gd name="T57" fmla="*/ 9 h 65"/>
                    <a:gd name="T58" fmla="*/ 30 w 37"/>
                    <a:gd name="T59" fmla="*/ 9 h 65"/>
                    <a:gd name="T60" fmla="*/ 30 w 37"/>
                    <a:gd name="T61" fmla="*/ 9 h 65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7"/>
                    <a:gd name="T94" fmla="*/ 0 h 65"/>
                    <a:gd name="T95" fmla="*/ 37 w 37"/>
                    <a:gd name="T96" fmla="*/ 65 h 65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7" h="65">
                      <a:moveTo>
                        <a:pt x="2" y="58"/>
                      </a:moveTo>
                      <a:lnTo>
                        <a:pt x="25" y="15"/>
                      </a:lnTo>
                      <a:lnTo>
                        <a:pt x="25" y="17"/>
                      </a:lnTo>
                      <a:lnTo>
                        <a:pt x="25" y="19"/>
                      </a:lnTo>
                      <a:lnTo>
                        <a:pt x="23" y="20"/>
                      </a:lnTo>
                      <a:lnTo>
                        <a:pt x="23" y="22"/>
                      </a:lnTo>
                      <a:lnTo>
                        <a:pt x="23" y="24"/>
                      </a:lnTo>
                      <a:lnTo>
                        <a:pt x="23" y="25"/>
                      </a:lnTo>
                      <a:lnTo>
                        <a:pt x="23" y="27"/>
                      </a:lnTo>
                      <a:lnTo>
                        <a:pt x="0" y="65"/>
                      </a:lnTo>
                      <a:lnTo>
                        <a:pt x="0" y="63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2" y="60"/>
                      </a:lnTo>
                      <a:lnTo>
                        <a:pt x="2" y="58"/>
                      </a:lnTo>
                      <a:close/>
                      <a:moveTo>
                        <a:pt x="30" y="9"/>
                      </a:moveTo>
                      <a:lnTo>
                        <a:pt x="33" y="0"/>
                      </a:lnTo>
                      <a:lnTo>
                        <a:pt x="37" y="2"/>
                      </a:lnTo>
                      <a:lnTo>
                        <a:pt x="35" y="5"/>
                      </a:lnTo>
                      <a:lnTo>
                        <a:pt x="33" y="5"/>
                      </a:lnTo>
                      <a:lnTo>
                        <a:pt x="32" y="7"/>
                      </a:lnTo>
                      <a:lnTo>
                        <a:pt x="30" y="9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5" name="Freeform 362"/>
                <p:cNvSpPr>
                  <a:spLocks noEditPoints="1"/>
                </p:cNvSpPr>
                <p:nvPr/>
              </p:nvSpPr>
              <p:spPr bwMode="auto">
                <a:xfrm>
                  <a:off x="2021" y="2935"/>
                  <a:ext cx="38" cy="66"/>
                </a:xfrm>
                <a:custGeom>
                  <a:avLst/>
                  <a:gdLst>
                    <a:gd name="T0" fmla="*/ 0 w 38"/>
                    <a:gd name="T1" fmla="*/ 60 h 66"/>
                    <a:gd name="T2" fmla="*/ 23 w 38"/>
                    <a:gd name="T3" fmla="*/ 20 h 66"/>
                    <a:gd name="T4" fmla="*/ 23 w 38"/>
                    <a:gd name="T5" fmla="*/ 20 h 66"/>
                    <a:gd name="T6" fmla="*/ 23 w 38"/>
                    <a:gd name="T7" fmla="*/ 22 h 66"/>
                    <a:gd name="T8" fmla="*/ 23 w 38"/>
                    <a:gd name="T9" fmla="*/ 23 h 66"/>
                    <a:gd name="T10" fmla="*/ 23 w 38"/>
                    <a:gd name="T11" fmla="*/ 23 h 66"/>
                    <a:gd name="T12" fmla="*/ 23 w 38"/>
                    <a:gd name="T13" fmla="*/ 25 h 66"/>
                    <a:gd name="T14" fmla="*/ 22 w 38"/>
                    <a:gd name="T15" fmla="*/ 27 h 66"/>
                    <a:gd name="T16" fmla="*/ 22 w 38"/>
                    <a:gd name="T17" fmla="*/ 27 h 66"/>
                    <a:gd name="T18" fmla="*/ 22 w 38"/>
                    <a:gd name="T19" fmla="*/ 28 h 66"/>
                    <a:gd name="T20" fmla="*/ 0 w 38"/>
                    <a:gd name="T21" fmla="*/ 66 h 66"/>
                    <a:gd name="T22" fmla="*/ 0 w 38"/>
                    <a:gd name="T23" fmla="*/ 66 h 66"/>
                    <a:gd name="T24" fmla="*/ 0 w 38"/>
                    <a:gd name="T25" fmla="*/ 65 h 66"/>
                    <a:gd name="T26" fmla="*/ 0 w 38"/>
                    <a:gd name="T27" fmla="*/ 63 h 66"/>
                    <a:gd name="T28" fmla="*/ 0 w 38"/>
                    <a:gd name="T29" fmla="*/ 63 h 66"/>
                    <a:gd name="T30" fmla="*/ 0 w 38"/>
                    <a:gd name="T31" fmla="*/ 61 h 66"/>
                    <a:gd name="T32" fmla="*/ 0 w 38"/>
                    <a:gd name="T33" fmla="*/ 61 h 66"/>
                    <a:gd name="T34" fmla="*/ 0 w 38"/>
                    <a:gd name="T35" fmla="*/ 60 h 66"/>
                    <a:gd name="T36" fmla="*/ 0 w 38"/>
                    <a:gd name="T37" fmla="*/ 60 h 66"/>
                    <a:gd name="T38" fmla="*/ 33 w 38"/>
                    <a:gd name="T39" fmla="*/ 3 h 66"/>
                    <a:gd name="T40" fmla="*/ 35 w 38"/>
                    <a:gd name="T41" fmla="*/ 0 h 66"/>
                    <a:gd name="T42" fmla="*/ 38 w 38"/>
                    <a:gd name="T43" fmla="*/ 0 h 66"/>
                    <a:gd name="T44" fmla="*/ 37 w 38"/>
                    <a:gd name="T45" fmla="*/ 2 h 66"/>
                    <a:gd name="T46" fmla="*/ 37 w 38"/>
                    <a:gd name="T47" fmla="*/ 2 h 66"/>
                    <a:gd name="T48" fmla="*/ 37 w 38"/>
                    <a:gd name="T49" fmla="*/ 3 h 66"/>
                    <a:gd name="T50" fmla="*/ 35 w 38"/>
                    <a:gd name="T51" fmla="*/ 3 h 66"/>
                    <a:gd name="T52" fmla="*/ 35 w 38"/>
                    <a:gd name="T53" fmla="*/ 3 h 66"/>
                    <a:gd name="T54" fmla="*/ 35 w 38"/>
                    <a:gd name="T55" fmla="*/ 3 h 66"/>
                    <a:gd name="T56" fmla="*/ 33 w 38"/>
                    <a:gd name="T57" fmla="*/ 3 h 66"/>
                    <a:gd name="T58" fmla="*/ 33 w 38"/>
                    <a:gd name="T59" fmla="*/ 3 h 66"/>
                    <a:gd name="T60" fmla="*/ 33 w 38"/>
                    <a:gd name="T61" fmla="*/ 3 h 6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8"/>
                    <a:gd name="T94" fmla="*/ 0 h 66"/>
                    <a:gd name="T95" fmla="*/ 38 w 38"/>
                    <a:gd name="T96" fmla="*/ 66 h 6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8" h="66">
                      <a:moveTo>
                        <a:pt x="0" y="60"/>
                      </a:moveTo>
                      <a:lnTo>
                        <a:pt x="23" y="20"/>
                      </a:lnTo>
                      <a:lnTo>
                        <a:pt x="23" y="22"/>
                      </a:lnTo>
                      <a:lnTo>
                        <a:pt x="23" y="23"/>
                      </a:lnTo>
                      <a:lnTo>
                        <a:pt x="23" y="25"/>
                      </a:ln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0" y="66"/>
                      </a:lnTo>
                      <a:lnTo>
                        <a:pt x="0" y="65"/>
                      </a:lnTo>
                      <a:lnTo>
                        <a:pt x="0" y="63"/>
                      </a:lnTo>
                      <a:lnTo>
                        <a:pt x="0" y="61"/>
                      </a:lnTo>
                      <a:lnTo>
                        <a:pt x="0" y="60"/>
                      </a:lnTo>
                      <a:close/>
                      <a:moveTo>
                        <a:pt x="33" y="3"/>
                      </a:move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37" y="2"/>
                      </a:lnTo>
                      <a:lnTo>
                        <a:pt x="37" y="3"/>
                      </a:lnTo>
                      <a:lnTo>
                        <a:pt x="35" y="3"/>
                      </a:lnTo>
                      <a:lnTo>
                        <a:pt x="33" y="3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6" name="Freeform 363"/>
                <p:cNvSpPr>
                  <a:spLocks noEditPoints="1"/>
                </p:cNvSpPr>
                <p:nvPr/>
              </p:nvSpPr>
              <p:spPr bwMode="auto">
                <a:xfrm>
                  <a:off x="2021" y="2935"/>
                  <a:ext cx="40" cy="71"/>
                </a:xfrm>
                <a:custGeom>
                  <a:avLst/>
                  <a:gdLst>
                    <a:gd name="T0" fmla="*/ 0 w 40"/>
                    <a:gd name="T1" fmla="*/ 63 h 71"/>
                    <a:gd name="T2" fmla="*/ 23 w 40"/>
                    <a:gd name="T3" fmla="*/ 25 h 71"/>
                    <a:gd name="T4" fmla="*/ 23 w 40"/>
                    <a:gd name="T5" fmla="*/ 25 h 71"/>
                    <a:gd name="T6" fmla="*/ 22 w 40"/>
                    <a:gd name="T7" fmla="*/ 27 h 71"/>
                    <a:gd name="T8" fmla="*/ 22 w 40"/>
                    <a:gd name="T9" fmla="*/ 27 h 71"/>
                    <a:gd name="T10" fmla="*/ 22 w 40"/>
                    <a:gd name="T11" fmla="*/ 28 h 71"/>
                    <a:gd name="T12" fmla="*/ 22 w 40"/>
                    <a:gd name="T13" fmla="*/ 30 h 71"/>
                    <a:gd name="T14" fmla="*/ 22 w 40"/>
                    <a:gd name="T15" fmla="*/ 30 h 71"/>
                    <a:gd name="T16" fmla="*/ 22 w 40"/>
                    <a:gd name="T17" fmla="*/ 32 h 71"/>
                    <a:gd name="T18" fmla="*/ 22 w 40"/>
                    <a:gd name="T19" fmla="*/ 32 h 71"/>
                    <a:gd name="T20" fmla="*/ 0 w 40"/>
                    <a:gd name="T21" fmla="*/ 71 h 71"/>
                    <a:gd name="T22" fmla="*/ 0 w 40"/>
                    <a:gd name="T23" fmla="*/ 70 h 71"/>
                    <a:gd name="T24" fmla="*/ 0 w 40"/>
                    <a:gd name="T25" fmla="*/ 68 h 71"/>
                    <a:gd name="T26" fmla="*/ 0 w 40"/>
                    <a:gd name="T27" fmla="*/ 68 h 71"/>
                    <a:gd name="T28" fmla="*/ 0 w 40"/>
                    <a:gd name="T29" fmla="*/ 66 h 71"/>
                    <a:gd name="T30" fmla="*/ 0 w 40"/>
                    <a:gd name="T31" fmla="*/ 66 h 71"/>
                    <a:gd name="T32" fmla="*/ 0 w 40"/>
                    <a:gd name="T33" fmla="*/ 65 h 71"/>
                    <a:gd name="T34" fmla="*/ 0 w 40"/>
                    <a:gd name="T35" fmla="*/ 63 h 71"/>
                    <a:gd name="T36" fmla="*/ 0 w 40"/>
                    <a:gd name="T37" fmla="*/ 63 h 71"/>
                    <a:gd name="T38" fmla="*/ 35 w 40"/>
                    <a:gd name="T39" fmla="*/ 3 h 71"/>
                    <a:gd name="T40" fmla="*/ 37 w 40"/>
                    <a:gd name="T41" fmla="*/ 0 h 71"/>
                    <a:gd name="T42" fmla="*/ 40 w 40"/>
                    <a:gd name="T43" fmla="*/ 0 h 71"/>
                    <a:gd name="T44" fmla="*/ 38 w 40"/>
                    <a:gd name="T45" fmla="*/ 2 h 71"/>
                    <a:gd name="T46" fmla="*/ 38 w 40"/>
                    <a:gd name="T47" fmla="*/ 2 h 71"/>
                    <a:gd name="T48" fmla="*/ 37 w 40"/>
                    <a:gd name="T49" fmla="*/ 2 h 71"/>
                    <a:gd name="T50" fmla="*/ 37 w 40"/>
                    <a:gd name="T51" fmla="*/ 2 h 71"/>
                    <a:gd name="T52" fmla="*/ 37 w 40"/>
                    <a:gd name="T53" fmla="*/ 2 h 71"/>
                    <a:gd name="T54" fmla="*/ 37 w 40"/>
                    <a:gd name="T55" fmla="*/ 2 h 71"/>
                    <a:gd name="T56" fmla="*/ 37 w 40"/>
                    <a:gd name="T57" fmla="*/ 3 h 71"/>
                    <a:gd name="T58" fmla="*/ 35 w 40"/>
                    <a:gd name="T59" fmla="*/ 3 h 71"/>
                    <a:gd name="T60" fmla="*/ 35 w 40"/>
                    <a:gd name="T61" fmla="*/ 3 h 71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40"/>
                    <a:gd name="T94" fmla="*/ 0 h 71"/>
                    <a:gd name="T95" fmla="*/ 40 w 40"/>
                    <a:gd name="T96" fmla="*/ 71 h 71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40" h="71">
                      <a:moveTo>
                        <a:pt x="0" y="63"/>
                      </a:moveTo>
                      <a:lnTo>
                        <a:pt x="23" y="25"/>
                      </a:ln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30"/>
                      </a:lnTo>
                      <a:lnTo>
                        <a:pt x="22" y="32"/>
                      </a:lnTo>
                      <a:lnTo>
                        <a:pt x="0" y="71"/>
                      </a:lnTo>
                      <a:lnTo>
                        <a:pt x="0" y="70"/>
                      </a:lnTo>
                      <a:lnTo>
                        <a:pt x="0" y="68"/>
                      </a:lnTo>
                      <a:lnTo>
                        <a:pt x="0" y="66"/>
                      </a:lnTo>
                      <a:lnTo>
                        <a:pt x="0" y="65"/>
                      </a:lnTo>
                      <a:lnTo>
                        <a:pt x="0" y="63"/>
                      </a:lnTo>
                      <a:close/>
                      <a:moveTo>
                        <a:pt x="35" y="3"/>
                      </a:move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38" y="2"/>
                      </a:lnTo>
                      <a:lnTo>
                        <a:pt x="37" y="2"/>
                      </a:lnTo>
                      <a:lnTo>
                        <a:pt x="37" y="3"/>
                      </a:lnTo>
                      <a:lnTo>
                        <a:pt x="35" y="3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7" name="Freeform 364"/>
                <p:cNvSpPr>
                  <a:spLocks noEditPoints="1"/>
                </p:cNvSpPr>
                <p:nvPr/>
              </p:nvSpPr>
              <p:spPr bwMode="auto">
                <a:xfrm>
                  <a:off x="2019" y="2935"/>
                  <a:ext cx="42" cy="75"/>
                </a:xfrm>
                <a:custGeom>
                  <a:avLst/>
                  <a:gdLst>
                    <a:gd name="T0" fmla="*/ 2 w 42"/>
                    <a:gd name="T1" fmla="*/ 66 h 75"/>
                    <a:gd name="T2" fmla="*/ 24 w 42"/>
                    <a:gd name="T3" fmla="*/ 28 h 75"/>
                    <a:gd name="T4" fmla="*/ 24 w 42"/>
                    <a:gd name="T5" fmla="*/ 30 h 75"/>
                    <a:gd name="T6" fmla="*/ 24 w 42"/>
                    <a:gd name="T7" fmla="*/ 30 h 75"/>
                    <a:gd name="T8" fmla="*/ 24 w 42"/>
                    <a:gd name="T9" fmla="*/ 32 h 75"/>
                    <a:gd name="T10" fmla="*/ 24 w 42"/>
                    <a:gd name="T11" fmla="*/ 32 h 75"/>
                    <a:gd name="T12" fmla="*/ 24 w 42"/>
                    <a:gd name="T13" fmla="*/ 33 h 75"/>
                    <a:gd name="T14" fmla="*/ 24 w 42"/>
                    <a:gd name="T15" fmla="*/ 35 h 75"/>
                    <a:gd name="T16" fmla="*/ 24 w 42"/>
                    <a:gd name="T17" fmla="*/ 35 h 75"/>
                    <a:gd name="T18" fmla="*/ 22 w 42"/>
                    <a:gd name="T19" fmla="*/ 37 h 75"/>
                    <a:gd name="T20" fmla="*/ 0 w 42"/>
                    <a:gd name="T21" fmla="*/ 75 h 75"/>
                    <a:gd name="T22" fmla="*/ 0 w 42"/>
                    <a:gd name="T23" fmla="*/ 73 h 75"/>
                    <a:gd name="T24" fmla="*/ 0 w 42"/>
                    <a:gd name="T25" fmla="*/ 73 h 75"/>
                    <a:gd name="T26" fmla="*/ 0 w 42"/>
                    <a:gd name="T27" fmla="*/ 71 h 75"/>
                    <a:gd name="T28" fmla="*/ 2 w 42"/>
                    <a:gd name="T29" fmla="*/ 71 h 75"/>
                    <a:gd name="T30" fmla="*/ 2 w 42"/>
                    <a:gd name="T31" fmla="*/ 70 h 75"/>
                    <a:gd name="T32" fmla="*/ 2 w 42"/>
                    <a:gd name="T33" fmla="*/ 68 h 75"/>
                    <a:gd name="T34" fmla="*/ 2 w 42"/>
                    <a:gd name="T35" fmla="*/ 68 h 75"/>
                    <a:gd name="T36" fmla="*/ 2 w 42"/>
                    <a:gd name="T37" fmla="*/ 66 h 75"/>
                    <a:gd name="T38" fmla="*/ 39 w 42"/>
                    <a:gd name="T39" fmla="*/ 2 h 75"/>
                    <a:gd name="T40" fmla="*/ 40 w 42"/>
                    <a:gd name="T41" fmla="*/ 0 h 75"/>
                    <a:gd name="T42" fmla="*/ 42 w 42"/>
                    <a:gd name="T43" fmla="*/ 0 h 75"/>
                    <a:gd name="T44" fmla="*/ 40 w 42"/>
                    <a:gd name="T45" fmla="*/ 2 h 75"/>
                    <a:gd name="T46" fmla="*/ 40 w 42"/>
                    <a:gd name="T47" fmla="*/ 2 h 75"/>
                    <a:gd name="T48" fmla="*/ 40 w 42"/>
                    <a:gd name="T49" fmla="*/ 2 h 75"/>
                    <a:gd name="T50" fmla="*/ 40 w 42"/>
                    <a:gd name="T51" fmla="*/ 2 h 75"/>
                    <a:gd name="T52" fmla="*/ 40 w 42"/>
                    <a:gd name="T53" fmla="*/ 2 h 75"/>
                    <a:gd name="T54" fmla="*/ 40 w 42"/>
                    <a:gd name="T55" fmla="*/ 2 h 75"/>
                    <a:gd name="T56" fmla="*/ 39 w 42"/>
                    <a:gd name="T57" fmla="*/ 2 h 75"/>
                    <a:gd name="T58" fmla="*/ 39 w 42"/>
                    <a:gd name="T59" fmla="*/ 2 h 75"/>
                    <a:gd name="T60" fmla="*/ 39 w 42"/>
                    <a:gd name="T61" fmla="*/ 2 h 75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42"/>
                    <a:gd name="T94" fmla="*/ 0 h 75"/>
                    <a:gd name="T95" fmla="*/ 42 w 42"/>
                    <a:gd name="T96" fmla="*/ 75 h 75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42" h="75">
                      <a:moveTo>
                        <a:pt x="2" y="66"/>
                      </a:moveTo>
                      <a:lnTo>
                        <a:pt x="24" y="28"/>
                      </a:lnTo>
                      <a:lnTo>
                        <a:pt x="24" y="30"/>
                      </a:lnTo>
                      <a:lnTo>
                        <a:pt x="24" y="32"/>
                      </a:lnTo>
                      <a:lnTo>
                        <a:pt x="24" y="33"/>
                      </a:lnTo>
                      <a:lnTo>
                        <a:pt x="24" y="35"/>
                      </a:lnTo>
                      <a:lnTo>
                        <a:pt x="22" y="37"/>
                      </a:lnTo>
                      <a:lnTo>
                        <a:pt x="0" y="75"/>
                      </a:lnTo>
                      <a:lnTo>
                        <a:pt x="0" y="73"/>
                      </a:lnTo>
                      <a:lnTo>
                        <a:pt x="0" y="71"/>
                      </a:lnTo>
                      <a:lnTo>
                        <a:pt x="2" y="71"/>
                      </a:lnTo>
                      <a:lnTo>
                        <a:pt x="2" y="70"/>
                      </a:lnTo>
                      <a:lnTo>
                        <a:pt x="2" y="68"/>
                      </a:lnTo>
                      <a:lnTo>
                        <a:pt x="2" y="66"/>
                      </a:lnTo>
                      <a:close/>
                      <a:moveTo>
                        <a:pt x="39" y="2"/>
                      </a:move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0" y="2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8" name="Freeform 365"/>
                <p:cNvSpPr>
                  <a:spLocks/>
                </p:cNvSpPr>
                <p:nvPr/>
              </p:nvSpPr>
              <p:spPr bwMode="auto">
                <a:xfrm>
                  <a:off x="2019" y="2967"/>
                  <a:ext cx="24" cy="48"/>
                </a:xfrm>
                <a:custGeom>
                  <a:avLst/>
                  <a:gdLst>
                    <a:gd name="T0" fmla="*/ 2 w 24"/>
                    <a:gd name="T1" fmla="*/ 39 h 48"/>
                    <a:gd name="T2" fmla="*/ 24 w 24"/>
                    <a:gd name="T3" fmla="*/ 0 h 48"/>
                    <a:gd name="T4" fmla="*/ 24 w 24"/>
                    <a:gd name="T5" fmla="*/ 1 h 48"/>
                    <a:gd name="T6" fmla="*/ 24 w 24"/>
                    <a:gd name="T7" fmla="*/ 3 h 48"/>
                    <a:gd name="T8" fmla="*/ 24 w 24"/>
                    <a:gd name="T9" fmla="*/ 3 h 48"/>
                    <a:gd name="T10" fmla="*/ 22 w 24"/>
                    <a:gd name="T11" fmla="*/ 5 h 48"/>
                    <a:gd name="T12" fmla="*/ 22 w 24"/>
                    <a:gd name="T13" fmla="*/ 6 h 48"/>
                    <a:gd name="T14" fmla="*/ 22 w 24"/>
                    <a:gd name="T15" fmla="*/ 6 h 48"/>
                    <a:gd name="T16" fmla="*/ 22 w 24"/>
                    <a:gd name="T17" fmla="*/ 8 h 48"/>
                    <a:gd name="T18" fmla="*/ 22 w 24"/>
                    <a:gd name="T19" fmla="*/ 8 h 48"/>
                    <a:gd name="T20" fmla="*/ 0 w 24"/>
                    <a:gd name="T21" fmla="*/ 48 h 48"/>
                    <a:gd name="T22" fmla="*/ 0 w 24"/>
                    <a:gd name="T23" fmla="*/ 46 h 48"/>
                    <a:gd name="T24" fmla="*/ 0 w 24"/>
                    <a:gd name="T25" fmla="*/ 44 h 48"/>
                    <a:gd name="T26" fmla="*/ 0 w 24"/>
                    <a:gd name="T27" fmla="*/ 44 h 48"/>
                    <a:gd name="T28" fmla="*/ 0 w 24"/>
                    <a:gd name="T29" fmla="*/ 43 h 48"/>
                    <a:gd name="T30" fmla="*/ 0 w 24"/>
                    <a:gd name="T31" fmla="*/ 41 h 48"/>
                    <a:gd name="T32" fmla="*/ 0 w 24"/>
                    <a:gd name="T33" fmla="*/ 41 h 48"/>
                    <a:gd name="T34" fmla="*/ 0 w 24"/>
                    <a:gd name="T35" fmla="*/ 39 h 48"/>
                    <a:gd name="T36" fmla="*/ 2 w 24"/>
                    <a:gd name="T37" fmla="*/ 39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8"/>
                    <a:gd name="T59" fmla="*/ 24 w 24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8">
                      <a:moveTo>
                        <a:pt x="2" y="39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4" y="3"/>
                      </a:lnTo>
                      <a:lnTo>
                        <a:pt x="22" y="5"/>
                      </a:lnTo>
                      <a:lnTo>
                        <a:pt x="22" y="6"/>
                      </a:lnTo>
                      <a:lnTo>
                        <a:pt x="22" y="8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39"/>
                      </a:lnTo>
                      <a:lnTo>
                        <a:pt x="2" y="39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39" name="Freeform 366"/>
                <p:cNvSpPr>
                  <a:spLocks/>
                </p:cNvSpPr>
                <p:nvPr/>
              </p:nvSpPr>
              <p:spPr bwMode="auto">
                <a:xfrm>
                  <a:off x="2018" y="2972"/>
                  <a:ext cx="23" cy="48"/>
                </a:xfrm>
                <a:custGeom>
                  <a:avLst/>
                  <a:gdLst>
                    <a:gd name="T0" fmla="*/ 1 w 23"/>
                    <a:gd name="T1" fmla="*/ 38 h 48"/>
                    <a:gd name="T2" fmla="*/ 23 w 23"/>
                    <a:gd name="T3" fmla="*/ 0 h 48"/>
                    <a:gd name="T4" fmla="*/ 23 w 23"/>
                    <a:gd name="T5" fmla="*/ 1 h 48"/>
                    <a:gd name="T6" fmla="*/ 23 w 23"/>
                    <a:gd name="T7" fmla="*/ 1 h 48"/>
                    <a:gd name="T8" fmla="*/ 23 w 23"/>
                    <a:gd name="T9" fmla="*/ 3 h 48"/>
                    <a:gd name="T10" fmla="*/ 23 w 23"/>
                    <a:gd name="T11" fmla="*/ 5 h 48"/>
                    <a:gd name="T12" fmla="*/ 23 w 23"/>
                    <a:gd name="T13" fmla="*/ 5 h 48"/>
                    <a:gd name="T14" fmla="*/ 23 w 23"/>
                    <a:gd name="T15" fmla="*/ 6 h 48"/>
                    <a:gd name="T16" fmla="*/ 23 w 23"/>
                    <a:gd name="T17" fmla="*/ 6 h 48"/>
                    <a:gd name="T18" fmla="*/ 23 w 23"/>
                    <a:gd name="T19" fmla="*/ 8 h 48"/>
                    <a:gd name="T20" fmla="*/ 0 w 23"/>
                    <a:gd name="T21" fmla="*/ 48 h 48"/>
                    <a:gd name="T22" fmla="*/ 0 w 23"/>
                    <a:gd name="T23" fmla="*/ 46 h 48"/>
                    <a:gd name="T24" fmla="*/ 0 w 23"/>
                    <a:gd name="T25" fmla="*/ 44 h 48"/>
                    <a:gd name="T26" fmla="*/ 0 w 23"/>
                    <a:gd name="T27" fmla="*/ 44 h 48"/>
                    <a:gd name="T28" fmla="*/ 1 w 23"/>
                    <a:gd name="T29" fmla="*/ 43 h 48"/>
                    <a:gd name="T30" fmla="*/ 1 w 23"/>
                    <a:gd name="T31" fmla="*/ 41 h 48"/>
                    <a:gd name="T32" fmla="*/ 1 w 23"/>
                    <a:gd name="T33" fmla="*/ 39 h 48"/>
                    <a:gd name="T34" fmla="*/ 1 w 23"/>
                    <a:gd name="T35" fmla="*/ 39 h 48"/>
                    <a:gd name="T36" fmla="*/ 1 w 23"/>
                    <a:gd name="T37" fmla="*/ 38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8"/>
                    <a:gd name="T59" fmla="*/ 23 w 23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8">
                      <a:moveTo>
                        <a:pt x="1" y="38"/>
                      </a:moveTo>
                      <a:lnTo>
                        <a:pt x="23" y="0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3" y="5"/>
                      </a:lnTo>
                      <a:lnTo>
                        <a:pt x="23" y="6"/>
                      </a:lnTo>
                      <a:lnTo>
                        <a:pt x="23" y="8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1" y="43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8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0" name="Freeform 367"/>
                <p:cNvSpPr>
                  <a:spLocks/>
                </p:cNvSpPr>
                <p:nvPr/>
              </p:nvSpPr>
              <p:spPr bwMode="auto">
                <a:xfrm>
                  <a:off x="2016" y="2975"/>
                  <a:ext cx="25" cy="50"/>
                </a:xfrm>
                <a:custGeom>
                  <a:avLst/>
                  <a:gdLst>
                    <a:gd name="T0" fmla="*/ 3 w 25"/>
                    <a:gd name="T1" fmla="*/ 40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3 h 50"/>
                    <a:gd name="T8" fmla="*/ 25 w 25"/>
                    <a:gd name="T9" fmla="*/ 5 h 50"/>
                    <a:gd name="T10" fmla="*/ 23 w 25"/>
                    <a:gd name="T11" fmla="*/ 7 h 50"/>
                    <a:gd name="T12" fmla="*/ 23 w 25"/>
                    <a:gd name="T13" fmla="*/ 7 h 50"/>
                    <a:gd name="T14" fmla="*/ 23 w 25"/>
                    <a:gd name="T15" fmla="*/ 8 h 50"/>
                    <a:gd name="T16" fmla="*/ 23 w 25"/>
                    <a:gd name="T17" fmla="*/ 10 h 50"/>
                    <a:gd name="T18" fmla="*/ 22 w 25"/>
                    <a:gd name="T19" fmla="*/ 12 h 50"/>
                    <a:gd name="T20" fmla="*/ 0 w 25"/>
                    <a:gd name="T21" fmla="*/ 50 h 50"/>
                    <a:gd name="T22" fmla="*/ 0 w 25"/>
                    <a:gd name="T23" fmla="*/ 48 h 50"/>
                    <a:gd name="T24" fmla="*/ 2 w 25"/>
                    <a:gd name="T25" fmla="*/ 46 h 50"/>
                    <a:gd name="T26" fmla="*/ 2 w 25"/>
                    <a:gd name="T27" fmla="*/ 45 h 50"/>
                    <a:gd name="T28" fmla="*/ 2 w 25"/>
                    <a:gd name="T29" fmla="*/ 45 h 50"/>
                    <a:gd name="T30" fmla="*/ 2 w 25"/>
                    <a:gd name="T31" fmla="*/ 43 h 50"/>
                    <a:gd name="T32" fmla="*/ 2 w 25"/>
                    <a:gd name="T33" fmla="*/ 41 h 50"/>
                    <a:gd name="T34" fmla="*/ 2 w 25"/>
                    <a:gd name="T35" fmla="*/ 40 h 50"/>
                    <a:gd name="T36" fmla="*/ 3 w 25"/>
                    <a:gd name="T37" fmla="*/ 40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3" y="40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3" y="7"/>
                      </a:lnTo>
                      <a:lnTo>
                        <a:pt x="23" y="8"/>
                      </a:lnTo>
                      <a:lnTo>
                        <a:pt x="23" y="10"/>
                      </a:lnTo>
                      <a:lnTo>
                        <a:pt x="22" y="12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2" y="46"/>
                      </a:lnTo>
                      <a:lnTo>
                        <a:pt x="2" y="45"/>
                      </a:lnTo>
                      <a:lnTo>
                        <a:pt x="2" y="43"/>
                      </a:lnTo>
                      <a:lnTo>
                        <a:pt x="2" y="41"/>
                      </a:lnTo>
                      <a:lnTo>
                        <a:pt x="2" y="40"/>
                      </a:lnTo>
                      <a:lnTo>
                        <a:pt x="3" y="40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1" name="Freeform 368"/>
                <p:cNvSpPr>
                  <a:spLocks/>
                </p:cNvSpPr>
                <p:nvPr/>
              </p:nvSpPr>
              <p:spPr bwMode="auto">
                <a:xfrm>
                  <a:off x="2014" y="2980"/>
                  <a:ext cx="27" cy="50"/>
                </a:xfrm>
                <a:custGeom>
                  <a:avLst/>
                  <a:gdLst>
                    <a:gd name="T0" fmla="*/ 4 w 27"/>
                    <a:gd name="T1" fmla="*/ 40 h 50"/>
                    <a:gd name="T2" fmla="*/ 27 w 27"/>
                    <a:gd name="T3" fmla="*/ 0 h 50"/>
                    <a:gd name="T4" fmla="*/ 25 w 27"/>
                    <a:gd name="T5" fmla="*/ 2 h 50"/>
                    <a:gd name="T6" fmla="*/ 25 w 27"/>
                    <a:gd name="T7" fmla="*/ 2 h 50"/>
                    <a:gd name="T8" fmla="*/ 25 w 27"/>
                    <a:gd name="T9" fmla="*/ 3 h 50"/>
                    <a:gd name="T10" fmla="*/ 25 w 27"/>
                    <a:gd name="T11" fmla="*/ 3 h 50"/>
                    <a:gd name="T12" fmla="*/ 25 w 27"/>
                    <a:gd name="T13" fmla="*/ 5 h 50"/>
                    <a:gd name="T14" fmla="*/ 25 w 27"/>
                    <a:gd name="T15" fmla="*/ 5 h 50"/>
                    <a:gd name="T16" fmla="*/ 24 w 27"/>
                    <a:gd name="T17" fmla="*/ 7 h 50"/>
                    <a:gd name="T18" fmla="*/ 24 w 27"/>
                    <a:gd name="T19" fmla="*/ 7 h 50"/>
                    <a:gd name="T20" fmla="*/ 24 w 27"/>
                    <a:gd name="T21" fmla="*/ 8 h 50"/>
                    <a:gd name="T22" fmla="*/ 24 w 27"/>
                    <a:gd name="T23" fmla="*/ 10 h 50"/>
                    <a:gd name="T24" fmla="*/ 24 w 27"/>
                    <a:gd name="T25" fmla="*/ 10 h 50"/>
                    <a:gd name="T26" fmla="*/ 22 w 27"/>
                    <a:gd name="T27" fmla="*/ 11 h 50"/>
                    <a:gd name="T28" fmla="*/ 22 w 27"/>
                    <a:gd name="T29" fmla="*/ 11 h 50"/>
                    <a:gd name="T30" fmla="*/ 22 w 27"/>
                    <a:gd name="T31" fmla="*/ 13 h 50"/>
                    <a:gd name="T32" fmla="*/ 22 w 27"/>
                    <a:gd name="T33" fmla="*/ 13 h 50"/>
                    <a:gd name="T34" fmla="*/ 22 w 27"/>
                    <a:gd name="T35" fmla="*/ 15 h 50"/>
                    <a:gd name="T36" fmla="*/ 0 w 27"/>
                    <a:gd name="T37" fmla="*/ 50 h 50"/>
                    <a:gd name="T38" fmla="*/ 2 w 27"/>
                    <a:gd name="T39" fmla="*/ 48 h 50"/>
                    <a:gd name="T40" fmla="*/ 2 w 27"/>
                    <a:gd name="T41" fmla="*/ 46 h 50"/>
                    <a:gd name="T42" fmla="*/ 2 w 27"/>
                    <a:gd name="T43" fmla="*/ 45 h 50"/>
                    <a:gd name="T44" fmla="*/ 2 w 27"/>
                    <a:gd name="T45" fmla="*/ 45 h 50"/>
                    <a:gd name="T46" fmla="*/ 2 w 27"/>
                    <a:gd name="T47" fmla="*/ 43 h 50"/>
                    <a:gd name="T48" fmla="*/ 4 w 27"/>
                    <a:gd name="T49" fmla="*/ 41 h 50"/>
                    <a:gd name="T50" fmla="*/ 4 w 27"/>
                    <a:gd name="T51" fmla="*/ 40 h 50"/>
                    <a:gd name="T52" fmla="*/ 4 w 27"/>
                    <a:gd name="T53" fmla="*/ 40 h 5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7"/>
                    <a:gd name="T82" fmla="*/ 0 h 50"/>
                    <a:gd name="T83" fmla="*/ 27 w 27"/>
                    <a:gd name="T84" fmla="*/ 50 h 5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7" h="50">
                      <a:moveTo>
                        <a:pt x="4" y="40"/>
                      </a:moveTo>
                      <a:lnTo>
                        <a:pt x="27" y="0"/>
                      </a:ln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4" y="7"/>
                      </a:lnTo>
                      <a:lnTo>
                        <a:pt x="24" y="8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22" y="13"/>
                      </a:lnTo>
                      <a:lnTo>
                        <a:pt x="22" y="15"/>
                      </a:lnTo>
                      <a:lnTo>
                        <a:pt x="0" y="50"/>
                      </a:lnTo>
                      <a:lnTo>
                        <a:pt x="2" y="48"/>
                      </a:lnTo>
                      <a:lnTo>
                        <a:pt x="2" y="46"/>
                      </a:lnTo>
                      <a:lnTo>
                        <a:pt x="2" y="45"/>
                      </a:lnTo>
                      <a:lnTo>
                        <a:pt x="2" y="43"/>
                      </a:lnTo>
                      <a:lnTo>
                        <a:pt x="4" y="41"/>
                      </a:lnTo>
                      <a:lnTo>
                        <a:pt x="4" y="40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2" name="Freeform 369"/>
                <p:cNvSpPr>
                  <a:spLocks/>
                </p:cNvSpPr>
                <p:nvPr/>
              </p:nvSpPr>
              <p:spPr bwMode="auto">
                <a:xfrm>
                  <a:off x="2014" y="2987"/>
                  <a:ext cx="24" cy="48"/>
                </a:xfrm>
                <a:custGeom>
                  <a:avLst/>
                  <a:gdLst>
                    <a:gd name="T0" fmla="*/ 2 w 24"/>
                    <a:gd name="T1" fmla="*/ 38 h 48"/>
                    <a:gd name="T2" fmla="*/ 24 w 24"/>
                    <a:gd name="T3" fmla="*/ 0 h 48"/>
                    <a:gd name="T4" fmla="*/ 24 w 24"/>
                    <a:gd name="T5" fmla="*/ 0 h 48"/>
                    <a:gd name="T6" fmla="*/ 24 w 24"/>
                    <a:gd name="T7" fmla="*/ 0 h 48"/>
                    <a:gd name="T8" fmla="*/ 24 w 24"/>
                    <a:gd name="T9" fmla="*/ 0 h 48"/>
                    <a:gd name="T10" fmla="*/ 24 w 24"/>
                    <a:gd name="T11" fmla="*/ 0 h 48"/>
                    <a:gd name="T12" fmla="*/ 24 w 24"/>
                    <a:gd name="T13" fmla="*/ 0 h 48"/>
                    <a:gd name="T14" fmla="*/ 24 w 24"/>
                    <a:gd name="T15" fmla="*/ 0 h 48"/>
                    <a:gd name="T16" fmla="*/ 24 w 24"/>
                    <a:gd name="T17" fmla="*/ 0 h 48"/>
                    <a:gd name="T18" fmla="*/ 24 w 24"/>
                    <a:gd name="T19" fmla="*/ 0 h 48"/>
                    <a:gd name="T20" fmla="*/ 24 w 24"/>
                    <a:gd name="T21" fmla="*/ 1 h 48"/>
                    <a:gd name="T22" fmla="*/ 22 w 24"/>
                    <a:gd name="T23" fmla="*/ 3 h 48"/>
                    <a:gd name="T24" fmla="*/ 22 w 24"/>
                    <a:gd name="T25" fmla="*/ 4 h 48"/>
                    <a:gd name="T26" fmla="*/ 22 w 24"/>
                    <a:gd name="T27" fmla="*/ 6 h 48"/>
                    <a:gd name="T28" fmla="*/ 20 w 24"/>
                    <a:gd name="T29" fmla="*/ 8 h 48"/>
                    <a:gd name="T30" fmla="*/ 20 w 24"/>
                    <a:gd name="T31" fmla="*/ 9 h 48"/>
                    <a:gd name="T32" fmla="*/ 20 w 24"/>
                    <a:gd name="T33" fmla="*/ 11 h 48"/>
                    <a:gd name="T34" fmla="*/ 19 w 24"/>
                    <a:gd name="T35" fmla="*/ 13 h 48"/>
                    <a:gd name="T36" fmla="*/ 0 w 24"/>
                    <a:gd name="T37" fmla="*/ 48 h 48"/>
                    <a:gd name="T38" fmla="*/ 0 w 24"/>
                    <a:gd name="T39" fmla="*/ 46 h 48"/>
                    <a:gd name="T40" fmla="*/ 0 w 24"/>
                    <a:gd name="T41" fmla="*/ 44 h 48"/>
                    <a:gd name="T42" fmla="*/ 0 w 24"/>
                    <a:gd name="T43" fmla="*/ 44 h 48"/>
                    <a:gd name="T44" fmla="*/ 0 w 24"/>
                    <a:gd name="T45" fmla="*/ 43 h 48"/>
                    <a:gd name="T46" fmla="*/ 2 w 24"/>
                    <a:gd name="T47" fmla="*/ 41 h 48"/>
                    <a:gd name="T48" fmla="*/ 2 w 24"/>
                    <a:gd name="T49" fmla="*/ 39 h 48"/>
                    <a:gd name="T50" fmla="*/ 2 w 24"/>
                    <a:gd name="T51" fmla="*/ 38 h 48"/>
                    <a:gd name="T52" fmla="*/ 2 w 24"/>
                    <a:gd name="T53" fmla="*/ 38 h 4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4"/>
                    <a:gd name="T82" fmla="*/ 0 h 48"/>
                    <a:gd name="T83" fmla="*/ 24 w 24"/>
                    <a:gd name="T84" fmla="*/ 48 h 4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4" h="48">
                      <a:moveTo>
                        <a:pt x="2" y="38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6"/>
                      </a:lnTo>
                      <a:lnTo>
                        <a:pt x="20" y="8"/>
                      </a:lnTo>
                      <a:lnTo>
                        <a:pt x="20" y="9"/>
                      </a:lnTo>
                      <a:lnTo>
                        <a:pt x="20" y="11"/>
                      </a:lnTo>
                      <a:lnTo>
                        <a:pt x="19" y="13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2" y="41"/>
                      </a:lnTo>
                      <a:lnTo>
                        <a:pt x="2" y="39"/>
                      </a:lnTo>
                      <a:lnTo>
                        <a:pt x="2" y="38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3" name="Freeform 370"/>
                <p:cNvSpPr>
                  <a:spLocks/>
                </p:cNvSpPr>
                <p:nvPr/>
              </p:nvSpPr>
              <p:spPr bwMode="auto">
                <a:xfrm>
                  <a:off x="2013" y="2995"/>
                  <a:ext cx="23" cy="45"/>
                </a:xfrm>
                <a:custGeom>
                  <a:avLst/>
                  <a:gdLst>
                    <a:gd name="T0" fmla="*/ 1 w 23"/>
                    <a:gd name="T1" fmla="*/ 35 h 45"/>
                    <a:gd name="T2" fmla="*/ 23 w 23"/>
                    <a:gd name="T3" fmla="*/ 0 h 45"/>
                    <a:gd name="T4" fmla="*/ 21 w 23"/>
                    <a:gd name="T5" fmla="*/ 1 h 45"/>
                    <a:gd name="T6" fmla="*/ 21 w 23"/>
                    <a:gd name="T7" fmla="*/ 1 h 45"/>
                    <a:gd name="T8" fmla="*/ 21 w 23"/>
                    <a:gd name="T9" fmla="*/ 3 h 45"/>
                    <a:gd name="T10" fmla="*/ 21 w 23"/>
                    <a:gd name="T11" fmla="*/ 5 h 45"/>
                    <a:gd name="T12" fmla="*/ 20 w 23"/>
                    <a:gd name="T13" fmla="*/ 6 h 45"/>
                    <a:gd name="T14" fmla="*/ 20 w 23"/>
                    <a:gd name="T15" fmla="*/ 8 h 45"/>
                    <a:gd name="T16" fmla="*/ 20 w 23"/>
                    <a:gd name="T17" fmla="*/ 10 h 45"/>
                    <a:gd name="T18" fmla="*/ 20 w 23"/>
                    <a:gd name="T19" fmla="*/ 11 h 45"/>
                    <a:gd name="T20" fmla="*/ 0 w 23"/>
                    <a:gd name="T21" fmla="*/ 45 h 45"/>
                    <a:gd name="T22" fmla="*/ 0 w 23"/>
                    <a:gd name="T23" fmla="*/ 43 h 45"/>
                    <a:gd name="T24" fmla="*/ 0 w 23"/>
                    <a:gd name="T25" fmla="*/ 43 h 45"/>
                    <a:gd name="T26" fmla="*/ 0 w 23"/>
                    <a:gd name="T27" fmla="*/ 41 h 45"/>
                    <a:gd name="T28" fmla="*/ 1 w 23"/>
                    <a:gd name="T29" fmla="*/ 40 h 45"/>
                    <a:gd name="T30" fmla="*/ 1 w 23"/>
                    <a:gd name="T31" fmla="*/ 38 h 45"/>
                    <a:gd name="T32" fmla="*/ 1 w 23"/>
                    <a:gd name="T33" fmla="*/ 36 h 45"/>
                    <a:gd name="T34" fmla="*/ 1 w 23"/>
                    <a:gd name="T35" fmla="*/ 36 h 45"/>
                    <a:gd name="T36" fmla="*/ 1 w 23"/>
                    <a:gd name="T37" fmla="*/ 35 h 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5"/>
                    <a:gd name="T59" fmla="*/ 23 w 23"/>
                    <a:gd name="T60" fmla="*/ 45 h 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5">
                      <a:moveTo>
                        <a:pt x="1" y="35"/>
                      </a:moveTo>
                      <a:lnTo>
                        <a:pt x="23" y="0"/>
                      </a:lnTo>
                      <a:lnTo>
                        <a:pt x="21" y="1"/>
                      </a:lnTo>
                      <a:lnTo>
                        <a:pt x="21" y="3"/>
                      </a:lnTo>
                      <a:lnTo>
                        <a:pt x="21" y="5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1" y="40"/>
                      </a:lnTo>
                      <a:lnTo>
                        <a:pt x="1" y="38"/>
                      </a:lnTo>
                      <a:lnTo>
                        <a:pt x="1" y="36"/>
                      </a:lnTo>
                      <a:lnTo>
                        <a:pt x="1" y="35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4" name="Freeform 371"/>
                <p:cNvSpPr>
                  <a:spLocks/>
                </p:cNvSpPr>
                <p:nvPr/>
              </p:nvSpPr>
              <p:spPr bwMode="auto">
                <a:xfrm>
                  <a:off x="2011" y="3000"/>
                  <a:ext cx="22" cy="46"/>
                </a:xfrm>
                <a:custGeom>
                  <a:avLst/>
                  <a:gdLst>
                    <a:gd name="T0" fmla="*/ 3 w 22"/>
                    <a:gd name="T1" fmla="*/ 35 h 46"/>
                    <a:gd name="T2" fmla="*/ 22 w 22"/>
                    <a:gd name="T3" fmla="*/ 0 h 46"/>
                    <a:gd name="T4" fmla="*/ 22 w 22"/>
                    <a:gd name="T5" fmla="*/ 1 h 46"/>
                    <a:gd name="T6" fmla="*/ 22 w 22"/>
                    <a:gd name="T7" fmla="*/ 3 h 46"/>
                    <a:gd name="T8" fmla="*/ 22 w 22"/>
                    <a:gd name="T9" fmla="*/ 5 h 46"/>
                    <a:gd name="T10" fmla="*/ 22 w 22"/>
                    <a:gd name="T11" fmla="*/ 5 h 46"/>
                    <a:gd name="T12" fmla="*/ 20 w 22"/>
                    <a:gd name="T13" fmla="*/ 6 h 46"/>
                    <a:gd name="T14" fmla="*/ 20 w 22"/>
                    <a:gd name="T15" fmla="*/ 8 h 46"/>
                    <a:gd name="T16" fmla="*/ 20 w 22"/>
                    <a:gd name="T17" fmla="*/ 10 h 46"/>
                    <a:gd name="T18" fmla="*/ 20 w 22"/>
                    <a:gd name="T19" fmla="*/ 10 h 46"/>
                    <a:gd name="T20" fmla="*/ 0 w 22"/>
                    <a:gd name="T21" fmla="*/ 46 h 46"/>
                    <a:gd name="T22" fmla="*/ 0 w 22"/>
                    <a:gd name="T23" fmla="*/ 45 h 46"/>
                    <a:gd name="T24" fmla="*/ 0 w 22"/>
                    <a:gd name="T25" fmla="*/ 43 h 46"/>
                    <a:gd name="T26" fmla="*/ 0 w 22"/>
                    <a:gd name="T27" fmla="*/ 41 h 46"/>
                    <a:gd name="T28" fmla="*/ 2 w 22"/>
                    <a:gd name="T29" fmla="*/ 40 h 46"/>
                    <a:gd name="T30" fmla="*/ 2 w 22"/>
                    <a:gd name="T31" fmla="*/ 38 h 46"/>
                    <a:gd name="T32" fmla="*/ 2 w 22"/>
                    <a:gd name="T33" fmla="*/ 38 h 46"/>
                    <a:gd name="T34" fmla="*/ 2 w 22"/>
                    <a:gd name="T35" fmla="*/ 36 h 46"/>
                    <a:gd name="T36" fmla="*/ 3 w 22"/>
                    <a:gd name="T37" fmla="*/ 35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6"/>
                    <a:gd name="T59" fmla="*/ 22 w 22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6">
                      <a:moveTo>
                        <a:pt x="3" y="35"/>
                      </a:moveTo>
                      <a:lnTo>
                        <a:pt x="22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3" y="35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5" name="Freeform 372"/>
                <p:cNvSpPr>
                  <a:spLocks/>
                </p:cNvSpPr>
                <p:nvPr/>
              </p:nvSpPr>
              <p:spPr bwMode="auto">
                <a:xfrm>
                  <a:off x="2009" y="3006"/>
                  <a:ext cx="24" cy="45"/>
                </a:xfrm>
                <a:custGeom>
                  <a:avLst/>
                  <a:gdLst>
                    <a:gd name="T0" fmla="*/ 4 w 24"/>
                    <a:gd name="T1" fmla="*/ 34 h 45"/>
                    <a:gd name="T2" fmla="*/ 24 w 24"/>
                    <a:gd name="T3" fmla="*/ 0 h 45"/>
                    <a:gd name="T4" fmla="*/ 22 w 24"/>
                    <a:gd name="T5" fmla="*/ 0 h 45"/>
                    <a:gd name="T6" fmla="*/ 22 w 24"/>
                    <a:gd name="T7" fmla="*/ 2 h 45"/>
                    <a:gd name="T8" fmla="*/ 22 w 24"/>
                    <a:gd name="T9" fmla="*/ 4 h 45"/>
                    <a:gd name="T10" fmla="*/ 22 w 24"/>
                    <a:gd name="T11" fmla="*/ 4 h 45"/>
                    <a:gd name="T12" fmla="*/ 22 w 24"/>
                    <a:gd name="T13" fmla="*/ 5 h 45"/>
                    <a:gd name="T14" fmla="*/ 22 w 24"/>
                    <a:gd name="T15" fmla="*/ 7 h 45"/>
                    <a:gd name="T16" fmla="*/ 22 w 24"/>
                    <a:gd name="T17" fmla="*/ 7 h 45"/>
                    <a:gd name="T18" fmla="*/ 22 w 24"/>
                    <a:gd name="T19" fmla="*/ 9 h 45"/>
                    <a:gd name="T20" fmla="*/ 0 w 24"/>
                    <a:gd name="T21" fmla="*/ 45 h 45"/>
                    <a:gd name="T22" fmla="*/ 0 w 24"/>
                    <a:gd name="T23" fmla="*/ 43 h 45"/>
                    <a:gd name="T24" fmla="*/ 0 w 24"/>
                    <a:gd name="T25" fmla="*/ 42 h 45"/>
                    <a:gd name="T26" fmla="*/ 2 w 24"/>
                    <a:gd name="T27" fmla="*/ 40 h 45"/>
                    <a:gd name="T28" fmla="*/ 2 w 24"/>
                    <a:gd name="T29" fmla="*/ 40 h 45"/>
                    <a:gd name="T30" fmla="*/ 2 w 24"/>
                    <a:gd name="T31" fmla="*/ 39 h 45"/>
                    <a:gd name="T32" fmla="*/ 2 w 24"/>
                    <a:gd name="T33" fmla="*/ 37 h 45"/>
                    <a:gd name="T34" fmla="*/ 2 w 24"/>
                    <a:gd name="T35" fmla="*/ 35 h 45"/>
                    <a:gd name="T36" fmla="*/ 4 w 24"/>
                    <a:gd name="T37" fmla="*/ 34 h 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5"/>
                    <a:gd name="T59" fmla="*/ 24 w 24"/>
                    <a:gd name="T60" fmla="*/ 45 h 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5">
                      <a:moveTo>
                        <a:pt x="4" y="34"/>
                      </a:move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2" y="9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2" y="39"/>
                      </a:lnTo>
                      <a:lnTo>
                        <a:pt x="2" y="37"/>
                      </a:lnTo>
                      <a:lnTo>
                        <a:pt x="2" y="35"/>
                      </a:lnTo>
                      <a:lnTo>
                        <a:pt x="4" y="34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6" name="Freeform 373"/>
                <p:cNvSpPr>
                  <a:spLocks/>
                </p:cNvSpPr>
                <p:nvPr/>
              </p:nvSpPr>
              <p:spPr bwMode="auto">
                <a:xfrm>
                  <a:off x="2008" y="3010"/>
                  <a:ext cx="23" cy="46"/>
                </a:xfrm>
                <a:custGeom>
                  <a:avLst/>
                  <a:gdLst>
                    <a:gd name="T0" fmla="*/ 3 w 23"/>
                    <a:gd name="T1" fmla="*/ 36 h 46"/>
                    <a:gd name="T2" fmla="*/ 23 w 23"/>
                    <a:gd name="T3" fmla="*/ 0 h 46"/>
                    <a:gd name="T4" fmla="*/ 23 w 23"/>
                    <a:gd name="T5" fmla="*/ 1 h 46"/>
                    <a:gd name="T6" fmla="*/ 23 w 23"/>
                    <a:gd name="T7" fmla="*/ 3 h 46"/>
                    <a:gd name="T8" fmla="*/ 23 w 23"/>
                    <a:gd name="T9" fmla="*/ 3 h 46"/>
                    <a:gd name="T10" fmla="*/ 23 w 23"/>
                    <a:gd name="T11" fmla="*/ 5 h 46"/>
                    <a:gd name="T12" fmla="*/ 21 w 23"/>
                    <a:gd name="T13" fmla="*/ 6 h 46"/>
                    <a:gd name="T14" fmla="*/ 21 w 23"/>
                    <a:gd name="T15" fmla="*/ 6 h 46"/>
                    <a:gd name="T16" fmla="*/ 21 w 23"/>
                    <a:gd name="T17" fmla="*/ 8 h 46"/>
                    <a:gd name="T18" fmla="*/ 21 w 23"/>
                    <a:gd name="T19" fmla="*/ 10 h 46"/>
                    <a:gd name="T20" fmla="*/ 0 w 23"/>
                    <a:gd name="T21" fmla="*/ 46 h 46"/>
                    <a:gd name="T22" fmla="*/ 1 w 23"/>
                    <a:gd name="T23" fmla="*/ 44 h 46"/>
                    <a:gd name="T24" fmla="*/ 1 w 23"/>
                    <a:gd name="T25" fmla="*/ 43 h 46"/>
                    <a:gd name="T26" fmla="*/ 1 w 23"/>
                    <a:gd name="T27" fmla="*/ 41 h 46"/>
                    <a:gd name="T28" fmla="*/ 1 w 23"/>
                    <a:gd name="T29" fmla="*/ 41 h 46"/>
                    <a:gd name="T30" fmla="*/ 1 w 23"/>
                    <a:gd name="T31" fmla="*/ 39 h 46"/>
                    <a:gd name="T32" fmla="*/ 1 w 23"/>
                    <a:gd name="T33" fmla="*/ 38 h 46"/>
                    <a:gd name="T34" fmla="*/ 3 w 23"/>
                    <a:gd name="T35" fmla="*/ 36 h 46"/>
                    <a:gd name="T36" fmla="*/ 3 w 23"/>
                    <a:gd name="T37" fmla="*/ 36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6"/>
                    <a:gd name="T59" fmla="*/ 23 w 23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6">
                      <a:moveTo>
                        <a:pt x="3" y="36"/>
                      </a:moveTo>
                      <a:lnTo>
                        <a:pt x="23" y="0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3" y="5"/>
                      </a:lnTo>
                      <a:lnTo>
                        <a:pt x="21" y="6"/>
                      </a:lnTo>
                      <a:lnTo>
                        <a:pt x="21" y="8"/>
                      </a:lnTo>
                      <a:lnTo>
                        <a:pt x="21" y="10"/>
                      </a:lnTo>
                      <a:lnTo>
                        <a:pt x="0" y="46"/>
                      </a:lnTo>
                      <a:lnTo>
                        <a:pt x="1" y="44"/>
                      </a:lnTo>
                      <a:lnTo>
                        <a:pt x="1" y="43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8"/>
                      </a:lnTo>
                      <a:lnTo>
                        <a:pt x="3" y="36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7" name="Freeform 374"/>
                <p:cNvSpPr>
                  <a:spLocks/>
                </p:cNvSpPr>
                <p:nvPr/>
              </p:nvSpPr>
              <p:spPr bwMode="auto">
                <a:xfrm>
                  <a:off x="2008" y="3015"/>
                  <a:ext cx="23" cy="44"/>
                </a:xfrm>
                <a:custGeom>
                  <a:avLst/>
                  <a:gdLst>
                    <a:gd name="T0" fmla="*/ 1 w 23"/>
                    <a:gd name="T1" fmla="*/ 36 h 44"/>
                    <a:gd name="T2" fmla="*/ 23 w 23"/>
                    <a:gd name="T3" fmla="*/ 0 h 44"/>
                    <a:gd name="T4" fmla="*/ 21 w 23"/>
                    <a:gd name="T5" fmla="*/ 1 h 44"/>
                    <a:gd name="T6" fmla="*/ 21 w 23"/>
                    <a:gd name="T7" fmla="*/ 1 h 44"/>
                    <a:gd name="T8" fmla="*/ 21 w 23"/>
                    <a:gd name="T9" fmla="*/ 3 h 44"/>
                    <a:gd name="T10" fmla="*/ 21 w 23"/>
                    <a:gd name="T11" fmla="*/ 3 h 44"/>
                    <a:gd name="T12" fmla="*/ 21 w 23"/>
                    <a:gd name="T13" fmla="*/ 5 h 44"/>
                    <a:gd name="T14" fmla="*/ 21 w 23"/>
                    <a:gd name="T15" fmla="*/ 6 h 44"/>
                    <a:gd name="T16" fmla="*/ 21 w 23"/>
                    <a:gd name="T17" fmla="*/ 6 h 44"/>
                    <a:gd name="T18" fmla="*/ 21 w 23"/>
                    <a:gd name="T19" fmla="*/ 8 h 44"/>
                    <a:gd name="T20" fmla="*/ 0 w 23"/>
                    <a:gd name="T21" fmla="*/ 44 h 44"/>
                    <a:gd name="T22" fmla="*/ 0 w 23"/>
                    <a:gd name="T23" fmla="*/ 44 h 44"/>
                    <a:gd name="T24" fmla="*/ 0 w 23"/>
                    <a:gd name="T25" fmla="*/ 43 h 44"/>
                    <a:gd name="T26" fmla="*/ 0 w 23"/>
                    <a:gd name="T27" fmla="*/ 41 h 44"/>
                    <a:gd name="T28" fmla="*/ 0 w 23"/>
                    <a:gd name="T29" fmla="*/ 41 h 44"/>
                    <a:gd name="T30" fmla="*/ 1 w 23"/>
                    <a:gd name="T31" fmla="*/ 39 h 44"/>
                    <a:gd name="T32" fmla="*/ 1 w 23"/>
                    <a:gd name="T33" fmla="*/ 38 h 44"/>
                    <a:gd name="T34" fmla="*/ 1 w 23"/>
                    <a:gd name="T35" fmla="*/ 36 h 44"/>
                    <a:gd name="T36" fmla="*/ 1 w 23"/>
                    <a:gd name="T37" fmla="*/ 36 h 4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4"/>
                    <a:gd name="T59" fmla="*/ 23 w 23"/>
                    <a:gd name="T60" fmla="*/ 44 h 4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4">
                      <a:moveTo>
                        <a:pt x="1" y="36"/>
                      </a:moveTo>
                      <a:lnTo>
                        <a:pt x="23" y="0"/>
                      </a:lnTo>
                      <a:lnTo>
                        <a:pt x="21" y="1"/>
                      </a:lnTo>
                      <a:lnTo>
                        <a:pt x="21" y="3"/>
                      </a:lnTo>
                      <a:lnTo>
                        <a:pt x="21" y="5"/>
                      </a:lnTo>
                      <a:lnTo>
                        <a:pt x="21" y="6"/>
                      </a:lnTo>
                      <a:lnTo>
                        <a:pt x="21" y="8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1" y="39"/>
                      </a:lnTo>
                      <a:lnTo>
                        <a:pt x="1" y="38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8" name="Freeform 375"/>
                <p:cNvSpPr>
                  <a:spLocks/>
                </p:cNvSpPr>
                <p:nvPr/>
              </p:nvSpPr>
              <p:spPr bwMode="auto">
                <a:xfrm>
                  <a:off x="2006" y="3020"/>
                  <a:ext cx="23" cy="44"/>
                </a:xfrm>
                <a:custGeom>
                  <a:avLst/>
                  <a:gdLst>
                    <a:gd name="T0" fmla="*/ 2 w 23"/>
                    <a:gd name="T1" fmla="*/ 36 h 44"/>
                    <a:gd name="T2" fmla="*/ 23 w 23"/>
                    <a:gd name="T3" fmla="*/ 0 h 44"/>
                    <a:gd name="T4" fmla="*/ 23 w 23"/>
                    <a:gd name="T5" fmla="*/ 0 h 44"/>
                    <a:gd name="T6" fmla="*/ 23 w 23"/>
                    <a:gd name="T7" fmla="*/ 1 h 44"/>
                    <a:gd name="T8" fmla="*/ 23 w 23"/>
                    <a:gd name="T9" fmla="*/ 1 h 44"/>
                    <a:gd name="T10" fmla="*/ 23 w 23"/>
                    <a:gd name="T11" fmla="*/ 3 h 44"/>
                    <a:gd name="T12" fmla="*/ 23 w 23"/>
                    <a:gd name="T13" fmla="*/ 3 h 44"/>
                    <a:gd name="T14" fmla="*/ 23 w 23"/>
                    <a:gd name="T15" fmla="*/ 5 h 44"/>
                    <a:gd name="T16" fmla="*/ 23 w 23"/>
                    <a:gd name="T17" fmla="*/ 6 h 44"/>
                    <a:gd name="T18" fmla="*/ 22 w 23"/>
                    <a:gd name="T19" fmla="*/ 6 h 44"/>
                    <a:gd name="T20" fmla="*/ 0 w 23"/>
                    <a:gd name="T21" fmla="*/ 44 h 44"/>
                    <a:gd name="T22" fmla="*/ 0 w 23"/>
                    <a:gd name="T23" fmla="*/ 43 h 44"/>
                    <a:gd name="T24" fmla="*/ 2 w 23"/>
                    <a:gd name="T25" fmla="*/ 43 h 44"/>
                    <a:gd name="T26" fmla="*/ 2 w 23"/>
                    <a:gd name="T27" fmla="*/ 41 h 44"/>
                    <a:gd name="T28" fmla="*/ 2 w 23"/>
                    <a:gd name="T29" fmla="*/ 39 h 44"/>
                    <a:gd name="T30" fmla="*/ 2 w 23"/>
                    <a:gd name="T31" fmla="*/ 39 h 44"/>
                    <a:gd name="T32" fmla="*/ 2 w 23"/>
                    <a:gd name="T33" fmla="*/ 38 h 44"/>
                    <a:gd name="T34" fmla="*/ 2 w 23"/>
                    <a:gd name="T35" fmla="*/ 36 h 44"/>
                    <a:gd name="T36" fmla="*/ 2 w 23"/>
                    <a:gd name="T37" fmla="*/ 36 h 4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4"/>
                    <a:gd name="T59" fmla="*/ 23 w 23"/>
                    <a:gd name="T60" fmla="*/ 44 h 4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4">
                      <a:moveTo>
                        <a:pt x="2" y="36"/>
                      </a:moveTo>
                      <a:lnTo>
                        <a:pt x="23" y="0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3" y="5"/>
                      </a:lnTo>
                      <a:lnTo>
                        <a:pt x="23" y="6"/>
                      </a:lnTo>
                      <a:lnTo>
                        <a:pt x="22" y="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2" y="43"/>
                      </a:lnTo>
                      <a:lnTo>
                        <a:pt x="2" y="41"/>
                      </a:lnTo>
                      <a:lnTo>
                        <a:pt x="2" y="39"/>
                      </a:lnTo>
                      <a:lnTo>
                        <a:pt x="2" y="38"/>
                      </a:lnTo>
                      <a:lnTo>
                        <a:pt x="2" y="36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49" name="Freeform 376"/>
                <p:cNvSpPr>
                  <a:spLocks/>
                </p:cNvSpPr>
                <p:nvPr/>
              </p:nvSpPr>
              <p:spPr bwMode="auto">
                <a:xfrm>
                  <a:off x="2006" y="3023"/>
                  <a:ext cx="23" cy="45"/>
                </a:xfrm>
                <a:custGeom>
                  <a:avLst/>
                  <a:gdLst>
                    <a:gd name="T0" fmla="*/ 2 w 23"/>
                    <a:gd name="T1" fmla="*/ 36 h 45"/>
                    <a:gd name="T2" fmla="*/ 23 w 23"/>
                    <a:gd name="T3" fmla="*/ 0 h 45"/>
                    <a:gd name="T4" fmla="*/ 23 w 23"/>
                    <a:gd name="T5" fmla="*/ 0 h 45"/>
                    <a:gd name="T6" fmla="*/ 23 w 23"/>
                    <a:gd name="T7" fmla="*/ 2 h 45"/>
                    <a:gd name="T8" fmla="*/ 23 w 23"/>
                    <a:gd name="T9" fmla="*/ 3 h 45"/>
                    <a:gd name="T10" fmla="*/ 22 w 23"/>
                    <a:gd name="T11" fmla="*/ 3 h 45"/>
                    <a:gd name="T12" fmla="*/ 22 w 23"/>
                    <a:gd name="T13" fmla="*/ 5 h 45"/>
                    <a:gd name="T14" fmla="*/ 22 w 23"/>
                    <a:gd name="T15" fmla="*/ 5 h 45"/>
                    <a:gd name="T16" fmla="*/ 22 w 23"/>
                    <a:gd name="T17" fmla="*/ 7 h 45"/>
                    <a:gd name="T18" fmla="*/ 22 w 23"/>
                    <a:gd name="T19" fmla="*/ 7 h 45"/>
                    <a:gd name="T20" fmla="*/ 0 w 23"/>
                    <a:gd name="T21" fmla="*/ 45 h 45"/>
                    <a:gd name="T22" fmla="*/ 0 w 23"/>
                    <a:gd name="T23" fmla="*/ 45 h 45"/>
                    <a:gd name="T24" fmla="*/ 0 w 23"/>
                    <a:gd name="T25" fmla="*/ 45 h 45"/>
                    <a:gd name="T26" fmla="*/ 0 w 23"/>
                    <a:gd name="T27" fmla="*/ 45 h 45"/>
                    <a:gd name="T28" fmla="*/ 0 w 23"/>
                    <a:gd name="T29" fmla="*/ 43 h 45"/>
                    <a:gd name="T30" fmla="*/ 0 w 23"/>
                    <a:gd name="T31" fmla="*/ 43 h 45"/>
                    <a:gd name="T32" fmla="*/ 0 w 23"/>
                    <a:gd name="T33" fmla="*/ 43 h 45"/>
                    <a:gd name="T34" fmla="*/ 0 w 23"/>
                    <a:gd name="T35" fmla="*/ 43 h 45"/>
                    <a:gd name="T36" fmla="*/ 0 w 23"/>
                    <a:gd name="T37" fmla="*/ 41 h 45"/>
                    <a:gd name="T38" fmla="*/ 0 w 23"/>
                    <a:gd name="T39" fmla="*/ 41 h 45"/>
                    <a:gd name="T40" fmla="*/ 0 w 23"/>
                    <a:gd name="T41" fmla="*/ 41 h 45"/>
                    <a:gd name="T42" fmla="*/ 0 w 23"/>
                    <a:gd name="T43" fmla="*/ 40 h 45"/>
                    <a:gd name="T44" fmla="*/ 2 w 23"/>
                    <a:gd name="T45" fmla="*/ 40 h 45"/>
                    <a:gd name="T46" fmla="*/ 2 w 23"/>
                    <a:gd name="T47" fmla="*/ 38 h 45"/>
                    <a:gd name="T48" fmla="*/ 2 w 23"/>
                    <a:gd name="T49" fmla="*/ 38 h 45"/>
                    <a:gd name="T50" fmla="*/ 2 w 23"/>
                    <a:gd name="T51" fmla="*/ 38 h 45"/>
                    <a:gd name="T52" fmla="*/ 2 w 23"/>
                    <a:gd name="T53" fmla="*/ 36 h 4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3"/>
                    <a:gd name="T82" fmla="*/ 0 h 45"/>
                    <a:gd name="T83" fmla="*/ 23 w 23"/>
                    <a:gd name="T84" fmla="*/ 45 h 45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3" h="45">
                      <a:moveTo>
                        <a:pt x="2" y="36"/>
                      </a:moveTo>
                      <a:lnTo>
                        <a:pt x="23" y="0"/>
                      </a:lnTo>
                      <a:lnTo>
                        <a:pt x="23" y="2"/>
                      </a:lnTo>
                      <a:lnTo>
                        <a:pt x="23" y="3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lnTo>
                        <a:pt x="2" y="40"/>
                      </a:lnTo>
                      <a:lnTo>
                        <a:pt x="2" y="38"/>
                      </a:lnTo>
                      <a:lnTo>
                        <a:pt x="2" y="36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0" name="Freeform 377"/>
                <p:cNvSpPr>
                  <a:spLocks/>
                </p:cNvSpPr>
                <p:nvPr/>
              </p:nvSpPr>
              <p:spPr bwMode="auto">
                <a:xfrm>
                  <a:off x="2006" y="3026"/>
                  <a:ext cx="22" cy="47"/>
                </a:xfrm>
                <a:custGeom>
                  <a:avLst/>
                  <a:gdLst>
                    <a:gd name="T0" fmla="*/ 0 w 22"/>
                    <a:gd name="T1" fmla="*/ 38 h 47"/>
                    <a:gd name="T2" fmla="*/ 22 w 22"/>
                    <a:gd name="T3" fmla="*/ 0 h 47"/>
                    <a:gd name="T4" fmla="*/ 22 w 22"/>
                    <a:gd name="T5" fmla="*/ 2 h 47"/>
                    <a:gd name="T6" fmla="*/ 22 w 22"/>
                    <a:gd name="T7" fmla="*/ 2 h 47"/>
                    <a:gd name="T8" fmla="*/ 22 w 22"/>
                    <a:gd name="T9" fmla="*/ 4 h 47"/>
                    <a:gd name="T10" fmla="*/ 22 w 22"/>
                    <a:gd name="T11" fmla="*/ 4 h 47"/>
                    <a:gd name="T12" fmla="*/ 22 w 22"/>
                    <a:gd name="T13" fmla="*/ 5 h 47"/>
                    <a:gd name="T14" fmla="*/ 22 w 22"/>
                    <a:gd name="T15" fmla="*/ 5 h 47"/>
                    <a:gd name="T16" fmla="*/ 22 w 22"/>
                    <a:gd name="T17" fmla="*/ 7 h 47"/>
                    <a:gd name="T18" fmla="*/ 22 w 22"/>
                    <a:gd name="T19" fmla="*/ 7 h 47"/>
                    <a:gd name="T20" fmla="*/ 0 w 22"/>
                    <a:gd name="T21" fmla="*/ 47 h 47"/>
                    <a:gd name="T22" fmla="*/ 0 w 22"/>
                    <a:gd name="T23" fmla="*/ 45 h 47"/>
                    <a:gd name="T24" fmla="*/ 0 w 22"/>
                    <a:gd name="T25" fmla="*/ 45 h 47"/>
                    <a:gd name="T26" fmla="*/ 0 w 22"/>
                    <a:gd name="T27" fmla="*/ 43 h 47"/>
                    <a:gd name="T28" fmla="*/ 0 w 22"/>
                    <a:gd name="T29" fmla="*/ 42 h 47"/>
                    <a:gd name="T30" fmla="*/ 0 w 22"/>
                    <a:gd name="T31" fmla="*/ 42 h 47"/>
                    <a:gd name="T32" fmla="*/ 0 w 22"/>
                    <a:gd name="T33" fmla="*/ 40 h 47"/>
                    <a:gd name="T34" fmla="*/ 0 w 22"/>
                    <a:gd name="T35" fmla="*/ 40 h 47"/>
                    <a:gd name="T36" fmla="*/ 0 w 22"/>
                    <a:gd name="T37" fmla="*/ 38 h 47"/>
                    <a:gd name="T38" fmla="*/ 0 w 22"/>
                    <a:gd name="T39" fmla="*/ 38 h 47"/>
                    <a:gd name="T40" fmla="*/ 0 w 22"/>
                    <a:gd name="T41" fmla="*/ 38 h 47"/>
                    <a:gd name="T42" fmla="*/ 0 w 22"/>
                    <a:gd name="T43" fmla="*/ 38 h 47"/>
                    <a:gd name="T44" fmla="*/ 0 w 22"/>
                    <a:gd name="T45" fmla="*/ 38 h 47"/>
                    <a:gd name="T46" fmla="*/ 0 w 22"/>
                    <a:gd name="T47" fmla="*/ 38 h 47"/>
                    <a:gd name="T48" fmla="*/ 0 w 22"/>
                    <a:gd name="T49" fmla="*/ 38 h 47"/>
                    <a:gd name="T50" fmla="*/ 0 w 22"/>
                    <a:gd name="T51" fmla="*/ 38 h 47"/>
                    <a:gd name="T52" fmla="*/ 0 w 22"/>
                    <a:gd name="T53" fmla="*/ 38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2"/>
                    <a:gd name="T82" fmla="*/ 0 h 47"/>
                    <a:gd name="T83" fmla="*/ 22 w 22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2" h="47">
                      <a:moveTo>
                        <a:pt x="0" y="38"/>
                      </a:move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1" name="Freeform 378"/>
                <p:cNvSpPr>
                  <a:spLocks/>
                </p:cNvSpPr>
                <p:nvPr/>
              </p:nvSpPr>
              <p:spPr bwMode="auto">
                <a:xfrm>
                  <a:off x="2004" y="3030"/>
                  <a:ext cx="24" cy="46"/>
                </a:xfrm>
                <a:custGeom>
                  <a:avLst/>
                  <a:gdLst>
                    <a:gd name="T0" fmla="*/ 2 w 24"/>
                    <a:gd name="T1" fmla="*/ 38 h 46"/>
                    <a:gd name="T2" fmla="*/ 24 w 24"/>
                    <a:gd name="T3" fmla="*/ 0 h 46"/>
                    <a:gd name="T4" fmla="*/ 24 w 24"/>
                    <a:gd name="T5" fmla="*/ 1 h 46"/>
                    <a:gd name="T6" fmla="*/ 24 w 24"/>
                    <a:gd name="T7" fmla="*/ 1 h 46"/>
                    <a:gd name="T8" fmla="*/ 24 w 24"/>
                    <a:gd name="T9" fmla="*/ 3 h 46"/>
                    <a:gd name="T10" fmla="*/ 24 w 24"/>
                    <a:gd name="T11" fmla="*/ 3 h 46"/>
                    <a:gd name="T12" fmla="*/ 24 w 24"/>
                    <a:gd name="T13" fmla="*/ 5 h 46"/>
                    <a:gd name="T14" fmla="*/ 24 w 24"/>
                    <a:gd name="T15" fmla="*/ 5 h 46"/>
                    <a:gd name="T16" fmla="*/ 24 w 24"/>
                    <a:gd name="T17" fmla="*/ 6 h 46"/>
                    <a:gd name="T18" fmla="*/ 24 w 24"/>
                    <a:gd name="T19" fmla="*/ 6 h 46"/>
                    <a:gd name="T20" fmla="*/ 0 w 24"/>
                    <a:gd name="T21" fmla="*/ 46 h 46"/>
                    <a:gd name="T22" fmla="*/ 0 w 24"/>
                    <a:gd name="T23" fmla="*/ 44 h 46"/>
                    <a:gd name="T24" fmla="*/ 0 w 24"/>
                    <a:gd name="T25" fmla="*/ 44 h 46"/>
                    <a:gd name="T26" fmla="*/ 2 w 24"/>
                    <a:gd name="T27" fmla="*/ 43 h 46"/>
                    <a:gd name="T28" fmla="*/ 2 w 24"/>
                    <a:gd name="T29" fmla="*/ 43 h 46"/>
                    <a:gd name="T30" fmla="*/ 2 w 24"/>
                    <a:gd name="T31" fmla="*/ 41 h 46"/>
                    <a:gd name="T32" fmla="*/ 2 w 24"/>
                    <a:gd name="T33" fmla="*/ 39 h 46"/>
                    <a:gd name="T34" fmla="*/ 2 w 24"/>
                    <a:gd name="T35" fmla="*/ 39 h 46"/>
                    <a:gd name="T36" fmla="*/ 2 w 24"/>
                    <a:gd name="T37" fmla="*/ 38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6"/>
                    <a:gd name="T59" fmla="*/ 24 w 24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6">
                      <a:moveTo>
                        <a:pt x="2" y="38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6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2" y="43"/>
                      </a:lnTo>
                      <a:lnTo>
                        <a:pt x="2" y="41"/>
                      </a:lnTo>
                      <a:lnTo>
                        <a:pt x="2" y="39"/>
                      </a:lnTo>
                      <a:lnTo>
                        <a:pt x="2" y="38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2" name="Freeform 379"/>
                <p:cNvSpPr>
                  <a:spLocks/>
                </p:cNvSpPr>
                <p:nvPr/>
              </p:nvSpPr>
              <p:spPr bwMode="auto">
                <a:xfrm>
                  <a:off x="2004" y="3033"/>
                  <a:ext cx="24" cy="46"/>
                </a:xfrm>
                <a:custGeom>
                  <a:avLst/>
                  <a:gdLst>
                    <a:gd name="T0" fmla="*/ 2 w 24"/>
                    <a:gd name="T1" fmla="*/ 40 h 46"/>
                    <a:gd name="T2" fmla="*/ 24 w 24"/>
                    <a:gd name="T3" fmla="*/ 0 h 46"/>
                    <a:gd name="T4" fmla="*/ 24 w 24"/>
                    <a:gd name="T5" fmla="*/ 2 h 46"/>
                    <a:gd name="T6" fmla="*/ 24 w 24"/>
                    <a:gd name="T7" fmla="*/ 2 h 46"/>
                    <a:gd name="T8" fmla="*/ 24 w 24"/>
                    <a:gd name="T9" fmla="*/ 3 h 46"/>
                    <a:gd name="T10" fmla="*/ 24 w 24"/>
                    <a:gd name="T11" fmla="*/ 3 h 46"/>
                    <a:gd name="T12" fmla="*/ 24 w 24"/>
                    <a:gd name="T13" fmla="*/ 5 h 46"/>
                    <a:gd name="T14" fmla="*/ 24 w 24"/>
                    <a:gd name="T15" fmla="*/ 5 h 46"/>
                    <a:gd name="T16" fmla="*/ 24 w 24"/>
                    <a:gd name="T17" fmla="*/ 7 h 46"/>
                    <a:gd name="T18" fmla="*/ 24 w 24"/>
                    <a:gd name="T19" fmla="*/ 8 h 46"/>
                    <a:gd name="T20" fmla="*/ 0 w 24"/>
                    <a:gd name="T21" fmla="*/ 46 h 46"/>
                    <a:gd name="T22" fmla="*/ 0 w 24"/>
                    <a:gd name="T23" fmla="*/ 46 h 46"/>
                    <a:gd name="T24" fmla="*/ 0 w 24"/>
                    <a:gd name="T25" fmla="*/ 45 h 46"/>
                    <a:gd name="T26" fmla="*/ 0 w 24"/>
                    <a:gd name="T27" fmla="*/ 45 h 46"/>
                    <a:gd name="T28" fmla="*/ 0 w 24"/>
                    <a:gd name="T29" fmla="*/ 43 h 46"/>
                    <a:gd name="T30" fmla="*/ 0 w 24"/>
                    <a:gd name="T31" fmla="*/ 41 h 46"/>
                    <a:gd name="T32" fmla="*/ 0 w 24"/>
                    <a:gd name="T33" fmla="*/ 41 h 46"/>
                    <a:gd name="T34" fmla="*/ 2 w 24"/>
                    <a:gd name="T35" fmla="*/ 40 h 46"/>
                    <a:gd name="T36" fmla="*/ 2 w 24"/>
                    <a:gd name="T37" fmla="*/ 40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6"/>
                    <a:gd name="T59" fmla="*/ 24 w 24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6">
                      <a:moveTo>
                        <a:pt x="2" y="40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24" y="8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2" y="40"/>
                      </a:ln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3" name="Freeform 380"/>
                <p:cNvSpPr>
                  <a:spLocks/>
                </p:cNvSpPr>
                <p:nvPr/>
              </p:nvSpPr>
              <p:spPr bwMode="auto">
                <a:xfrm>
                  <a:off x="2004" y="3036"/>
                  <a:ext cx="24" cy="48"/>
                </a:xfrm>
                <a:custGeom>
                  <a:avLst/>
                  <a:gdLst>
                    <a:gd name="T0" fmla="*/ 0 w 24"/>
                    <a:gd name="T1" fmla="*/ 40 h 48"/>
                    <a:gd name="T2" fmla="*/ 24 w 24"/>
                    <a:gd name="T3" fmla="*/ 0 h 48"/>
                    <a:gd name="T4" fmla="*/ 24 w 24"/>
                    <a:gd name="T5" fmla="*/ 2 h 48"/>
                    <a:gd name="T6" fmla="*/ 24 w 24"/>
                    <a:gd name="T7" fmla="*/ 2 h 48"/>
                    <a:gd name="T8" fmla="*/ 24 w 24"/>
                    <a:gd name="T9" fmla="*/ 4 h 48"/>
                    <a:gd name="T10" fmla="*/ 24 w 24"/>
                    <a:gd name="T11" fmla="*/ 5 h 48"/>
                    <a:gd name="T12" fmla="*/ 24 w 24"/>
                    <a:gd name="T13" fmla="*/ 5 h 48"/>
                    <a:gd name="T14" fmla="*/ 24 w 24"/>
                    <a:gd name="T15" fmla="*/ 7 h 48"/>
                    <a:gd name="T16" fmla="*/ 24 w 24"/>
                    <a:gd name="T17" fmla="*/ 7 h 48"/>
                    <a:gd name="T18" fmla="*/ 24 w 24"/>
                    <a:gd name="T19" fmla="*/ 9 h 48"/>
                    <a:gd name="T20" fmla="*/ 0 w 24"/>
                    <a:gd name="T21" fmla="*/ 48 h 48"/>
                    <a:gd name="T22" fmla="*/ 0 w 24"/>
                    <a:gd name="T23" fmla="*/ 47 h 48"/>
                    <a:gd name="T24" fmla="*/ 0 w 24"/>
                    <a:gd name="T25" fmla="*/ 45 h 48"/>
                    <a:gd name="T26" fmla="*/ 0 w 24"/>
                    <a:gd name="T27" fmla="*/ 45 h 48"/>
                    <a:gd name="T28" fmla="*/ 0 w 24"/>
                    <a:gd name="T29" fmla="*/ 43 h 48"/>
                    <a:gd name="T30" fmla="*/ 0 w 24"/>
                    <a:gd name="T31" fmla="*/ 43 h 48"/>
                    <a:gd name="T32" fmla="*/ 0 w 24"/>
                    <a:gd name="T33" fmla="*/ 42 h 48"/>
                    <a:gd name="T34" fmla="*/ 0 w 24"/>
                    <a:gd name="T35" fmla="*/ 42 h 48"/>
                    <a:gd name="T36" fmla="*/ 0 w 24"/>
                    <a:gd name="T37" fmla="*/ 40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8"/>
                    <a:gd name="T59" fmla="*/ 24 w 24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8">
                      <a:moveTo>
                        <a:pt x="0" y="40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4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24" y="9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4" name="Freeform 381"/>
                <p:cNvSpPr>
                  <a:spLocks/>
                </p:cNvSpPr>
                <p:nvPr/>
              </p:nvSpPr>
              <p:spPr bwMode="auto">
                <a:xfrm>
                  <a:off x="2003" y="3041"/>
                  <a:ext cx="25" cy="47"/>
                </a:xfrm>
                <a:custGeom>
                  <a:avLst/>
                  <a:gdLst>
                    <a:gd name="T0" fmla="*/ 1 w 25"/>
                    <a:gd name="T1" fmla="*/ 38 h 47"/>
                    <a:gd name="T2" fmla="*/ 25 w 25"/>
                    <a:gd name="T3" fmla="*/ 0 h 47"/>
                    <a:gd name="T4" fmla="*/ 25 w 25"/>
                    <a:gd name="T5" fmla="*/ 0 h 47"/>
                    <a:gd name="T6" fmla="*/ 25 w 25"/>
                    <a:gd name="T7" fmla="*/ 2 h 47"/>
                    <a:gd name="T8" fmla="*/ 25 w 25"/>
                    <a:gd name="T9" fmla="*/ 2 h 47"/>
                    <a:gd name="T10" fmla="*/ 25 w 25"/>
                    <a:gd name="T11" fmla="*/ 4 h 47"/>
                    <a:gd name="T12" fmla="*/ 25 w 25"/>
                    <a:gd name="T13" fmla="*/ 4 h 47"/>
                    <a:gd name="T14" fmla="*/ 25 w 25"/>
                    <a:gd name="T15" fmla="*/ 5 h 47"/>
                    <a:gd name="T16" fmla="*/ 23 w 25"/>
                    <a:gd name="T17" fmla="*/ 5 h 47"/>
                    <a:gd name="T18" fmla="*/ 23 w 25"/>
                    <a:gd name="T19" fmla="*/ 5 h 47"/>
                    <a:gd name="T20" fmla="*/ 0 w 25"/>
                    <a:gd name="T21" fmla="*/ 47 h 47"/>
                    <a:gd name="T22" fmla="*/ 0 w 25"/>
                    <a:gd name="T23" fmla="*/ 45 h 47"/>
                    <a:gd name="T24" fmla="*/ 1 w 25"/>
                    <a:gd name="T25" fmla="*/ 45 h 47"/>
                    <a:gd name="T26" fmla="*/ 1 w 25"/>
                    <a:gd name="T27" fmla="*/ 43 h 47"/>
                    <a:gd name="T28" fmla="*/ 1 w 25"/>
                    <a:gd name="T29" fmla="*/ 43 h 47"/>
                    <a:gd name="T30" fmla="*/ 1 w 25"/>
                    <a:gd name="T31" fmla="*/ 42 h 47"/>
                    <a:gd name="T32" fmla="*/ 1 w 25"/>
                    <a:gd name="T33" fmla="*/ 40 h 47"/>
                    <a:gd name="T34" fmla="*/ 1 w 25"/>
                    <a:gd name="T35" fmla="*/ 40 h 47"/>
                    <a:gd name="T36" fmla="*/ 1 w 25"/>
                    <a:gd name="T37" fmla="*/ 38 h 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7"/>
                    <a:gd name="T59" fmla="*/ 25 w 25"/>
                    <a:gd name="T60" fmla="*/ 47 h 4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7">
                      <a:moveTo>
                        <a:pt x="1" y="38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4"/>
                      </a:lnTo>
                      <a:lnTo>
                        <a:pt x="25" y="5"/>
                      </a:lnTo>
                      <a:lnTo>
                        <a:pt x="23" y="5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1" y="45"/>
                      </a:lnTo>
                      <a:lnTo>
                        <a:pt x="1" y="43"/>
                      </a:lnTo>
                      <a:lnTo>
                        <a:pt x="1" y="42"/>
                      </a:lnTo>
                      <a:lnTo>
                        <a:pt x="1" y="40"/>
                      </a:lnTo>
                      <a:lnTo>
                        <a:pt x="1" y="38"/>
                      </a:ln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5" name="Freeform 382"/>
                <p:cNvSpPr>
                  <a:spLocks/>
                </p:cNvSpPr>
                <p:nvPr/>
              </p:nvSpPr>
              <p:spPr bwMode="auto">
                <a:xfrm>
                  <a:off x="2003" y="3045"/>
                  <a:ext cx="25" cy="46"/>
                </a:xfrm>
                <a:custGeom>
                  <a:avLst/>
                  <a:gdLst>
                    <a:gd name="T0" fmla="*/ 1 w 25"/>
                    <a:gd name="T1" fmla="*/ 39 h 46"/>
                    <a:gd name="T2" fmla="*/ 25 w 25"/>
                    <a:gd name="T3" fmla="*/ 0 h 46"/>
                    <a:gd name="T4" fmla="*/ 25 w 25"/>
                    <a:gd name="T5" fmla="*/ 0 h 46"/>
                    <a:gd name="T6" fmla="*/ 25 w 25"/>
                    <a:gd name="T7" fmla="*/ 1 h 46"/>
                    <a:gd name="T8" fmla="*/ 23 w 25"/>
                    <a:gd name="T9" fmla="*/ 1 h 46"/>
                    <a:gd name="T10" fmla="*/ 23 w 25"/>
                    <a:gd name="T11" fmla="*/ 1 h 46"/>
                    <a:gd name="T12" fmla="*/ 23 w 25"/>
                    <a:gd name="T13" fmla="*/ 3 h 46"/>
                    <a:gd name="T14" fmla="*/ 23 w 25"/>
                    <a:gd name="T15" fmla="*/ 3 h 46"/>
                    <a:gd name="T16" fmla="*/ 23 w 25"/>
                    <a:gd name="T17" fmla="*/ 4 h 46"/>
                    <a:gd name="T18" fmla="*/ 23 w 25"/>
                    <a:gd name="T19" fmla="*/ 4 h 46"/>
                    <a:gd name="T20" fmla="*/ 0 w 25"/>
                    <a:gd name="T21" fmla="*/ 46 h 46"/>
                    <a:gd name="T22" fmla="*/ 0 w 25"/>
                    <a:gd name="T23" fmla="*/ 46 h 46"/>
                    <a:gd name="T24" fmla="*/ 0 w 25"/>
                    <a:gd name="T25" fmla="*/ 44 h 46"/>
                    <a:gd name="T26" fmla="*/ 0 w 25"/>
                    <a:gd name="T27" fmla="*/ 43 h 46"/>
                    <a:gd name="T28" fmla="*/ 0 w 25"/>
                    <a:gd name="T29" fmla="*/ 43 h 46"/>
                    <a:gd name="T30" fmla="*/ 0 w 25"/>
                    <a:gd name="T31" fmla="*/ 41 h 46"/>
                    <a:gd name="T32" fmla="*/ 1 w 25"/>
                    <a:gd name="T33" fmla="*/ 41 h 46"/>
                    <a:gd name="T34" fmla="*/ 1 w 25"/>
                    <a:gd name="T35" fmla="*/ 39 h 46"/>
                    <a:gd name="T36" fmla="*/ 1 w 25"/>
                    <a:gd name="T37" fmla="*/ 39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6"/>
                    <a:gd name="T59" fmla="*/ 25 w 25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6">
                      <a:moveTo>
                        <a:pt x="1" y="39"/>
                      </a:moveTo>
                      <a:lnTo>
                        <a:pt x="25" y="0"/>
                      </a:lnTo>
                      <a:lnTo>
                        <a:pt x="25" y="1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3" y="4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1" y="41"/>
                      </a:lnTo>
                      <a:lnTo>
                        <a:pt x="1" y="39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6" name="Freeform 383"/>
                <p:cNvSpPr>
                  <a:spLocks/>
                </p:cNvSpPr>
                <p:nvPr/>
              </p:nvSpPr>
              <p:spPr bwMode="auto">
                <a:xfrm>
                  <a:off x="2003" y="3046"/>
                  <a:ext cx="23" cy="48"/>
                </a:xfrm>
                <a:custGeom>
                  <a:avLst/>
                  <a:gdLst>
                    <a:gd name="T0" fmla="*/ 0 w 23"/>
                    <a:gd name="T1" fmla="*/ 42 h 48"/>
                    <a:gd name="T2" fmla="*/ 23 w 23"/>
                    <a:gd name="T3" fmla="*/ 0 h 48"/>
                    <a:gd name="T4" fmla="*/ 23 w 23"/>
                    <a:gd name="T5" fmla="*/ 2 h 48"/>
                    <a:gd name="T6" fmla="*/ 23 w 23"/>
                    <a:gd name="T7" fmla="*/ 2 h 48"/>
                    <a:gd name="T8" fmla="*/ 23 w 23"/>
                    <a:gd name="T9" fmla="*/ 3 h 48"/>
                    <a:gd name="T10" fmla="*/ 23 w 23"/>
                    <a:gd name="T11" fmla="*/ 3 h 48"/>
                    <a:gd name="T12" fmla="*/ 23 w 23"/>
                    <a:gd name="T13" fmla="*/ 5 h 48"/>
                    <a:gd name="T14" fmla="*/ 23 w 23"/>
                    <a:gd name="T15" fmla="*/ 5 h 48"/>
                    <a:gd name="T16" fmla="*/ 23 w 23"/>
                    <a:gd name="T17" fmla="*/ 7 h 48"/>
                    <a:gd name="T18" fmla="*/ 23 w 23"/>
                    <a:gd name="T19" fmla="*/ 7 h 48"/>
                    <a:gd name="T20" fmla="*/ 0 w 23"/>
                    <a:gd name="T21" fmla="*/ 48 h 48"/>
                    <a:gd name="T22" fmla="*/ 0 w 23"/>
                    <a:gd name="T23" fmla="*/ 48 h 48"/>
                    <a:gd name="T24" fmla="*/ 0 w 23"/>
                    <a:gd name="T25" fmla="*/ 47 h 48"/>
                    <a:gd name="T26" fmla="*/ 0 w 23"/>
                    <a:gd name="T27" fmla="*/ 47 h 48"/>
                    <a:gd name="T28" fmla="*/ 0 w 23"/>
                    <a:gd name="T29" fmla="*/ 45 h 48"/>
                    <a:gd name="T30" fmla="*/ 0 w 23"/>
                    <a:gd name="T31" fmla="*/ 43 h 48"/>
                    <a:gd name="T32" fmla="*/ 0 w 23"/>
                    <a:gd name="T33" fmla="*/ 43 h 48"/>
                    <a:gd name="T34" fmla="*/ 0 w 23"/>
                    <a:gd name="T35" fmla="*/ 42 h 48"/>
                    <a:gd name="T36" fmla="*/ 0 w 23"/>
                    <a:gd name="T37" fmla="*/ 42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8"/>
                    <a:gd name="T59" fmla="*/ 23 w 23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8">
                      <a:moveTo>
                        <a:pt x="0" y="42"/>
                      </a:moveTo>
                      <a:lnTo>
                        <a:pt x="23" y="0"/>
                      </a:lnTo>
                      <a:lnTo>
                        <a:pt x="23" y="2"/>
                      </a:lnTo>
                      <a:lnTo>
                        <a:pt x="23" y="3"/>
                      </a:lnTo>
                      <a:lnTo>
                        <a:pt x="23" y="5"/>
                      </a:lnTo>
                      <a:lnTo>
                        <a:pt x="23" y="7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7" name="Freeform 384"/>
                <p:cNvSpPr>
                  <a:spLocks/>
                </p:cNvSpPr>
                <p:nvPr/>
              </p:nvSpPr>
              <p:spPr bwMode="auto">
                <a:xfrm>
                  <a:off x="2003" y="3049"/>
                  <a:ext cx="23" cy="49"/>
                </a:xfrm>
                <a:custGeom>
                  <a:avLst/>
                  <a:gdLst>
                    <a:gd name="T0" fmla="*/ 0 w 23"/>
                    <a:gd name="T1" fmla="*/ 42 h 49"/>
                    <a:gd name="T2" fmla="*/ 23 w 23"/>
                    <a:gd name="T3" fmla="*/ 0 h 49"/>
                    <a:gd name="T4" fmla="*/ 23 w 23"/>
                    <a:gd name="T5" fmla="*/ 2 h 49"/>
                    <a:gd name="T6" fmla="*/ 23 w 23"/>
                    <a:gd name="T7" fmla="*/ 2 h 49"/>
                    <a:gd name="T8" fmla="*/ 23 w 23"/>
                    <a:gd name="T9" fmla="*/ 4 h 49"/>
                    <a:gd name="T10" fmla="*/ 23 w 23"/>
                    <a:gd name="T11" fmla="*/ 4 h 49"/>
                    <a:gd name="T12" fmla="*/ 23 w 23"/>
                    <a:gd name="T13" fmla="*/ 5 h 49"/>
                    <a:gd name="T14" fmla="*/ 23 w 23"/>
                    <a:gd name="T15" fmla="*/ 5 h 49"/>
                    <a:gd name="T16" fmla="*/ 23 w 23"/>
                    <a:gd name="T17" fmla="*/ 7 h 49"/>
                    <a:gd name="T18" fmla="*/ 23 w 23"/>
                    <a:gd name="T19" fmla="*/ 7 h 49"/>
                    <a:gd name="T20" fmla="*/ 0 w 23"/>
                    <a:gd name="T21" fmla="*/ 49 h 49"/>
                    <a:gd name="T22" fmla="*/ 0 w 23"/>
                    <a:gd name="T23" fmla="*/ 49 h 49"/>
                    <a:gd name="T24" fmla="*/ 0 w 23"/>
                    <a:gd name="T25" fmla="*/ 47 h 49"/>
                    <a:gd name="T26" fmla="*/ 0 w 23"/>
                    <a:gd name="T27" fmla="*/ 47 h 49"/>
                    <a:gd name="T28" fmla="*/ 0 w 23"/>
                    <a:gd name="T29" fmla="*/ 45 h 49"/>
                    <a:gd name="T30" fmla="*/ 0 w 23"/>
                    <a:gd name="T31" fmla="*/ 45 h 49"/>
                    <a:gd name="T32" fmla="*/ 0 w 23"/>
                    <a:gd name="T33" fmla="*/ 44 h 49"/>
                    <a:gd name="T34" fmla="*/ 0 w 23"/>
                    <a:gd name="T35" fmla="*/ 44 h 49"/>
                    <a:gd name="T36" fmla="*/ 0 w 23"/>
                    <a:gd name="T37" fmla="*/ 42 h 4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49"/>
                    <a:gd name="T59" fmla="*/ 23 w 23"/>
                    <a:gd name="T60" fmla="*/ 49 h 4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49">
                      <a:moveTo>
                        <a:pt x="0" y="42"/>
                      </a:moveTo>
                      <a:lnTo>
                        <a:pt x="23" y="0"/>
                      </a:lnTo>
                      <a:lnTo>
                        <a:pt x="23" y="2"/>
                      </a:lnTo>
                      <a:lnTo>
                        <a:pt x="23" y="4"/>
                      </a:lnTo>
                      <a:lnTo>
                        <a:pt x="23" y="5"/>
                      </a:lnTo>
                      <a:lnTo>
                        <a:pt x="23" y="7"/>
                      </a:lnTo>
                      <a:lnTo>
                        <a:pt x="0" y="49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4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8" name="Freeform 385"/>
                <p:cNvSpPr>
                  <a:spLocks/>
                </p:cNvSpPr>
                <p:nvPr/>
              </p:nvSpPr>
              <p:spPr bwMode="auto">
                <a:xfrm>
                  <a:off x="2001" y="3053"/>
                  <a:ext cx="25" cy="50"/>
                </a:xfrm>
                <a:custGeom>
                  <a:avLst/>
                  <a:gdLst>
                    <a:gd name="T0" fmla="*/ 2 w 25"/>
                    <a:gd name="T1" fmla="*/ 41 h 50"/>
                    <a:gd name="T2" fmla="*/ 25 w 25"/>
                    <a:gd name="T3" fmla="*/ 0 h 50"/>
                    <a:gd name="T4" fmla="*/ 25 w 25"/>
                    <a:gd name="T5" fmla="*/ 1 h 50"/>
                    <a:gd name="T6" fmla="*/ 25 w 25"/>
                    <a:gd name="T7" fmla="*/ 1 h 50"/>
                    <a:gd name="T8" fmla="*/ 25 w 25"/>
                    <a:gd name="T9" fmla="*/ 3 h 50"/>
                    <a:gd name="T10" fmla="*/ 25 w 25"/>
                    <a:gd name="T11" fmla="*/ 3 h 50"/>
                    <a:gd name="T12" fmla="*/ 25 w 25"/>
                    <a:gd name="T13" fmla="*/ 5 h 50"/>
                    <a:gd name="T14" fmla="*/ 25 w 25"/>
                    <a:gd name="T15" fmla="*/ 5 h 50"/>
                    <a:gd name="T16" fmla="*/ 25 w 25"/>
                    <a:gd name="T17" fmla="*/ 6 h 50"/>
                    <a:gd name="T18" fmla="*/ 25 w 25"/>
                    <a:gd name="T19" fmla="*/ 6 h 50"/>
                    <a:gd name="T20" fmla="*/ 0 w 25"/>
                    <a:gd name="T21" fmla="*/ 50 h 50"/>
                    <a:gd name="T22" fmla="*/ 0 w 25"/>
                    <a:gd name="T23" fmla="*/ 48 h 50"/>
                    <a:gd name="T24" fmla="*/ 2 w 25"/>
                    <a:gd name="T25" fmla="*/ 46 h 50"/>
                    <a:gd name="T26" fmla="*/ 2 w 25"/>
                    <a:gd name="T27" fmla="*/ 46 h 50"/>
                    <a:gd name="T28" fmla="*/ 2 w 25"/>
                    <a:gd name="T29" fmla="*/ 45 h 50"/>
                    <a:gd name="T30" fmla="*/ 2 w 25"/>
                    <a:gd name="T31" fmla="*/ 45 h 50"/>
                    <a:gd name="T32" fmla="*/ 2 w 25"/>
                    <a:gd name="T33" fmla="*/ 43 h 50"/>
                    <a:gd name="T34" fmla="*/ 2 w 25"/>
                    <a:gd name="T35" fmla="*/ 43 h 50"/>
                    <a:gd name="T36" fmla="*/ 2 w 25"/>
                    <a:gd name="T37" fmla="*/ 41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2" y="41"/>
                      </a:moveTo>
                      <a:lnTo>
                        <a:pt x="25" y="0"/>
                      </a:lnTo>
                      <a:lnTo>
                        <a:pt x="25" y="1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6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2" y="46"/>
                      </a:lnTo>
                      <a:lnTo>
                        <a:pt x="2" y="45"/>
                      </a:lnTo>
                      <a:lnTo>
                        <a:pt x="2" y="43"/>
                      </a:lnTo>
                      <a:lnTo>
                        <a:pt x="2" y="41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59" name="Freeform 386"/>
                <p:cNvSpPr>
                  <a:spLocks/>
                </p:cNvSpPr>
                <p:nvPr/>
              </p:nvSpPr>
              <p:spPr bwMode="auto">
                <a:xfrm>
                  <a:off x="2001" y="3056"/>
                  <a:ext cx="25" cy="50"/>
                </a:xfrm>
                <a:custGeom>
                  <a:avLst/>
                  <a:gdLst>
                    <a:gd name="T0" fmla="*/ 2 w 25"/>
                    <a:gd name="T1" fmla="*/ 42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2 h 50"/>
                    <a:gd name="T8" fmla="*/ 25 w 25"/>
                    <a:gd name="T9" fmla="*/ 3 h 50"/>
                    <a:gd name="T10" fmla="*/ 25 w 25"/>
                    <a:gd name="T11" fmla="*/ 3 h 50"/>
                    <a:gd name="T12" fmla="*/ 25 w 25"/>
                    <a:gd name="T13" fmla="*/ 5 h 50"/>
                    <a:gd name="T14" fmla="*/ 25 w 25"/>
                    <a:gd name="T15" fmla="*/ 5 h 50"/>
                    <a:gd name="T16" fmla="*/ 25 w 25"/>
                    <a:gd name="T17" fmla="*/ 7 h 50"/>
                    <a:gd name="T18" fmla="*/ 25 w 25"/>
                    <a:gd name="T19" fmla="*/ 7 h 50"/>
                    <a:gd name="T20" fmla="*/ 0 w 25"/>
                    <a:gd name="T21" fmla="*/ 50 h 50"/>
                    <a:gd name="T22" fmla="*/ 0 w 25"/>
                    <a:gd name="T23" fmla="*/ 48 h 50"/>
                    <a:gd name="T24" fmla="*/ 0 w 25"/>
                    <a:gd name="T25" fmla="*/ 48 h 50"/>
                    <a:gd name="T26" fmla="*/ 0 w 25"/>
                    <a:gd name="T27" fmla="*/ 47 h 50"/>
                    <a:gd name="T28" fmla="*/ 0 w 25"/>
                    <a:gd name="T29" fmla="*/ 45 h 50"/>
                    <a:gd name="T30" fmla="*/ 2 w 25"/>
                    <a:gd name="T31" fmla="*/ 45 h 50"/>
                    <a:gd name="T32" fmla="*/ 2 w 25"/>
                    <a:gd name="T33" fmla="*/ 43 h 50"/>
                    <a:gd name="T34" fmla="*/ 2 w 25"/>
                    <a:gd name="T35" fmla="*/ 43 h 50"/>
                    <a:gd name="T36" fmla="*/ 2 w 25"/>
                    <a:gd name="T37" fmla="*/ 42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2" y="42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7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2" y="45"/>
                      </a:lnTo>
                      <a:lnTo>
                        <a:pt x="2" y="43"/>
                      </a:lnTo>
                      <a:lnTo>
                        <a:pt x="2" y="42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0" name="Freeform 387"/>
                <p:cNvSpPr>
                  <a:spLocks/>
                </p:cNvSpPr>
                <p:nvPr/>
              </p:nvSpPr>
              <p:spPr bwMode="auto">
                <a:xfrm>
                  <a:off x="2001" y="3059"/>
                  <a:ext cx="25" cy="50"/>
                </a:xfrm>
                <a:custGeom>
                  <a:avLst/>
                  <a:gdLst>
                    <a:gd name="T0" fmla="*/ 0 w 25"/>
                    <a:gd name="T1" fmla="*/ 42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2 h 50"/>
                    <a:gd name="T8" fmla="*/ 25 w 25"/>
                    <a:gd name="T9" fmla="*/ 4 h 50"/>
                    <a:gd name="T10" fmla="*/ 25 w 25"/>
                    <a:gd name="T11" fmla="*/ 4 h 50"/>
                    <a:gd name="T12" fmla="*/ 25 w 25"/>
                    <a:gd name="T13" fmla="*/ 5 h 50"/>
                    <a:gd name="T14" fmla="*/ 25 w 25"/>
                    <a:gd name="T15" fmla="*/ 5 h 50"/>
                    <a:gd name="T16" fmla="*/ 25 w 25"/>
                    <a:gd name="T17" fmla="*/ 7 h 50"/>
                    <a:gd name="T18" fmla="*/ 25 w 25"/>
                    <a:gd name="T19" fmla="*/ 7 h 50"/>
                    <a:gd name="T20" fmla="*/ 0 w 25"/>
                    <a:gd name="T21" fmla="*/ 50 h 50"/>
                    <a:gd name="T22" fmla="*/ 0 w 25"/>
                    <a:gd name="T23" fmla="*/ 49 h 50"/>
                    <a:gd name="T24" fmla="*/ 0 w 25"/>
                    <a:gd name="T25" fmla="*/ 49 h 50"/>
                    <a:gd name="T26" fmla="*/ 0 w 25"/>
                    <a:gd name="T27" fmla="*/ 47 h 50"/>
                    <a:gd name="T28" fmla="*/ 0 w 25"/>
                    <a:gd name="T29" fmla="*/ 47 h 50"/>
                    <a:gd name="T30" fmla="*/ 0 w 25"/>
                    <a:gd name="T31" fmla="*/ 45 h 50"/>
                    <a:gd name="T32" fmla="*/ 0 w 25"/>
                    <a:gd name="T33" fmla="*/ 45 h 50"/>
                    <a:gd name="T34" fmla="*/ 0 w 25"/>
                    <a:gd name="T35" fmla="*/ 44 h 50"/>
                    <a:gd name="T36" fmla="*/ 0 w 25"/>
                    <a:gd name="T37" fmla="*/ 42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0" y="42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4"/>
                      </a:lnTo>
                      <a:lnTo>
                        <a:pt x="25" y="5"/>
                      </a:lnTo>
                      <a:lnTo>
                        <a:pt x="25" y="7"/>
                      </a:lnTo>
                      <a:lnTo>
                        <a:pt x="0" y="50"/>
                      </a:lnTo>
                      <a:lnTo>
                        <a:pt x="0" y="49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4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1" name="Freeform 388"/>
                <p:cNvSpPr>
                  <a:spLocks/>
                </p:cNvSpPr>
                <p:nvPr/>
              </p:nvSpPr>
              <p:spPr bwMode="auto">
                <a:xfrm>
                  <a:off x="2001" y="3063"/>
                  <a:ext cx="25" cy="49"/>
                </a:xfrm>
                <a:custGeom>
                  <a:avLst/>
                  <a:gdLst>
                    <a:gd name="T0" fmla="*/ 0 w 25"/>
                    <a:gd name="T1" fmla="*/ 43 h 49"/>
                    <a:gd name="T2" fmla="*/ 25 w 25"/>
                    <a:gd name="T3" fmla="*/ 0 h 49"/>
                    <a:gd name="T4" fmla="*/ 25 w 25"/>
                    <a:gd name="T5" fmla="*/ 1 h 49"/>
                    <a:gd name="T6" fmla="*/ 25 w 25"/>
                    <a:gd name="T7" fmla="*/ 1 h 49"/>
                    <a:gd name="T8" fmla="*/ 25 w 25"/>
                    <a:gd name="T9" fmla="*/ 3 h 49"/>
                    <a:gd name="T10" fmla="*/ 25 w 25"/>
                    <a:gd name="T11" fmla="*/ 3 h 49"/>
                    <a:gd name="T12" fmla="*/ 25 w 25"/>
                    <a:gd name="T13" fmla="*/ 5 h 49"/>
                    <a:gd name="T14" fmla="*/ 25 w 25"/>
                    <a:gd name="T15" fmla="*/ 5 h 49"/>
                    <a:gd name="T16" fmla="*/ 25 w 25"/>
                    <a:gd name="T17" fmla="*/ 6 h 49"/>
                    <a:gd name="T18" fmla="*/ 25 w 25"/>
                    <a:gd name="T19" fmla="*/ 6 h 49"/>
                    <a:gd name="T20" fmla="*/ 0 w 25"/>
                    <a:gd name="T21" fmla="*/ 49 h 49"/>
                    <a:gd name="T22" fmla="*/ 0 w 25"/>
                    <a:gd name="T23" fmla="*/ 48 h 49"/>
                    <a:gd name="T24" fmla="*/ 0 w 25"/>
                    <a:gd name="T25" fmla="*/ 48 h 49"/>
                    <a:gd name="T26" fmla="*/ 0 w 25"/>
                    <a:gd name="T27" fmla="*/ 46 h 49"/>
                    <a:gd name="T28" fmla="*/ 0 w 25"/>
                    <a:gd name="T29" fmla="*/ 46 h 49"/>
                    <a:gd name="T30" fmla="*/ 0 w 25"/>
                    <a:gd name="T31" fmla="*/ 45 h 49"/>
                    <a:gd name="T32" fmla="*/ 0 w 25"/>
                    <a:gd name="T33" fmla="*/ 45 h 49"/>
                    <a:gd name="T34" fmla="*/ 0 w 25"/>
                    <a:gd name="T35" fmla="*/ 43 h 49"/>
                    <a:gd name="T36" fmla="*/ 0 w 25"/>
                    <a:gd name="T37" fmla="*/ 43 h 4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9"/>
                    <a:gd name="T59" fmla="*/ 25 w 25"/>
                    <a:gd name="T60" fmla="*/ 49 h 4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9">
                      <a:moveTo>
                        <a:pt x="0" y="43"/>
                      </a:moveTo>
                      <a:lnTo>
                        <a:pt x="25" y="0"/>
                      </a:lnTo>
                      <a:lnTo>
                        <a:pt x="25" y="1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6"/>
                      </a:lnTo>
                      <a:lnTo>
                        <a:pt x="0" y="49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2" name="Freeform 389"/>
                <p:cNvSpPr>
                  <a:spLocks/>
                </p:cNvSpPr>
                <p:nvPr/>
              </p:nvSpPr>
              <p:spPr bwMode="auto">
                <a:xfrm>
                  <a:off x="2001" y="3066"/>
                  <a:ext cx="25" cy="50"/>
                </a:xfrm>
                <a:custGeom>
                  <a:avLst/>
                  <a:gdLst>
                    <a:gd name="T0" fmla="*/ 0 w 25"/>
                    <a:gd name="T1" fmla="*/ 43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2 h 50"/>
                    <a:gd name="T8" fmla="*/ 25 w 25"/>
                    <a:gd name="T9" fmla="*/ 3 h 50"/>
                    <a:gd name="T10" fmla="*/ 25 w 25"/>
                    <a:gd name="T11" fmla="*/ 3 h 50"/>
                    <a:gd name="T12" fmla="*/ 25 w 25"/>
                    <a:gd name="T13" fmla="*/ 5 h 50"/>
                    <a:gd name="T14" fmla="*/ 25 w 25"/>
                    <a:gd name="T15" fmla="*/ 5 h 50"/>
                    <a:gd name="T16" fmla="*/ 25 w 25"/>
                    <a:gd name="T17" fmla="*/ 7 h 50"/>
                    <a:gd name="T18" fmla="*/ 25 w 25"/>
                    <a:gd name="T19" fmla="*/ 7 h 50"/>
                    <a:gd name="T20" fmla="*/ 0 w 25"/>
                    <a:gd name="T21" fmla="*/ 50 h 50"/>
                    <a:gd name="T22" fmla="*/ 0 w 25"/>
                    <a:gd name="T23" fmla="*/ 48 h 50"/>
                    <a:gd name="T24" fmla="*/ 0 w 25"/>
                    <a:gd name="T25" fmla="*/ 48 h 50"/>
                    <a:gd name="T26" fmla="*/ 0 w 25"/>
                    <a:gd name="T27" fmla="*/ 46 h 50"/>
                    <a:gd name="T28" fmla="*/ 0 w 25"/>
                    <a:gd name="T29" fmla="*/ 46 h 50"/>
                    <a:gd name="T30" fmla="*/ 0 w 25"/>
                    <a:gd name="T31" fmla="*/ 45 h 50"/>
                    <a:gd name="T32" fmla="*/ 0 w 25"/>
                    <a:gd name="T33" fmla="*/ 45 h 50"/>
                    <a:gd name="T34" fmla="*/ 0 w 25"/>
                    <a:gd name="T35" fmla="*/ 43 h 50"/>
                    <a:gd name="T36" fmla="*/ 0 w 25"/>
                    <a:gd name="T37" fmla="*/ 43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0" y="43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7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3" name="Freeform 390"/>
                <p:cNvSpPr>
                  <a:spLocks/>
                </p:cNvSpPr>
                <p:nvPr/>
              </p:nvSpPr>
              <p:spPr bwMode="auto">
                <a:xfrm>
                  <a:off x="2001" y="3069"/>
                  <a:ext cx="25" cy="50"/>
                </a:xfrm>
                <a:custGeom>
                  <a:avLst/>
                  <a:gdLst>
                    <a:gd name="T0" fmla="*/ 0 w 25"/>
                    <a:gd name="T1" fmla="*/ 43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2 h 50"/>
                    <a:gd name="T8" fmla="*/ 25 w 25"/>
                    <a:gd name="T9" fmla="*/ 4 h 50"/>
                    <a:gd name="T10" fmla="*/ 25 w 25"/>
                    <a:gd name="T11" fmla="*/ 4 h 50"/>
                    <a:gd name="T12" fmla="*/ 23 w 25"/>
                    <a:gd name="T13" fmla="*/ 5 h 50"/>
                    <a:gd name="T14" fmla="*/ 23 w 25"/>
                    <a:gd name="T15" fmla="*/ 5 h 50"/>
                    <a:gd name="T16" fmla="*/ 23 w 25"/>
                    <a:gd name="T17" fmla="*/ 7 h 50"/>
                    <a:gd name="T18" fmla="*/ 23 w 25"/>
                    <a:gd name="T19" fmla="*/ 7 h 50"/>
                    <a:gd name="T20" fmla="*/ 0 w 25"/>
                    <a:gd name="T21" fmla="*/ 50 h 50"/>
                    <a:gd name="T22" fmla="*/ 0 w 25"/>
                    <a:gd name="T23" fmla="*/ 48 h 50"/>
                    <a:gd name="T24" fmla="*/ 0 w 25"/>
                    <a:gd name="T25" fmla="*/ 48 h 50"/>
                    <a:gd name="T26" fmla="*/ 0 w 25"/>
                    <a:gd name="T27" fmla="*/ 47 h 50"/>
                    <a:gd name="T28" fmla="*/ 0 w 25"/>
                    <a:gd name="T29" fmla="*/ 47 h 50"/>
                    <a:gd name="T30" fmla="*/ 0 w 25"/>
                    <a:gd name="T31" fmla="*/ 45 h 50"/>
                    <a:gd name="T32" fmla="*/ 0 w 25"/>
                    <a:gd name="T33" fmla="*/ 45 h 50"/>
                    <a:gd name="T34" fmla="*/ 0 w 25"/>
                    <a:gd name="T35" fmla="*/ 43 h 50"/>
                    <a:gd name="T36" fmla="*/ 0 w 25"/>
                    <a:gd name="T37" fmla="*/ 43 h 5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50"/>
                    <a:gd name="T59" fmla="*/ 25 w 25"/>
                    <a:gd name="T60" fmla="*/ 50 h 5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50">
                      <a:moveTo>
                        <a:pt x="0" y="43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4"/>
                      </a:lnTo>
                      <a:lnTo>
                        <a:pt x="23" y="5"/>
                      </a:lnTo>
                      <a:lnTo>
                        <a:pt x="23" y="7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4" name="Freeform 391"/>
                <p:cNvSpPr>
                  <a:spLocks/>
                </p:cNvSpPr>
                <p:nvPr/>
              </p:nvSpPr>
              <p:spPr bwMode="auto">
                <a:xfrm>
                  <a:off x="2001" y="3073"/>
                  <a:ext cx="25" cy="49"/>
                </a:xfrm>
                <a:custGeom>
                  <a:avLst/>
                  <a:gdLst>
                    <a:gd name="T0" fmla="*/ 0 w 25"/>
                    <a:gd name="T1" fmla="*/ 43 h 49"/>
                    <a:gd name="T2" fmla="*/ 25 w 25"/>
                    <a:gd name="T3" fmla="*/ 0 h 49"/>
                    <a:gd name="T4" fmla="*/ 23 w 25"/>
                    <a:gd name="T5" fmla="*/ 1 h 49"/>
                    <a:gd name="T6" fmla="*/ 23 w 25"/>
                    <a:gd name="T7" fmla="*/ 1 h 49"/>
                    <a:gd name="T8" fmla="*/ 23 w 25"/>
                    <a:gd name="T9" fmla="*/ 3 h 49"/>
                    <a:gd name="T10" fmla="*/ 23 w 25"/>
                    <a:gd name="T11" fmla="*/ 3 h 49"/>
                    <a:gd name="T12" fmla="*/ 23 w 25"/>
                    <a:gd name="T13" fmla="*/ 5 h 49"/>
                    <a:gd name="T14" fmla="*/ 23 w 25"/>
                    <a:gd name="T15" fmla="*/ 5 h 49"/>
                    <a:gd name="T16" fmla="*/ 23 w 25"/>
                    <a:gd name="T17" fmla="*/ 6 h 49"/>
                    <a:gd name="T18" fmla="*/ 23 w 25"/>
                    <a:gd name="T19" fmla="*/ 6 h 49"/>
                    <a:gd name="T20" fmla="*/ 0 w 25"/>
                    <a:gd name="T21" fmla="*/ 49 h 49"/>
                    <a:gd name="T22" fmla="*/ 0 w 25"/>
                    <a:gd name="T23" fmla="*/ 48 h 49"/>
                    <a:gd name="T24" fmla="*/ 0 w 25"/>
                    <a:gd name="T25" fmla="*/ 48 h 49"/>
                    <a:gd name="T26" fmla="*/ 0 w 25"/>
                    <a:gd name="T27" fmla="*/ 46 h 49"/>
                    <a:gd name="T28" fmla="*/ 0 w 25"/>
                    <a:gd name="T29" fmla="*/ 46 h 49"/>
                    <a:gd name="T30" fmla="*/ 0 w 25"/>
                    <a:gd name="T31" fmla="*/ 44 h 49"/>
                    <a:gd name="T32" fmla="*/ 0 w 25"/>
                    <a:gd name="T33" fmla="*/ 44 h 49"/>
                    <a:gd name="T34" fmla="*/ 0 w 25"/>
                    <a:gd name="T35" fmla="*/ 43 h 49"/>
                    <a:gd name="T36" fmla="*/ 0 w 25"/>
                    <a:gd name="T37" fmla="*/ 43 h 4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9"/>
                    <a:gd name="T59" fmla="*/ 25 w 25"/>
                    <a:gd name="T60" fmla="*/ 49 h 4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9">
                      <a:moveTo>
                        <a:pt x="0" y="43"/>
                      </a:moveTo>
                      <a:lnTo>
                        <a:pt x="25" y="0"/>
                      </a:lnTo>
                      <a:lnTo>
                        <a:pt x="23" y="1"/>
                      </a:lnTo>
                      <a:lnTo>
                        <a:pt x="23" y="3"/>
                      </a:lnTo>
                      <a:lnTo>
                        <a:pt x="23" y="5"/>
                      </a:lnTo>
                      <a:lnTo>
                        <a:pt x="23" y="6"/>
                      </a:lnTo>
                      <a:lnTo>
                        <a:pt x="0" y="49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5" name="Freeform 392"/>
                <p:cNvSpPr>
                  <a:spLocks/>
                </p:cNvSpPr>
                <p:nvPr/>
              </p:nvSpPr>
              <p:spPr bwMode="auto">
                <a:xfrm>
                  <a:off x="1999" y="3076"/>
                  <a:ext cx="25" cy="50"/>
                </a:xfrm>
                <a:custGeom>
                  <a:avLst/>
                  <a:gdLst>
                    <a:gd name="T0" fmla="*/ 2 w 25"/>
                    <a:gd name="T1" fmla="*/ 43 h 50"/>
                    <a:gd name="T2" fmla="*/ 25 w 25"/>
                    <a:gd name="T3" fmla="*/ 0 h 50"/>
                    <a:gd name="T4" fmla="*/ 25 w 25"/>
                    <a:gd name="T5" fmla="*/ 2 h 50"/>
                    <a:gd name="T6" fmla="*/ 25 w 25"/>
                    <a:gd name="T7" fmla="*/ 2 h 50"/>
                    <a:gd name="T8" fmla="*/ 25 w 25"/>
                    <a:gd name="T9" fmla="*/ 2 h 50"/>
                    <a:gd name="T10" fmla="*/ 25 w 25"/>
                    <a:gd name="T11" fmla="*/ 3 h 50"/>
                    <a:gd name="T12" fmla="*/ 25 w 25"/>
                    <a:gd name="T13" fmla="*/ 3 h 50"/>
                    <a:gd name="T14" fmla="*/ 25 w 25"/>
                    <a:gd name="T15" fmla="*/ 5 h 50"/>
                    <a:gd name="T16" fmla="*/ 25 w 25"/>
                    <a:gd name="T17" fmla="*/ 5 h 50"/>
                    <a:gd name="T18" fmla="*/ 25 w 25"/>
                    <a:gd name="T19" fmla="*/ 5 h 50"/>
                    <a:gd name="T20" fmla="*/ 25 w 25"/>
                    <a:gd name="T21" fmla="*/ 7 h 50"/>
                    <a:gd name="T22" fmla="*/ 25 w 25"/>
                    <a:gd name="T23" fmla="*/ 7 h 50"/>
                    <a:gd name="T24" fmla="*/ 25 w 25"/>
                    <a:gd name="T25" fmla="*/ 7 h 50"/>
                    <a:gd name="T26" fmla="*/ 25 w 25"/>
                    <a:gd name="T27" fmla="*/ 7 h 50"/>
                    <a:gd name="T28" fmla="*/ 25 w 25"/>
                    <a:gd name="T29" fmla="*/ 7 h 50"/>
                    <a:gd name="T30" fmla="*/ 25 w 25"/>
                    <a:gd name="T31" fmla="*/ 7 h 50"/>
                    <a:gd name="T32" fmla="*/ 25 w 25"/>
                    <a:gd name="T33" fmla="*/ 7 h 50"/>
                    <a:gd name="T34" fmla="*/ 25 w 25"/>
                    <a:gd name="T35" fmla="*/ 7 h 50"/>
                    <a:gd name="T36" fmla="*/ 0 w 25"/>
                    <a:gd name="T37" fmla="*/ 50 h 50"/>
                    <a:gd name="T38" fmla="*/ 0 w 25"/>
                    <a:gd name="T39" fmla="*/ 48 h 50"/>
                    <a:gd name="T40" fmla="*/ 0 w 25"/>
                    <a:gd name="T41" fmla="*/ 48 h 50"/>
                    <a:gd name="T42" fmla="*/ 0 w 25"/>
                    <a:gd name="T43" fmla="*/ 46 h 50"/>
                    <a:gd name="T44" fmla="*/ 2 w 25"/>
                    <a:gd name="T45" fmla="*/ 46 h 50"/>
                    <a:gd name="T46" fmla="*/ 2 w 25"/>
                    <a:gd name="T47" fmla="*/ 45 h 50"/>
                    <a:gd name="T48" fmla="*/ 2 w 25"/>
                    <a:gd name="T49" fmla="*/ 45 h 50"/>
                    <a:gd name="T50" fmla="*/ 2 w 25"/>
                    <a:gd name="T51" fmla="*/ 43 h 50"/>
                    <a:gd name="T52" fmla="*/ 2 w 25"/>
                    <a:gd name="T53" fmla="*/ 43 h 5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"/>
                    <a:gd name="T82" fmla="*/ 0 h 50"/>
                    <a:gd name="T83" fmla="*/ 25 w 25"/>
                    <a:gd name="T84" fmla="*/ 50 h 5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" h="50">
                      <a:moveTo>
                        <a:pt x="2" y="43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7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2" y="45"/>
                      </a:lnTo>
                      <a:lnTo>
                        <a:pt x="2" y="43"/>
                      </a:ln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6" name="Freeform 393"/>
                <p:cNvSpPr>
                  <a:spLocks/>
                </p:cNvSpPr>
                <p:nvPr/>
              </p:nvSpPr>
              <p:spPr bwMode="auto">
                <a:xfrm>
                  <a:off x="1999" y="3079"/>
                  <a:ext cx="25" cy="50"/>
                </a:xfrm>
                <a:custGeom>
                  <a:avLst/>
                  <a:gdLst>
                    <a:gd name="T0" fmla="*/ 2 w 25"/>
                    <a:gd name="T1" fmla="*/ 43 h 50"/>
                    <a:gd name="T2" fmla="*/ 25 w 25"/>
                    <a:gd name="T3" fmla="*/ 0 h 50"/>
                    <a:gd name="T4" fmla="*/ 25 w 25"/>
                    <a:gd name="T5" fmla="*/ 0 h 50"/>
                    <a:gd name="T6" fmla="*/ 25 w 25"/>
                    <a:gd name="T7" fmla="*/ 2 h 50"/>
                    <a:gd name="T8" fmla="*/ 25 w 25"/>
                    <a:gd name="T9" fmla="*/ 2 h 50"/>
                    <a:gd name="T10" fmla="*/ 25 w 25"/>
                    <a:gd name="T11" fmla="*/ 2 h 50"/>
                    <a:gd name="T12" fmla="*/ 25 w 25"/>
                    <a:gd name="T13" fmla="*/ 2 h 50"/>
                    <a:gd name="T14" fmla="*/ 25 w 25"/>
                    <a:gd name="T15" fmla="*/ 2 h 50"/>
                    <a:gd name="T16" fmla="*/ 25 w 25"/>
                    <a:gd name="T17" fmla="*/ 2 h 50"/>
                    <a:gd name="T18" fmla="*/ 25 w 25"/>
                    <a:gd name="T19" fmla="*/ 2 h 50"/>
                    <a:gd name="T20" fmla="*/ 25 w 25"/>
                    <a:gd name="T21" fmla="*/ 4 h 50"/>
                    <a:gd name="T22" fmla="*/ 25 w 25"/>
                    <a:gd name="T23" fmla="*/ 4 h 50"/>
                    <a:gd name="T24" fmla="*/ 25 w 25"/>
                    <a:gd name="T25" fmla="*/ 5 h 50"/>
                    <a:gd name="T26" fmla="*/ 25 w 25"/>
                    <a:gd name="T27" fmla="*/ 5 h 50"/>
                    <a:gd name="T28" fmla="*/ 25 w 25"/>
                    <a:gd name="T29" fmla="*/ 5 h 50"/>
                    <a:gd name="T30" fmla="*/ 25 w 25"/>
                    <a:gd name="T31" fmla="*/ 7 h 50"/>
                    <a:gd name="T32" fmla="*/ 25 w 25"/>
                    <a:gd name="T33" fmla="*/ 7 h 50"/>
                    <a:gd name="T34" fmla="*/ 25 w 25"/>
                    <a:gd name="T35" fmla="*/ 9 h 50"/>
                    <a:gd name="T36" fmla="*/ 0 w 25"/>
                    <a:gd name="T37" fmla="*/ 50 h 50"/>
                    <a:gd name="T38" fmla="*/ 0 w 25"/>
                    <a:gd name="T39" fmla="*/ 48 h 50"/>
                    <a:gd name="T40" fmla="*/ 0 w 25"/>
                    <a:gd name="T41" fmla="*/ 48 h 50"/>
                    <a:gd name="T42" fmla="*/ 0 w 25"/>
                    <a:gd name="T43" fmla="*/ 47 h 50"/>
                    <a:gd name="T44" fmla="*/ 0 w 25"/>
                    <a:gd name="T45" fmla="*/ 47 h 50"/>
                    <a:gd name="T46" fmla="*/ 0 w 25"/>
                    <a:gd name="T47" fmla="*/ 45 h 50"/>
                    <a:gd name="T48" fmla="*/ 0 w 25"/>
                    <a:gd name="T49" fmla="*/ 45 h 50"/>
                    <a:gd name="T50" fmla="*/ 0 w 25"/>
                    <a:gd name="T51" fmla="*/ 43 h 50"/>
                    <a:gd name="T52" fmla="*/ 2 w 25"/>
                    <a:gd name="T53" fmla="*/ 43 h 5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"/>
                    <a:gd name="T82" fmla="*/ 0 h 50"/>
                    <a:gd name="T83" fmla="*/ 25 w 25"/>
                    <a:gd name="T84" fmla="*/ 50 h 5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" h="50">
                      <a:moveTo>
                        <a:pt x="2" y="43"/>
                      </a:move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5" y="4"/>
                      </a:lnTo>
                      <a:lnTo>
                        <a:pt x="25" y="5"/>
                      </a:lnTo>
                      <a:lnTo>
                        <a:pt x="25" y="7"/>
                      </a:lnTo>
                      <a:lnTo>
                        <a:pt x="25" y="9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2" y="43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7" name="Freeform 394"/>
                <p:cNvSpPr>
                  <a:spLocks/>
                </p:cNvSpPr>
                <p:nvPr/>
              </p:nvSpPr>
              <p:spPr bwMode="auto">
                <a:xfrm>
                  <a:off x="1999" y="3083"/>
                  <a:ext cx="25" cy="48"/>
                </a:xfrm>
                <a:custGeom>
                  <a:avLst/>
                  <a:gdLst>
                    <a:gd name="T0" fmla="*/ 0 w 25"/>
                    <a:gd name="T1" fmla="*/ 43 h 48"/>
                    <a:gd name="T2" fmla="*/ 25 w 25"/>
                    <a:gd name="T3" fmla="*/ 0 h 48"/>
                    <a:gd name="T4" fmla="*/ 25 w 25"/>
                    <a:gd name="T5" fmla="*/ 1 h 48"/>
                    <a:gd name="T6" fmla="*/ 25 w 25"/>
                    <a:gd name="T7" fmla="*/ 1 h 48"/>
                    <a:gd name="T8" fmla="*/ 25 w 25"/>
                    <a:gd name="T9" fmla="*/ 3 h 48"/>
                    <a:gd name="T10" fmla="*/ 25 w 25"/>
                    <a:gd name="T11" fmla="*/ 5 h 48"/>
                    <a:gd name="T12" fmla="*/ 25 w 25"/>
                    <a:gd name="T13" fmla="*/ 5 h 48"/>
                    <a:gd name="T14" fmla="*/ 25 w 25"/>
                    <a:gd name="T15" fmla="*/ 6 h 48"/>
                    <a:gd name="T16" fmla="*/ 25 w 25"/>
                    <a:gd name="T17" fmla="*/ 6 h 48"/>
                    <a:gd name="T18" fmla="*/ 25 w 25"/>
                    <a:gd name="T19" fmla="*/ 8 h 48"/>
                    <a:gd name="T20" fmla="*/ 0 w 25"/>
                    <a:gd name="T21" fmla="*/ 48 h 48"/>
                    <a:gd name="T22" fmla="*/ 0 w 25"/>
                    <a:gd name="T23" fmla="*/ 48 h 48"/>
                    <a:gd name="T24" fmla="*/ 0 w 25"/>
                    <a:gd name="T25" fmla="*/ 48 h 48"/>
                    <a:gd name="T26" fmla="*/ 0 w 25"/>
                    <a:gd name="T27" fmla="*/ 46 h 48"/>
                    <a:gd name="T28" fmla="*/ 0 w 25"/>
                    <a:gd name="T29" fmla="*/ 46 h 48"/>
                    <a:gd name="T30" fmla="*/ 0 w 25"/>
                    <a:gd name="T31" fmla="*/ 44 h 48"/>
                    <a:gd name="T32" fmla="*/ 0 w 25"/>
                    <a:gd name="T33" fmla="*/ 44 h 48"/>
                    <a:gd name="T34" fmla="*/ 0 w 25"/>
                    <a:gd name="T35" fmla="*/ 43 h 48"/>
                    <a:gd name="T36" fmla="*/ 0 w 25"/>
                    <a:gd name="T37" fmla="*/ 43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8"/>
                    <a:gd name="T59" fmla="*/ 25 w 25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8">
                      <a:moveTo>
                        <a:pt x="0" y="43"/>
                      </a:moveTo>
                      <a:lnTo>
                        <a:pt x="25" y="0"/>
                      </a:lnTo>
                      <a:lnTo>
                        <a:pt x="25" y="1"/>
                      </a:lnTo>
                      <a:lnTo>
                        <a:pt x="25" y="3"/>
                      </a:lnTo>
                      <a:lnTo>
                        <a:pt x="25" y="5"/>
                      </a:lnTo>
                      <a:lnTo>
                        <a:pt x="25" y="6"/>
                      </a:lnTo>
                      <a:lnTo>
                        <a:pt x="25" y="8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8" name="Freeform 395"/>
                <p:cNvSpPr>
                  <a:spLocks/>
                </p:cNvSpPr>
                <p:nvPr/>
              </p:nvSpPr>
              <p:spPr bwMode="auto">
                <a:xfrm>
                  <a:off x="1999" y="3088"/>
                  <a:ext cx="25" cy="46"/>
                </a:xfrm>
                <a:custGeom>
                  <a:avLst/>
                  <a:gdLst>
                    <a:gd name="T0" fmla="*/ 0 w 25"/>
                    <a:gd name="T1" fmla="*/ 41 h 46"/>
                    <a:gd name="T2" fmla="*/ 25 w 25"/>
                    <a:gd name="T3" fmla="*/ 0 h 46"/>
                    <a:gd name="T4" fmla="*/ 25 w 25"/>
                    <a:gd name="T5" fmla="*/ 0 h 46"/>
                    <a:gd name="T6" fmla="*/ 25 w 25"/>
                    <a:gd name="T7" fmla="*/ 1 h 46"/>
                    <a:gd name="T8" fmla="*/ 25 w 25"/>
                    <a:gd name="T9" fmla="*/ 1 h 46"/>
                    <a:gd name="T10" fmla="*/ 25 w 25"/>
                    <a:gd name="T11" fmla="*/ 3 h 46"/>
                    <a:gd name="T12" fmla="*/ 25 w 25"/>
                    <a:gd name="T13" fmla="*/ 3 h 46"/>
                    <a:gd name="T14" fmla="*/ 24 w 25"/>
                    <a:gd name="T15" fmla="*/ 5 h 46"/>
                    <a:gd name="T16" fmla="*/ 24 w 25"/>
                    <a:gd name="T17" fmla="*/ 5 h 46"/>
                    <a:gd name="T18" fmla="*/ 24 w 25"/>
                    <a:gd name="T19" fmla="*/ 6 h 46"/>
                    <a:gd name="T20" fmla="*/ 0 w 25"/>
                    <a:gd name="T21" fmla="*/ 46 h 46"/>
                    <a:gd name="T22" fmla="*/ 0 w 25"/>
                    <a:gd name="T23" fmla="*/ 46 h 46"/>
                    <a:gd name="T24" fmla="*/ 0 w 25"/>
                    <a:gd name="T25" fmla="*/ 44 h 46"/>
                    <a:gd name="T26" fmla="*/ 0 w 25"/>
                    <a:gd name="T27" fmla="*/ 44 h 46"/>
                    <a:gd name="T28" fmla="*/ 0 w 25"/>
                    <a:gd name="T29" fmla="*/ 43 h 46"/>
                    <a:gd name="T30" fmla="*/ 0 w 25"/>
                    <a:gd name="T31" fmla="*/ 43 h 46"/>
                    <a:gd name="T32" fmla="*/ 0 w 25"/>
                    <a:gd name="T33" fmla="*/ 43 h 46"/>
                    <a:gd name="T34" fmla="*/ 0 w 25"/>
                    <a:gd name="T35" fmla="*/ 41 h 46"/>
                    <a:gd name="T36" fmla="*/ 0 w 25"/>
                    <a:gd name="T37" fmla="*/ 41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6"/>
                    <a:gd name="T59" fmla="*/ 25 w 25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6">
                      <a:moveTo>
                        <a:pt x="0" y="41"/>
                      </a:moveTo>
                      <a:lnTo>
                        <a:pt x="25" y="0"/>
                      </a:lnTo>
                      <a:lnTo>
                        <a:pt x="25" y="1"/>
                      </a:lnTo>
                      <a:lnTo>
                        <a:pt x="25" y="3"/>
                      </a:lnTo>
                      <a:lnTo>
                        <a:pt x="24" y="5"/>
                      </a:lnTo>
                      <a:lnTo>
                        <a:pt x="24" y="6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69" name="Freeform 396"/>
                <p:cNvSpPr>
                  <a:spLocks/>
                </p:cNvSpPr>
                <p:nvPr/>
              </p:nvSpPr>
              <p:spPr bwMode="auto">
                <a:xfrm>
                  <a:off x="1999" y="3091"/>
                  <a:ext cx="25" cy="46"/>
                </a:xfrm>
                <a:custGeom>
                  <a:avLst/>
                  <a:gdLst>
                    <a:gd name="T0" fmla="*/ 0 w 25"/>
                    <a:gd name="T1" fmla="*/ 40 h 46"/>
                    <a:gd name="T2" fmla="*/ 25 w 25"/>
                    <a:gd name="T3" fmla="*/ 0 h 46"/>
                    <a:gd name="T4" fmla="*/ 25 w 25"/>
                    <a:gd name="T5" fmla="*/ 0 h 46"/>
                    <a:gd name="T6" fmla="*/ 24 w 25"/>
                    <a:gd name="T7" fmla="*/ 2 h 46"/>
                    <a:gd name="T8" fmla="*/ 24 w 25"/>
                    <a:gd name="T9" fmla="*/ 2 h 46"/>
                    <a:gd name="T10" fmla="*/ 24 w 25"/>
                    <a:gd name="T11" fmla="*/ 3 h 46"/>
                    <a:gd name="T12" fmla="*/ 24 w 25"/>
                    <a:gd name="T13" fmla="*/ 3 h 46"/>
                    <a:gd name="T14" fmla="*/ 24 w 25"/>
                    <a:gd name="T15" fmla="*/ 5 h 46"/>
                    <a:gd name="T16" fmla="*/ 24 w 25"/>
                    <a:gd name="T17" fmla="*/ 5 h 46"/>
                    <a:gd name="T18" fmla="*/ 24 w 25"/>
                    <a:gd name="T19" fmla="*/ 7 h 46"/>
                    <a:gd name="T20" fmla="*/ 0 w 25"/>
                    <a:gd name="T21" fmla="*/ 46 h 46"/>
                    <a:gd name="T22" fmla="*/ 0 w 25"/>
                    <a:gd name="T23" fmla="*/ 46 h 46"/>
                    <a:gd name="T24" fmla="*/ 0 w 25"/>
                    <a:gd name="T25" fmla="*/ 45 h 46"/>
                    <a:gd name="T26" fmla="*/ 0 w 25"/>
                    <a:gd name="T27" fmla="*/ 45 h 46"/>
                    <a:gd name="T28" fmla="*/ 0 w 25"/>
                    <a:gd name="T29" fmla="*/ 43 h 46"/>
                    <a:gd name="T30" fmla="*/ 0 w 25"/>
                    <a:gd name="T31" fmla="*/ 43 h 46"/>
                    <a:gd name="T32" fmla="*/ 0 w 25"/>
                    <a:gd name="T33" fmla="*/ 41 h 46"/>
                    <a:gd name="T34" fmla="*/ 0 w 25"/>
                    <a:gd name="T35" fmla="*/ 41 h 46"/>
                    <a:gd name="T36" fmla="*/ 0 w 25"/>
                    <a:gd name="T37" fmla="*/ 40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46"/>
                    <a:gd name="T59" fmla="*/ 25 w 25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46">
                      <a:moveTo>
                        <a:pt x="0" y="40"/>
                      </a:moveTo>
                      <a:lnTo>
                        <a:pt x="25" y="0"/>
                      </a:ln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0" name="Freeform 397"/>
                <p:cNvSpPr>
                  <a:spLocks/>
                </p:cNvSpPr>
                <p:nvPr/>
              </p:nvSpPr>
              <p:spPr bwMode="auto">
                <a:xfrm>
                  <a:off x="1999" y="3094"/>
                  <a:ext cx="24" cy="47"/>
                </a:xfrm>
                <a:custGeom>
                  <a:avLst/>
                  <a:gdLst>
                    <a:gd name="T0" fmla="*/ 0 w 24"/>
                    <a:gd name="T1" fmla="*/ 40 h 47"/>
                    <a:gd name="T2" fmla="*/ 24 w 24"/>
                    <a:gd name="T3" fmla="*/ 0 h 47"/>
                    <a:gd name="T4" fmla="*/ 24 w 24"/>
                    <a:gd name="T5" fmla="*/ 0 h 47"/>
                    <a:gd name="T6" fmla="*/ 24 w 24"/>
                    <a:gd name="T7" fmla="*/ 2 h 47"/>
                    <a:gd name="T8" fmla="*/ 24 w 24"/>
                    <a:gd name="T9" fmla="*/ 2 h 47"/>
                    <a:gd name="T10" fmla="*/ 24 w 24"/>
                    <a:gd name="T11" fmla="*/ 4 h 47"/>
                    <a:gd name="T12" fmla="*/ 24 w 24"/>
                    <a:gd name="T13" fmla="*/ 4 h 47"/>
                    <a:gd name="T14" fmla="*/ 24 w 24"/>
                    <a:gd name="T15" fmla="*/ 5 h 47"/>
                    <a:gd name="T16" fmla="*/ 24 w 24"/>
                    <a:gd name="T17" fmla="*/ 5 h 47"/>
                    <a:gd name="T18" fmla="*/ 24 w 24"/>
                    <a:gd name="T19" fmla="*/ 7 h 47"/>
                    <a:gd name="T20" fmla="*/ 0 w 24"/>
                    <a:gd name="T21" fmla="*/ 47 h 47"/>
                    <a:gd name="T22" fmla="*/ 0 w 24"/>
                    <a:gd name="T23" fmla="*/ 47 h 47"/>
                    <a:gd name="T24" fmla="*/ 0 w 24"/>
                    <a:gd name="T25" fmla="*/ 45 h 47"/>
                    <a:gd name="T26" fmla="*/ 0 w 24"/>
                    <a:gd name="T27" fmla="*/ 45 h 47"/>
                    <a:gd name="T28" fmla="*/ 0 w 24"/>
                    <a:gd name="T29" fmla="*/ 43 h 47"/>
                    <a:gd name="T30" fmla="*/ 0 w 24"/>
                    <a:gd name="T31" fmla="*/ 43 h 47"/>
                    <a:gd name="T32" fmla="*/ 0 w 24"/>
                    <a:gd name="T33" fmla="*/ 42 h 47"/>
                    <a:gd name="T34" fmla="*/ 0 w 24"/>
                    <a:gd name="T35" fmla="*/ 42 h 47"/>
                    <a:gd name="T36" fmla="*/ 0 w 24"/>
                    <a:gd name="T37" fmla="*/ 40 h 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7"/>
                    <a:gd name="T59" fmla="*/ 24 w 24"/>
                    <a:gd name="T60" fmla="*/ 47 h 4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7">
                      <a:moveTo>
                        <a:pt x="0" y="40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4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1" name="Freeform 398"/>
                <p:cNvSpPr>
                  <a:spLocks/>
                </p:cNvSpPr>
                <p:nvPr/>
              </p:nvSpPr>
              <p:spPr bwMode="auto">
                <a:xfrm>
                  <a:off x="1999" y="3098"/>
                  <a:ext cx="24" cy="46"/>
                </a:xfrm>
                <a:custGeom>
                  <a:avLst/>
                  <a:gdLst>
                    <a:gd name="T0" fmla="*/ 0 w 24"/>
                    <a:gd name="T1" fmla="*/ 39 h 46"/>
                    <a:gd name="T2" fmla="*/ 24 w 24"/>
                    <a:gd name="T3" fmla="*/ 0 h 46"/>
                    <a:gd name="T4" fmla="*/ 24 w 24"/>
                    <a:gd name="T5" fmla="*/ 0 h 46"/>
                    <a:gd name="T6" fmla="*/ 24 w 24"/>
                    <a:gd name="T7" fmla="*/ 1 h 46"/>
                    <a:gd name="T8" fmla="*/ 24 w 24"/>
                    <a:gd name="T9" fmla="*/ 1 h 46"/>
                    <a:gd name="T10" fmla="*/ 24 w 24"/>
                    <a:gd name="T11" fmla="*/ 3 h 46"/>
                    <a:gd name="T12" fmla="*/ 24 w 24"/>
                    <a:gd name="T13" fmla="*/ 3 h 46"/>
                    <a:gd name="T14" fmla="*/ 24 w 24"/>
                    <a:gd name="T15" fmla="*/ 5 h 46"/>
                    <a:gd name="T16" fmla="*/ 24 w 24"/>
                    <a:gd name="T17" fmla="*/ 5 h 46"/>
                    <a:gd name="T18" fmla="*/ 24 w 24"/>
                    <a:gd name="T19" fmla="*/ 6 h 46"/>
                    <a:gd name="T20" fmla="*/ 0 w 24"/>
                    <a:gd name="T21" fmla="*/ 46 h 46"/>
                    <a:gd name="T22" fmla="*/ 0 w 24"/>
                    <a:gd name="T23" fmla="*/ 46 h 46"/>
                    <a:gd name="T24" fmla="*/ 0 w 24"/>
                    <a:gd name="T25" fmla="*/ 44 h 46"/>
                    <a:gd name="T26" fmla="*/ 0 w 24"/>
                    <a:gd name="T27" fmla="*/ 44 h 46"/>
                    <a:gd name="T28" fmla="*/ 0 w 24"/>
                    <a:gd name="T29" fmla="*/ 43 h 46"/>
                    <a:gd name="T30" fmla="*/ 0 w 24"/>
                    <a:gd name="T31" fmla="*/ 43 h 46"/>
                    <a:gd name="T32" fmla="*/ 0 w 24"/>
                    <a:gd name="T33" fmla="*/ 41 h 46"/>
                    <a:gd name="T34" fmla="*/ 0 w 24"/>
                    <a:gd name="T35" fmla="*/ 41 h 46"/>
                    <a:gd name="T36" fmla="*/ 0 w 24"/>
                    <a:gd name="T37" fmla="*/ 39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6"/>
                    <a:gd name="T59" fmla="*/ 24 w 24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6">
                      <a:moveTo>
                        <a:pt x="0" y="39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6"/>
                      </a:lnTo>
                      <a:lnTo>
                        <a:pt x="0" y="4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2" name="Freeform 399"/>
                <p:cNvSpPr>
                  <a:spLocks/>
                </p:cNvSpPr>
                <p:nvPr/>
              </p:nvSpPr>
              <p:spPr bwMode="auto">
                <a:xfrm>
                  <a:off x="1999" y="3101"/>
                  <a:ext cx="24" cy="46"/>
                </a:xfrm>
                <a:custGeom>
                  <a:avLst/>
                  <a:gdLst>
                    <a:gd name="T0" fmla="*/ 0 w 24"/>
                    <a:gd name="T1" fmla="*/ 40 h 46"/>
                    <a:gd name="T2" fmla="*/ 24 w 24"/>
                    <a:gd name="T3" fmla="*/ 0 h 46"/>
                    <a:gd name="T4" fmla="*/ 24 w 24"/>
                    <a:gd name="T5" fmla="*/ 0 h 46"/>
                    <a:gd name="T6" fmla="*/ 24 w 24"/>
                    <a:gd name="T7" fmla="*/ 2 h 46"/>
                    <a:gd name="T8" fmla="*/ 24 w 24"/>
                    <a:gd name="T9" fmla="*/ 2 h 46"/>
                    <a:gd name="T10" fmla="*/ 24 w 24"/>
                    <a:gd name="T11" fmla="*/ 3 h 46"/>
                    <a:gd name="T12" fmla="*/ 24 w 24"/>
                    <a:gd name="T13" fmla="*/ 5 h 46"/>
                    <a:gd name="T14" fmla="*/ 24 w 24"/>
                    <a:gd name="T15" fmla="*/ 5 h 46"/>
                    <a:gd name="T16" fmla="*/ 24 w 24"/>
                    <a:gd name="T17" fmla="*/ 7 h 46"/>
                    <a:gd name="T18" fmla="*/ 24 w 24"/>
                    <a:gd name="T19" fmla="*/ 7 h 46"/>
                    <a:gd name="T20" fmla="*/ 0 w 24"/>
                    <a:gd name="T21" fmla="*/ 46 h 46"/>
                    <a:gd name="T22" fmla="*/ 0 w 24"/>
                    <a:gd name="T23" fmla="*/ 45 h 46"/>
                    <a:gd name="T24" fmla="*/ 0 w 24"/>
                    <a:gd name="T25" fmla="*/ 45 h 46"/>
                    <a:gd name="T26" fmla="*/ 0 w 24"/>
                    <a:gd name="T27" fmla="*/ 43 h 46"/>
                    <a:gd name="T28" fmla="*/ 0 w 24"/>
                    <a:gd name="T29" fmla="*/ 43 h 46"/>
                    <a:gd name="T30" fmla="*/ 0 w 24"/>
                    <a:gd name="T31" fmla="*/ 43 h 46"/>
                    <a:gd name="T32" fmla="*/ 0 w 24"/>
                    <a:gd name="T33" fmla="*/ 41 h 46"/>
                    <a:gd name="T34" fmla="*/ 0 w 24"/>
                    <a:gd name="T35" fmla="*/ 41 h 46"/>
                    <a:gd name="T36" fmla="*/ 0 w 24"/>
                    <a:gd name="T37" fmla="*/ 40 h 4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6"/>
                    <a:gd name="T59" fmla="*/ 24 w 24"/>
                    <a:gd name="T60" fmla="*/ 46 h 4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6">
                      <a:moveTo>
                        <a:pt x="0" y="40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3" name="Freeform 400"/>
                <p:cNvSpPr>
                  <a:spLocks/>
                </p:cNvSpPr>
                <p:nvPr/>
              </p:nvSpPr>
              <p:spPr bwMode="auto">
                <a:xfrm>
                  <a:off x="1999" y="3104"/>
                  <a:ext cx="24" cy="47"/>
                </a:xfrm>
                <a:custGeom>
                  <a:avLst/>
                  <a:gdLst>
                    <a:gd name="T0" fmla="*/ 0 w 24"/>
                    <a:gd name="T1" fmla="*/ 40 h 47"/>
                    <a:gd name="T2" fmla="*/ 24 w 24"/>
                    <a:gd name="T3" fmla="*/ 0 h 47"/>
                    <a:gd name="T4" fmla="*/ 24 w 24"/>
                    <a:gd name="T5" fmla="*/ 2 h 47"/>
                    <a:gd name="T6" fmla="*/ 24 w 24"/>
                    <a:gd name="T7" fmla="*/ 2 h 47"/>
                    <a:gd name="T8" fmla="*/ 24 w 24"/>
                    <a:gd name="T9" fmla="*/ 4 h 47"/>
                    <a:gd name="T10" fmla="*/ 24 w 24"/>
                    <a:gd name="T11" fmla="*/ 4 h 47"/>
                    <a:gd name="T12" fmla="*/ 24 w 24"/>
                    <a:gd name="T13" fmla="*/ 5 h 47"/>
                    <a:gd name="T14" fmla="*/ 24 w 24"/>
                    <a:gd name="T15" fmla="*/ 5 h 47"/>
                    <a:gd name="T16" fmla="*/ 22 w 24"/>
                    <a:gd name="T17" fmla="*/ 7 h 47"/>
                    <a:gd name="T18" fmla="*/ 22 w 24"/>
                    <a:gd name="T19" fmla="*/ 7 h 47"/>
                    <a:gd name="T20" fmla="*/ 0 w 24"/>
                    <a:gd name="T21" fmla="*/ 47 h 47"/>
                    <a:gd name="T22" fmla="*/ 0 w 24"/>
                    <a:gd name="T23" fmla="*/ 45 h 47"/>
                    <a:gd name="T24" fmla="*/ 0 w 24"/>
                    <a:gd name="T25" fmla="*/ 45 h 47"/>
                    <a:gd name="T26" fmla="*/ 0 w 24"/>
                    <a:gd name="T27" fmla="*/ 43 h 47"/>
                    <a:gd name="T28" fmla="*/ 0 w 24"/>
                    <a:gd name="T29" fmla="*/ 43 h 47"/>
                    <a:gd name="T30" fmla="*/ 0 w 24"/>
                    <a:gd name="T31" fmla="*/ 42 h 47"/>
                    <a:gd name="T32" fmla="*/ 0 w 24"/>
                    <a:gd name="T33" fmla="*/ 42 h 47"/>
                    <a:gd name="T34" fmla="*/ 0 w 24"/>
                    <a:gd name="T35" fmla="*/ 40 h 47"/>
                    <a:gd name="T36" fmla="*/ 0 w 24"/>
                    <a:gd name="T37" fmla="*/ 40 h 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7"/>
                    <a:gd name="T59" fmla="*/ 24 w 24"/>
                    <a:gd name="T60" fmla="*/ 47 h 4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7">
                      <a:moveTo>
                        <a:pt x="0" y="40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4"/>
                      </a:lnTo>
                      <a:lnTo>
                        <a:pt x="24" y="5"/>
                      </a:lnTo>
                      <a:lnTo>
                        <a:pt x="22" y="7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4" name="Freeform 401"/>
                <p:cNvSpPr>
                  <a:spLocks/>
                </p:cNvSpPr>
                <p:nvPr/>
              </p:nvSpPr>
              <p:spPr bwMode="auto">
                <a:xfrm>
                  <a:off x="1999" y="3108"/>
                  <a:ext cx="24" cy="44"/>
                </a:xfrm>
                <a:custGeom>
                  <a:avLst/>
                  <a:gdLst>
                    <a:gd name="T0" fmla="*/ 0 w 24"/>
                    <a:gd name="T1" fmla="*/ 39 h 44"/>
                    <a:gd name="T2" fmla="*/ 24 w 24"/>
                    <a:gd name="T3" fmla="*/ 0 h 44"/>
                    <a:gd name="T4" fmla="*/ 24 w 24"/>
                    <a:gd name="T5" fmla="*/ 1 h 44"/>
                    <a:gd name="T6" fmla="*/ 24 w 24"/>
                    <a:gd name="T7" fmla="*/ 1 h 44"/>
                    <a:gd name="T8" fmla="*/ 22 w 24"/>
                    <a:gd name="T9" fmla="*/ 3 h 44"/>
                    <a:gd name="T10" fmla="*/ 22 w 24"/>
                    <a:gd name="T11" fmla="*/ 3 h 44"/>
                    <a:gd name="T12" fmla="*/ 22 w 24"/>
                    <a:gd name="T13" fmla="*/ 4 h 44"/>
                    <a:gd name="T14" fmla="*/ 22 w 24"/>
                    <a:gd name="T15" fmla="*/ 4 h 44"/>
                    <a:gd name="T16" fmla="*/ 22 w 24"/>
                    <a:gd name="T17" fmla="*/ 6 h 44"/>
                    <a:gd name="T18" fmla="*/ 22 w 24"/>
                    <a:gd name="T19" fmla="*/ 6 h 44"/>
                    <a:gd name="T20" fmla="*/ 0 w 24"/>
                    <a:gd name="T21" fmla="*/ 44 h 44"/>
                    <a:gd name="T22" fmla="*/ 0 w 24"/>
                    <a:gd name="T23" fmla="*/ 44 h 44"/>
                    <a:gd name="T24" fmla="*/ 0 w 24"/>
                    <a:gd name="T25" fmla="*/ 44 h 44"/>
                    <a:gd name="T26" fmla="*/ 0 w 24"/>
                    <a:gd name="T27" fmla="*/ 43 h 44"/>
                    <a:gd name="T28" fmla="*/ 0 w 24"/>
                    <a:gd name="T29" fmla="*/ 43 h 44"/>
                    <a:gd name="T30" fmla="*/ 0 w 24"/>
                    <a:gd name="T31" fmla="*/ 41 h 44"/>
                    <a:gd name="T32" fmla="*/ 0 w 24"/>
                    <a:gd name="T33" fmla="*/ 41 h 44"/>
                    <a:gd name="T34" fmla="*/ 0 w 24"/>
                    <a:gd name="T35" fmla="*/ 39 h 44"/>
                    <a:gd name="T36" fmla="*/ 0 w 24"/>
                    <a:gd name="T37" fmla="*/ 39 h 4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44"/>
                    <a:gd name="T59" fmla="*/ 24 w 24"/>
                    <a:gd name="T60" fmla="*/ 44 h 4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44">
                      <a:moveTo>
                        <a:pt x="0" y="39"/>
                      </a:moveTo>
                      <a:lnTo>
                        <a:pt x="24" y="0"/>
                      </a:lnTo>
                      <a:lnTo>
                        <a:pt x="24" y="1"/>
                      </a:ln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6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6B6B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5" name="Freeform 402"/>
                <p:cNvSpPr>
                  <a:spLocks/>
                </p:cNvSpPr>
                <p:nvPr/>
              </p:nvSpPr>
              <p:spPr bwMode="auto">
                <a:xfrm>
                  <a:off x="1999" y="3111"/>
                  <a:ext cx="22" cy="45"/>
                </a:xfrm>
                <a:custGeom>
                  <a:avLst/>
                  <a:gdLst>
                    <a:gd name="T0" fmla="*/ 0 w 22"/>
                    <a:gd name="T1" fmla="*/ 40 h 45"/>
                    <a:gd name="T2" fmla="*/ 22 w 22"/>
                    <a:gd name="T3" fmla="*/ 0 h 45"/>
                    <a:gd name="T4" fmla="*/ 22 w 22"/>
                    <a:gd name="T5" fmla="*/ 1 h 45"/>
                    <a:gd name="T6" fmla="*/ 22 w 22"/>
                    <a:gd name="T7" fmla="*/ 1 h 45"/>
                    <a:gd name="T8" fmla="*/ 22 w 22"/>
                    <a:gd name="T9" fmla="*/ 3 h 45"/>
                    <a:gd name="T10" fmla="*/ 22 w 22"/>
                    <a:gd name="T11" fmla="*/ 3 h 45"/>
                    <a:gd name="T12" fmla="*/ 22 w 22"/>
                    <a:gd name="T13" fmla="*/ 5 h 45"/>
                    <a:gd name="T14" fmla="*/ 22 w 22"/>
                    <a:gd name="T15" fmla="*/ 5 h 45"/>
                    <a:gd name="T16" fmla="*/ 22 w 22"/>
                    <a:gd name="T17" fmla="*/ 6 h 45"/>
                    <a:gd name="T18" fmla="*/ 22 w 22"/>
                    <a:gd name="T19" fmla="*/ 6 h 45"/>
                    <a:gd name="T20" fmla="*/ 0 w 22"/>
                    <a:gd name="T21" fmla="*/ 45 h 45"/>
                    <a:gd name="T22" fmla="*/ 0 w 22"/>
                    <a:gd name="T23" fmla="*/ 45 h 45"/>
                    <a:gd name="T24" fmla="*/ 0 w 22"/>
                    <a:gd name="T25" fmla="*/ 43 h 45"/>
                    <a:gd name="T26" fmla="*/ 0 w 22"/>
                    <a:gd name="T27" fmla="*/ 43 h 45"/>
                    <a:gd name="T28" fmla="*/ 0 w 22"/>
                    <a:gd name="T29" fmla="*/ 41 h 45"/>
                    <a:gd name="T30" fmla="*/ 0 w 22"/>
                    <a:gd name="T31" fmla="*/ 41 h 45"/>
                    <a:gd name="T32" fmla="*/ 0 w 22"/>
                    <a:gd name="T33" fmla="*/ 41 h 45"/>
                    <a:gd name="T34" fmla="*/ 0 w 22"/>
                    <a:gd name="T35" fmla="*/ 40 h 45"/>
                    <a:gd name="T36" fmla="*/ 0 w 22"/>
                    <a:gd name="T37" fmla="*/ 40 h 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5"/>
                    <a:gd name="T59" fmla="*/ 22 w 22"/>
                    <a:gd name="T60" fmla="*/ 45 h 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5">
                      <a:moveTo>
                        <a:pt x="0" y="40"/>
                      </a:moveTo>
                      <a:lnTo>
                        <a:pt x="22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2" y="6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6B6B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6" name="Freeform 403"/>
                <p:cNvSpPr>
                  <a:spLocks/>
                </p:cNvSpPr>
                <p:nvPr/>
              </p:nvSpPr>
              <p:spPr bwMode="auto">
                <a:xfrm>
                  <a:off x="1999" y="3114"/>
                  <a:ext cx="22" cy="45"/>
                </a:xfrm>
                <a:custGeom>
                  <a:avLst/>
                  <a:gdLst>
                    <a:gd name="T0" fmla="*/ 0 w 22"/>
                    <a:gd name="T1" fmla="*/ 38 h 45"/>
                    <a:gd name="T2" fmla="*/ 22 w 22"/>
                    <a:gd name="T3" fmla="*/ 0 h 45"/>
                    <a:gd name="T4" fmla="*/ 22 w 22"/>
                    <a:gd name="T5" fmla="*/ 2 h 45"/>
                    <a:gd name="T6" fmla="*/ 22 w 22"/>
                    <a:gd name="T7" fmla="*/ 2 h 45"/>
                    <a:gd name="T8" fmla="*/ 22 w 22"/>
                    <a:gd name="T9" fmla="*/ 3 h 45"/>
                    <a:gd name="T10" fmla="*/ 22 w 22"/>
                    <a:gd name="T11" fmla="*/ 3 h 45"/>
                    <a:gd name="T12" fmla="*/ 22 w 22"/>
                    <a:gd name="T13" fmla="*/ 5 h 45"/>
                    <a:gd name="T14" fmla="*/ 22 w 22"/>
                    <a:gd name="T15" fmla="*/ 5 h 45"/>
                    <a:gd name="T16" fmla="*/ 22 w 22"/>
                    <a:gd name="T17" fmla="*/ 7 h 45"/>
                    <a:gd name="T18" fmla="*/ 22 w 22"/>
                    <a:gd name="T19" fmla="*/ 7 h 45"/>
                    <a:gd name="T20" fmla="*/ 0 w 22"/>
                    <a:gd name="T21" fmla="*/ 45 h 45"/>
                    <a:gd name="T22" fmla="*/ 0 w 22"/>
                    <a:gd name="T23" fmla="*/ 45 h 45"/>
                    <a:gd name="T24" fmla="*/ 0 w 22"/>
                    <a:gd name="T25" fmla="*/ 43 h 45"/>
                    <a:gd name="T26" fmla="*/ 0 w 22"/>
                    <a:gd name="T27" fmla="*/ 43 h 45"/>
                    <a:gd name="T28" fmla="*/ 0 w 22"/>
                    <a:gd name="T29" fmla="*/ 42 h 45"/>
                    <a:gd name="T30" fmla="*/ 0 w 22"/>
                    <a:gd name="T31" fmla="*/ 42 h 45"/>
                    <a:gd name="T32" fmla="*/ 0 w 22"/>
                    <a:gd name="T33" fmla="*/ 40 h 45"/>
                    <a:gd name="T34" fmla="*/ 0 w 22"/>
                    <a:gd name="T35" fmla="*/ 40 h 45"/>
                    <a:gd name="T36" fmla="*/ 0 w 22"/>
                    <a:gd name="T37" fmla="*/ 38 h 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5"/>
                    <a:gd name="T59" fmla="*/ 22 w 22"/>
                    <a:gd name="T60" fmla="*/ 45 h 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5">
                      <a:moveTo>
                        <a:pt x="0" y="38"/>
                      </a:move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0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6B6B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7" name="Freeform 404"/>
                <p:cNvSpPr>
                  <a:spLocks/>
                </p:cNvSpPr>
                <p:nvPr/>
              </p:nvSpPr>
              <p:spPr bwMode="auto">
                <a:xfrm>
                  <a:off x="1999" y="3117"/>
                  <a:ext cx="22" cy="45"/>
                </a:xfrm>
                <a:custGeom>
                  <a:avLst/>
                  <a:gdLst>
                    <a:gd name="T0" fmla="*/ 0 w 22"/>
                    <a:gd name="T1" fmla="*/ 39 h 45"/>
                    <a:gd name="T2" fmla="*/ 22 w 22"/>
                    <a:gd name="T3" fmla="*/ 0 h 45"/>
                    <a:gd name="T4" fmla="*/ 22 w 22"/>
                    <a:gd name="T5" fmla="*/ 2 h 45"/>
                    <a:gd name="T6" fmla="*/ 22 w 22"/>
                    <a:gd name="T7" fmla="*/ 2 h 45"/>
                    <a:gd name="T8" fmla="*/ 22 w 22"/>
                    <a:gd name="T9" fmla="*/ 4 h 45"/>
                    <a:gd name="T10" fmla="*/ 22 w 22"/>
                    <a:gd name="T11" fmla="*/ 4 h 45"/>
                    <a:gd name="T12" fmla="*/ 22 w 22"/>
                    <a:gd name="T13" fmla="*/ 5 h 45"/>
                    <a:gd name="T14" fmla="*/ 22 w 22"/>
                    <a:gd name="T15" fmla="*/ 5 h 45"/>
                    <a:gd name="T16" fmla="*/ 22 w 22"/>
                    <a:gd name="T17" fmla="*/ 7 h 45"/>
                    <a:gd name="T18" fmla="*/ 22 w 22"/>
                    <a:gd name="T19" fmla="*/ 7 h 45"/>
                    <a:gd name="T20" fmla="*/ 0 w 22"/>
                    <a:gd name="T21" fmla="*/ 45 h 45"/>
                    <a:gd name="T22" fmla="*/ 0 w 22"/>
                    <a:gd name="T23" fmla="*/ 44 h 45"/>
                    <a:gd name="T24" fmla="*/ 0 w 22"/>
                    <a:gd name="T25" fmla="*/ 44 h 45"/>
                    <a:gd name="T26" fmla="*/ 0 w 22"/>
                    <a:gd name="T27" fmla="*/ 42 h 45"/>
                    <a:gd name="T28" fmla="*/ 0 w 22"/>
                    <a:gd name="T29" fmla="*/ 42 h 45"/>
                    <a:gd name="T30" fmla="*/ 0 w 22"/>
                    <a:gd name="T31" fmla="*/ 42 h 45"/>
                    <a:gd name="T32" fmla="*/ 0 w 22"/>
                    <a:gd name="T33" fmla="*/ 40 h 45"/>
                    <a:gd name="T34" fmla="*/ 0 w 22"/>
                    <a:gd name="T35" fmla="*/ 40 h 45"/>
                    <a:gd name="T36" fmla="*/ 0 w 22"/>
                    <a:gd name="T37" fmla="*/ 39 h 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5"/>
                    <a:gd name="T59" fmla="*/ 22 w 22"/>
                    <a:gd name="T60" fmla="*/ 45 h 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5">
                      <a:moveTo>
                        <a:pt x="0" y="39"/>
                      </a:move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0" y="45"/>
                      </a:lnTo>
                      <a:lnTo>
                        <a:pt x="0" y="44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8" name="Freeform 405"/>
                <p:cNvSpPr>
                  <a:spLocks/>
                </p:cNvSpPr>
                <p:nvPr/>
              </p:nvSpPr>
              <p:spPr bwMode="auto">
                <a:xfrm>
                  <a:off x="1999" y="3121"/>
                  <a:ext cx="22" cy="43"/>
                </a:xfrm>
                <a:custGeom>
                  <a:avLst/>
                  <a:gdLst>
                    <a:gd name="T0" fmla="*/ 0 w 22"/>
                    <a:gd name="T1" fmla="*/ 38 h 43"/>
                    <a:gd name="T2" fmla="*/ 22 w 22"/>
                    <a:gd name="T3" fmla="*/ 0 h 43"/>
                    <a:gd name="T4" fmla="*/ 22 w 22"/>
                    <a:gd name="T5" fmla="*/ 1 h 43"/>
                    <a:gd name="T6" fmla="*/ 22 w 22"/>
                    <a:gd name="T7" fmla="*/ 1 h 43"/>
                    <a:gd name="T8" fmla="*/ 22 w 22"/>
                    <a:gd name="T9" fmla="*/ 3 h 43"/>
                    <a:gd name="T10" fmla="*/ 22 w 22"/>
                    <a:gd name="T11" fmla="*/ 3 h 43"/>
                    <a:gd name="T12" fmla="*/ 22 w 22"/>
                    <a:gd name="T13" fmla="*/ 5 h 43"/>
                    <a:gd name="T14" fmla="*/ 22 w 22"/>
                    <a:gd name="T15" fmla="*/ 5 h 43"/>
                    <a:gd name="T16" fmla="*/ 22 w 22"/>
                    <a:gd name="T17" fmla="*/ 6 h 43"/>
                    <a:gd name="T18" fmla="*/ 22 w 22"/>
                    <a:gd name="T19" fmla="*/ 6 h 43"/>
                    <a:gd name="T20" fmla="*/ 0 w 22"/>
                    <a:gd name="T21" fmla="*/ 43 h 43"/>
                    <a:gd name="T22" fmla="*/ 0 w 22"/>
                    <a:gd name="T23" fmla="*/ 43 h 43"/>
                    <a:gd name="T24" fmla="*/ 0 w 22"/>
                    <a:gd name="T25" fmla="*/ 43 h 43"/>
                    <a:gd name="T26" fmla="*/ 0 w 22"/>
                    <a:gd name="T27" fmla="*/ 41 h 43"/>
                    <a:gd name="T28" fmla="*/ 0 w 22"/>
                    <a:gd name="T29" fmla="*/ 41 h 43"/>
                    <a:gd name="T30" fmla="*/ 0 w 22"/>
                    <a:gd name="T31" fmla="*/ 40 h 43"/>
                    <a:gd name="T32" fmla="*/ 0 w 22"/>
                    <a:gd name="T33" fmla="*/ 40 h 43"/>
                    <a:gd name="T34" fmla="*/ 0 w 22"/>
                    <a:gd name="T35" fmla="*/ 38 h 43"/>
                    <a:gd name="T36" fmla="*/ 0 w 22"/>
                    <a:gd name="T37" fmla="*/ 38 h 4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3"/>
                    <a:gd name="T59" fmla="*/ 22 w 22"/>
                    <a:gd name="T60" fmla="*/ 43 h 4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3">
                      <a:moveTo>
                        <a:pt x="0" y="38"/>
                      </a:moveTo>
                      <a:lnTo>
                        <a:pt x="22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2" y="6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79" name="Freeform 406"/>
                <p:cNvSpPr>
                  <a:spLocks/>
                </p:cNvSpPr>
                <p:nvPr/>
              </p:nvSpPr>
              <p:spPr bwMode="auto">
                <a:xfrm>
                  <a:off x="1999" y="3124"/>
                  <a:ext cx="22" cy="43"/>
                </a:xfrm>
                <a:custGeom>
                  <a:avLst/>
                  <a:gdLst>
                    <a:gd name="T0" fmla="*/ 0 w 22"/>
                    <a:gd name="T1" fmla="*/ 38 h 43"/>
                    <a:gd name="T2" fmla="*/ 22 w 22"/>
                    <a:gd name="T3" fmla="*/ 0 h 43"/>
                    <a:gd name="T4" fmla="*/ 22 w 22"/>
                    <a:gd name="T5" fmla="*/ 2 h 43"/>
                    <a:gd name="T6" fmla="*/ 22 w 22"/>
                    <a:gd name="T7" fmla="*/ 2 h 43"/>
                    <a:gd name="T8" fmla="*/ 22 w 22"/>
                    <a:gd name="T9" fmla="*/ 3 h 43"/>
                    <a:gd name="T10" fmla="*/ 22 w 22"/>
                    <a:gd name="T11" fmla="*/ 3 h 43"/>
                    <a:gd name="T12" fmla="*/ 22 w 22"/>
                    <a:gd name="T13" fmla="*/ 5 h 43"/>
                    <a:gd name="T14" fmla="*/ 22 w 22"/>
                    <a:gd name="T15" fmla="*/ 5 h 43"/>
                    <a:gd name="T16" fmla="*/ 22 w 22"/>
                    <a:gd name="T17" fmla="*/ 7 h 43"/>
                    <a:gd name="T18" fmla="*/ 22 w 22"/>
                    <a:gd name="T19" fmla="*/ 7 h 43"/>
                    <a:gd name="T20" fmla="*/ 0 w 22"/>
                    <a:gd name="T21" fmla="*/ 43 h 43"/>
                    <a:gd name="T22" fmla="*/ 0 w 22"/>
                    <a:gd name="T23" fmla="*/ 43 h 43"/>
                    <a:gd name="T24" fmla="*/ 0 w 22"/>
                    <a:gd name="T25" fmla="*/ 42 h 43"/>
                    <a:gd name="T26" fmla="*/ 0 w 22"/>
                    <a:gd name="T27" fmla="*/ 42 h 43"/>
                    <a:gd name="T28" fmla="*/ 0 w 22"/>
                    <a:gd name="T29" fmla="*/ 40 h 43"/>
                    <a:gd name="T30" fmla="*/ 0 w 22"/>
                    <a:gd name="T31" fmla="*/ 40 h 43"/>
                    <a:gd name="T32" fmla="*/ 0 w 22"/>
                    <a:gd name="T33" fmla="*/ 40 h 43"/>
                    <a:gd name="T34" fmla="*/ 0 w 22"/>
                    <a:gd name="T35" fmla="*/ 38 h 43"/>
                    <a:gd name="T36" fmla="*/ 0 w 22"/>
                    <a:gd name="T37" fmla="*/ 38 h 4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3"/>
                    <a:gd name="T59" fmla="*/ 22 w 22"/>
                    <a:gd name="T60" fmla="*/ 43 h 4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3">
                      <a:moveTo>
                        <a:pt x="0" y="38"/>
                      </a:move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0" name="Freeform 407"/>
                <p:cNvSpPr>
                  <a:spLocks/>
                </p:cNvSpPr>
                <p:nvPr/>
              </p:nvSpPr>
              <p:spPr bwMode="auto">
                <a:xfrm>
                  <a:off x="1999" y="3127"/>
                  <a:ext cx="22" cy="43"/>
                </a:xfrm>
                <a:custGeom>
                  <a:avLst/>
                  <a:gdLst>
                    <a:gd name="T0" fmla="*/ 0 w 22"/>
                    <a:gd name="T1" fmla="*/ 37 h 43"/>
                    <a:gd name="T2" fmla="*/ 22 w 22"/>
                    <a:gd name="T3" fmla="*/ 0 h 43"/>
                    <a:gd name="T4" fmla="*/ 22 w 22"/>
                    <a:gd name="T5" fmla="*/ 2 h 43"/>
                    <a:gd name="T6" fmla="*/ 22 w 22"/>
                    <a:gd name="T7" fmla="*/ 2 h 43"/>
                    <a:gd name="T8" fmla="*/ 22 w 22"/>
                    <a:gd name="T9" fmla="*/ 4 h 43"/>
                    <a:gd name="T10" fmla="*/ 22 w 22"/>
                    <a:gd name="T11" fmla="*/ 4 h 43"/>
                    <a:gd name="T12" fmla="*/ 22 w 22"/>
                    <a:gd name="T13" fmla="*/ 5 h 43"/>
                    <a:gd name="T14" fmla="*/ 20 w 22"/>
                    <a:gd name="T15" fmla="*/ 5 h 43"/>
                    <a:gd name="T16" fmla="*/ 20 w 22"/>
                    <a:gd name="T17" fmla="*/ 7 h 43"/>
                    <a:gd name="T18" fmla="*/ 20 w 22"/>
                    <a:gd name="T19" fmla="*/ 7 h 43"/>
                    <a:gd name="T20" fmla="*/ 0 w 22"/>
                    <a:gd name="T21" fmla="*/ 43 h 43"/>
                    <a:gd name="T22" fmla="*/ 0 w 22"/>
                    <a:gd name="T23" fmla="*/ 42 h 43"/>
                    <a:gd name="T24" fmla="*/ 0 w 22"/>
                    <a:gd name="T25" fmla="*/ 42 h 43"/>
                    <a:gd name="T26" fmla="*/ 0 w 22"/>
                    <a:gd name="T27" fmla="*/ 42 h 43"/>
                    <a:gd name="T28" fmla="*/ 0 w 22"/>
                    <a:gd name="T29" fmla="*/ 40 h 43"/>
                    <a:gd name="T30" fmla="*/ 0 w 22"/>
                    <a:gd name="T31" fmla="*/ 40 h 43"/>
                    <a:gd name="T32" fmla="*/ 0 w 22"/>
                    <a:gd name="T33" fmla="*/ 39 h 43"/>
                    <a:gd name="T34" fmla="*/ 0 w 22"/>
                    <a:gd name="T35" fmla="*/ 39 h 43"/>
                    <a:gd name="T36" fmla="*/ 0 w 22"/>
                    <a:gd name="T37" fmla="*/ 37 h 4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3"/>
                    <a:gd name="T59" fmla="*/ 22 w 22"/>
                    <a:gd name="T60" fmla="*/ 43 h 4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3">
                      <a:moveTo>
                        <a:pt x="0" y="37"/>
                      </a:move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2" y="5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9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1" name="Freeform 408"/>
                <p:cNvSpPr>
                  <a:spLocks/>
                </p:cNvSpPr>
                <p:nvPr/>
              </p:nvSpPr>
              <p:spPr bwMode="auto">
                <a:xfrm>
                  <a:off x="1999" y="3131"/>
                  <a:ext cx="22" cy="43"/>
                </a:xfrm>
                <a:custGeom>
                  <a:avLst/>
                  <a:gdLst>
                    <a:gd name="T0" fmla="*/ 0 w 22"/>
                    <a:gd name="T1" fmla="*/ 36 h 43"/>
                    <a:gd name="T2" fmla="*/ 22 w 22"/>
                    <a:gd name="T3" fmla="*/ 0 h 43"/>
                    <a:gd name="T4" fmla="*/ 22 w 22"/>
                    <a:gd name="T5" fmla="*/ 1 h 43"/>
                    <a:gd name="T6" fmla="*/ 20 w 22"/>
                    <a:gd name="T7" fmla="*/ 1 h 43"/>
                    <a:gd name="T8" fmla="*/ 20 w 22"/>
                    <a:gd name="T9" fmla="*/ 3 h 43"/>
                    <a:gd name="T10" fmla="*/ 20 w 22"/>
                    <a:gd name="T11" fmla="*/ 3 h 43"/>
                    <a:gd name="T12" fmla="*/ 20 w 22"/>
                    <a:gd name="T13" fmla="*/ 5 h 43"/>
                    <a:gd name="T14" fmla="*/ 20 w 22"/>
                    <a:gd name="T15" fmla="*/ 5 h 43"/>
                    <a:gd name="T16" fmla="*/ 20 w 22"/>
                    <a:gd name="T17" fmla="*/ 6 h 43"/>
                    <a:gd name="T18" fmla="*/ 20 w 22"/>
                    <a:gd name="T19" fmla="*/ 6 h 43"/>
                    <a:gd name="T20" fmla="*/ 0 w 22"/>
                    <a:gd name="T21" fmla="*/ 43 h 43"/>
                    <a:gd name="T22" fmla="*/ 0 w 22"/>
                    <a:gd name="T23" fmla="*/ 41 h 43"/>
                    <a:gd name="T24" fmla="*/ 0 w 22"/>
                    <a:gd name="T25" fmla="*/ 41 h 43"/>
                    <a:gd name="T26" fmla="*/ 0 w 22"/>
                    <a:gd name="T27" fmla="*/ 39 h 43"/>
                    <a:gd name="T28" fmla="*/ 0 w 22"/>
                    <a:gd name="T29" fmla="*/ 39 h 43"/>
                    <a:gd name="T30" fmla="*/ 0 w 22"/>
                    <a:gd name="T31" fmla="*/ 38 h 43"/>
                    <a:gd name="T32" fmla="*/ 0 w 22"/>
                    <a:gd name="T33" fmla="*/ 38 h 43"/>
                    <a:gd name="T34" fmla="*/ 0 w 22"/>
                    <a:gd name="T35" fmla="*/ 38 h 43"/>
                    <a:gd name="T36" fmla="*/ 0 w 22"/>
                    <a:gd name="T37" fmla="*/ 36 h 4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43"/>
                    <a:gd name="T59" fmla="*/ 22 w 22"/>
                    <a:gd name="T60" fmla="*/ 43 h 4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43">
                      <a:moveTo>
                        <a:pt x="0" y="36"/>
                      </a:moveTo>
                      <a:lnTo>
                        <a:pt x="22" y="0"/>
                      </a:lnTo>
                      <a:lnTo>
                        <a:pt x="22" y="1"/>
                      </a:lnTo>
                      <a:lnTo>
                        <a:pt x="20" y="1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20" y="6"/>
                      </a:lnTo>
                      <a:lnTo>
                        <a:pt x="0" y="43"/>
                      </a:lnTo>
                      <a:lnTo>
                        <a:pt x="0" y="41"/>
                      </a:lnTo>
                      <a:lnTo>
                        <a:pt x="0" y="39"/>
                      </a:lnTo>
                      <a:lnTo>
                        <a:pt x="0" y="38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7070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2" name="Freeform 409"/>
                <p:cNvSpPr>
                  <a:spLocks/>
                </p:cNvSpPr>
                <p:nvPr/>
              </p:nvSpPr>
              <p:spPr bwMode="auto">
                <a:xfrm>
                  <a:off x="1999" y="3134"/>
                  <a:ext cx="20" cy="41"/>
                </a:xfrm>
                <a:custGeom>
                  <a:avLst/>
                  <a:gdLst>
                    <a:gd name="T0" fmla="*/ 0 w 20"/>
                    <a:gd name="T1" fmla="*/ 36 h 41"/>
                    <a:gd name="T2" fmla="*/ 20 w 20"/>
                    <a:gd name="T3" fmla="*/ 0 h 41"/>
                    <a:gd name="T4" fmla="*/ 20 w 20"/>
                    <a:gd name="T5" fmla="*/ 2 h 41"/>
                    <a:gd name="T6" fmla="*/ 20 w 20"/>
                    <a:gd name="T7" fmla="*/ 2 h 41"/>
                    <a:gd name="T8" fmla="*/ 20 w 20"/>
                    <a:gd name="T9" fmla="*/ 3 h 41"/>
                    <a:gd name="T10" fmla="*/ 20 w 20"/>
                    <a:gd name="T11" fmla="*/ 3 h 41"/>
                    <a:gd name="T12" fmla="*/ 20 w 20"/>
                    <a:gd name="T13" fmla="*/ 5 h 41"/>
                    <a:gd name="T14" fmla="*/ 20 w 20"/>
                    <a:gd name="T15" fmla="*/ 5 h 41"/>
                    <a:gd name="T16" fmla="*/ 20 w 20"/>
                    <a:gd name="T17" fmla="*/ 7 h 41"/>
                    <a:gd name="T18" fmla="*/ 20 w 20"/>
                    <a:gd name="T19" fmla="*/ 7 h 41"/>
                    <a:gd name="T20" fmla="*/ 0 w 20"/>
                    <a:gd name="T21" fmla="*/ 41 h 41"/>
                    <a:gd name="T22" fmla="*/ 0 w 20"/>
                    <a:gd name="T23" fmla="*/ 41 h 41"/>
                    <a:gd name="T24" fmla="*/ 0 w 20"/>
                    <a:gd name="T25" fmla="*/ 40 h 41"/>
                    <a:gd name="T26" fmla="*/ 0 w 20"/>
                    <a:gd name="T27" fmla="*/ 40 h 41"/>
                    <a:gd name="T28" fmla="*/ 0 w 20"/>
                    <a:gd name="T29" fmla="*/ 40 h 41"/>
                    <a:gd name="T30" fmla="*/ 0 w 20"/>
                    <a:gd name="T31" fmla="*/ 38 h 41"/>
                    <a:gd name="T32" fmla="*/ 0 w 20"/>
                    <a:gd name="T33" fmla="*/ 38 h 41"/>
                    <a:gd name="T34" fmla="*/ 0 w 20"/>
                    <a:gd name="T35" fmla="*/ 36 h 41"/>
                    <a:gd name="T36" fmla="*/ 0 w 20"/>
                    <a:gd name="T37" fmla="*/ 36 h 4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41"/>
                    <a:gd name="T59" fmla="*/ 20 w 20"/>
                    <a:gd name="T60" fmla="*/ 41 h 4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41">
                      <a:moveTo>
                        <a:pt x="0" y="36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0" y="41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7070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3" name="Freeform 410"/>
                <p:cNvSpPr>
                  <a:spLocks/>
                </p:cNvSpPr>
                <p:nvPr/>
              </p:nvSpPr>
              <p:spPr bwMode="auto">
                <a:xfrm>
                  <a:off x="1999" y="3137"/>
                  <a:ext cx="20" cy="42"/>
                </a:xfrm>
                <a:custGeom>
                  <a:avLst/>
                  <a:gdLst>
                    <a:gd name="T0" fmla="*/ 0 w 20"/>
                    <a:gd name="T1" fmla="*/ 37 h 42"/>
                    <a:gd name="T2" fmla="*/ 20 w 20"/>
                    <a:gd name="T3" fmla="*/ 0 h 42"/>
                    <a:gd name="T4" fmla="*/ 20 w 20"/>
                    <a:gd name="T5" fmla="*/ 2 h 42"/>
                    <a:gd name="T6" fmla="*/ 20 w 20"/>
                    <a:gd name="T7" fmla="*/ 2 h 42"/>
                    <a:gd name="T8" fmla="*/ 20 w 20"/>
                    <a:gd name="T9" fmla="*/ 4 h 42"/>
                    <a:gd name="T10" fmla="*/ 20 w 20"/>
                    <a:gd name="T11" fmla="*/ 4 h 42"/>
                    <a:gd name="T12" fmla="*/ 20 w 20"/>
                    <a:gd name="T13" fmla="*/ 5 h 42"/>
                    <a:gd name="T14" fmla="*/ 20 w 20"/>
                    <a:gd name="T15" fmla="*/ 5 h 42"/>
                    <a:gd name="T16" fmla="*/ 20 w 20"/>
                    <a:gd name="T17" fmla="*/ 7 h 42"/>
                    <a:gd name="T18" fmla="*/ 20 w 20"/>
                    <a:gd name="T19" fmla="*/ 7 h 42"/>
                    <a:gd name="T20" fmla="*/ 0 w 20"/>
                    <a:gd name="T21" fmla="*/ 42 h 42"/>
                    <a:gd name="T22" fmla="*/ 0 w 20"/>
                    <a:gd name="T23" fmla="*/ 42 h 42"/>
                    <a:gd name="T24" fmla="*/ 0 w 20"/>
                    <a:gd name="T25" fmla="*/ 40 h 42"/>
                    <a:gd name="T26" fmla="*/ 0 w 20"/>
                    <a:gd name="T27" fmla="*/ 40 h 42"/>
                    <a:gd name="T28" fmla="*/ 0 w 20"/>
                    <a:gd name="T29" fmla="*/ 38 h 42"/>
                    <a:gd name="T30" fmla="*/ 0 w 20"/>
                    <a:gd name="T31" fmla="*/ 38 h 42"/>
                    <a:gd name="T32" fmla="*/ 0 w 20"/>
                    <a:gd name="T33" fmla="*/ 37 h 42"/>
                    <a:gd name="T34" fmla="*/ 0 w 20"/>
                    <a:gd name="T35" fmla="*/ 37 h 42"/>
                    <a:gd name="T36" fmla="*/ 0 w 20"/>
                    <a:gd name="T37" fmla="*/ 37 h 4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42"/>
                    <a:gd name="T59" fmla="*/ 20 w 20"/>
                    <a:gd name="T60" fmla="*/ 42 h 4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42">
                      <a:moveTo>
                        <a:pt x="0" y="37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4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7070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4" name="Freeform 411"/>
                <p:cNvSpPr>
                  <a:spLocks/>
                </p:cNvSpPr>
                <p:nvPr/>
              </p:nvSpPr>
              <p:spPr bwMode="auto">
                <a:xfrm>
                  <a:off x="1999" y="3141"/>
                  <a:ext cx="20" cy="41"/>
                </a:xfrm>
                <a:custGeom>
                  <a:avLst/>
                  <a:gdLst>
                    <a:gd name="T0" fmla="*/ 0 w 20"/>
                    <a:gd name="T1" fmla="*/ 34 h 41"/>
                    <a:gd name="T2" fmla="*/ 20 w 20"/>
                    <a:gd name="T3" fmla="*/ 0 h 41"/>
                    <a:gd name="T4" fmla="*/ 20 w 20"/>
                    <a:gd name="T5" fmla="*/ 1 h 41"/>
                    <a:gd name="T6" fmla="*/ 20 w 20"/>
                    <a:gd name="T7" fmla="*/ 1 h 41"/>
                    <a:gd name="T8" fmla="*/ 20 w 20"/>
                    <a:gd name="T9" fmla="*/ 3 h 41"/>
                    <a:gd name="T10" fmla="*/ 20 w 20"/>
                    <a:gd name="T11" fmla="*/ 3 h 41"/>
                    <a:gd name="T12" fmla="*/ 20 w 20"/>
                    <a:gd name="T13" fmla="*/ 5 h 41"/>
                    <a:gd name="T14" fmla="*/ 20 w 20"/>
                    <a:gd name="T15" fmla="*/ 5 h 41"/>
                    <a:gd name="T16" fmla="*/ 20 w 20"/>
                    <a:gd name="T17" fmla="*/ 6 h 41"/>
                    <a:gd name="T18" fmla="*/ 20 w 20"/>
                    <a:gd name="T19" fmla="*/ 6 h 41"/>
                    <a:gd name="T20" fmla="*/ 0 w 20"/>
                    <a:gd name="T21" fmla="*/ 41 h 41"/>
                    <a:gd name="T22" fmla="*/ 0 w 20"/>
                    <a:gd name="T23" fmla="*/ 39 h 41"/>
                    <a:gd name="T24" fmla="*/ 0 w 20"/>
                    <a:gd name="T25" fmla="*/ 39 h 41"/>
                    <a:gd name="T26" fmla="*/ 0 w 20"/>
                    <a:gd name="T27" fmla="*/ 38 h 41"/>
                    <a:gd name="T28" fmla="*/ 0 w 20"/>
                    <a:gd name="T29" fmla="*/ 38 h 41"/>
                    <a:gd name="T30" fmla="*/ 0 w 20"/>
                    <a:gd name="T31" fmla="*/ 38 h 41"/>
                    <a:gd name="T32" fmla="*/ 0 w 20"/>
                    <a:gd name="T33" fmla="*/ 36 h 41"/>
                    <a:gd name="T34" fmla="*/ 0 w 20"/>
                    <a:gd name="T35" fmla="*/ 36 h 41"/>
                    <a:gd name="T36" fmla="*/ 0 w 20"/>
                    <a:gd name="T37" fmla="*/ 34 h 4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41"/>
                    <a:gd name="T59" fmla="*/ 20 w 20"/>
                    <a:gd name="T60" fmla="*/ 41 h 4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41">
                      <a:moveTo>
                        <a:pt x="0" y="34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20" y="6"/>
                      </a:lnTo>
                      <a:lnTo>
                        <a:pt x="0" y="41"/>
                      </a:lnTo>
                      <a:lnTo>
                        <a:pt x="0" y="39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7070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5" name="Freeform 412"/>
                <p:cNvSpPr>
                  <a:spLocks/>
                </p:cNvSpPr>
                <p:nvPr/>
              </p:nvSpPr>
              <p:spPr bwMode="auto">
                <a:xfrm>
                  <a:off x="1999" y="3144"/>
                  <a:ext cx="20" cy="40"/>
                </a:xfrm>
                <a:custGeom>
                  <a:avLst/>
                  <a:gdLst>
                    <a:gd name="T0" fmla="*/ 0 w 20"/>
                    <a:gd name="T1" fmla="*/ 35 h 40"/>
                    <a:gd name="T2" fmla="*/ 20 w 20"/>
                    <a:gd name="T3" fmla="*/ 0 h 40"/>
                    <a:gd name="T4" fmla="*/ 20 w 20"/>
                    <a:gd name="T5" fmla="*/ 2 h 40"/>
                    <a:gd name="T6" fmla="*/ 20 w 20"/>
                    <a:gd name="T7" fmla="*/ 2 h 40"/>
                    <a:gd name="T8" fmla="*/ 20 w 20"/>
                    <a:gd name="T9" fmla="*/ 2 h 40"/>
                    <a:gd name="T10" fmla="*/ 20 w 20"/>
                    <a:gd name="T11" fmla="*/ 3 h 40"/>
                    <a:gd name="T12" fmla="*/ 20 w 20"/>
                    <a:gd name="T13" fmla="*/ 3 h 40"/>
                    <a:gd name="T14" fmla="*/ 20 w 20"/>
                    <a:gd name="T15" fmla="*/ 5 h 40"/>
                    <a:gd name="T16" fmla="*/ 20 w 20"/>
                    <a:gd name="T17" fmla="*/ 5 h 40"/>
                    <a:gd name="T18" fmla="*/ 20 w 20"/>
                    <a:gd name="T19" fmla="*/ 7 h 40"/>
                    <a:gd name="T20" fmla="*/ 0 w 20"/>
                    <a:gd name="T21" fmla="*/ 40 h 40"/>
                    <a:gd name="T22" fmla="*/ 0 w 20"/>
                    <a:gd name="T23" fmla="*/ 40 h 40"/>
                    <a:gd name="T24" fmla="*/ 0 w 20"/>
                    <a:gd name="T25" fmla="*/ 40 h 40"/>
                    <a:gd name="T26" fmla="*/ 0 w 20"/>
                    <a:gd name="T27" fmla="*/ 38 h 40"/>
                    <a:gd name="T28" fmla="*/ 0 w 20"/>
                    <a:gd name="T29" fmla="*/ 38 h 40"/>
                    <a:gd name="T30" fmla="*/ 0 w 20"/>
                    <a:gd name="T31" fmla="*/ 36 h 40"/>
                    <a:gd name="T32" fmla="*/ 0 w 20"/>
                    <a:gd name="T33" fmla="*/ 36 h 40"/>
                    <a:gd name="T34" fmla="*/ 0 w 20"/>
                    <a:gd name="T35" fmla="*/ 35 h 40"/>
                    <a:gd name="T36" fmla="*/ 0 w 20"/>
                    <a:gd name="T37" fmla="*/ 35 h 4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40"/>
                    <a:gd name="T59" fmla="*/ 20 w 20"/>
                    <a:gd name="T60" fmla="*/ 40 h 4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40">
                      <a:moveTo>
                        <a:pt x="0" y="35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6" name="Freeform 413"/>
                <p:cNvSpPr>
                  <a:spLocks/>
                </p:cNvSpPr>
                <p:nvPr/>
              </p:nvSpPr>
              <p:spPr bwMode="auto">
                <a:xfrm>
                  <a:off x="1999" y="3147"/>
                  <a:ext cx="20" cy="40"/>
                </a:xfrm>
                <a:custGeom>
                  <a:avLst/>
                  <a:gdLst>
                    <a:gd name="T0" fmla="*/ 0 w 20"/>
                    <a:gd name="T1" fmla="*/ 35 h 40"/>
                    <a:gd name="T2" fmla="*/ 20 w 20"/>
                    <a:gd name="T3" fmla="*/ 0 h 40"/>
                    <a:gd name="T4" fmla="*/ 20 w 20"/>
                    <a:gd name="T5" fmla="*/ 0 h 40"/>
                    <a:gd name="T6" fmla="*/ 20 w 20"/>
                    <a:gd name="T7" fmla="*/ 2 h 40"/>
                    <a:gd name="T8" fmla="*/ 20 w 20"/>
                    <a:gd name="T9" fmla="*/ 2 h 40"/>
                    <a:gd name="T10" fmla="*/ 20 w 20"/>
                    <a:gd name="T11" fmla="*/ 4 h 40"/>
                    <a:gd name="T12" fmla="*/ 20 w 20"/>
                    <a:gd name="T13" fmla="*/ 4 h 40"/>
                    <a:gd name="T14" fmla="*/ 20 w 20"/>
                    <a:gd name="T15" fmla="*/ 5 h 40"/>
                    <a:gd name="T16" fmla="*/ 20 w 20"/>
                    <a:gd name="T17" fmla="*/ 5 h 40"/>
                    <a:gd name="T18" fmla="*/ 20 w 20"/>
                    <a:gd name="T19" fmla="*/ 7 h 40"/>
                    <a:gd name="T20" fmla="*/ 0 w 20"/>
                    <a:gd name="T21" fmla="*/ 40 h 40"/>
                    <a:gd name="T22" fmla="*/ 0 w 20"/>
                    <a:gd name="T23" fmla="*/ 40 h 40"/>
                    <a:gd name="T24" fmla="*/ 0 w 20"/>
                    <a:gd name="T25" fmla="*/ 38 h 40"/>
                    <a:gd name="T26" fmla="*/ 0 w 20"/>
                    <a:gd name="T27" fmla="*/ 38 h 40"/>
                    <a:gd name="T28" fmla="*/ 0 w 20"/>
                    <a:gd name="T29" fmla="*/ 37 h 40"/>
                    <a:gd name="T30" fmla="*/ 0 w 20"/>
                    <a:gd name="T31" fmla="*/ 37 h 40"/>
                    <a:gd name="T32" fmla="*/ 0 w 20"/>
                    <a:gd name="T33" fmla="*/ 37 h 40"/>
                    <a:gd name="T34" fmla="*/ 0 w 20"/>
                    <a:gd name="T35" fmla="*/ 35 h 40"/>
                    <a:gd name="T36" fmla="*/ 0 w 20"/>
                    <a:gd name="T37" fmla="*/ 35 h 4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40"/>
                    <a:gd name="T59" fmla="*/ 20 w 20"/>
                    <a:gd name="T60" fmla="*/ 40 h 4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40">
                      <a:moveTo>
                        <a:pt x="0" y="35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4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0" y="37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7" name="Freeform 414"/>
                <p:cNvSpPr>
                  <a:spLocks/>
                </p:cNvSpPr>
                <p:nvPr/>
              </p:nvSpPr>
              <p:spPr bwMode="auto">
                <a:xfrm>
                  <a:off x="1999" y="3151"/>
                  <a:ext cx="20" cy="39"/>
                </a:xfrm>
                <a:custGeom>
                  <a:avLst/>
                  <a:gdLst>
                    <a:gd name="T0" fmla="*/ 0 w 20"/>
                    <a:gd name="T1" fmla="*/ 33 h 39"/>
                    <a:gd name="T2" fmla="*/ 20 w 20"/>
                    <a:gd name="T3" fmla="*/ 0 h 39"/>
                    <a:gd name="T4" fmla="*/ 20 w 20"/>
                    <a:gd name="T5" fmla="*/ 0 h 39"/>
                    <a:gd name="T6" fmla="*/ 20 w 20"/>
                    <a:gd name="T7" fmla="*/ 1 h 39"/>
                    <a:gd name="T8" fmla="*/ 20 w 20"/>
                    <a:gd name="T9" fmla="*/ 1 h 39"/>
                    <a:gd name="T10" fmla="*/ 20 w 20"/>
                    <a:gd name="T11" fmla="*/ 3 h 39"/>
                    <a:gd name="T12" fmla="*/ 20 w 20"/>
                    <a:gd name="T13" fmla="*/ 3 h 39"/>
                    <a:gd name="T14" fmla="*/ 20 w 20"/>
                    <a:gd name="T15" fmla="*/ 5 h 39"/>
                    <a:gd name="T16" fmla="*/ 20 w 20"/>
                    <a:gd name="T17" fmla="*/ 5 h 39"/>
                    <a:gd name="T18" fmla="*/ 20 w 20"/>
                    <a:gd name="T19" fmla="*/ 6 h 39"/>
                    <a:gd name="T20" fmla="*/ 0 w 20"/>
                    <a:gd name="T21" fmla="*/ 39 h 39"/>
                    <a:gd name="T22" fmla="*/ 0 w 20"/>
                    <a:gd name="T23" fmla="*/ 38 h 39"/>
                    <a:gd name="T24" fmla="*/ 0 w 20"/>
                    <a:gd name="T25" fmla="*/ 38 h 39"/>
                    <a:gd name="T26" fmla="*/ 0 w 20"/>
                    <a:gd name="T27" fmla="*/ 36 h 39"/>
                    <a:gd name="T28" fmla="*/ 0 w 20"/>
                    <a:gd name="T29" fmla="*/ 36 h 39"/>
                    <a:gd name="T30" fmla="*/ 0 w 20"/>
                    <a:gd name="T31" fmla="*/ 36 h 39"/>
                    <a:gd name="T32" fmla="*/ 0 w 20"/>
                    <a:gd name="T33" fmla="*/ 34 h 39"/>
                    <a:gd name="T34" fmla="*/ 0 w 20"/>
                    <a:gd name="T35" fmla="*/ 34 h 39"/>
                    <a:gd name="T36" fmla="*/ 0 w 20"/>
                    <a:gd name="T37" fmla="*/ 33 h 3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9"/>
                    <a:gd name="T59" fmla="*/ 20 w 20"/>
                    <a:gd name="T60" fmla="*/ 39 h 3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9">
                      <a:moveTo>
                        <a:pt x="0" y="33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20" y="6"/>
                      </a:lnTo>
                      <a:lnTo>
                        <a:pt x="0" y="39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8" name="Freeform 415"/>
                <p:cNvSpPr>
                  <a:spLocks/>
                </p:cNvSpPr>
                <p:nvPr/>
              </p:nvSpPr>
              <p:spPr bwMode="auto">
                <a:xfrm>
                  <a:off x="1999" y="3154"/>
                  <a:ext cx="20" cy="38"/>
                </a:xfrm>
                <a:custGeom>
                  <a:avLst/>
                  <a:gdLst>
                    <a:gd name="T0" fmla="*/ 0 w 20"/>
                    <a:gd name="T1" fmla="*/ 33 h 38"/>
                    <a:gd name="T2" fmla="*/ 20 w 20"/>
                    <a:gd name="T3" fmla="*/ 0 h 38"/>
                    <a:gd name="T4" fmla="*/ 20 w 20"/>
                    <a:gd name="T5" fmla="*/ 0 h 38"/>
                    <a:gd name="T6" fmla="*/ 20 w 20"/>
                    <a:gd name="T7" fmla="*/ 2 h 38"/>
                    <a:gd name="T8" fmla="*/ 20 w 20"/>
                    <a:gd name="T9" fmla="*/ 2 h 38"/>
                    <a:gd name="T10" fmla="*/ 20 w 20"/>
                    <a:gd name="T11" fmla="*/ 3 h 38"/>
                    <a:gd name="T12" fmla="*/ 20 w 20"/>
                    <a:gd name="T13" fmla="*/ 3 h 38"/>
                    <a:gd name="T14" fmla="*/ 20 w 20"/>
                    <a:gd name="T15" fmla="*/ 5 h 38"/>
                    <a:gd name="T16" fmla="*/ 20 w 20"/>
                    <a:gd name="T17" fmla="*/ 5 h 38"/>
                    <a:gd name="T18" fmla="*/ 20 w 20"/>
                    <a:gd name="T19" fmla="*/ 5 h 38"/>
                    <a:gd name="T20" fmla="*/ 0 w 20"/>
                    <a:gd name="T21" fmla="*/ 38 h 38"/>
                    <a:gd name="T22" fmla="*/ 0 w 20"/>
                    <a:gd name="T23" fmla="*/ 38 h 38"/>
                    <a:gd name="T24" fmla="*/ 0 w 20"/>
                    <a:gd name="T25" fmla="*/ 36 h 38"/>
                    <a:gd name="T26" fmla="*/ 0 w 20"/>
                    <a:gd name="T27" fmla="*/ 36 h 38"/>
                    <a:gd name="T28" fmla="*/ 0 w 20"/>
                    <a:gd name="T29" fmla="*/ 36 h 38"/>
                    <a:gd name="T30" fmla="*/ 0 w 20"/>
                    <a:gd name="T31" fmla="*/ 35 h 38"/>
                    <a:gd name="T32" fmla="*/ 0 w 20"/>
                    <a:gd name="T33" fmla="*/ 35 h 38"/>
                    <a:gd name="T34" fmla="*/ 0 w 20"/>
                    <a:gd name="T35" fmla="*/ 33 h 38"/>
                    <a:gd name="T36" fmla="*/ 0 w 20"/>
                    <a:gd name="T37" fmla="*/ 33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8"/>
                    <a:gd name="T59" fmla="*/ 20 w 20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8">
                      <a:moveTo>
                        <a:pt x="0" y="33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89" name="Freeform 416"/>
                <p:cNvSpPr>
                  <a:spLocks/>
                </p:cNvSpPr>
                <p:nvPr/>
              </p:nvSpPr>
              <p:spPr bwMode="auto">
                <a:xfrm>
                  <a:off x="1999" y="3157"/>
                  <a:ext cx="20" cy="38"/>
                </a:xfrm>
                <a:custGeom>
                  <a:avLst/>
                  <a:gdLst>
                    <a:gd name="T0" fmla="*/ 0 w 20"/>
                    <a:gd name="T1" fmla="*/ 33 h 38"/>
                    <a:gd name="T2" fmla="*/ 20 w 20"/>
                    <a:gd name="T3" fmla="*/ 0 h 38"/>
                    <a:gd name="T4" fmla="*/ 20 w 20"/>
                    <a:gd name="T5" fmla="*/ 0 h 38"/>
                    <a:gd name="T6" fmla="*/ 20 w 20"/>
                    <a:gd name="T7" fmla="*/ 2 h 38"/>
                    <a:gd name="T8" fmla="*/ 20 w 20"/>
                    <a:gd name="T9" fmla="*/ 2 h 38"/>
                    <a:gd name="T10" fmla="*/ 20 w 20"/>
                    <a:gd name="T11" fmla="*/ 2 h 38"/>
                    <a:gd name="T12" fmla="*/ 20 w 20"/>
                    <a:gd name="T13" fmla="*/ 4 h 38"/>
                    <a:gd name="T14" fmla="*/ 20 w 20"/>
                    <a:gd name="T15" fmla="*/ 4 h 38"/>
                    <a:gd name="T16" fmla="*/ 20 w 20"/>
                    <a:gd name="T17" fmla="*/ 5 h 38"/>
                    <a:gd name="T18" fmla="*/ 20 w 20"/>
                    <a:gd name="T19" fmla="*/ 5 h 38"/>
                    <a:gd name="T20" fmla="*/ 0 w 20"/>
                    <a:gd name="T21" fmla="*/ 38 h 38"/>
                    <a:gd name="T22" fmla="*/ 0 w 20"/>
                    <a:gd name="T23" fmla="*/ 37 h 38"/>
                    <a:gd name="T24" fmla="*/ 0 w 20"/>
                    <a:gd name="T25" fmla="*/ 37 h 38"/>
                    <a:gd name="T26" fmla="*/ 0 w 20"/>
                    <a:gd name="T27" fmla="*/ 37 h 38"/>
                    <a:gd name="T28" fmla="*/ 0 w 20"/>
                    <a:gd name="T29" fmla="*/ 35 h 38"/>
                    <a:gd name="T30" fmla="*/ 0 w 20"/>
                    <a:gd name="T31" fmla="*/ 35 h 38"/>
                    <a:gd name="T32" fmla="*/ 0 w 20"/>
                    <a:gd name="T33" fmla="*/ 33 h 38"/>
                    <a:gd name="T34" fmla="*/ 0 w 20"/>
                    <a:gd name="T35" fmla="*/ 33 h 38"/>
                    <a:gd name="T36" fmla="*/ 0 w 20"/>
                    <a:gd name="T37" fmla="*/ 33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8"/>
                    <a:gd name="T59" fmla="*/ 20 w 20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8">
                      <a:moveTo>
                        <a:pt x="0" y="33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4"/>
                      </a:lnTo>
                      <a:lnTo>
                        <a:pt x="20" y="5"/>
                      </a:lnTo>
                      <a:lnTo>
                        <a:pt x="0" y="38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0" name="Freeform 417"/>
                <p:cNvSpPr>
                  <a:spLocks/>
                </p:cNvSpPr>
                <p:nvPr/>
              </p:nvSpPr>
              <p:spPr bwMode="auto">
                <a:xfrm>
                  <a:off x="1999" y="3161"/>
                  <a:ext cx="20" cy="38"/>
                </a:xfrm>
                <a:custGeom>
                  <a:avLst/>
                  <a:gdLst>
                    <a:gd name="T0" fmla="*/ 0 w 20"/>
                    <a:gd name="T1" fmla="*/ 31 h 38"/>
                    <a:gd name="T2" fmla="*/ 20 w 20"/>
                    <a:gd name="T3" fmla="*/ 0 h 38"/>
                    <a:gd name="T4" fmla="*/ 20 w 20"/>
                    <a:gd name="T5" fmla="*/ 0 h 38"/>
                    <a:gd name="T6" fmla="*/ 20 w 20"/>
                    <a:gd name="T7" fmla="*/ 0 h 38"/>
                    <a:gd name="T8" fmla="*/ 20 w 20"/>
                    <a:gd name="T9" fmla="*/ 1 h 38"/>
                    <a:gd name="T10" fmla="*/ 20 w 20"/>
                    <a:gd name="T11" fmla="*/ 1 h 38"/>
                    <a:gd name="T12" fmla="*/ 20 w 20"/>
                    <a:gd name="T13" fmla="*/ 3 h 38"/>
                    <a:gd name="T14" fmla="*/ 20 w 20"/>
                    <a:gd name="T15" fmla="*/ 3 h 38"/>
                    <a:gd name="T16" fmla="*/ 20 w 20"/>
                    <a:gd name="T17" fmla="*/ 5 h 38"/>
                    <a:gd name="T18" fmla="*/ 20 w 20"/>
                    <a:gd name="T19" fmla="*/ 5 h 38"/>
                    <a:gd name="T20" fmla="*/ 0 w 20"/>
                    <a:gd name="T21" fmla="*/ 38 h 38"/>
                    <a:gd name="T22" fmla="*/ 0 w 20"/>
                    <a:gd name="T23" fmla="*/ 36 h 38"/>
                    <a:gd name="T24" fmla="*/ 0 w 20"/>
                    <a:gd name="T25" fmla="*/ 36 h 38"/>
                    <a:gd name="T26" fmla="*/ 0 w 20"/>
                    <a:gd name="T27" fmla="*/ 34 h 38"/>
                    <a:gd name="T28" fmla="*/ 0 w 20"/>
                    <a:gd name="T29" fmla="*/ 34 h 38"/>
                    <a:gd name="T30" fmla="*/ 0 w 20"/>
                    <a:gd name="T31" fmla="*/ 33 h 38"/>
                    <a:gd name="T32" fmla="*/ 0 w 20"/>
                    <a:gd name="T33" fmla="*/ 33 h 38"/>
                    <a:gd name="T34" fmla="*/ 0 w 20"/>
                    <a:gd name="T35" fmla="*/ 33 h 38"/>
                    <a:gd name="T36" fmla="*/ 0 w 20"/>
                    <a:gd name="T37" fmla="*/ 31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8"/>
                    <a:gd name="T59" fmla="*/ 20 w 20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8">
                      <a:moveTo>
                        <a:pt x="0" y="31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3"/>
                      </a:lnTo>
                      <a:lnTo>
                        <a:pt x="20" y="5"/>
                      </a:lnTo>
                      <a:lnTo>
                        <a:pt x="0" y="38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0" y="33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1" name="Freeform 418"/>
                <p:cNvSpPr>
                  <a:spLocks/>
                </p:cNvSpPr>
                <p:nvPr/>
              </p:nvSpPr>
              <p:spPr bwMode="auto">
                <a:xfrm>
                  <a:off x="1999" y="3162"/>
                  <a:ext cx="20" cy="38"/>
                </a:xfrm>
                <a:custGeom>
                  <a:avLst/>
                  <a:gdLst>
                    <a:gd name="T0" fmla="*/ 0 w 20"/>
                    <a:gd name="T1" fmla="*/ 33 h 38"/>
                    <a:gd name="T2" fmla="*/ 20 w 20"/>
                    <a:gd name="T3" fmla="*/ 0 h 38"/>
                    <a:gd name="T4" fmla="*/ 20 w 20"/>
                    <a:gd name="T5" fmla="*/ 2 h 38"/>
                    <a:gd name="T6" fmla="*/ 20 w 20"/>
                    <a:gd name="T7" fmla="*/ 2 h 38"/>
                    <a:gd name="T8" fmla="*/ 20 w 20"/>
                    <a:gd name="T9" fmla="*/ 4 h 38"/>
                    <a:gd name="T10" fmla="*/ 20 w 20"/>
                    <a:gd name="T11" fmla="*/ 4 h 38"/>
                    <a:gd name="T12" fmla="*/ 20 w 20"/>
                    <a:gd name="T13" fmla="*/ 5 h 38"/>
                    <a:gd name="T14" fmla="*/ 20 w 20"/>
                    <a:gd name="T15" fmla="*/ 5 h 38"/>
                    <a:gd name="T16" fmla="*/ 20 w 20"/>
                    <a:gd name="T17" fmla="*/ 7 h 38"/>
                    <a:gd name="T18" fmla="*/ 20 w 20"/>
                    <a:gd name="T19" fmla="*/ 7 h 38"/>
                    <a:gd name="T20" fmla="*/ 2 w 20"/>
                    <a:gd name="T21" fmla="*/ 38 h 38"/>
                    <a:gd name="T22" fmla="*/ 2 w 20"/>
                    <a:gd name="T23" fmla="*/ 38 h 38"/>
                    <a:gd name="T24" fmla="*/ 2 w 20"/>
                    <a:gd name="T25" fmla="*/ 37 h 38"/>
                    <a:gd name="T26" fmla="*/ 0 w 20"/>
                    <a:gd name="T27" fmla="*/ 37 h 38"/>
                    <a:gd name="T28" fmla="*/ 0 w 20"/>
                    <a:gd name="T29" fmla="*/ 37 h 38"/>
                    <a:gd name="T30" fmla="*/ 0 w 20"/>
                    <a:gd name="T31" fmla="*/ 35 h 38"/>
                    <a:gd name="T32" fmla="*/ 0 w 20"/>
                    <a:gd name="T33" fmla="*/ 35 h 38"/>
                    <a:gd name="T34" fmla="*/ 0 w 20"/>
                    <a:gd name="T35" fmla="*/ 33 h 38"/>
                    <a:gd name="T36" fmla="*/ 0 w 20"/>
                    <a:gd name="T37" fmla="*/ 33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8"/>
                    <a:gd name="T59" fmla="*/ 20 w 20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8">
                      <a:moveTo>
                        <a:pt x="0" y="33"/>
                      </a:move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20" y="4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" y="38"/>
                      </a:lnTo>
                      <a:lnTo>
                        <a:pt x="2" y="37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2" name="Freeform 419"/>
                <p:cNvSpPr>
                  <a:spLocks/>
                </p:cNvSpPr>
                <p:nvPr/>
              </p:nvSpPr>
              <p:spPr bwMode="auto">
                <a:xfrm>
                  <a:off x="1999" y="3166"/>
                  <a:ext cx="20" cy="38"/>
                </a:xfrm>
                <a:custGeom>
                  <a:avLst/>
                  <a:gdLst>
                    <a:gd name="T0" fmla="*/ 0 w 20"/>
                    <a:gd name="T1" fmla="*/ 33 h 38"/>
                    <a:gd name="T2" fmla="*/ 20 w 20"/>
                    <a:gd name="T3" fmla="*/ 0 h 38"/>
                    <a:gd name="T4" fmla="*/ 20 w 20"/>
                    <a:gd name="T5" fmla="*/ 1 h 38"/>
                    <a:gd name="T6" fmla="*/ 20 w 20"/>
                    <a:gd name="T7" fmla="*/ 1 h 38"/>
                    <a:gd name="T8" fmla="*/ 20 w 20"/>
                    <a:gd name="T9" fmla="*/ 3 h 38"/>
                    <a:gd name="T10" fmla="*/ 20 w 20"/>
                    <a:gd name="T11" fmla="*/ 3 h 38"/>
                    <a:gd name="T12" fmla="*/ 20 w 20"/>
                    <a:gd name="T13" fmla="*/ 3 h 38"/>
                    <a:gd name="T14" fmla="*/ 20 w 20"/>
                    <a:gd name="T15" fmla="*/ 4 h 38"/>
                    <a:gd name="T16" fmla="*/ 20 w 20"/>
                    <a:gd name="T17" fmla="*/ 4 h 38"/>
                    <a:gd name="T18" fmla="*/ 20 w 20"/>
                    <a:gd name="T19" fmla="*/ 6 h 38"/>
                    <a:gd name="T20" fmla="*/ 2 w 20"/>
                    <a:gd name="T21" fmla="*/ 38 h 38"/>
                    <a:gd name="T22" fmla="*/ 2 w 20"/>
                    <a:gd name="T23" fmla="*/ 36 h 38"/>
                    <a:gd name="T24" fmla="*/ 2 w 20"/>
                    <a:gd name="T25" fmla="*/ 36 h 38"/>
                    <a:gd name="T26" fmla="*/ 2 w 20"/>
                    <a:gd name="T27" fmla="*/ 36 h 38"/>
                    <a:gd name="T28" fmla="*/ 2 w 20"/>
                    <a:gd name="T29" fmla="*/ 34 h 38"/>
                    <a:gd name="T30" fmla="*/ 2 w 20"/>
                    <a:gd name="T31" fmla="*/ 34 h 38"/>
                    <a:gd name="T32" fmla="*/ 2 w 20"/>
                    <a:gd name="T33" fmla="*/ 33 h 38"/>
                    <a:gd name="T34" fmla="*/ 0 w 20"/>
                    <a:gd name="T35" fmla="*/ 33 h 38"/>
                    <a:gd name="T36" fmla="*/ 0 w 20"/>
                    <a:gd name="T37" fmla="*/ 33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"/>
                    <a:gd name="T58" fmla="*/ 0 h 38"/>
                    <a:gd name="T59" fmla="*/ 20 w 20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" h="38">
                      <a:moveTo>
                        <a:pt x="0" y="33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6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2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3" name="Freeform 420"/>
                <p:cNvSpPr>
                  <a:spLocks/>
                </p:cNvSpPr>
                <p:nvPr/>
              </p:nvSpPr>
              <p:spPr bwMode="auto">
                <a:xfrm>
                  <a:off x="2001" y="3169"/>
                  <a:ext cx="18" cy="36"/>
                </a:xfrm>
                <a:custGeom>
                  <a:avLst/>
                  <a:gdLst>
                    <a:gd name="T0" fmla="*/ 0 w 18"/>
                    <a:gd name="T1" fmla="*/ 31 h 36"/>
                    <a:gd name="T2" fmla="*/ 18 w 18"/>
                    <a:gd name="T3" fmla="*/ 0 h 36"/>
                    <a:gd name="T4" fmla="*/ 18 w 18"/>
                    <a:gd name="T5" fmla="*/ 0 h 36"/>
                    <a:gd name="T6" fmla="*/ 18 w 18"/>
                    <a:gd name="T7" fmla="*/ 1 h 36"/>
                    <a:gd name="T8" fmla="*/ 18 w 18"/>
                    <a:gd name="T9" fmla="*/ 1 h 36"/>
                    <a:gd name="T10" fmla="*/ 18 w 18"/>
                    <a:gd name="T11" fmla="*/ 3 h 36"/>
                    <a:gd name="T12" fmla="*/ 18 w 18"/>
                    <a:gd name="T13" fmla="*/ 3 h 36"/>
                    <a:gd name="T14" fmla="*/ 18 w 18"/>
                    <a:gd name="T15" fmla="*/ 5 h 36"/>
                    <a:gd name="T16" fmla="*/ 18 w 18"/>
                    <a:gd name="T17" fmla="*/ 5 h 36"/>
                    <a:gd name="T18" fmla="*/ 18 w 18"/>
                    <a:gd name="T19" fmla="*/ 6 h 36"/>
                    <a:gd name="T20" fmla="*/ 0 w 18"/>
                    <a:gd name="T21" fmla="*/ 36 h 36"/>
                    <a:gd name="T22" fmla="*/ 0 w 18"/>
                    <a:gd name="T23" fmla="*/ 36 h 36"/>
                    <a:gd name="T24" fmla="*/ 0 w 18"/>
                    <a:gd name="T25" fmla="*/ 36 h 36"/>
                    <a:gd name="T26" fmla="*/ 0 w 18"/>
                    <a:gd name="T27" fmla="*/ 35 h 36"/>
                    <a:gd name="T28" fmla="*/ 0 w 18"/>
                    <a:gd name="T29" fmla="*/ 35 h 36"/>
                    <a:gd name="T30" fmla="*/ 0 w 18"/>
                    <a:gd name="T31" fmla="*/ 33 h 36"/>
                    <a:gd name="T32" fmla="*/ 0 w 18"/>
                    <a:gd name="T33" fmla="*/ 33 h 36"/>
                    <a:gd name="T34" fmla="*/ 0 w 18"/>
                    <a:gd name="T35" fmla="*/ 33 h 36"/>
                    <a:gd name="T36" fmla="*/ 0 w 18"/>
                    <a:gd name="T37" fmla="*/ 31 h 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6"/>
                    <a:gd name="T59" fmla="*/ 18 w 18"/>
                    <a:gd name="T60" fmla="*/ 36 h 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6">
                      <a:moveTo>
                        <a:pt x="0" y="31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18" y="6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4" name="Freeform 421"/>
                <p:cNvSpPr>
                  <a:spLocks/>
                </p:cNvSpPr>
                <p:nvPr/>
              </p:nvSpPr>
              <p:spPr bwMode="auto">
                <a:xfrm>
                  <a:off x="2001" y="3172"/>
                  <a:ext cx="18" cy="37"/>
                </a:xfrm>
                <a:custGeom>
                  <a:avLst/>
                  <a:gdLst>
                    <a:gd name="T0" fmla="*/ 0 w 18"/>
                    <a:gd name="T1" fmla="*/ 32 h 37"/>
                    <a:gd name="T2" fmla="*/ 18 w 18"/>
                    <a:gd name="T3" fmla="*/ 0 h 37"/>
                    <a:gd name="T4" fmla="*/ 18 w 18"/>
                    <a:gd name="T5" fmla="*/ 0 h 37"/>
                    <a:gd name="T6" fmla="*/ 18 w 18"/>
                    <a:gd name="T7" fmla="*/ 2 h 37"/>
                    <a:gd name="T8" fmla="*/ 18 w 18"/>
                    <a:gd name="T9" fmla="*/ 2 h 37"/>
                    <a:gd name="T10" fmla="*/ 18 w 18"/>
                    <a:gd name="T11" fmla="*/ 3 h 37"/>
                    <a:gd name="T12" fmla="*/ 18 w 18"/>
                    <a:gd name="T13" fmla="*/ 3 h 37"/>
                    <a:gd name="T14" fmla="*/ 18 w 18"/>
                    <a:gd name="T15" fmla="*/ 3 h 37"/>
                    <a:gd name="T16" fmla="*/ 18 w 18"/>
                    <a:gd name="T17" fmla="*/ 5 h 37"/>
                    <a:gd name="T18" fmla="*/ 18 w 18"/>
                    <a:gd name="T19" fmla="*/ 5 h 37"/>
                    <a:gd name="T20" fmla="*/ 0 w 18"/>
                    <a:gd name="T21" fmla="*/ 37 h 37"/>
                    <a:gd name="T22" fmla="*/ 0 w 18"/>
                    <a:gd name="T23" fmla="*/ 35 h 37"/>
                    <a:gd name="T24" fmla="*/ 0 w 18"/>
                    <a:gd name="T25" fmla="*/ 35 h 37"/>
                    <a:gd name="T26" fmla="*/ 0 w 18"/>
                    <a:gd name="T27" fmla="*/ 35 h 37"/>
                    <a:gd name="T28" fmla="*/ 0 w 18"/>
                    <a:gd name="T29" fmla="*/ 33 h 37"/>
                    <a:gd name="T30" fmla="*/ 0 w 18"/>
                    <a:gd name="T31" fmla="*/ 33 h 37"/>
                    <a:gd name="T32" fmla="*/ 0 w 18"/>
                    <a:gd name="T33" fmla="*/ 33 h 37"/>
                    <a:gd name="T34" fmla="*/ 0 w 18"/>
                    <a:gd name="T35" fmla="*/ 32 h 37"/>
                    <a:gd name="T36" fmla="*/ 0 w 18"/>
                    <a:gd name="T37" fmla="*/ 32 h 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7"/>
                    <a:gd name="T59" fmla="*/ 18 w 18"/>
                    <a:gd name="T60" fmla="*/ 37 h 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7">
                      <a:moveTo>
                        <a:pt x="0" y="32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5" name="Freeform 422"/>
                <p:cNvSpPr>
                  <a:spLocks/>
                </p:cNvSpPr>
                <p:nvPr/>
              </p:nvSpPr>
              <p:spPr bwMode="auto">
                <a:xfrm>
                  <a:off x="2001" y="3175"/>
                  <a:ext cx="18" cy="35"/>
                </a:xfrm>
                <a:custGeom>
                  <a:avLst/>
                  <a:gdLst>
                    <a:gd name="T0" fmla="*/ 0 w 18"/>
                    <a:gd name="T1" fmla="*/ 30 h 35"/>
                    <a:gd name="T2" fmla="*/ 18 w 18"/>
                    <a:gd name="T3" fmla="*/ 0 h 35"/>
                    <a:gd name="T4" fmla="*/ 18 w 18"/>
                    <a:gd name="T5" fmla="*/ 0 h 35"/>
                    <a:gd name="T6" fmla="*/ 18 w 18"/>
                    <a:gd name="T7" fmla="*/ 0 h 35"/>
                    <a:gd name="T8" fmla="*/ 18 w 18"/>
                    <a:gd name="T9" fmla="*/ 2 h 35"/>
                    <a:gd name="T10" fmla="*/ 18 w 18"/>
                    <a:gd name="T11" fmla="*/ 2 h 35"/>
                    <a:gd name="T12" fmla="*/ 18 w 18"/>
                    <a:gd name="T13" fmla="*/ 4 h 35"/>
                    <a:gd name="T14" fmla="*/ 18 w 18"/>
                    <a:gd name="T15" fmla="*/ 4 h 35"/>
                    <a:gd name="T16" fmla="*/ 18 w 18"/>
                    <a:gd name="T17" fmla="*/ 5 h 35"/>
                    <a:gd name="T18" fmla="*/ 18 w 18"/>
                    <a:gd name="T19" fmla="*/ 5 h 35"/>
                    <a:gd name="T20" fmla="*/ 0 w 18"/>
                    <a:gd name="T21" fmla="*/ 35 h 35"/>
                    <a:gd name="T22" fmla="*/ 0 w 18"/>
                    <a:gd name="T23" fmla="*/ 35 h 35"/>
                    <a:gd name="T24" fmla="*/ 0 w 18"/>
                    <a:gd name="T25" fmla="*/ 35 h 35"/>
                    <a:gd name="T26" fmla="*/ 0 w 18"/>
                    <a:gd name="T27" fmla="*/ 34 h 35"/>
                    <a:gd name="T28" fmla="*/ 0 w 18"/>
                    <a:gd name="T29" fmla="*/ 34 h 35"/>
                    <a:gd name="T30" fmla="*/ 0 w 18"/>
                    <a:gd name="T31" fmla="*/ 32 h 35"/>
                    <a:gd name="T32" fmla="*/ 0 w 18"/>
                    <a:gd name="T33" fmla="*/ 32 h 35"/>
                    <a:gd name="T34" fmla="*/ 0 w 18"/>
                    <a:gd name="T35" fmla="*/ 32 h 35"/>
                    <a:gd name="T36" fmla="*/ 0 w 18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5"/>
                    <a:gd name="T59" fmla="*/ 18 w 18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5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4"/>
                      </a:lnTo>
                      <a:lnTo>
                        <a:pt x="18" y="5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0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6" name="Freeform 423"/>
                <p:cNvSpPr>
                  <a:spLocks/>
                </p:cNvSpPr>
                <p:nvPr/>
              </p:nvSpPr>
              <p:spPr bwMode="auto">
                <a:xfrm>
                  <a:off x="2001" y="3177"/>
                  <a:ext cx="18" cy="37"/>
                </a:xfrm>
                <a:custGeom>
                  <a:avLst/>
                  <a:gdLst>
                    <a:gd name="T0" fmla="*/ 0 w 18"/>
                    <a:gd name="T1" fmla="*/ 32 h 37"/>
                    <a:gd name="T2" fmla="*/ 18 w 18"/>
                    <a:gd name="T3" fmla="*/ 0 h 37"/>
                    <a:gd name="T4" fmla="*/ 18 w 18"/>
                    <a:gd name="T5" fmla="*/ 2 h 37"/>
                    <a:gd name="T6" fmla="*/ 18 w 18"/>
                    <a:gd name="T7" fmla="*/ 2 h 37"/>
                    <a:gd name="T8" fmla="*/ 18 w 18"/>
                    <a:gd name="T9" fmla="*/ 3 h 37"/>
                    <a:gd name="T10" fmla="*/ 18 w 18"/>
                    <a:gd name="T11" fmla="*/ 3 h 37"/>
                    <a:gd name="T12" fmla="*/ 18 w 18"/>
                    <a:gd name="T13" fmla="*/ 5 h 37"/>
                    <a:gd name="T14" fmla="*/ 18 w 18"/>
                    <a:gd name="T15" fmla="*/ 5 h 37"/>
                    <a:gd name="T16" fmla="*/ 18 w 18"/>
                    <a:gd name="T17" fmla="*/ 5 h 37"/>
                    <a:gd name="T18" fmla="*/ 18 w 18"/>
                    <a:gd name="T19" fmla="*/ 7 h 37"/>
                    <a:gd name="T20" fmla="*/ 0 w 18"/>
                    <a:gd name="T21" fmla="*/ 37 h 37"/>
                    <a:gd name="T22" fmla="*/ 0 w 18"/>
                    <a:gd name="T23" fmla="*/ 37 h 37"/>
                    <a:gd name="T24" fmla="*/ 0 w 18"/>
                    <a:gd name="T25" fmla="*/ 35 h 37"/>
                    <a:gd name="T26" fmla="*/ 0 w 18"/>
                    <a:gd name="T27" fmla="*/ 35 h 37"/>
                    <a:gd name="T28" fmla="*/ 0 w 18"/>
                    <a:gd name="T29" fmla="*/ 33 h 37"/>
                    <a:gd name="T30" fmla="*/ 0 w 18"/>
                    <a:gd name="T31" fmla="*/ 33 h 37"/>
                    <a:gd name="T32" fmla="*/ 0 w 18"/>
                    <a:gd name="T33" fmla="*/ 33 h 37"/>
                    <a:gd name="T34" fmla="*/ 0 w 18"/>
                    <a:gd name="T35" fmla="*/ 32 h 37"/>
                    <a:gd name="T36" fmla="*/ 0 w 18"/>
                    <a:gd name="T37" fmla="*/ 32 h 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7"/>
                    <a:gd name="T59" fmla="*/ 18 w 18"/>
                    <a:gd name="T60" fmla="*/ 37 h 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7">
                      <a:moveTo>
                        <a:pt x="0" y="32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18" y="7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7" name="Freeform 424"/>
                <p:cNvSpPr>
                  <a:spLocks/>
                </p:cNvSpPr>
                <p:nvPr/>
              </p:nvSpPr>
              <p:spPr bwMode="auto">
                <a:xfrm>
                  <a:off x="2001" y="3180"/>
                  <a:ext cx="18" cy="37"/>
                </a:xfrm>
                <a:custGeom>
                  <a:avLst/>
                  <a:gdLst>
                    <a:gd name="T0" fmla="*/ 0 w 18"/>
                    <a:gd name="T1" fmla="*/ 30 h 37"/>
                    <a:gd name="T2" fmla="*/ 18 w 18"/>
                    <a:gd name="T3" fmla="*/ 0 h 37"/>
                    <a:gd name="T4" fmla="*/ 18 w 18"/>
                    <a:gd name="T5" fmla="*/ 2 h 37"/>
                    <a:gd name="T6" fmla="*/ 18 w 18"/>
                    <a:gd name="T7" fmla="*/ 2 h 37"/>
                    <a:gd name="T8" fmla="*/ 18 w 18"/>
                    <a:gd name="T9" fmla="*/ 2 h 37"/>
                    <a:gd name="T10" fmla="*/ 18 w 18"/>
                    <a:gd name="T11" fmla="*/ 4 h 37"/>
                    <a:gd name="T12" fmla="*/ 18 w 18"/>
                    <a:gd name="T13" fmla="*/ 4 h 37"/>
                    <a:gd name="T14" fmla="*/ 18 w 18"/>
                    <a:gd name="T15" fmla="*/ 5 h 37"/>
                    <a:gd name="T16" fmla="*/ 18 w 18"/>
                    <a:gd name="T17" fmla="*/ 5 h 37"/>
                    <a:gd name="T18" fmla="*/ 18 w 18"/>
                    <a:gd name="T19" fmla="*/ 7 h 37"/>
                    <a:gd name="T20" fmla="*/ 0 w 18"/>
                    <a:gd name="T21" fmla="*/ 37 h 37"/>
                    <a:gd name="T22" fmla="*/ 0 w 18"/>
                    <a:gd name="T23" fmla="*/ 35 h 37"/>
                    <a:gd name="T24" fmla="*/ 0 w 18"/>
                    <a:gd name="T25" fmla="*/ 35 h 37"/>
                    <a:gd name="T26" fmla="*/ 0 w 18"/>
                    <a:gd name="T27" fmla="*/ 34 h 37"/>
                    <a:gd name="T28" fmla="*/ 0 w 18"/>
                    <a:gd name="T29" fmla="*/ 34 h 37"/>
                    <a:gd name="T30" fmla="*/ 0 w 18"/>
                    <a:gd name="T31" fmla="*/ 34 h 37"/>
                    <a:gd name="T32" fmla="*/ 0 w 18"/>
                    <a:gd name="T33" fmla="*/ 32 h 37"/>
                    <a:gd name="T34" fmla="*/ 0 w 18"/>
                    <a:gd name="T35" fmla="*/ 32 h 37"/>
                    <a:gd name="T36" fmla="*/ 0 w 18"/>
                    <a:gd name="T37" fmla="*/ 30 h 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7"/>
                    <a:gd name="T59" fmla="*/ 18 w 18"/>
                    <a:gd name="T60" fmla="*/ 37 h 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7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4"/>
                      </a:lnTo>
                      <a:lnTo>
                        <a:pt x="18" y="5"/>
                      </a:lnTo>
                      <a:lnTo>
                        <a:pt x="18" y="7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0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8" name="Freeform 425"/>
                <p:cNvSpPr>
                  <a:spLocks/>
                </p:cNvSpPr>
                <p:nvPr/>
              </p:nvSpPr>
              <p:spPr bwMode="auto">
                <a:xfrm>
                  <a:off x="2001" y="3184"/>
                  <a:ext cx="18" cy="35"/>
                </a:xfrm>
                <a:custGeom>
                  <a:avLst/>
                  <a:gdLst>
                    <a:gd name="T0" fmla="*/ 0 w 18"/>
                    <a:gd name="T1" fmla="*/ 30 h 35"/>
                    <a:gd name="T2" fmla="*/ 18 w 18"/>
                    <a:gd name="T3" fmla="*/ 0 h 35"/>
                    <a:gd name="T4" fmla="*/ 18 w 18"/>
                    <a:gd name="T5" fmla="*/ 0 h 35"/>
                    <a:gd name="T6" fmla="*/ 18 w 18"/>
                    <a:gd name="T7" fmla="*/ 1 h 35"/>
                    <a:gd name="T8" fmla="*/ 18 w 18"/>
                    <a:gd name="T9" fmla="*/ 1 h 35"/>
                    <a:gd name="T10" fmla="*/ 18 w 18"/>
                    <a:gd name="T11" fmla="*/ 3 h 35"/>
                    <a:gd name="T12" fmla="*/ 18 w 18"/>
                    <a:gd name="T13" fmla="*/ 3 h 35"/>
                    <a:gd name="T14" fmla="*/ 18 w 18"/>
                    <a:gd name="T15" fmla="*/ 3 h 35"/>
                    <a:gd name="T16" fmla="*/ 18 w 18"/>
                    <a:gd name="T17" fmla="*/ 5 h 35"/>
                    <a:gd name="T18" fmla="*/ 18 w 18"/>
                    <a:gd name="T19" fmla="*/ 5 h 35"/>
                    <a:gd name="T20" fmla="*/ 0 w 18"/>
                    <a:gd name="T21" fmla="*/ 35 h 35"/>
                    <a:gd name="T22" fmla="*/ 0 w 18"/>
                    <a:gd name="T23" fmla="*/ 35 h 35"/>
                    <a:gd name="T24" fmla="*/ 0 w 18"/>
                    <a:gd name="T25" fmla="*/ 33 h 35"/>
                    <a:gd name="T26" fmla="*/ 0 w 18"/>
                    <a:gd name="T27" fmla="*/ 33 h 35"/>
                    <a:gd name="T28" fmla="*/ 0 w 18"/>
                    <a:gd name="T29" fmla="*/ 33 h 35"/>
                    <a:gd name="T30" fmla="*/ 0 w 18"/>
                    <a:gd name="T31" fmla="*/ 31 h 35"/>
                    <a:gd name="T32" fmla="*/ 0 w 18"/>
                    <a:gd name="T33" fmla="*/ 31 h 35"/>
                    <a:gd name="T34" fmla="*/ 0 w 18"/>
                    <a:gd name="T35" fmla="*/ 30 h 35"/>
                    <a:gd name="T36" fmla="*/ 0 w 18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5"/>
                    <a:gd name="T59" fmla="*/ 18 w 18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5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799" name="Freeform 426"/>
                <p:cNvSpPr>
                  <a:spLocks/>
                </p:cNvSpPr>
                <p:nvPr/>
              </p:nvSpPr>
              <p:spPr bwMode="auto">
                <a:xfrm>
                  <a:off x="2001" y="3187"/>
                  <a:ext cx="18" cy="35"/>
                </a:xfrm>
                <a:custGeom>
                  <a:avLst/>
                  <a:gdLst>
                    <a:gd name="T0" fmla="*/ 0 w 18"/>
                    <a:gd name="T1" fmla="*/ 30 h 35"/>
                    <a:gd name="T2" fmla="*/ 18 w 18"/>
                    <a:gd name="T3" fmla="*/ 0 h 35"/>
                    <a:gd name="T4" fmla="*/ 18 w 18"/>
                    <a:gd name="T5" fmla="*/ 0 h 35"/>
                    <a:gd name="T6" fmla="*/ 18 w 18"/>
                    <a:gd name="T7" fmla="*/ 0 h 35"/>
                    <a:gd name="T8" fmla="*/ 18 w 18"/>
                    <a:gd name="T9" fmla="*/ 2 h 35"/>
                    <a:gd name="T10" fmla="*/ 18 w 18"/>
                    <a:gd name="T11" fmla="*/ 2 h 35"/>
                    <a:gd name="T12" fmla="*/ 18 w 18"/>
                    <a:gd name="T13" fmla="*/ 3 h 35"/>
                    <a:gd name="T14" fmla="*/ 18 w 18"/>
                    <a:gd name="T15" fmla="*/ 3 h 35"/>
                    <a:gd name="T16" fmla="*/ 18 w 18"/>
                    <a:gd name="T17" fmla="*/ 5 h 35"/>
                    <a:gd name="T18" fmla="*/ 18 w 18"/>
                    <a:gd name="T19" fmla="*/ 5 h 35"/>
                    <a:gd name="T20" fmla="*/ 0 w 18"/>
                    <a:gd name="T21" fmla="*/ 35 h 35"/>
                    <a:gd name="T22" fmla="*/ 0 w 18"/>
                    <a:gd name="T23" fmla="*/ 33 h 35"/>
                    <a:gd name="T24" fmla="*/ 0 w 18"/>
                    <a:gd name="T25" fmla="*/ 33 h 35"/>
                    <a:gd name="T26" fmla="*/ 0 w 18"/>
                    <a:gd name="T27" fmla="*/ 32 h 35"/>
                    <a:gd name="T28" fmla="*/ 0 w 18"/>
                    <a:gd name="T29" fmla="*/ 32 h 35"/>
                    <a:gd name="T30" fmla="*/ 0 w 18"/>
                    <a:gd name="T31" fmla="*/ 32 h 35"/>
                    <a:gd name="T32" fmla="*/ 0 w 18"/>
                    <a:gd name="T33" fmla="*/ 30 h 35"/>
                    <a:gd name="T34" fmla="*/ 0 w 18"/>
                    <a:gd name="T35" fmla="*/ 30 h 35"/>
                    <a:gd name="T36" fmla="*/ 0 w 18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5"/>
                    <a:gd name="T59" fmla="*/ 18 w 18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5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0" name="Freeform 427"/>
                <p:cNvSpPr>
                  <a:spLocks/>
                </p:cNvSpPr>
                <p:nvPr/>
              </p:nvSpPr>
              <p:spPr bwMode="auto">
                <a:xfrm>
                  <a:off x="2001" y="3189"/>
                  <a:ext cx="18" cy="35"/>
                </a:xfrm>
                <a:custGeom>
                  <a:avLst/>
                  <a:gdLst>
                    <a:gd name="T0" fmla="*/ 0 w 18"/>
                    <a:gd name="T1" fmla="*/ 30 h 35"/>
                    <a:gd name="T2" fmla="*/ 18 w 18"/>
                    <a:gd name="T3" fmla="*/ 0 h 35"/>
                    <a:gd name="T4" fmla="*/ 18 w 18"/>
                    <a:gd name="T5" fmla="*/ 1 h 35"/>
                    <a:gd name="T6" fmla="*/ 18 w 18"/>
                    <a:gd name="T7" fmla="*/ 1 h 35"/>
                    <a:gd name="T8" fmla="*/ 18 w 18"/>
                    <a:gd name="T9" fmla="*/ 3 h 35"/>
                    <a:gd name="T10" fmla="*/ 18 w 18"/>
                    <a:gd name="T11" fmla="*/ 3 h 35"/>
                    <a:gd name="T12" fmla="*/ 18 w 18"/>
                    <a:gd name="T13" fmla="*/ 3 h 35"/>
                    <a:gd name="T14" fmla="*/ 18 w 18"/>
                    <a:gd name="T15" fmla="*/ 5 h 35"/>
                    <a:gd name="T16" fmla="*/ 18 w 18"/>
                    <a:gd name="T17" fmla="*/ 5 h 35"/>
                    <a:gd name="T18" fmla="*/ 18 w 18"/>
                    <a:gd name="T19" fmla="*/ 6 h 35"/>
                    <a:gd name="T20" fmla="*/ 2 w 18"/>
                    <a:gd name="T21" fmla="*/ 35 h 35"/>
                    <a:gd name="T22" fmla="*/ 2 w 18"/>
                    <a:gd name="T23" fmla="*/ 35 h 35"/>
                    <a:gd name="T24" fmla="*/ 2 w 18"/>
                    <a:gd name="T25" fmla="*/ 33 h 35"/>
                    <a:gd name="T26" fmla="*/ 0 w 18"/>
                    <a:gd name="T27" fmla="*/ 33 h 35"/>
                    <a:gd name="T28" fmla="*/ 0 w 18"/>
                    <a:gd name="T29" fmla="*/ 33 h 35"/>
                    <a:gd name="T30" fmla="*/ 0 w 18"/>
                    <a:gd name="T31" fmla="*/ 31 h 35"/>
                    <a:gd name="T32" fmla="*/ 0 w 18"/>
                    <a:gd name="T33" fmla="*/ 31 h 35"/>
                    <a:gd name="T34" fmla="*/ 0 w 18"/>
                    <a:gd name="T35" fmla="*/ 30 h 35"/>
                    <a:gd name="T36" fmla="*/ 0 w 18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5"/>
                    <a:gd name="T59" fmla="*/ 18 w 18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5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18" y="6"/>
                      </a:lnTo>
                      <a:lnTo>
                        <a:pt x="2" y="35"/>
                      </a:ln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1" name="Freeform 428"/>
                <p:cNvSpPr>
                  <a:spLocks/>
                </p:cNvSpPr>
                <p:nvPr/>
              </p:nvSpPr>
              <p:spPr bwMode="auto">
                <a:xfrm>
                  <a:off x="2001" y="3192"/>
                  <a:ext cx="18" cy="35"/>
                </a:xfrm>
                <a:custGeom>
                  <a:avLst/>
                  <a:gdLst>
                    <a:gd name="T0" fmla="*/ 0 w 18"/>
                    <a:gd name="T1" fmla="*/ 30 h 35"/>
                    <a:gd name="T2" fmla="*/ 18 w 18"/>
                    <a:gd name="T3" fmla="*/ 0 h 35"/>
                    <a:gd name="T4" fmla="*/ 18 w 18"/>
                    <a:gd name="T5" fmla="*/ 0 h 35"/>
                    <a:gd name="T6" fmla="*/ 18 w 18"/>
                    <a:gd name="T7" fmla="*/ 2 h 35"/>
                    <a:gd name="T8" fmla="*/ 18 w 18"/>
                    <a:gd name="T9" fmla="*/ 2 h 35"/>
                    <a:gd name="T10" fmla="*/ 18 w 18"/>
                    <a:gd name="T11" fmla="*/ 3 h 35"/>
                    <a:gd name="T12" fmla="*/ 18 w 18"/>
                    <a:gd name="T13" fmla="*/ 3 h 35"/>
                    <a:gd name="T14" fmla="*/ 18 w 18"/>
                    <a:gd name="T15" fmla="*/ 3 h 35"/>
                    <a:gd name="T16" fmla="*/ 18 w 18"/>
                    <a:gd name="T17" fmla="*/ 5 h 35"/>
                    <a:gd name="T18" fmla="*/ 18 w 18"/>
                    <a:gd name="T19" fmla="*/ 5 h 35"/>
                    <a:gd name="T20" fmla="*/ 2 w 18"/>
                    <a:gd name="T21" fmla="*/ 35 h 35"/>
                    <a:gd name="T22" fmla="*/ 2 w 18"/>
                    <a:gd name="T23" fmla="*/ 33 h 35"/>
                    <a:gd name="T24" fmla="*/ 2 w 18"/>
                    <a:gd name="T25" fmla="*/ 33 h 35"/>
                    <a:gd name="T26" fmla="*/ 2 w 18"/>
                    <a:gd name="T27" fmla="*/ 33 h 35"/>
                    <a:gd name="T28" fmla="*/ 2 w 18"/>
                    <a:gd name="T29" fmla="*/ 32 h 35"/>
                    <a:gd name="T30" fmla="*/ 2 w 18"/>
                    <a:gd name="T31" fmla="*/ 32 h 35"/>
                    <a:gd name="T32" fmla="*/ 2 w 18"/>
                    <a:gd name="T33" fmla="*/ 30 h 35"/>
                    <a:gd name="T34" fmla="*/ 0 w 18"/>
                    <a:gd name="T35" fmla="*/ 30 h 35"/>
                    <a:gd name="T36" fmla="*/ 0 w 18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35"/>
                    <a:gd name="T59" fmla="*/ 18 w 18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35">
                      <a:moveTo>
                        <a:pt x="0" y="30"/>
                      </a:move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18" y="3"/>
                      </a:lnTo>
                      <a:lnTo>
                        <a:pt x="18" y="5"/>
                      </a:lnTo>
                      <a:lnTo>
                        <a:pt x="2" y="35"/>
                      </a:lnTo>
                      <a:lnTo>
                        <a:pt x="2" y="33"/>
                      </a:lnTo>
                      <a:lnTo>
                        <a:pt x="2" y="32"/>
                      </a:lnTo>
                      <a:lnTo>
                        <a:pt x="2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2" name="Freeform 429"/>
                <p:cNvSpPr>
                  <a:spLocks/>
                </p:cNvSpPr>
                <p:nvPr/>
              </p:nvSpPr>
              <p:spPr bwMode="auto">
                <a:xfrm>
                  <a:off x="2003" y="3195"/>
                  <a:ext cx="16" cy="33"/>
                </a:xfrm>
                <a:custGeom>
                  <a:avLst/>
                  <a:gdLst>
                    <a:gd name="T0" fmla="*/ 0 w 16"/>
                    <a:gd name="T1" fmla="*/ 29 h 33"/>
                    <a:gd name="T2" fmla="*/ 16 w 16"/>
                    <a:gd name="T3" fmla="*/ 0 h 33"/>
                    <a:gd name="T4" fmla="*/ 16 w 16"/>
                    <a:gd name="T5" fmla="*/ 0 h 33"/>
                    <a:gd name="T6" fmla="*/ 16 w 16"/>
                    <a:gd name="T7" fmla="*/ 0 h 33"/>
                    <a:gd name="T8" fmla="*/ 16 w 16"/>
                    <a:gd name="T9" fmla="*/ 2 h 33"/>
                    <a:gd name="T10" fmla="*/ 16 w 16"/>
                    <a:gd name="T11" fmla="*/ 2 h 33"/>
                    <a:gd name="T12" fmla="*/ 16 w 16"/>
                    <a:gd name="T13" fmla="*/ 4 h 33"/>
                    <a:gd name="T14" fmla="*/ 16 w 16"/>
                    <a:gd name="T15" fmla="*/ 4 h 33"/>
                    <a:gd name="T16" fmla="*/ 16 w 16"/>
                    <a:gd name="T17" fmla="*/ 5 h 33"/>
                    <a:gd name="T18" fmla="*/ 16 w 16"/>
                    <a:gd name="T19" fmla="*/ 5 h 33"/>
                    <a:gd name="T20" fmla="*/ 0 w 16"/>
                    <a:gd name="T21" fmla="*/ 33 h 33"/>
                    <a:gd name="T22" fmla="*/ 0 w 16"/>
                    <a:gd name="T23" fmla="*/ 33 h 33"/>
                    <a:gd name="T24" fmla="*/ 0 w 16"/>
                    <a:gd name="T25" fmla="*/ 32 h 33"/>
                    <a:gd name="T26" fmla="*/ 0 w 16"/>
                    <a:gd name="T27" fmla="*/ 32 h 33"/>
                    <a:gd name="T28" fmla="*/ 0 w 16"/>
                    <a:gd name="T29" fmla="*/ 32 h 33"/>
                    <a:gd name="T30" fmla="*/ 0 w 16"/>
                    <a:gd name="T31" fmla="*/ 30 h 33"/>
                    <a:gd name="T32" fmla="*/ 0 w 16"/>
                    <a:gd name="T33" fmla="*/ 30 h 33"/>
                    <a:gd name="T34" fmla="*/ 0 w 16"/>
                    <a:gd name="T35" fmla="*/ 30 h 33"/>
                    <a:gd name="T36" fmla="*/ 0 w 16"/>
                    <a:gd name="T37" fmla="*/ 29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9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6" y="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3" name="Freeform 430"/>
                <p:cNvSpPr>
                  <a:spLocks/>
                </p:cNvSpPr>
                <p:nvPr/>
              </p:nvSpPr>
              <p:spPr bwMode="auto">
                <a:xfrm>
                  <a:off x="2003" y="3197"/>
                  <a:ext cx="16" cy="35"/>
                </a:xfrm>
                <a:custGeom>
                  <a:avLst/>
                  <a:gdLst>
                    <a:gd name="T0" fmla="*/ 0 w 16"/>
                    <a:gd name="T1" fmla="*/ 30 h 35"/>
                    <a:gd name="T2" fmla="*/ 16 w 16"/>
                    <a:gd name="T3" fmla="*/ 0 h 35"/>
                    <a:gd name="T4" fmla="*/ 16 w 16"/>
                    <a:gd name="T5" fmla="*/ 2 h 35"/>
                    <a:gd name="T6" fmla="*/ 16 w 16"/>
                    <a:gd name="T7" fmla="*/ 2 h 35"/>
                    <a:gd name="T8" fmla="*/ 16 w 16"/>
                    <a:gd name="T9" fmla="*/ 2 h 35"/>
                    <a:gd name="T10" fmla="*/ 16 w 16"/>
                    <a:gd name="T11" fmla="*/ 3 h 35"/>
                    <a:gd name="T12" fmla="*/ 16 w 16"/>
                    <a:gd name="T13" fmla="*/ 3 h 35"/>
                    <a:gd name="T14" fmla="*/ 16 w 16"/>
                    <a:gd name="T15" fmla="*/ 5 h 35"/>
                    <a:gd name="T16" fmla="*/ 16 w 16"/>
                    <a:gd name="T17" fmla="*/ 5 h 35"/>
                    <a:gd name="T18" fmla="*/ 16 w 16"/>
                    <a:gd name="T19" fmla="*/ 7 h 35"/>
                    <a:gd name="T20" fmla="*/ 0 w 16"/>
                    <a:gd name="T21" fmla="*/ 35 h 35"/>
                    <a:gd name="T22" fmla="*/ 0 w 16"/>
                    <a:gd name="T23" fmla="*/ 33 h 35"/>
                    <a:gd name="T24" fmla="*/ 0 w 16"/>
                    <a:gd name="T25" fmla="*/ 33 h 35"/>
                    <a:gd name="T26" fmla="*/ 0 w 16"/>
                    <a:gd name="T27" fmla="*/ 33 h 35"/>
                    <a:gd name="T28" fmla="*/ 0 w 16"/>
                    <a:gd name="T29" fmla="*/ 31 h 35"/>
                    <a:gd name="T30" fmla="*/ 0 w 16"/>
                    <a:gd name="T31" fmla="*/ 31 h 35"/>
                    <a:gd name="T32" fmla="*/ 0 w 16"/>
                    <a:gd name="T33" fmla="*/ 30 h 35"/>
                    <a:gd name="T34" fmla="*/ 0 w 16"/>
                    <a:gd name="T35" fmla="*/ 30 h 35"/>
                    <a:gd name="T36" fmla="*/ 0 w 16"/>
                    <a:gd name="T37" fmla="*/ 30 h 3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5"/>
                    <a:gd name="T59" fmla="*/ 16 w 16"/>
                    <a:gd name="T60" fmla="*/ 35 h 3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5">
                      <a:moveTo>
                        <a:pt x="0" y="30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5"/>
                      </a:lnTo>
                      <a:lnTo>
                        <a:pt x="16" y="7"/>
                      </a:lnTo>
                      <a:lnTo>
                        <a:pt x="0" y="3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4" name="Freeform 431"/>
                <p:cNvSpPr>
                  <a:spLocks/>
                </p:cNvSpPr>
                <p:nvPr/>
              </p:nvSpPr>
              <p:spPr bwMode="auto">
                <a:xfrm>
                  <a:off x="2003" y="3200"/>
                  <a:ext cx="16" cy="33"/>
                </a:xfrm>
                <a:custGeom>
                  <a:avLst/>
                  <a:gdLst>
                    <a:gd name="T0" fmla="*/ 0 w 16"/>
                    <a:gd name="T1" fmla="*/ 28 h 33"/>
                    <a:gd name="T2" fmla="*/ 16 w 16"/>
                    <a:gd name="T3" fmla="*/ 0 h 33"/>
                    <a:gd name="T4" fmla="*/ 16 w 16"/>
                    <a:gd name="T5" fmla="*/ 0 h 33"/>
                    <a:gd name="T6" fmla="*/ 16 w 16"/>
                    <a:gd name="T7" fmla="*/ 2 h 33"/>
                    <a:gd name="T8" fmla="*/ 16 w 16"/>
                    <a:gd name="T9" fmla="*/ 2 h 33"/>
                    <a:gd name="T10" fmla="*/ 16 w 16"/>
                    <a:gd name="T11" fmla="*/ 4 h 33"/>
                    <a:gd name="T12" fmla="*/ 16 w 16"/>
                    <a:gd name="T13" fmla="*/ 4 h 33"/>
                    <a:gd name="T14" fmla="*/ 16 w 16"/>
                    <a:gd name="T15" fmla="*/ 4 h 33"/>
                    <a:gd name="T16" fmla="*/ 16 w 16"/>
                    <a:gd name="T17" fmla="*/ 5 h 33"/>
                    <a:gd name="T18" fmla="*/ 16 w 16"/>
                    <a:gd name="T19" fmla="*/ 5 h 33"/>
                    <a:gd name="T20" fmla="*/ 0 w 16"/>
                    <a:gd name="T21" fmla="*/ 33 h 33"/>
                    <a:gd name="T22" fmla="*/ 0 w 16"/>
                    <a:gd name="T23" fmla="*/ 33 h 33"/>
                    <a:gd name="T24" fmla="*/ 0 w 16"/>
                    <a:gd name="T25" fmla="*/ 32 h 33"/>
                    <a:gd name="T26" fmla="*/ 0 w 16"/>
                    <a:gd name="T27" fmla="*/ 32 h 33"/>
                    <a:gd name="T28" fmla="*/ 0 w 16"/>
                    <a:gd name="T29" fmla="*/ 32 h 33"/>
                    <a:gd name="T30" fmla="*/ 0 w 16"/>
                    <a:gd name="T31" fmla="*/ 30 h 33"/>
                    <a:gd name="T32" fmla="*/ 0 w 16"/>
                    <a:gd name="T33" fmla="*/ 30 h 33"/>
                    <a:gd name="T34" fmla="*/ 0 w 16"/>
                    <a:gd name="T35" fmla="*/ 30 h 33"/>
                    <a:gd name="T36" fmla="*/ 0 w 16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8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6" y="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5" name="Freeform 432"/>
                <p:cNvSpPr>
                  <a:spLocks/>
                </p:cNvSpPr>
                <p:nvPr/>
              </p:nvSpPr>
              <p:spPr bwMode="auto">
                <a:xfrm>
                  <a:off x="2003" y="3204"/>
                  <a:ext cx="16" cy="33"/>
                </a:xfrm>
                <a:custGeom>
                  <a:avLst/>
                  <a:gdLst>
                    <a:gd name="T0" fmla="*/ 0 w 16"/>
                    <a:gd name="T1" fmla="*/ 28 h 33"/>
                    <a:gd name="T2" fmla="*/ 16 w 16"/>
                    <a:gd name="T3" fmla="*/ 0 h 33"/>
                    <a:gd name="T4" fmla="*/ 16 w 16"/>
                    <a:gd name="T5" fmla="*/ 0 h 33"/>
                    <a:gd name="T6" fmla="*/ 16 w 16"/>
                    <a:gd name="T7" fmla="*/ 0 h 33"/>
                    <a:gd name="T8" fmla="*/ 16 w 16"/>
                    <a:gd name="T9" fmla="*/ 1 h 33"/>
                    <a:gd name="T10" fmla="*/ 16 w 16"/>
                    <a:gd name="T11" fmla="*/ 1 h 33"/>
                    <a:gd name="T12" fmla="*/ 16 w 16"/>
                    <a:gd name="T13" fmla="*/ 3 h 33"/>
                    <a:gd name="T14" fmla="*/ 16 w 16"/>
                    <a:gd name="T15" fmla="*/ 3 h 33"/>
                    <a:gd name="T16" fmla="*/ 16 w 16"/>
                    <a:gd name="T17" fmla="*/ 3 h 33"/>
                    <a:gd name="T18" fmla="*/ 16 w 16"/>
                    <a:gd name="T19" fmla="*/ 5 h 33"/>
                    <a:gd name="T20" fmla="*/ 0 w 16"/>
                    <a:gd name="T21" fmla="*/ 33 h 33"/>
                    <a:gd name="T22" fmla="*/ 0 w 16"/>
                    <a:gd name="T23" fmla="*/ 31 h 33"/>
                    <a:gd name="T24" fmla="*/ 0 w 16"/>
                    <a:gd name="T25" fmla="*/ 31 h 33"/>
                    <a:gd name="T26" fmla="*/ 0 w 16"/>
                    <a:gd name="T27" fmla="*/ 31 h 33"/>
                    <a:gd name="T28" fmla="*/ 0 w 16"/>
                    <a:gd name="T29" fmla="*/ 29 h 33"/>
                    <a:gd name="T30" fmla="*/ 0 w 16"/>
                    <a:gd name="T31" fmla="*/ 29 h 33"/>
                    <a:gd name="T32" fmla="*/ 0 w 16"/>
                    <a:gd name="T33" fmla="*/ 28 h 33"/>
                    <a:gd name="T34" fmla="*/ 0 w 16"/>
                    <a:gd name="T35" fmla="*/ 28 h 33"/>
                    <a:gd name="T36" fmla="*/ 0 w 16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8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3"/>
                      </a:lnTo>
                      <a:lnTo>
                        <a:pt x="16" y="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6" name="Freeform 433"/>
                <p:cNvSpPr>
                  <a:spLocks/>
                </p:cNvSpPr>
                <p:nvPr/>
              </p:nvSpPr>
              <p:spPr bwMode="auto">
                <a:xfrm>
                  <a:off x="2003" y="3205"/>
                  <a:ext cx="16" cy="33"/>
                </a:xfrm>
                <a:custGeom>
                  <a:avLst/>
                  <a:gdLst>
                    <a:gd name="T0" fmla="*/ 0 w 16"/>
                    <a:gd name="T1" fmla="*/ 28 h 33"/>
                    <a:gd name="T2" fmla="*/ 16 w 16"/>
                    <a:gd name="T3" fmla="*/ 0 h 33"/>
                    <a:gd name="T4" fmla="*/ 16 w 16"/>
                    <a:gd name="T5" fmla="*/ 2 h 33"/>
                    <a:gd name="T6" fmla="*/ 16 w 16"/>
                    <a:gd name="T7" fmla="*/ 2 h 33"/>
                    <a:gd name="T8" fmla="*/ 16 w 16"/>
                    <a:gd name="T9" fmla="*/ 2 h 33"/>
                    <a:gd name="T10" fmla="*/ 16 w 16"/>
                    <a:gd name="T11" fmla="*/ 4 h 33"/>
                    <a:gd name="T12" fmla="*/ 16 w 16"/>
                    <a:gd name="T13" fmla="*/ 4 h 33"/>
                    <a:gd name="T14" fmla="*/ 16 w 16"/>
                    <a:gd name="T15" fmla="*/ 5 h 33"/>
                    <a:gd name="T16" fmla="*/ 16 w 16"/>
                    <a:gd name="T17" fmla="*/ 5 h 33"/>
                    <a:gd name="T18" fmla="*/ 16 w 16"/>
                    <a:gd name="T19" fmla="*/ 5 h 33"/>
                    <a:gd name="T20" fmla="*/ 0 w 16"/>
                    <a:gd name="T21" fmla="*/ 33 h 33"/>
                    <a:gd name="T22" fmla="*/ 0 w 16"/>
                    <a:gd name="T23" fmla="*/ 33 h 33"/>
                    <a:gd name="T24" fmla="*/ 0 w 16"/>
                    <a:gd name="T25" fmla="*/ 32 h 33"/>
                    <a:gd name="T26" fmla="*/ 0 w 16"/>
                    <a:gd name="T27" fmla="*/ 32 h 33"/>
                    <a:gd name="T28" fmla="*/ 0 w 16"/>
                    <a:gd name="T29" fmla="*/ 32 h 33"/>
                    <a:gd name="T30" fmla="*/ 0 w 16"/>
                    <a:gd name="T31" fmla="*/ 30 h 33"/>
                    <a:gd name="T32" fmla="*/ 0 w 16"/>
                    <a:gd name="T33" fmla="*/ 30 h 33"/>
                    <a:gd name="T34" fmla="*/ 0 w 16"/>
                    <a:gd name="T35" fmla="*/ 30 h 33"/>
                    <a:gd name="T36" fmla="*/ 0 w 16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8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6" y="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7" name="Freeform 434"/>
                <p:cNvSpPr>
                  <a:spLocks/>
                </p:cNvSpPr>
                <p:nvPr/>
              </p:nvSpPr>
              <p:spPr bwMode="auto">
                <a:xfrm>
                  <a:off x="2003" y="3209"/>
                  <a:ext cx="16" cy="33"/>
                </a:xfrm>
                <a:custGeom>
                  <a:avLst/>
                  <a:gdLst>
                    <a:gd name="T0" fmla="*/ 0 w 16"/>
                    <a:gd name="T1" fmla="*/ 28 h 33"/>
                    <a:gd name="T2" fmla="*/ 16 w 16"/>
                    <a:gd name="T3" fmla="*/ 0 h 33"/>
                    <a:gd name="T4" fmla="*/ 16 w 16"/>
                    <a:gd name="T5" fmla="*/ 0 h 33"/>
                    <a:gd name="T6" fmla="*/ 16 w 16"/>
                    <a:gd name="T7" fmla="*/ 1 h 33"/>
                    <a:gd name="T8" fmla="*/ 16 w 16"/>
                    <a:gd name="T9" fmla="*/ 1 h 33"/>
                    <a:gd name="T10" fmla="*/ 16 w 16"/>
                    <a:gd name="T11" fmla="*/ 1 h 33"/>
                    <a:gd name="T12" fmla="*/ 16 w 16"/>
                    <a:gd name="T13" fmla="*/ 3 h 33"/>
                    <a:gd name="T14" fmla="*/ 16 w 16"/>
                    <a:gd name="T15" fmla="*/ 3 h 33"/>
                    <a:gd name="T16" fmla="*/ 16 w 16"/>
                    <a:gd name="T17" fmla="*/ 5 h 33"/>
                    <a:gd name="T18" fmla="*/ 16 w 16"/>
                    <a:gd name="T19" fmla="*/ 5 h 33"/>
                    <a:gd name="T20" fmla="*/ 1 w 16"/>
                    <a:gd name="T21" fmla="*/ 33 h 33"/>
                    <a:gd name="T22" fmla="*/ 1 w 16"/>
                    <a:gd name="T23" fmla="*/ 31 h 33"/>
                    <a:gd name="T24" fmla="*/ 1 w 16"/>
                    <a:gd name="T25" fmla="*/ 31 h 33"/>
                    <a:gd name="T26" fmla="*/ 0 w 16"/>
                    <a:gd name="T27" fmla="*/ 31 h 33"/>
                    <a:gd name="T28" fmla="*/ 0 w 16"/>
                    <a:gd name="T29" fmla="*/ 29 h 33"/>
                    <a:gd name="T30" fmla="*/ 0 w 16"/>
                    <a:gd name="T31" fmla="*/ 29 h 33"/>
                    <a:gd name="T32" fmla="*/ 0 w 16"/>
                    <a:gd name="T33" fmla="*/ 28 h 33"/>
                    <a:gd name="T34" fmla="*/ 0 w 16"/>
                    <a:gd name="T35" fmla="*/ 28 h 33"/>
                    <a:gd name="T36" fmla="*/ 0 w 16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8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3"/>
                      </a:lnTo>
                      <a:lnTo>
                        <a:pt x="16" y="5"/>
                      </a:lnTo>
                      <a:lnTo>
                        <a:pt x="1" y="33"/>
                      </a:lnTo>
                      <a:lnTo>
                        <a:pt x="1" y="31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8" name="Freeform 435"/>
                <p:cNvSpPr>
                  <a:spLocks/>
                </p:cNvSpPr>
                <p:nvPr/>
              </p:nvSpPr>
              <p:spPr bwMode="auto">
                <a:xfrm>
                  <a:off x="2003" y="3210"/>
                  <a:ext cx="16" cy="33"/>
                </a:xfrm>
                <a:custGeom>
                  <a:avLst/>
                  <a:gdLst>
                    <a:gd name="T0" fmla="*/ 0 w 16"/>
                    <a:gd name="T1" fmla="*/ 28 h 33"/>
                    <a:gd name="T2" fmla="*/ 16 w 16"/>
                    <a:gd name="T3" fmla="*/ 0 h 33"/>
                    <a:gd name="T4" fmla="*/ 16 w 16"/>
                    <a:gd name="T5" fmla="*/ 2 h 33"/>
                    <a:gd name="T6" fmla="*/ 16 w 16"/>
                    <a:gd name="T7" fmla="*/ 2 h 33"/>
                    <a:gd name="T8" fmla="*/ 16 w 16"/>
                    <a:gd name="T9" fmla="*/ 4 h 33"/>
                    <a:gd name="T10" fmla="*/ 16 w 16"/>
                    <a:gd name="T11" fmla="*/ 4 h 33"/>
                    <a:gd name="T12" fmla="*/ 16 w 16"/>
                    <a:gd name="T13" fmla="*/ 4 h 33"/>
                    <a:gd name="T14" fmla="*/ 16 w 16"/>
                    <a:gd name="T15" fmla="*/ 5 h 33"/>
                    <a:gd name="T16" fmla="*/ 16 w 16"/>
                    <a:gd name="T17" fmla="*/ 5 h 33"/>
                    <a:gd name="T18" fmla="*/ 16 w 16"/>
                    <a:gd name="T19" fmla="*/ 5 h 33"/>
                    <a:gd name="T20" fmla="*/ 1 w 16"/>
                    <a:gd name="T21" fmla="*/ 33 h 33"/>
                    <a:gd name="T22" fmla="*/ 1 w 16"/>
                    <a:gd name="T23" fmla="*/ 33 h 33"/>
                    <a:gd name="T24" fmla="*/ 1 w 16"/>
                    <a:gd name="T25" fmla="*/ 32 h 33"/>
                    <a:gd name="T26" fmla="*/ 1 w 16"/>
                    <a:gd name="T27" fmla="*/ 32 h 33"/>
                    <a:gd name="T28" fmla="*/ 1 w 16"/>
                    <a:gd name="T29" fmla="*/ 32 h 33"/>
                    <a:gd name="T30" fmla="*/ 1 w 16"/>
                    <a:gd name="T31" fmla="*/ 30 h 33"/>
                    <a:gd name="T32" fmla="*/ 1 w 16"/>
                    <a:gd name="T33" fmla="*/ 30 h 33"/>
                    <a:gd name="T34" fmla="*/ 0 w 16"/>
                    <a:gd name="T35" fmla="*/ 30 h 33"/>
                    <a:gd name="T36" fmla="*/ 0 w 16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3"/>
                    <a:gd name="T59" fmla="*/ 16 w 16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3">
                      <a:moveTo>
                        <a:pt x="0" y="28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6" y="5"/>
                      </a:lnTo>
                      <a:lnTo>
                        <a:pt x="1" y="33"/>
                      </a:lnTo>
                      <a:lnTo>
                        <a:pt x="1" y="32"/>
                      </a:lnTo>
                      <a:lnTo>
                        <a:pt x="1" y="30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09" name="Freeform 436"/>
                <p:cNvSpPr>
                  <a:spLocks/>
                </p:cNvSpPr>
                <p:nvPr/>
              </p:nvSpPr>
              <p:spPr bwMode="auto">
                <a:xfrm>
                  <a:off x="2004" y="3214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5 w 17"/>
                    <a:gd name="T3" fmla="*/ 0 h 33"/>
                    <a:gd name="T4" fmla="*/ 15 w 17"/>
                    <a:gd name="T5" fmla="*/ 0 h 33"/>
                    <a:gd name="T6" fmla="*/ 15 w 17"/>
                    <a:gd name="T7" fmla="*/ 1 h 33"/>
                    <a:gd name="T8" fmla="*/ 15 w 17"/>
                    <a:gd name="T9" fmla="*/ 1 h 33"/>
                    <a:gd name="T10" fmla="*/ 15 w 17"/>
                    <a:gd name="T11" fmla="*/ 1 h 33"/>
                    <a:gd name="T12" fmla="*/ 15 w 17"/>
                    <a:gd name="T13" fmla="*/ 3 h 33"/>
                    <a:gd name="T14" fmla="*/ 15 w 17"/>
                    <a:gd name="T15" fmla="*/ 3 h 33"/>
                    <a:gd name="T16" fmla="*/ 17 w 17"/>
                    <a:gd name="T17" fmla="*/ 5 h 33"/>
                    <a:gd name="T18" fmla="*/ 17 w 17"/>
                    <a:gd name="T19" fmla="*/ 5 h 33"/>
                    <a:gd name="T20" fmla="*/ 0 w 17"/>
                    <a:gd name="T21" fmla="*/ 33 h 33"/>
                    <a:gd name="T22" fmla="*/ 0 w 17"/>
                    <a:gd name="T23" fmla="*/ 31 h 33"/>
                    <a:gd name="T24" fmla="*/ 0 w 17"/>
                    <a:gd name="T25" fmla="*/ 31 h 33"/>
                    <a:gd name="T26" fmla="*/ 0 w 17"/>
                    <a:gd name="T27" fmla="*/ 31 h 33"/>
                    <a:gd name="T28" fmla="*/ 0 w 17"/>
                    <a:gd name="T29" fmla="*/ 29 h 33"/>
                    <a:gd name="T30" fmla="*/ 0 w 17"/>
                    <a:gd name="T31" fmla="*/ 29 h 33"/>
                    <a:gd name="T32" fmla="*/ 0 w 17"/>
                    <a:gd name="T33" fmla="*/ 28 h 33"/>
                    <a:gd name="T34" fmla="*/ 0 w 17"/>
                    <a:gd name="T35" fmla="*/ 28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1"/>
                      </a:lnTo>
                      <a:lnTo>
                        <a:pt x="15" y="3"/>
                      </a:lnTo>
                      <a:lnTo>
                        <a:pt x="17" y="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0" name="Freeform 437"/>
                <p:cNvSpPr>
                  <a:spLocks/>
                </p:cNvSpPr>
                <p:nvPr/>
              </p:nvSpPr>
              <p:spPr bwMode="auto">
                <a:xfrm>
                  <a:off x="2004" y="3215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5 w 17"/>
                    <a:gd name="T3" fmla="*/ 0 h 33"/>
                    <a:gd name="T4" fmla="*/ 15 w 17"/>
                    <a:gd name="T5" fmla="*/ 2 h 33"/>
                    <a:gd name="T6" fmla="*/ 15 w 17"/>
                    <a:gd name="T7" fmla="*/ 2 h 33"/>
                    <a:gd name="T8" fmla="*/ 17 w 17"/>
                    <a:gd name="T9" fmla="*/ 4 h 33"/>
                    <a:gd name="T10" fmla="*/ 17 w 17"/>
                    <a:gd name="T11" fmla="*/ 4 h 33"/>
                    <a:gd name="T12" fmla="*/ 17 w 17"/>
                    <a:gd name="T13" fmla="*/ 4 h 33"/>
                    <a:gd name="T14" fmla="*/ 17 w 17"/>
                    <a:gd name="T15" fmla="*/ 5 h 33"/>
                    <a:gd name="T16" fmla="*/ 17 w 17"/>
                    <a:gd name="T17" fmla="*/ 5 h 33"/>
                    <a:gd name="T18" fmla="*/ 17 w 17"/>
                    <a:gd name="T19" fmla="*/ 7 h 33"/>
                    <a:gd name="T20" fmla="*/ 0 w 17"/>
                    <a:gd name="T21" fmla="*/ 33 h 33"/>
                    <a:gd name="T22" fmla="*/ 0 w 17"/>
                    <a:gd name="T23" fmla="*/ 33 h 33"/>
                    <a:gd name="T24" fmla="*/ 0 w 17"/>
                    <a:gd name="T25" fmla="*/ 32 h 33"/>
                    <a:gd name="T26" fmla="*/ 0 w 17"/>
                    <a:gd name="T27" fmla="*/ 32 h 33"/>
                    <a:gd name="T28" fmla="*/ 0 w 17"/>
                    <a:gd name="T29" fmla="*/ 32 h 33"/>
                    <a:gd name="T30" fmla="*/ 0 w 17"/>
                    <a:gd name="T31" fmla="*/ 30 h 33"/>
                    <a:gd name="T32" fmla="*/ 0 w 17"/>
                    <a:gd name="T33" fmla="*/ 30 h 33"/>
                    <a:gd name="T34" fmla="*/ 0 w 17"/>
                    <a:gd name="T35" fmla="*/ 30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17" y="7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1" name="Freeform 438"/>
                <p:cNvSpPr>
                  <a:spLocks/>
                </p:cNvSpPr>
                <p:nvPr/>
              </p:nvSpPr>
              <p:spPr bwMode="auto">
                <a:xfrm>
                  <a:off x="2004" y="3219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7 w 17"/>
                    <a:gd name="T3" fmla="*/ 0 h 33"/>
                    <a:gd name="T4" fmla="*/ 17 w 17"/>
                    <a:gd name="T5" fmla="*/ 0 h 33"/>
                    <a:gd name="T6" fmla="*/ 17 w 17"/>
                    <a:gd name="T7" fmla="*/ 1 h 33"/>
                    <a:gd name="T8" fmla="*/ 17 w 17"/>
                    <a:gd name="T9" fmla="*/ 1 h 33"/>
                    <a:gd name="T10" fmla="*/ 17 w 17"/>
                    <a:gd name="T11" fmla="*/ 3 h 33"/>
                    <a:gd name="T12" fmla="*/ 17 w 17"/>
                    <a:gd name="T13" fmla="*/ 3 h 33"/>
                    <a:gd name="T14" fmla="*/ 17 w 17"/>
                    <a:gd name="T15" fmla="*/ 3 h 33"/>
                    <a:gd name="T16" fmla="*/ 17 w 17"/>
                    <a:gd name="T17" fmla="*/ 5 h 33"/>
                    <a:gd name="T18" fmla="*/ 17 w 17"/>
                    <a:gd name="T19" fmla="*/ 5 h 33"/>
                    <a:gd name="T20" fmla="*/ 0 w 17"/>
                    <a:gd name="T21" fmla="*/ 33 h 33"/>
                    <a:gd name="T22" fmla="*/ 0 w 17"/>
                    <a:gd name="T23" fmla="*/ 31 h 33"/>
                    <a:gd name="T24" fmla="*/ 0 w 17"/>
                    <a:gd name="T25" fmla="*/ 31 h 33"/>
                    <a:gd name="T26" fmla="*/ 0 w 17"/>
                    <a:gd name="T27" fmla="*/ 31 h 33"/>
                    <a:gd name="T28" fmla="*/ 0 w 17"/>
                    <a:gd name="T29" fmla="*/ 29 h 33"/>
                    <a:gd name="T30" fmla="*/ 0 w 17"/>
                    <a:gd name="T31" fmla="*/ 29 h 33"/>
                    <a:gd name="T32" fmla="*/ 0 w 17"/>
                    <a:gd name="T33" fmla="*/ 28 h 33"/>
                    <a:gd name="T34" fmla="*/ 0 w 17"/>
                    <a:gd name="T35" fmla="*/ 28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2" name="Freeform 439"/>
                <p:cNvSpPr>
                  <a:spLocks/>
                </p:cNvSpPr>
                <p:nvPr/>
              </p:nvSpPr>
              <p:spPr bwMode="auto">
                <a:xfrm>
                  <a:off x="2004" y="3222"/>
                  <a:ext cx="17" cy="31"/>
                </a:xfrm>
                <a:custGeom>
                  <a:avLst/>
                  <a:gdLst>
                    <a:gd name="T0" fmla="*/ 0 w 17"/>
                    <a:gd name="T1" fmla="*/ 26 h 31"/>
                    <a:gd name="T2" fmla="*/ 17 w 17"/>
                    <a:gd name="T3" fmla="*/ 0 h 31"/>
                    <a:gd name="T4" fmla="*/ 17 w 17"/>
                    <a:gd name="T5" fmla="*/ 0 h 31"/>
                    <a:gd name="T6" fmla="*/ 17 w 17"/>
                    <a:gd name="T7" fmla="*/ 0 h 31"/>
                    <a:gd name="T8" fmla="*/ 17 w 17"/>
                    <a:gd name="T9" fmla="*/ 2 h 31"/>
                    <a:gd name="T10" fmla="*/ 17 w 17"/>
                    <a:gd name="T11" fmla="*/ 2 h 31"/>
                    <a:gd name="T12" fmla="*/ 17 w 17"/>
                    <a:gd name="T13" fmla="*/ 2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5 h 31"/>
                    <a:gd name="T20" fmla="*/ 0 w 17"/>
                    <a:gd name="T21" fmla="*/ 31 h 31"/>
                    <a:gd name="T22" fmla="*/ 0 w 17"/>
                    <a:gd name="T23" fmla="*/ 31 h 31"/>
                    <a:gd name="T24" fmla="*/ 0 w 17"/>
                    <a:gd name="T25" fmla="*/ 30 h 31"/>
                    <a:gd name="T26" fmla="*/ 0 w 17"/>
                    <a:gd name="T27" fmla="*/ 30 h 31"/>
                    <a:gd name="T28" fmla="*/ 0 w 17"/>
                    <a:gd name="T29" fmla="*/ 30 h 31"/>
                    <a:gd name="T30" fmla="*/ 0 w 17"/>
                    <a:gd name="T31" fmla="*/ 28 h 31"/>
                    <a:gd name="T32" fmla="*/ 0 w 17"/>
                    <a:gd name="T33" fmla="*/ 28 h 31"/>
                    <a:gd name="T34" fmla="*/ 0 w 17"/>
                    <a:gd name="T35" fmla="*/ 28 h 31"/>
                    <a:gd name="T36" fmla="*/ 0 w 17"/>
                    <a:gd name="T37" fmla="*/ 26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6"/>
                      </a:moveTo>
                      <a:lnTo>
                        <a:pt x="17" y="0"/>
                      </a:ln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3" name="Freeform 440"/>
                <p:cNvSpPr>
                  <a:spLocks/>
                </p:cNvSpPr>
                <p:nvPr/>
              </p:nvSpPr>
              <p:spPr bwMode="auto">
                <a:xfrm>
                  <a:off x="2004" y="3224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7 w 17"/>
                    <a:gd name="T3" fmla="*/ 0 h 33"/>
                    <a:gd name="T4" fmla="*/ 17 w 17"/>
                    <a:gd name="T5" fmla="*/ 0 h 33"/>
                    <a:gd name="T6" fmla="*/ 17 w 17"/>
                    <a:gd name="T7" fmla="*/ 1 h 33"/>
                    <a:gd name="T8" fmla="*/ 17 w 17"/>
                    <a:gd name="T9" fmla="*/ 1 h 33"/>
                    <a:gd name="T10" fmla="*/ 17 w 17"/>
                    <a:gd name="T11" fmla="*/ 3 h 33"/>
                    <a:gd name="T12" fmla="*/ 17 w 17"/>
                    <a:gd name="T13" fmla="*/ 3 h 33"/>
                    <a:gd name="T14" fmla="*/ 17 w 17"/>
                    <a:gd name="T15" fmla="*/ 3 h 33"/>
                    <a:gd name="T16" fmla="*/ 17 w 17"/>
                    <a:gd name="T17" fmla="*/ 4 h 33"/>
                    <a:gd name="T18" fmla="*/ 17 w 17"/>
                    <a:gd name="T19" fmla="*/ 4 h 33"/>
                    <a:gd name="T20" fmla="*/ 2 w 17"/>
                    <a:gd name="T21" fmla="*/ 33 h 33"/>
                    <a:gd name="T22" fmla="*/ 2 w 17"/>
                    <a:gd name="T23" fmla="*/ 31 h 33"/>
                    <a:gd name="T24" fmla="*/ 2 w 17"/>
                    <a:gd name="T25" fmla="*/ 31 h 33"/>
                    <a:gd name="T26" fmla="*/ 0 w 17"/>
                    <a:gd name="T27" fmla="*/ 29 h 33"/>
                    <a:gd name="T28" fmla="*/ 0 w 17"/>
                    <a:gd name="T29" fmla="*/ 29 h 33"/>
                    <a:gd name="T30" fmla="*/ 0 w 17"/>
                    <a:gd name="T31" fmla="*/ 29 h 33"/>
                    <a:gd name="T32" fmla="*/ 0 w 17"/>
                    <a:gd name="T33" fmla="*/ 28 h 33"/>
                    <a:gd name="T34" fmla="*/ 0 w 17"/>
                    <a:gd name="T35" fmla="*/ 28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2" y="33"/>
                      </a:lnTo>
                      <a:lnTo>
                        <a:pt x="2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4" name="Freeform 441"/>
                <p:cNvSpPr>
                  <a:spLocks/>
                </p:cNvSpPr>
                <p:nvPr/>
              </p:nvSpPr>
              <p:spPr bwMode="auto">
                <a:xfrm>
                  <a:off x="2004" y="3227"/>
                  <a:ext cx="17" cy="31"/>
                </a:xfrm>
                <a:custGeom>
                  <a:avLst/>
                  <a:gdLst>
                    <a:gd name="T0" fmla="*/ 0 w 17"/>
                    <a:gd name="T1" fmla="*/ 26 h 31"/>
                    <a:gd name="T2" fmla="*/ 17 w 17"/>
                    <a:gd name="T3" fmla="*/ 0 h 31"/>
                    <a:gd name="T4" fmla="*/ 17 w 17"/>
                    <a:gd name="T5" fmla="*/ 0 h 31"/>
                    <a:gd name="T6" fmla="*/ 17 w 17"/>
                    <a:gd name="T7" fmla="*/ 0 h 31"/>
                    <a:gd name="T8" fmla="*/ 17 w 17"/>
                    <a:gd name="T9" fmla="*/ 1 h 31"/>
                    <a:gd name="T10" fmla="*/ 17 w 17"/>
                    <a:gd name="T11" fmla="*/ 1 h 31"/>
                    <a:gd name="T12" fmla="*/ 17 w 17"/>
                    <a:gd name="T13" fmla="*/ 1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5 h 31"/>
                    <a:gd name="T20" fmla="*/ 2 w 17"/>
                    <a:gd name="T21" fmla="*/ 31 h 31"/>
                    <a:gd name="T22" fmla="*/ 2 w 17"/>
                    <a:gd name="T23" fmla="*/ 31 h 31"/>
                    <a:gd name="T24" fmla="*/ 2 w 17"/>
                    <a:gd name="T25" fmla="*/ 30 h 31"/>
                    <a:gd name="T26" fmla="*/ 2 w 17"/>
                    <a:gd name="T27" fmla="*/ 30 h 31"/>
                    <a:gd name="T28" fmla="*/ 2 w 17"/>
                    <a:gd name="T29" fmla="*/ 30 h 31"/>
                    <a:gd name="T30" fmla="*/ 2 w 17"/>
                    <a:gd name="T31" fmla="*/ 28 h 31"/>
                    <a:gd name="T32" fmla="*/ 2 w 17"/>
                    <a:gd name="T33" fmla="*/ 28 h 31"/>
                    <a:gd name="T34" fmla="*/ 0 w 17"/>
                    <a:gd name="T35" fmla="*/ 26 h 31"/>
                    <a:gd name="T36" fmla="*/ 0 w 17"/>
                    <a:gd name="T37" fmla="*/ 26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6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2" y="31"/>
                      </a:lnTo>
                      <a:lnTo>
                        <a:pt x="2" y="30"/>
                      </a:lnTo>
                      <a:lnTo>
                        <a:pt x="2" y="2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8787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5" name="Freeform 442"/>
                <p:cNvSpPr>
                  <a:spLocks/>
                </p:cNvSpPr>
                <p:nvPr/>
              </p:nvSpPr>
              <p:spPr bwMode="auto">
                <a:xfrm>
                  <a:off x="2006" y="3228"/>
                  <a:ext cx="15" cy="32"/>
                </a:xfrm>
                <a:custGeom>
                  <a:avLst/>
                  <a:gdLst>
                    <a:gd name="T0" fmla="*/ 0 w 15"/>
                    <a:gd name="T1" fmla="*/ 29 h 32"/>
                    <a:gd name="T2" fmla="*/ 15 w 15"/>
                    <a:gd name="T3" fmla="*/ 0 h 32"/>
                    <a:gd name="T4" fmla="*/ 15 w 15"/>
                    <a:gd name="T5" fmla="*/ 0 h 32"/>
                    <a:gd name="T6" fmla="*/ 15 w 15"/>
                    <a:gd name="T7" fmla="*/ 2 h 32"/>
                    <a:gd name="T8" fmla="*/ 15 w 15"/>
                    <a:gd name="T9" fmla="*/ 2 h 32"/>
                    <a:gd name="T10" fmla="*/ 15 w 15"/>
                    <a:gd name="T11" fmla="*/ 4 h 32"/>
                    <a:gd name="T12" fmla="*/ 15 w 15"/>
                    <a:gd name="T13" fmla="*/ 4 h 32"/>
                    <a:gd name="T14" fmla="*/ 15 w 15"/>
                    <a:gd name="T15" fmla="*/ 4 h 32"/>
                    <a:gd name="T16" fmla="*/ 15 w 15"/>
                    <a:gd name="T17" fmla="*/ 5 h 32"/>
                    <a:gd name="T18" fmla="*/ 15 w 15"/>
                    <a:gd name="T19" fmla="*/ 5 h 32"/>
                    <a:gd name="T20" fmla="*/ 0 w 15"/>
                    <a:gd name="T21" fmla="*/ 32 h 32"/>
                    <a:gd name="T22" fmla="*/ 0 w 15"/>
                    <a:gd name="T23" fmla="*/ 32 h 32"/>
                    <a:gd name="T24" fmla="*/ 0 w 15"/>
                    <a:gd name="T25" fmla="*/ 32 h 32"/>
                    <a:gd name="T26" fmla="*/ 0 w 15"/>
                    <a:gd name="T27" fmla="*/ 30 h 32"/>
                    <a:gd name="T28" fmla="*/ 0 w 15"/>
                    <a:gd name="T29" fmla="*/ 30 h 32"/>
                    <a:gd name="T30" fmla="*/ 0 w 15"/>
                    <a:gd name="T31" fmla="*/ 30 h 32"/>
                    <a:gd name="T32" fmla="*/ 0 w 15"/>
                    <a:gd name="T33" fmla="*/ 29 h 32"/>
                    <a:gd name="T34" fmla="*/ 0 w 15"/>
                    <a:gd name="T35" fmla="*/ 29 h 32"/>
                    <a:gd name="T36" fmla="*/ 0 w 15"/>
                    <a:gd name="T37" fmla="*/ 29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32"/>
                    <a:gd name="T59" fmla="*/ 15 w 15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32">
                      <a:moveTo>
                        <a:pt x="0" y="29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5" y="4"/>
                      </a:lnTo>
                      <a:lnTo>
                        <a:pt x="15" y="5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8787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6" name="Freeform 443"/>
                <p:cNvSpPr>
                  <a:spLocks/>
                </p:cNvSpPr>
                <p:nvPr/>
              </p:nvSpPr>
              <p:spPr bwMode="auto">
                <a:xfrm>
                  <a:off x="2006" y="3232"/>
                  <a:ext cx="17" cy="31"/>
                </a:xfrm>
                <a:custGeom>
                  <a:avLst/>
                  <a:gdLst>
                    <a:gd name="T0" fmla="*/ 0 w 17"/>
                    <a:gd name="T1" fmla="*/ 26 h 31"/>
                    <a:gd name="T2" fmla="*/ 15 w 17"/>
                    <a:gd name="T3" fmla="*/ 0 h 31"/>
                    <a:gd name="T4" fmla="*/ 15 w 17"/>
                    <a:gd name="T5" fmla="*/ 0 h 31"/>
                    <a:gd name="T6" fmla="*/ 15 w 17"/>
                    <a:gd name="T7" fmla="*/ 0 h 31"/>
                    <a:gd name="T8" fmla="*/ 15 w 17"/>
                    <a:gd name="T9" fmla="*/ 1 h 31"/>
                    <a:gd name="T10" fmla="*/ 15 w 17"/>
                    <a:gd name="T11" fmla="*/ 1 h 31"/>
                    <a:gd name="T12" fmla="*/ 15 w 17"/>
                    <a:gd name="T13" fmla="*/ 1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5 h 31"/>
                    <a:gd name="T20" fmla="*/ 0 w 17"/>
                    <a:gd name="T21" fmla="*/ 31 h 31"/>
                    <a:gd name="T22" fmla="*/ 0 w 17"/>
                    <a:gd name="T23" fmla="*/ 31 h 31"/>
                    <a:gd name="T24" fmla="*/ 0 w 17"/>
                    <a:gd name="T25" fmla="*/ 30 h 31"/>
                    <a:gd name="T26" fmla="*/ 0 w 17"/>
                    <a:gd name="T27" fmla="*/ 30 h 31"/>
                    <a:gd name="T28" fmla="*/ 0 w 17"/>
                    <a:gd name="T29" fmla="*/ 28 h 31"/>
                    <a:gd name="T30" fmla="*/ 0 w 17"/>
                    <a:gd name="T31" fmla="*/ 28 h 31"/>
                    <a:gd name="T32" fmla="*/ 0 w 17"/>
                    <a:gd name="T33" fmla="*/ 28 h 31"/>
                    <a:gd name="T34" fmla="*/ 0 w 17"/>
                    <a:gd name="T35" fmla="*/ 26 h 31"/>
                    <a:gd name="T36" fmla="*/ 0 w 17"/>
                    <a:gd name="T37" fmla="*/ 26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6"/>
                      </a:moveTo>
                      <a:lnTo>
                        <a:pt x="15" y="0"/>
                      </a:lnTo>
                      <a:lnTo>
                        <a:pt x="15" y="1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8787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7" name="Freeform 444"/>
                <p:cNvSpPr>
                  <a:spLocks/>
                </p:cNvSpPr>
                <p:nvPr/>
              </p:nvSpPr>
              <p:spPr bwMode="auto">
                <a:xfrm>
                  <a:off x="2006" y="3233"/>
                  <a:ext cx="17" cy="32"/>
                </a:xfrm>
                <a:custGeom>
                  <a:avLst/>
                  <a:gdLst>
                    <a:gd name="T0" fmla="*/ 0 w 17"/>
                    <a:gd name="T1" fmla="*/ 27 h 32"/>
                    <a:gd name="T2" fmla="*/ 15 w 17"/>
                    <a:gd name="T3" fmla="*/ 0 h 32"/>
                    <a:gd name="T4" fmla="*/ 15 w 17"/>
                    <a:gd name="T5" fmla="*/ 0 h 32"/>
                    <a:gd name="T6" fmla="*/ 17 w 17"/>
                    <a:gd name="T7" fmla="*/ 2 h 32"/>
                    <a:gd name="T8" fmla="*/ 17 w 17"/>
                    <a:gd name="T9" fmla="*/ 2 h 32"/>
                    <a:gd name="T10" fmla="*/ 17 w 17"/>
                    <a:gd name="T11" fmla="*/ 4 h 32"/>
                    <a:gd name="T12" fmla="*/ 17 w 17"/>
                    <a:gd name="T13" fmla="*/ 4 h 32"/>
                    <a:gd name="T14" fmla="*/ 17 w 17"/>
                    <a:gd name="T15" fmla="*/ 4 h 32"/>
                    <a:gd name="T16" fmla="*/ 17 w 17"/>
                    <a:gd name="T17" fmla="*/ 5 h 32"/>
                    <a:gd name="T18" fmla="*/ 17 w 17"/>
                    <a:gd name="T19" fmla="*/ 5 h 32"/>
                    <a:gd name="T20" fmla="*/ 0 w 17"/>
                    <a:gd name="T21" fmla="*/ 32 h 32"/>
                    <a:gd name="T22" fmla="*/ 0 w 17"/>
                    <a:gd name="T23" fmla="*/ 32 h 32"/>
                    <a:gd name="T24" fmla="*/ 0 w 17"/>
                    <a:gd name="T25" fmla="*/ 32 h 32"/>
                    <a:gd name="T26" fmla="*/ 0 w 17"/>
                    <a:gd name="T27" fmla="*/ 30 h 32"/>
                    <a:gd name="T28" fmla="*/ 0 w 17"/>
                    <a:gd name="T29" fmla="*/ 30 h 32"/>
                    <a:gd name="T30" fmla="*/ 0 w 17"/>
                    <a:gd name="T31" fmla="*/ 30 h 32"/>
                    <a:gd name="T32" fmla="*/ 0 w 17"/>
                    <a:gd name="T33" fmla="*/ 29 h 32"/>
                    <a:gd name="T34" fmla="*/ 0 w 17"/>
                    <a:gd name="T35" fmla="*/ 29 h 32"/>
                    <a:gd name="T36" fmla="*/ 0 w 17"/>
                    <a:gd name="T37" fmla="*/ 27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2"/>
                    <a:gd name="T59" fmla="*/ 17 w 17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2">
                      <a:moveTo>
                        <a:pt x="0" y="27"/>
                      </a:moveTo>
                      <a:lnTo>
                        <a:pt x="15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8" name="Freeform 445"/>
                <p:cNvSpPr>
                  <a:spLocks/>
                </p:cNvSpPr>
                <p:nvPr/>
              </p:nvSpPr>
              <p:spPr bwMode="auto">
                <a:xfrm>
                  <a:off x="2006" y="3237"/>
                  <a:ext cx="17" cy="31"/>
                </a:xfrm>
                <a:custGeom>
                  <a:avLst/>
                  <a:gdLst>
                    <a:gd name="T0" fmla="*/ 0 w 17"/>
                    <a:gd name="T1" fmla="*/ 26 h 31"/>
                    <a:gd name="T2" fmla="*/ 17 w 17"/>
                    <a:gd name="T3" fmla="*/ 0 h 31"/>
                    <a:gd name="T4" fmla="*/ 17 w 17"/>
                    <a:gd name="T5" fmla="*/ 0 h 31"/>
                    <a:gd name="T6" fmla="*/ 17 w 17"/>
                    <a:gd name="T7" fmla="*/ 0 h 31"/>
                    <a:gd name="T8" fmla="*/ 17 w 17"/>
                    <a:gd name="T9" fmla="*/ 1 h 31"/>
                    <a:gd name="T10" fmla="*/ 17 w 17"/>
                    <a:gd name="T11" fmla="*/ 1 h 31"/>
                    <a:gd name="T12" fmla="*/ 17 w 17"/>
                    <a:gd name="T13" fmla="*/ 1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3 h 31"/>
                    <a:gd name="T20" fmla="*/ 2 w 17"/>
                    <a:gd name="T21" fmla="*/ 31 h 31"/>
                    <a:gd name="T22" fmla="*/ 0 w 17"/>
                    <a:gd name="T23" fmla="*/ 30 h 31"/>
                    <a:gd name="T24" fmla="*/ 0 w 17"/>
                    <a:gd name="T25" fmla="*/ 30 h 31"/>
                    <a:gd name="T26" fmla="*/ 0 w 17"/>
                    <a:gd name="T27" fmla="*/ 30 h 31"/>
                    <a:gd name="T28" fmla="*/ 0 w 17"/>
                    <a:gd name="T29" fmla="*/ 28 h 31"/>
                    <a:gd name="T30" fmla="*/ 0 w 17"/>
                    <a:gd name="T31" fmla="*/ 28 h 31"/>
                    <a:gd name="T32" fmla="*/ 0 w 17"/>
                    <a:gd name="T33" fmla="*/ 28 h 31"/>
                    <a:gd name="T34" fmla="*/ 0 w 17"/>
                    <a:gd name="T35" fmla="*/ 26 h 31"/>
                    <a:gd name="T36" fmla="*/ 0 w 17"/>
                    <a:gd name="T37" fmla="*/ 26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6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2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19" name="Freeform 446"/>
                <p:cNvSpPr>
                  <a:spLocks/>
                </p:cNvSpPr>
                <p:nvPr/>
              </p:nvSpPr>
              <p:spPr bwMode="auto">
                <a:xfrm>
                  <a:off x="2006" y="3238"/>
                  <a:ext cx="17" cy="32"/>
                </a:xfrm>
                <a:custGeom>
                  <a:avLst/>
                  <a:gdLst>
                    <a:gd name="T0" fmla="*/ 0 w 17"/>
                    <a:gd name="T1" fmla="*/ 27 h 32"/>
                    <a:gd name="T2" fmla="*/ 17 w 17"/>
                    <a:gd name="T3" fmla="*/ 0 h 32"/>
                    <a:gd name="T4" fmla="*/ 17 w 17"/>
                    <a:gd name="T5" fmla="*/ 0 h 32"/>
                    <a:gd name="T6" fmla="*/ 17 w 17"/>
                    <a:gd name="T7" fmla="*/ 2 h 32"/>
                    <a:gd name="T8" fmla="*/ 17 w 17"/>
                    <a:gd name="T9" fmla="*/ 2 h 32"/>
                    <a:gd name="T10" fmla="*/ 17 w 17"/>
                    <a:gd name="T11" fmla="*/ 2 h 32"/>
                    <a:gd name="T12" fmla="*/ 17 w 17"/>
                    <a:gd name="T13" fmla="*/ 4 h 32"/>
                    <a:gd name="T14" fmla="*/ 17 w 17"/>
                    <a:gd name="T15" fmla="*/ 4 h 32"/>
                    <a:gd name="T16" fmla="*/ 17 w 17"/>
                    <a:gd name="T17" fmla="*/ 4 h 32"/>
                    <a:gd name="T18" fmla="*/ 17 w 17"/>
                    <a:gd name="T19" fmla="*/ 5 h 32"/>
                    <a:gd name="T20" fmla="*/ 2 w 17"/>
                    <a:gd name="T21" fmla="*/ 32 h 32"/>
                    <a:gd name="T22" fmla="*/ 2 w 17"/>
                    <a:gd name="T23" fmla="*/ 32 h 32"/>
                    <a:gd name="T24" fmla="*/ 2 w 17"/>
                    <a:gd name="T25" fmla="*/ 30 h 32"/>
                    <a:gd name="T26" fmla="*/ 2 w 17"/>
                    <a:gd name="T27" fmla="*/ 30 h 32"/>
                    <a:gd name="T28" fmla="*/ 2 w 17"/>
                    <a:gd name="T29" fmla="*/ 30 h 32"/>
                    <a:gd name="T30" fmla="*/ 0 w 17"/>
                    <a:gd name="T31" fmla="*/ 29 h 32"/>
                    <a:gd name="T32" fmla="*/ 0 w 17"/>
                    <a:gd name="T33" fmla="*/ 29 h 32"/>
                    <a:gd name="T34" fmla="*/ 0 w 17"/>
                    <a:gd name="T35" fmla="*/ 29 h 32"/>
                    <a:gd name="T36" fmla="*/ 0 w 17"/>
                    <a:gd name="T37" fmla="*/ 27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2"/>
                    <a:gd name="T59" fmla="*/ 17 w 17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2">
                      <a:moveTo>
                        <a:pt x="0" y="27"/>
                      </a:moveTo>
                      <a:lnTo>
                        <a:pt x="17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2" y="32"/>
                      </a:lnTo>
                      <a:lnTo>
                        <a:pt x="2" y="30"/>
                      </a:lnTo>
                      <a:lnTo>
                        <a:pt x="0" y="2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0" name="Freeform 447"/>
                <p:cNvSpPr>
                  <a:spLocks/>
                </p:cNvSpPr>
                <p:nvPr/>
              </p:nvSpPr>
              <p:spPr bwMode="auto">
                <a:xfrm>
                  <a:off x="2008" y="3240"/>
                  <a:ext cx="15" cy="33"/>
                </a:xfrm>
                <a:custGeom>
                  <a:avLst/>
                  <a:gdLst>
                    <a:gd name="T0" fmla="*/ 0 w 15"/>
                    <a:gd name="T1" fmla="*/ 28 h 33"/>
                    <a:gd name="T2" fmla="*/ 15 w 15"/>
                    <a:gd name="T3" fmla="*/ 0 h 33"/>
                    <a:gd name="T4" fmla="*/ 15 w 15"/>
                    <a:gd name="T5" fmla="*/ 2 h 33"/>
                    <a:gd name="T6" fmla="*/ 15 w 15"/>
                    <a:gd name="T7" fmla="*/ 2 h 33"/>
                    <a:gd name="T8" fmla="*/ 15 w 15"/>
                    <a:gd name="T9" fmla="*/ 2 h 33"/>
                    <a:gd name="T10" fmla="*/ 15 w 15"/>
                    <a:gd name="T11" fmla="*/ 3 h 33"/>
                    <a:gd name="T12" fmla="*/ 15 w 15"/>
                    <a:gd name="T13" fmla="*/ 3 h 33"/>
                    <a:gd name="T14" fmla="*/ 15 w 15"/>
                    <a:gd name="T15" fmla="*/ 5 h 33"/>
                    <a:gd name="T16" fmla="*/ 15 w 15"/>
                    <a:gd name="T17" fmla="*/ 5 h 33"/>
                    <a:gd name="T18" fmla="*/ 15 w 15"/>
                    <a:gd name="T19" fmla="*/ 5 h 33"/>
                    <a:gd name="T20" fmla="*/ 0 w 15"/>
                    <a:gd name="T21" fmla="*/ 33 h 33"/>
                    <a:gd name="T22" fmla="*/ 0 w 15"/>
                    <a:gd name="T23" fmla="*/ 32 h 33"/>
                    <a:gd name="T24" fmla="*/ 0 w 15"/>
                    <a:gd name="T25" fmla="*/ 32 h 33"/>
                    <a:gd name="T26" fmla="*/ 0 w 15"/>
                    <a:gd name="T27" fmla="*/ 32 h 33"/>
                    <a:gd name="T28" fmla="*/ 0 w 15"/>
                    <a:gd name="T29" fmla="*/ 30 h 33"/>
                    <a:gd name="T30" fmla="*/ 0 w 15"/>
                    <a:gd name="T31" fmla="*/ 30 h 33"/>
                    <a:gd name="T32" fmla="*/ 0 w 15"/>
                    <a:gd name="T33" fmla="*/ 28 h 33"/>
                    <a:gd name="T34" fmla="*/ 0 w 15"/>
                    <a:gd name="T35" fmla="*/ 28 h 33"/>
                    <a:gd name="T36" fmla="*/ 0 w 15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33"/>
                    <a:gd name="T59" fmla="*/ 15 w 15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1" name="Freeform 448"/>
                <p:cNvSpPr>
                  <a:spLocks/>
                </p:cNvSpPr>
                <p:nvPr/>
              </p:nvSpPr>
              <p:spPr bwMode="auto">
                <a:xfrm>
                  <a:off x="2008" y="3243"/>
                  <a:ext cx="16" cy="32"/>
                </a:xfrm>
                <a:custGeom>
                  <a:avLst/>
                  <a:gdLst>
                    <a:gd name="T0" fmla="*/ 0 w 16"/>
                    <a:gd name="T1" fmla="*/ 27 h 32"/>
                    <a:gd name="T2" fmla="*/ 15 w 16"/>
                    <a:gd name="T3" fmla="*/ 0 h 32"/>
                    <a:gd name="T4" fmla="*/ 15 w 16"/>
                    <a:gd name="T5" fmla="*/ 0 h 32"/>
                    <a:gd name="T6" fmla="*/ 15 w 16"/>
                    <a:gd name="T7" fmla="*/ 2 h 32"/>
                    <a:gd name="T8" fmla="*/ 15 w 16"/>
                    <a:gd name="T9" fmla="*/ 2 h 32"/>
                    <a:gd name="T10" fmla="*/ 15 w 16"/>
                    <a:gd name="T11" fmla="*/ 2 h 32"/>
                    <a:gd name="T12" fmla="*/ 15 w 16"/>
                    <a:gd name="T13" fmla="*/ 4 h 32"/>
                    <a:gd name="T14" fmla="*/ 15 w 16"/>
                    <a:gd name="T15" fmla="*/ 4 h 32"/>
                    <a:gd name="T16" fmla="*/ 16 w 16"/>
                    <a:gd name="T17" fmla="*/ 4 h 32"/>
                    <a:gd name="T18" fmla="*/ 16 w 16"/>
                    <a:gd name="T19" fmla="*/ 5 h 32"/>
                    <a:gd name="T20" fmla="*/ 0 w 16"/>
                    <a:gd name="T21" fmla="*/ 32 h 32"/>
                    <a:gd name="T22" fmla="*/ 0 w 16"/>
                    <a:gd name="T23" fmla="*/ 32 h 32"/>
                    <a:gd name="T24" fmla="*/ 0 w 16"/>
                    <a:gd name="T25" fmla="*/ 30 h 32"/>
                    <a:gd name="T26" fmla="*/ 0 w 16"/>
                    <a:gd name="T27" fmla="*/ 30 h 32"/>
                    <a:gd name="T28" fmla="*/ 0 w 16"/>
                    <a:gd name="T29" fmla="*/ 30 h 32"/>
                    <a:gd name="T30" fmla="*/ 0 w 16"/>
                    <a:gd name="T31" fmla="*/ 29 h 32"/>
                    <a:gd name="T32" fmla="*/ 0 w 16"/>
                    <a:gd name="T33" fmla="*/ 29 h 32"/>
                    <a:gd name="T34" fmla="*/ 0 w 16"/>
                    <a:gd name="T35" fmla="*/ 29 h 32"/>
                    <a:gd name="T36" fmla="*/ 0 w 16"/>
                    <a:gd name="T37" fmla="*/ 27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2"/>
                    <a:gd name="T59" fmla="*/ 16 w 16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2">
                      <a:moveTo>
                        <a:pt x="0" y="27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5" y="4"/>
                      </a:lnTo>
                      <a:lnTo>
                        <a:pt x="16" y="4"/>
                      </a:lnTo>
                      <a:lnTo>
                        <a:pt x="16" y="5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2" name="Freeform 449"/>
                <p:cNvSpPr>
                  <a:spLocks/>
                </p:cNvSpPr>
                <p:nvPr/>
              </p:nvSpPr>
              <p:spPr bwMode="auto">
                <a:xfrm>
                  <a:off x="2008" y="3245"/>
                  <a:ext cx="16" cy="32"/>
                </a:xfrm>
                <a:custGeom>
                  <a:avLst/>
                  <a:gdLst>
                    <a:gd name="T0" fmla="*/ 0 w 16"/>
                    <a:gd name="T1" fmla="*/ 28 h 32"/>
                    <a:gd name="T2" fmla="*/ 15 w 16"/>
                    <a:gd name="T3" fmla="*/ 0 h 32"/>
                    <a:gd name="T4" fmla="*/ 15 w 16"/>
                    <a:gd name="T5" fmla="*/ 2 h 32"/>
                    <a:gd name="T6" fmla="*/ 15 w 16"/>
                    <a:gd name="T7" fmla="*/ 2 h 32"/>
                    <a:gd name="T8" fmla="*/ 16 w 16"/>
                    <a:gd name="T9" fmla="*/ 2 h 32"/>
                    <a:gd name="T10" fmla="*/ 16 w 16"/>
                    <a:gd name="T11" fmla="*/ 3 h 32"/>
                    <a:gd name="T12" fmla="*/ 16 w 16"/>
                    <a:gd name="T13" fmla="*/ 3 h 32"/>
                    <a:gd name="T14" fmla="*/ 16 w 16"/>
                    <a:gd name="T15" fmla="*/ 3 h 32"/>
                    <a:gd name="T16" fmla="*/ 16 w 16"/>
                    <a:gd name="T17" fmla="*/ 5 h 32"/>
                    <a:gd name="T18" fmla="*/ 16 w 16"/>
                    <a:gd name="T19" fmla="*/ 5 h 32"/>
                    <a:gd name="T20" fmla="*/ 0 w 16"/>
                    <a:gd name="T21" fmla="*/ 32 h 32"/>
                    <a:gd name="T22" fmla="*/ 0 w 16"/>
                    <a:gd name="T23" fmla="*/ 32 h 32"/>
                    <a:gd name="T24" fmla="*/ 0 w 16"/>
                    <a:gd name="T25" fmla="*/ 32 h 32"/>
                    <a:gd name="T26" fmla="*/ 0 w 16"/>
                    <a:gd name="T27" fmla="*/ 30 h 32"/>
                    <a:gd name="T28" fmla="*/ 0 w 16"/>
                    <a:gd name="T29" fmla="*/ 30 h 32"/>
                    <a:gd name="T30" fmla="*/ 0 w 16"/>
                    <a:gd name="T31" fmla="*/ 30 h 32"/>
                    <a:gd name="T32" fmla="*/ 0 w 16"/>
                    <a:gd name="T33" fmla="*/ 28 h 32"/>
                    <a:gd name="T34" fmla="*/ 0 w 16"/>
                    <a:gd name="T35" fmla="*/ 28 h 32"/>
                    <a:gd name="T36" fmla="*/ 0 w 16"/>
                    <a:gd name="T37" fmla="*/ 28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2"/>
                    <a:gd name="T59" fmla="*/ 16 w 16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2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5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3" name="Freeform 450"/>
                <p:cNvSpPr>
                  <a:spLocks/>
                </p:cNvSpPr>
                <p:nvPr/>
              </p:nvSpPr>
              <p:spPr bwMode="auto">
                <a:xfrm>
                  <a:off x="2008" y="3248"/>
                  <a:ext cx="16" cy="32"/>
                </a:xfrm>
                <a:custGeom>
                  <a:avLst/>
                  <a:gdLst>
                    <a:gd name="T0" fmla="*/ 0 w 16"/>
                    <a:gd name="T1" fmla="*/ 27 h 32"/>
                    <a:gd name="T2" fmla="*/ 16 w 16"/>
                    <a:gd name="T3" fmla="*/ 0 h 32"/>
                    <a:gd name="T4" fmla="*/ 16 w 16"/>
                    <a:gd name="T5" fmla="*/ 0 h 32"/>
                    <a:gd name="T6" fmla="*/ 16 w 16"/>
                    <a:gd name="T7" fmla="*/ 0 h 32"/>
                    <a:gd name="T8" fmla="*/ 16 w 16"/>
                    <a:gd name="T9" fmla="*/ 2 h 32"/>
                    <a:gd name="T10" fmla="*/ 16 w 16"/>
                    <a:gd name="T11" fmla="*/ 2 h 32"/>
                    <a:gd name="T12" fmla="*/ 16 w 16"/>
                    <a:gd name="T13" fmla="*/ 2 h 32"/>
                    <a:gd name="T14" fmla="*/ 16 w 16"/>
                    <a:gd name="T15" fmla="*/ 4 h 32"/>
                    <a:gd name="T16" fmla="*/ 16 w 16"/>
                    <a:gd name="T17" fmla="*/ 4 h 32"/>
                    <a:gd name="T18" fmla="*/ 16 w 16"/>
                    <a:gd name="T19" fmla="*/ 4 h 32"/>
                    <a:gd name="T20" fmla="*/ 1 w 16"/>
                    <a:gd name="T21" fmla="*/ 32 h 32"/>
                    <a:gd name="T22" fmla="*/ 0 w 16"/>
                    <a:gd name="T23" fmla="*/ 30 h 32"/>
                    <a:gd name="T24" fmla="*/ 0 w 16"/>
                    <a:gd name="T25" fmla="*/ 30 h 32"/>
                    <a:gd name="T26" fmla="*/ 0 w 16"/>
                    <a:gd name="T27" fmla="*/ 30 h 32"/>
                    <a:gd name="T28" fmla="*/ 0 w 16"/>
                    <a:gd name="T29" fmla="*/ 29 h 32"/>
                    <a:gd name="T30" fmla="*/ 0 w 16"/>
                    <a:gd name="T31" fmla="*/ 29 h 32"/>
                    <a:gd name="T32" fmla="*/ 0 w 16"/>
                    <a:gd name="T33" fmla="*/ 29 h 32"/>
                    <a:gd name="T34" fmla="*/ 0 w 16"/>
                    <a:gd name="T35" fmla="*/ 27 h 32"/>
                    <a:gd name="T36" fmla="*/ 0 w 16"/>
                    <a:gd name="T37" fmla="*/ 27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2"/>
                    <a:gd name="T59" fmla="*/ 16 w 16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2">
                      <a:moveTo>
                        <a:pt x="0" y="27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" y="32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4" name="Freeform 451"/>
                <p:cNvSpPr>
                  <a:spLocks/>
                </p:cNvSpPr>
                <p:nvPr/>
              </p:nvSpPr>
              <p:spPr bwMode="auto">
                <a:xfrm>
                  <a:off x="2008" y="3250"/>
                  <a:ext cx="16" cy="32"/>
                </a:xfrm>
                <a:custGeom>
                  <a:avLst/>
                  <a:gdLst>
                    <a:gd name="T0" fmla="*/ 0 w 16"/>
                    <a:gd name="T1" fmla="*/ 27 h 32"/>
                    <a:gd name="T2" fmla="*/ 16 w 16"/>
                    <a:gd name="T3" fmla="*/ 0 h 32"/>
                    <a:gd name="T4" fmla="*/ 16 w 16"/>
                    <a:gd name="T5" fmla="*/ 0 h 32"/>
                    <a:gd name="T6" fmla="*/ 16 w 16"/>
                    <a:gd name="T7" fmla="*/ 2 h 32"/>
                    <a:gd name="T8" fmla="*/ 16 w 16"/>
                    <a:gd name="T9" fmla="*/ 2 h 32"/>
                    <a:gd name="T10" fmla="*/ 16 w 16"/>
                    <a:gd name="T11" fmla="*/ 2 h 32"/>
                    <a:gd name="T12" fmla="*/ 16 w 16"/>
                    <a:gd name="T13" fmla="*/ 3 h 32"/>
                    <a:gd name="T14" fmla="*/ 16 w 16"/>
                    <a:gd name="T15" fmla="*/ 3 h 32"/>
                    <a:gd name="T16" fmla="*/ 16 w 16"/>
                    <a:gd name="T17" fmla="*/ 3 h 32"/>
                    <a:gd name="T18" fmla="*/ 16 w 16"/>
                    <a:gd name="T19" fmla="*/ 5 h 32"/>
                    <a:gd name="T20" fmla="*/ 1 w 16"/>
                    <a:gd name="T21" fmla="*/ 32 h 32"/>
                    <a:gd name="T22" fmla="*/ 1 w 16"/>
                    <a:gd name="T23" fmla="*/ 32 h 32"/>
                    <a:gd name="T24" fmla="*/ 1 w 16"/>
                    <a:gd name="T25" fmla="*/ 32 h 32"/>
                    <a:gd name="T26" fmla="*/ 1 w 16"/>
                    <a:gd name="T27" fmla="*/ 30 h 32"/>
                    <a:gd name="T28" fmla="*/ 1 w 16"/>
                    <a:gd name="T29" fmla="*/ 30 h 32"/>
                    <a:gd name="T30" fmla="*/ 0 w 16"/>
                    <a:gd name="T31" fmla="*/ 28 h 32"/>
                    <a:gd name="T32" fmla="*/ 0 w 16"/>
                    <a:gd name="T33" fmla="*/ 28 h 32"/>
                    <a:gd name="T34" fmla="*/ 0 w 16"/>
                    <a:gd name="T35" fmla="*/ 28 h 32"/>
                    <a:gd name="T36" fmla="*/ 0 w 16"/>
                    <a:gd name="T37" fmla="*/ 27 h 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32"/>
                    <a:gd name="T59" fmla="*/ 16 w 16"/>
                    <a:gd name="T60" fmla="*/ 32 h 3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32">
                      <a:moveTo>
                        <a:pt x="0" y="27"/>
                      </a:move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5"/>
                      </a:lnTo>
                      <a:lnTo>
                        <a:pt x="1" y="32"/>
                      </a:lnTo>
                      <a:lnTo>
                        <a:pt x="1" y="30"/>
                      </a:lnTo>
                      <a:lnTo>
                        <a:pt x="0" y="28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5" name="Freeform 452"/>
                <p:cNvSpPr>
                  <a:spLocks/>
                </p:cNvSpPr>
                <p:nvPr/>
              </p:nvSpPr>
              <p:spPr bwMode="auto">
                <a:xfrm>
                  <a:off x="2009" y="3252"/>
                  <a:ext cx="15" cy="33"/>
                </a:xfrm>
                <a:custGeom>
                  <a:avLst/>
                  <a:gdLst>
                    <a:gd name="T0" fmla="*/ 0 w 15"/>
                    <a:gd name="T1" fmla="*/ 28 h 33"/>
                    <a:gd name="T2" fmla="*/ 15 w 15"/>
                    <a:gd name="T3" fmla="*/ 0 h 33"/>
                    <a:gd name="T4" fmla="*/ 15 w 15"/>
                    <a:gd name="T5" fmla="*/ 1 h 33"/>
                    <a:gd name="T6" fmla="*/ 15 w 15"/>
                    <a:gd name="T7" fmla="*/ 1 h 33"/>
                    <a:gd name="T8" fmla="*/ 15 w 15"/>
                    <a:gd name="T9" fmla="*/ 1 h 33"/>
                    <a:gd name="T10" fmla="*/ 15 w 15"/>
                    <a:gd name="T11" fmla="*/ 3 h 33"/>
                    <a:gd name="T12" fmla="*/ 15 w 15"/>
                    <a:gd name="T13" fmla="*/ 3 h 33"/>
                    <a:gd name="T14" fmla="*/ 15 w 15"/>
                    <a:gd name="T15" fmla="*/ 3 h 33"/>
                    <a:gd name="T16" fmla="*/ 15 w 15"/>
                    <a:gd name="T17" fmla="*/ 5 h 33"/>
                    <a:gd name="T18" fmla="*/ 15 w 15"/>
                    <a:gd name="T19" fmla="*/ 5 h 33"/>
                    <a:gd name="T20" fmla="*/ 0 w 15"/>
                    <a:gd name="T21" fmla="*/ 33 h 33"/>
                    <a:gd name="T22" fmla="*/ 0 w 15"/>
                    <a:gd name="T23" fmla="*/ 31 h 33"/>
                    <a:gd name="T24" fmla="*/ 0 w 15"/>
                    <a:gd name="T25" fmla="*/ 31 h 33"/>
                    <a:gd name="T26" fmla="*/ 0 w 15"/>
                    <a:gd name="T27" fmla="*/ 31 h 33"/>
                    <a:gd name="T28" fmla="*/ 0 w 15"/>
                    <a:gd name="T29" fmla="*/ 30 h 33"/>
                    <a:gd name="T30" fmla="*/ 0 w 15"/>
                    <a:gd name="T31" fmla="*/ 30 h 33"/>
                    <a:gd name="T32" fmla="*/ 0 w 15"/>
                    <a:gd name="T33" fmla="*/ 30 h 33"/>
                    <a:gd name="T34" fmla="*/ 0 w 15"/>
                    <a:gd name="T35" fmla="*/ 28 h 33"/>
                    <a:gd name="T36" fmla="*/ 0 w 15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33"/>
                    <a:gd name="T59" fmla="*/ 15 w 15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1"/>
                      </a:lnTo>
                      <a:lnTo>
                        <a:pt x="15" y="3"/>
                      </a:lnTo>
                      <a:lnTo>
                        <a:pt x="15" y="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6" name="Freeform 453"/>
                <p:cNvSpPr>
                  <a:spLocks/>
                </p:cNvSpPr>
                <p:nvPr/>
              </p:nvSpPr>
              <p:spPr bwMode="auto">
                <a:xfrm>
                  <a:off x="2009" y="3255"/>
                  <a:ext cx="17" cy="31"/>
                </a:xfrm>
                <a:custGeom>
                  <a:avLst/>
                  <a:gdLst>
                    <a:gd name="T0" fmla="*/ 0 w 17"/>
                    <a:gd name="T1" fmla="*/ 27 h 31"/>
                    <a:gd name="T2" fmla="*/ 15 w 17"/>
                    <a:gd name="T3" fmla="*/ 0 h 31"/>
                    <a:gd name="T4" fmla="*/ 15 w 17"/>
                    <a:gd name="T5" fmla="*/ 0 h 31"/>
                    <a:gd name="T6" fmla="*/ 15 w 17"/>
                    <a:gd name="T7" fmla="*/ 0 h 31"/>
                    <a:gd name="T8" fmla="*/ 15 w 17"/>
                    <a:gd name="T9" fmla="*/ 2 h 31"/>
                    <a:gd name="T10" fmla="*/ 15 w 17"/>
                    <a:gd name="T11" fmla="*/ 2 h 31"/>
                    <a:gd name="T12" fmla="*/ 17 w 17"/>
                    <a:gd name="T13" fmla="*/ 2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3 h 31"/>
                    <a:gd name="T20" fmla="*/ 0 w 17"/>
                    <a:gd name="T21" fmla="*/ 31 h 31"/>
                    <a:gd name="T22" fmla="*/ 0 w 17"/>
                    <a:gd name="T23" fmla="*/ 31 h 31"/>
                    <a:gd name="T24" fmla="*/ 0 w 17"/>
                    <a:gd name="T25" fmla="*/ 30 h 31"/>
                    <a:gd name="T26" fmla="*/ 0 w 17"/>
                    <a:gd name="T27" fmla="*/ 30 h 31"/>
                    <a:gd name="T28" fmla="*/ 0 w 17"/>
                    <a:gd name="T29" fmla="*/ 30 h 31"/>
                    <a:gd name="T30" fmla="*/ 0 w 17"/>
                    <a:gd name="T31" fmla="*/ 28 h 31"/>
                    <a:gd name="T32" fmla="*/ 0 w 17"/>
                    <a:gd name="T33" fmla="*/ 28 h 31"/>
                    <a:gd name="T34" fmla="*/ 0 w 17"/>
                    <a:gd name="T35" fmla="*/ 28 h 31"/>
                    <a:gd name="T36" fmla="*/ 0 w 17"/>
                    <a:gd name="T37" fmla="*/ 27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7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7" name="Freeform 454"/>
                <p:cNvSpPr>
                  <a:spLocks/>
                </p:cNvSpPr>
                <p:nvPr/>
              </p:nvSpPr>
              <p:spPr bwMode="auto">
                <a:xfrm>
                  <a:off x="2009" y="3257"/>
                  <a:ext cx="17" cy="31"/>
                </a:xfrm>
                <a:custGeom>
                  <a:avLst/>
                  <a:gdLst>
                    <a:gd name="T0" fmla="*/ 0 w 17"/>
                    <a:gd name="T1" fmla="*/ 28 h 31"/>
                    <a:gd name="T2" fmla="*/ 15 w 17"/>
                    <a:gd name="T3" fmla="*/ 0 h 31"/>
                    <a:gd name="T4" fmla="*/ 17 w 17"/>
                    <a:gd name="T5" fmla="*/ 0 h 31"/>
                    <a:gd name="T6" fmla="*/ 17 w 17"/>
                    <a:gd name="T7" fmla="*/ 1 h 31"/>
                    <a:gd name="T8" fmla="*/ 17 w 17"/>
                    <a:gd name="T9" fmla="*/ 1 h 31"/>
                    <a:gd name="T10" fmla="*/ 17 w 17"/>
                    <a:gd name="T11" fmla="*/ 1 h 31"/>
                    <a:gd name="T12" fmla="*/ 17 w 17"/>
                    <a:gd name="T13" fmla="*/ 3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5 h 31"/>
                    <a:gd name="T20" fmla="*/ 0 w 17"/>
                    <a:gd name="T21" fmla="*/ 31 h 31"/>
                    <a:gd name="T22" fmla="*/ 0 w 17"/>
                    <a:gd name="T23" fmla="*/ 31 h 31"/>
                    <a:gd name="T24" fmla="*/ 0 w 17"/>
                    <a:gd name="T25" fmla="*/ 31 h 31"/>
                    <a:gd name="T26" fmla="*/ 0 w 17"/>
                    <a:gd name="T27" fmla="*/ 29 h 31"/>
                    <a:gd name="T28" fmla="*/ 0 w 17"/>
                    <a:gd name="T29" fmla="*/ 29 h 31"/>
                    <a:gd name="T30" fmla="*/ 0 w 17"/>
                    <a:gd name="T31" fmla="*/ 29 h 31"/>
                    <a:gd name="T32" fmla="*/ 0 w 17"/>
                    <a:gd name="T33" fmla="*/ 28 h 31"/>
                    <a:gd name="T34" fmla="*/ 0 w 17"/>
                    <a:gd name="T35" fmla="*/ 28 h 31"/>
                    <a:gd name="T36" fmla="*/ 0 w 17"/>
                    <a:gd name="T37" fmla="*/ 28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0" y="31"/>
                      </a:lnTo>
                      <a:lnTo>
                        <a:pt x="0" y="29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8" name="Freeform 455"/>
                <p:cNvSpPr>
                  <a:spLocks/>
                </p:cNvSpPr>
                <p:nvPr/>
              </p:nvSpPr>
              <p:spPr bwMode="auto">
                <a:xfrm>
                  <a:off x="2009" y="3258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7 w 17"/>
                    <a:gd name="T3" fmla="*/ 0 h 33"/>
                    <a:gd name="T4" fmla="*/ 17 w 17"/>
                    <a:gd name="T5" fmla="*/ 2 h 33"/>
                    <a:gd name="T6" fmla="*/ 17 w 17"/>
                    <a:gd name="T7" fmla="*/ 2 h 33"/>
                    <a:gd name="T8" fmla="*/ 17 w 17"/>
                    <a:gd name="T9" fmla="*/ 2 h 33"/>
                    <a:gd name="T10" fmla="*/ 17 w 17"/>
                    <a:gd name="T11" fmla="*/ 4 h 33"/>
                    <a:gd name="T12" fmla="*/ 17 w 17"/>
                    <a:gd name="T13" fmla="*/ 4 h 33"/>
                    <a:gd name="T14" fmla="*/ 17 w 17"/>
                    <a:gd name="T15" fmla="*/ 4 h 33"/>
                    <a:gd name="T16" fmla="*/ 17 w 17"/>
                    <a:gd name="T17" fmla="*/ 5 h 33"/>
                    <a:gd name="T18" fmla="*/ 17 w 17"/>
                    <a:gd name="T19" fmla="*/ 5 h 33"/>
                    <a:gd name="T20" fmla="*/ 2 w 17"/>
                    <a:gd name="T21" fmla="*/ 33 h 33"/>
                    <a:gd name="T22" fmla="*/ 2 w 17"/>
                    <a:gd name="T23" fmla="*/ 32 h 33"/>
                    <a:gd name="T24" fmla="*/ 0 w 17"/>
                    <a:gd name="T25" fmla="*/ 32 h 33"/>
                    <a:gd name="T26" fmla="*/ 0 w 17"/>
                    <a:gd name="T27" fmla="*/ 32 h 33"/>
                    <a:gd name="T28" fmla="*/ 0 w 17"/>
                    <a:gd name="T29" fmla="*/ 30 h 33"/>
                    <a:gd name="T30" fmla="*/ 0 w 17"/>
                    <a:gd name="T31" fmla="*/ 30 h 33"/>
                    <a:gd name="T32" fmla="*/ 0 w 17"/>
                    <a:gd name="T33" fmla="*/ 30 h 33"/>
                    <a:gd name="T34" fmla="*/ 0 w 17"/>
                    <a:gd name="T35" fmla="*/ 28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7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2" y="33"/>
                      </a:lnTo>
                      <a:lnTo>
                        <a:pt x="2" y="32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29" name="Freeform 456"/>
                <p:cNvSpPr>
                  <a:spLocks/>
                </p:cNvSpPr>
                <p:nvPr/>
              </p:nvSpPr>
              <p:spPr bwMode="auto">
                <a:xfrm>
                  <a:off x="2009" y="3262"/>
                  <a:ext cx="17" cy="31"/>
                </a:xfrm>
                <a:custGeom>
                  <a:avLst/>
                  <a:gdLst>
                    <a:gd name="T0" fmla="*/ 0 w 17"/>
                    <a:gd name="T1" fmla="*/ 26 h 31"/>
                    <a:gd name="T2" fmla="*/ 17 w 17"/>
                    <a:gd name="T3" fmla="*/ 0 h 31"/>
                    <a:gd name="T4" fmla="*/ 17 w 17"/>
                    <a:gd name="T5" fmla="*/ 0 h 31"/>
                    <a:gd name="T6" fmla="*/ 17 w 17"/>
                    <a:gd name="T7" fmla="*/ 0 h 31"/>
                    <a:gd name="T8" fmla="*/ 17 w 17"/>
                    <a:gd name="T9" fmla="*/ 1 h 31"/>
                    <a:gd name="T10" fmla="*/ 17 w 17"/>
                    <a:gd name="T11" fmla="*/ 1 h 31"/>
                    <a:gd name="T12" fmla="*/ 17 w 17"/>
                    <a:gd name="T13" fmla="*/ 1 h 31"/>
                    <a:gd name="T14" fmla="*/ 17 w 17"/>
                    <a:gd name="T15" fmla="*/ 3 h 31"/>
                    <a:gd name="T16" fmla="*/ 17 w 17"/>
                    <a:gd name="T17" fmla="*/ 3 h 31"/>
                    <a:gd name="T18" fmla="*/ 17 w 17"/>
                    <a:gd name="T19" fmla="*/ 3 h 31"/>
                    <a:gd name="T20" fmla="*/ 2 w 17"/>
                    <a:gd name="T21" fmla="*/ 31 h 31"/>
                    <a:gd name="T22" fmla="*/ 2 w 17"/>
                    <a:gd name="T23" fmla="*/ 31 h 31"/>
                    <a:gd name="T24" fmla="*/ 2 w 17"/>
                    <a:gd name="T25" fmla="*/ 31 h 31"/>
                    <a:gd name="T26" fmla="*/ 2 w 17"/>
                    <a:gd name="T27" fmla="*/ 29 h 31"/>
                    <a:gd name="T28" fmla="*/ 2 w 17"/>
                    <a:gd name="T29" fmla="*/ 29 h 31"/>
                    <a:gd name="T30" fmla="*/ 2 w 17"/>
                    <a:gd name="T31" fmla="*/ 28 h 31"/>
                    <a:gd name="T32" fmla="*/ 0 w 17"/>
                    <a:gd name="T33" fmla="*/ 28 h 31"/>
                    <a:gd name="T34" fmla="*/ 0 w 17"/>
                    <a:gd name="T35" fmla="*/ 28 h 31"/>
                    <a:gd name="T36" fmla="*/ 0 w 17"/>
                    <a:gd name="T37" fmla="*/ 26 h 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1"/>
                    <a:gd name="T59" fmla="*/ 17 w 17"/>
                    <a:gd name="T60" fmla="*/ 31 h 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1">
                      <a:moveTo>
                        <a:pt x="0" y="26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7" y="3"/>
                      </a:lnTo>
                      <a:lnTo>
                        <a:pt x="2" y="31"/>
                      </a:lnTo>
                      <a:lnTo>
                        <a:pt x="2" y="29"/>
                      </a:lnTo>
                      <a:lnTo>
                        <a:pt x="2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30" name="Freeform 457"/>
                <p:cNvSpPr>
                  <a:spLocks/>
                </p:cNvSpPr>
                <p:nvPr/>
              </p:nvSpPr>
              <p:spPr bwMode="auto">
                <a:xfrm>
                  <a:off x="2011" y="3263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5 w 17"/>
                    <a:gd name="T3" fmla="*/ 0 h 33"/>
                    <a:gd name="T4" fmla="*/ 15 w 17"/>
                    <a:gd name="T5" fmla="*/ 0 h 33"/>
                    <a:gd name="T6" fmla="*/ 15 w 17"/>
                    <a:gd name="T7" fmla="*/ 2 h 33"/>
                    <a:gd name="T8" fmla="*/ 15 w 17"/>
                    <a:gd name="T9" fmla="*/ 2 h 33"/>
                    <a:gd name="T10" fmla="*/ 15 w 17"/>
                    <a:gd name="T11" fmla="*/ 2 h 33"/>
                    <a:gd name="T12" fmla="*/ 17 w 17"/>
                    <a:gd name="T13" fmla="*/ 4 h 33"/>
                    <a:gd name="T14" fmla="*/ 17 w 17"/>
                    <a:gd name="T15" fmla="*/ 4 h 33"/>
                    <a:gd name="T16" fmla="*/ 17 w 17"/>
                    <a:gd name="T17" fmla="*/ 4 h 33"/>
                    <a:gd name="T18" fmla="*/ 17 w 17"/>
                    <a:gd name="T19" fmla="*/ 5 h 33"/>
                    <a:gd name="T20" fmla="*/ 0 w 17"/>
                    <a:gd name="T21" fmla="*/ 33 h 33"/>
                    <a:gd name="T22" fmla="*/ 0 w 17"/>
                    <a:gd name="T23" fmla="*/ 32 h 33"/>
                    <a:gd name="T24" fmla="*/ 0 w 17"/>
                    <a:gd name="T25" fmla="*/ 32 h 33"/>
                    <a:gd name="T26" fmla="*/ 0 w 17"/>
                    <a:gd name="T27" fmla="*/ 32 h 33"/>
                    <a:gd name="T28" fmla="*/ 0 w 17"/>
                    <a:gd name="T29" fmla="*/ 30 h 33"/>
                    <a:gd name="T30" fmla="*/ 0 w 17"/>
                    <a:gd name="T31" fmla="*/ 30 h 33"/>
                    <a:gd name="T32" fmla="*/ 0 w 17"/>
                    <a:gd name="T33" fmla="*/ 30 h 33"/>
                    <a:gd name="T34" fmla="*/ 0 w 17"/>
                    <a:gd name="T35" fmla="*/ 28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7" y="4"/>
                      </a:lnTo>
                      <a:lnTo>
                        <a:pt x="17" y="5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18831" name="Freeform 458"/>
                <p:cNvSpPr>
                  <a:spLocks/>
                </p:cNvSpPr>
                <p:nvPr/>
              </p:nvSpPr>
              <p:spPr bwMode="auto">
                <a:xfrm>
                  <a:off x="2011" y="3265"/>
                  <a:ext cx="17" cy="33"/>
                </a:xfrm>
                <a:custGeom>
                  <a:avLst/>
                  <a:gdLst>
                    <a:gd name="T0" fmla="*/ 0 w 17"/>
                    <a:gd name="T1" fmla="*/ 28 h 33"/>
                    <a:gd name="T2" fmla="*/ 15 w 17"/>
                    <a:gd name="T3" fmla="*/ 0 h 33"/>
                    <a:gd name="T4" fmla="*/ 17 w 17"/>
                    <a:gd name="T5" fmla="*/ 2 h 33"/>
                    <a:gd name="T6" fmla="*/ 17 w 17"/>
                    <a:gd name="T7" fmla="*/ 2 h 33"/>
                    <a:gd name="T8" fmla="*/ 17 w 17"/>
                    <a:gd name="T9" fmla="*/ 2 h 33"/>
                    <a:gd name="T10" fmla="*/ 17 w 17"/>
                    <a:gd name="T11" fmla="*/ 3 h 33"/>
                    <a:gd name="T12" fmla="*/ 17 w 17"/>
                    <a:gd name="T13" fmla="*/ 3 h 33"/>
                    <a:gd name="T14" fmla="*/ 17 w 17"/>
                    <a:gd name="T15" fmla="*/ 3 h 33"/>
                    <a:gd name="T16" fmla="*/ 17 w 17"/>
                    <a:gd name="T17" fmla="*/ 5 h 33"/>
                    <a:gd name="T18" fmla="*/ 17 w 17"/>
                    <a:gd name="T19" fmla="*/ 5 h 33"/>
                    <a:gd name="T20" fmla="*/ 0 w 17"/>
                    <a:gd name="T21" fmla="*/ 33 h 33"/>
                    <a:gd name="T22" fmla="*/ 0 w 17"/>
                    <a:gd name="T23" fmla="*/ 33 h 33"/>
                    <a:gd name="T24" fmla="*/ 0 w 17"/>
                    <a:gd name="T25" fmla="*/ 31 h 33"/>
                    <a:gd name="T26" fmla="*/ 0 w 17"/>
                    <a:gd name="T27" fmla="*/ 31 h 33"/>
                    <a:gd name="T28" fmla="*/ 0 w 17"/>
                    <a:gd name="T29" fmla="*/ 31 h 33"/>
                    <a:gd name="T30" fmla="*/ 0 w 17"/>
                    <a:gd name="T31" fmla="*/ 30 h 33"/>
                    <a:gd name="T32" fmla="*/ 0 w 17"/>
                    <a:gd name="T33" fmla="*/ 30 h 33"/>
                    <a:gd name="T34" fmla="*/ 0 w 17"/>
                    <a:gd name="T35" fmla="*/ 30 h 33"/>
                    <a:gd name="T36" fmla="*/ 0 w 17"/>
                    <a:gd name="T37" fmla="*/ 28 h 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33"/>
                    <a:gd name="T59" fmla="*/ 17 w 17"/>
                    <a:gd name="T60" fmla="*/ 33 h 3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33">
                      <a:moveTo>
                        <a:pt x="0" y="28"/>
                      </a:moveTo>
                      <a:lnTo>
                        <a:pt x="15" y="0"/>
                      </a:ln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5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8447" name="Freeform 459"/>
              <p:cNvSpPr>
                <a:spLocks/>
              </p:cNvSpPr>
              <p:nvPr/>
            </p:nvSpPr>
            <p:spPr bwMode="auto">
              <a:xfrm>
                <a:off x="2011" y="3268"/>
                <a:ext cx="17" cy="32"/>
              </a:xfrm>
              <a:custGeom>
                <a:avLst/>
                <a:gdLst>
                  <a:gd name="T0" fmla="*/ 0 w 17"/>
                  <a:gd name="T1" fmla="*/ 28 h 32"/>
                  <a:gd name="T2" fmla="*/ 17 w 17"/>
                  <a:gd name="T3" fmla="*/ 0 h 32"/>
                  <a:gd name="T4" fmla="*/ 17 w 17"/>
                  <a:gd name="T5" fmla="*/ 0 h 32"/>
                  <a:gd name="T6" fmla="*/ 17 w 17"/>
                  <a:gd name="T7" fmla="*/ 0 h 32"/>
                  <a:gd name="T8" fmla="*/ 17 w 17"/>
                  <a:gd name="T9" fmla="*/ 2 h 32"/>
                  <a:gd name="T10" fmla="*/ 17 w 17"/>
                  <a:gd name="T11" fmla="*/ 2 h 32"/>
                  <a:gd name="T12" fmla="*/ 17 w 17"/>
                  <a:gd name="T13" fmla="*/ 2 h 32"/>
                  <a:gd name="T14" fmla="*/ 17 w 17"/>
                  <a:gd name="T15" fmla="*/ 4 h 32"/>
                  <a:gd name="T16" fmla="*/ 17 w 17"/>
                  <a:gd name="T17" fmla="*/ 4 h 32"/>
                  <a:gd name="T18" fmla="*/ 17 w 17"/>
                  <a:gd name="T19" fmla="*/ 4 h 32"/>
                  <a:gd name="T20" fmla="*/ 0 w 17"/>
                  <a:gd name="T21" fmla="*/ 32 h 32"/>
                  <a:gd name="T22" fmla="*/ 0 w 17"/>
                  <a:gd name="T23" fmla="*/ 32 h 32"/>
                  <a:gd name="T24" fmla="*/ 0 w 17"/>
                  <a:gd name="T25" fmla="*/ 32 h 32"/>
                  <a:gd name="T26" fmla="*/ 0 w 17"/>
                  <a:gd name="T27" fmla="*/ 30 h 32"/>
                  <a:gd name="T28" fmla="*/ 0 w 17"/>
                  <a:gd name="T29" fmla="*/ 30 h 32"/>
                  <a:gd name="T30" fmla="*/ 0 w 17"/>
                  <a:gd name="T31" fmla="*/ 30 h 32"/>
                  <a:gd name="T32" fmla="*/ 0 w 17"/>
                  <a:gd name="T33" fmla="*/ 28 h 32"/>
                  <a:gd name="T34" fmla="*/ 0 w 17"/>
                  <a:gd name="T35" fmla="*/ 28 h 32"/>
                  <a:gd name="T36" fmla="*/ 0 w 17"/>
                  <a:gd name="T37" fmla="*/ 28 h 3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32"/>
                  <a:gd name="T59" fmla="*/ 17 w 17"/>
                  <a:gd name="T60" fmla="*/ 32 h 3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32">
                    <a:moveTo>
                      <a:pt x="0" y="28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8" name="Freeform 460"/>
              <p:cNvSpPr>
                <a:spLocks/>
              </p:cNvSpPr>
              <p:nvPr/>
            </p:nvSpPr>
            <p:spPr bwMode="auto">
              <a:xfrm>
                <a:off x="2011" y="3270"/>
                <a:ext cx="18" cy="33"/>
              </a:xfrm>
              <a:custGeom>
                <a:avLst/>
                <a:gdLst>
                  <a:gd name="T0" fmla="*/ 0 w 18"/>
                  <a:gd name="T1" fmla="*/ 28 h 33"/>
                  <a:gd name="T2" fmla="*/ 17 w 18"/>
                  <a:gd name="T3" fmla="*/ 0 h 33"/>
                  <a:gd name="T4" fmla="*/ 17 w 18"/>
                  <a:gd name="T5" fmla="*/ 0 h 33"/>
                  <a:gd name="T6" fmla="*/ 17 w 18"/>
                  <a:gd name="T7" fmla="*/ 2 h 33"/>
                  <a:gd name="T8" fmla="*/ 17 w 18"/>
                  <a:gd name="T9" fmla="*/ 2 h 33"/>
                  <a:gd name="T10" fmla="*/ 17 w 18"/>
                  <a:gd name="T11" fmla="*/ 2 h 33"/>
                  <a:gd name="T12" fmla="*/ 17 w 18"/>
                  <a:gd name="T13" fmla="*/ 3 h 33"/>
                  <a:gd name="T14" fmla="*/ 17 w 18"/>
                  <a:gd name="T15" fmla="*/ 3 h 33"/>
                  <a:gd name="T16" fmla="*/ 17 w 18"/>
                  <a:gd name="T17" fmla="*/ 3 h 33"/>
                  <a:gd name="T18" fmla="*/ 18 w 18"/>
                  <a:gd name="T19" fmla="*/ 5 h 33"/>
                  <a:gd name="T20" fmla="*/ 2 w 18"/>
                  <a:gd name="T21" fmla="*/ 33 h 33"/>
                  <a:gd name="T22" fmla="*/ 2 w 18"/>
                  <a:gd name="T23" fmla="*/ 31 h 33"/>
                  <a:gd name="T24" fmla="*/ 2 w 18"/>
                  <a:gd name="T25" fmla="*/ 31 h 33"/>
                  <a:gd name="T26" fmla="*/ 0 w 18"/>
                  <a:gd name="T27" fmla="*/ 31 h 33"/>
                  <a:gd name="T28" fmla="*/ 0 w 18"/>
                  <a:gd name="T29" fmla="*/ 30 h 33"/>
                  <a:gd name="T30" fmla="*/ 0 w 18"/>
                  <a:gd name="T31" fmla="*/ 30 h 33"/>
                  <a:gd name="T32" fmla="*/ 0 w 18"/>
                  <a:gd name="T33" fmla="*/ 30 h 33"/>
                  <a:gd name="T34" fmla="*/ 0 w 18"/>
                  <a:gd name="T35" fmla="*/ 28 h 33"/>
                  <a:gd name="T36" fmla="*/ 0 w 18"/>
                  <a:gd name="T37" fmla="*/ 28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3"/>
                  <a:gd name="T59" fmla="*/ 18 w 18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3">
                    <a:moveTo>
                      <a:pt x="0" y="28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8" y="5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49" name="Freeform 461"/>
              <p:cNvSpPr>
                <a:spLocks/>
              </p:cNvSpPr>
              <p:nvPr/>
            </p:nvSpPr>
            <p:spPr bwMode="auto">
              <a:xfrm>
                <a:off x="2011" y="3272"/>
                <a:ext cx="18" cy="33"/>
              </a:xfrm>
              <a:custGeom>
                <a:avLst/>
                <a:gdLst>
                  <a:gd name="T0" fmla="*/ 0 w 18"/>
                  <a:gd name="T1" fmla="*/ 28 h 33"/>
                  <a:gd name="T2" fmla="*/ 17 w 18"/>
                  <a:gd name="T3" fmla="*/ 0 h 33"/>
                  <a:gd name="T4" fmla="*/ 17 w 18"/>
                  <a:gd name="T5" fmla="*/ 1 h 33"/>
                  <a:gd name="T6" fmla="*/ 17 w 18"/>
                  <a:gd name="T7" fmla="*/ 1 h 33"/>
                  <a:gd name="T8" fmla="*/ 17 w 18"/>
                  <a:gd name="T9" fmla="*/ 1 h 33"/>
                  <a:gd name="T10" fmla="*/ 18 w 18"/>
                  <a:gd name="T11" fmla="*/ 3 h 33"/>
                  <a:gd name="T12" fmla="*/ 18 w 18"/>
                  <a:gd name="T13" fmla="*/ 3 h 33"/>
                  <a:gd name="T14" fmla="*/ 18 w 18"/>
                  <a:gd name="T15" fmla="*/ 3 h 33"/>
                  <a:gd name="T16" fmla="*/ 18 w 18"/>
                  <a:gd name="T17" fmla="*/ 5 h 33"/>
                  <a:gd name="T18" fmla="*/ 18 w 18"/>
                  <a:gd name="T19" fmla="*/ 5 h 33"/>
                  <a:gd name="T20" fmla="*/ 2 w 18"/>
                  <a:gd name="T21" fmla="*/ 33 h 33"/>
                  <a:gd name="T22" fmla="*/ 2 w 18"/>
                  <a:gd name="T23" fmla="*/ 33 h 33"/>
                  <a:gd name="T24" fmla="*/ 2 w 18"/>
                  <a:gd name="T25" fmla="*/ 31 h 33"/>
                  <a:gd name="T26" fmla="*/ 2 w 18"/>
                  <a:gd name="T27" fmla="*/ 31 h 33"/>
                  <a:gd name="T28" fmla="*/ 2 w 18"/>
                  <a:gd name="T29" fmla="*/ 31 h 33"/>
                  <a:gd name="T30" fmla="*/ 2 w 18"/>
                  <a:gd name="T31" fmla="*/ 29 h 33"/>
                  <a:gd name="T32" fmla="*/ 2 w 18"/>
                  <a:gd name="T33" fmla="*/ 29 h 33"/>
                  <a:gd name="T34" fmla="*/ 0 w 18"/>
                  <a:gd name="T35" fmla="*/ 29 h 33"/>
                  <a:gd name="T36" fmla="*/ 0 w 18"/>
                  <a:gd name="T37" fmla="*/ 28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3"/>
                  <a:gd name="T59" fmla="*/ 18 w 18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3">
                    <a:moveTo>
                      <a:pt x="0" y="28"/>
                    </a:moveTo>
                    <a:lnTo>
                      <a:pt x="17" y="0"/>
                    </a:lnTo>
                    <a:lnTo>
                      <a:pt x="17" y="1"/>
                    </a:lnTo>
                    <a:lnTo>
                      <a:pt x="18" y="3"/>
                    </a:lnTo>
                    <a:lnTo>
                      <a:pt x="18" y="5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0" name="Freeform 462"/>
              <p:cNvSpPr>
                <a:spLocks/>
              </p:cNvSpPr>
              <p:nvPr/>
            </p:nvSpPr>
            <p:spPr bwMode="auto">
              <a:xfrm>
                <a:off x="2013" y="3275"/>
                <a:ext cx="16" cy="31"/>
              </a:xfrm>
              <a:custGeom>
                <a:avLst/>
                <a:gdLst>
                  <a:gd name="T0" fmla="*/ 0 w 16"/>
                  <a:gd name="T1" fmla="*/ 28 h 31"/>
                  <a:gd name="T2" fmla="*/ 16 w 16"/>
                  <a:gd name="T3" fmla="*/ 0 h 31"/>
                  <a:gd name="T4" fmla="*/ 16 w 16"/>
                  <a:gd name="T5" fmla="*/ 0 h 31"/>
                  <a:gd name="T6" fmla="*/ 16 w 16"/>
                  <a:gd name="T7" fmla="*/ 0 h 31"/>
                  <a:gd name="T8" fmla="*/ 16 w 16"/>
                  <a:gd name="T9" fmla="*/ 2 h 31"/>
                  <a:gd name="T10" fmla="*/ 16 w 16"/>
                  <a:gd name="T11" fmla="*/ 2 h 31"/>
                  <a:gd name="T12" fmla="*/ 16 w 16"/>
                  <a:gd name="T13" fmla="*/ 2 h 31"/>
                  <a:gd name="T14" fmla="*/ 16 w 16"/>
                  <a:gd name="T15" fmla="*/ 3 h 31"/>
                  <a:gd name="T16" fmla="*/ 16 w 16"/>
                  <a:gd name="T17" fmla="*/ 3 h 31"/>
                  <a:gd name="T18" fmla="*/ 16 w 16"/>
                  <a:gd name="T19" fmla="*/ 3 h 31"/>
                  <a:gd name="T20" fmla="*/ 0 w 16"/>
                  <a:gd name="T21" fmla="*/ 31 h 31"/>
                  <a:gd name="T22" fmla="*/ 0 w 16"/>
                  <a:gd name="T23" fmla="*/ 31 h 31"/>
                  <a:gd name="T24" fmla="*/ 0 w 16"/>
                  <a:gd name="T25" fmla="*/ 31 h 31"/>
                  <a:gd name="T26" fmla="*/ 0 w 16"/>
                  <a:gd name="T27" fmla="*/ 30 h 31"/>
                  <a:gd name="T28" fmla="*/ 0 w 16"/>
                  <a:gd name="T29" fmla="*/ 30 h 31"/>
                  <a:gd name="T30" fmla="*/ 0 w 16"/>
                  <a:gd name="T31" fmla="*/ 30 h 31"/>
                  <a:gd name="T32" fmla="*/ 0 w 16"/>
                  <a:gd name="T33" fmla="*/ 28 h 31"/>
                  <a:gd name="T34" fmla="*/ 0 w 16"/>
                  <a:gd name="T35" fmla="*/ 28 h 31"/>
                  <a:gd name="T36" fmla="*/ 0 w 16"/>
                  <a:gd name="T37" fmla="*/ 28 h 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"/>
                  <a:gd name="T58" fmla="*/ 0 h 31"/>
                  <a:gd name="T59" fmla="*/ 16 w 16"/>
                  <a:gd name="T60" fmla="*/ 31 h 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" h="31">
                    <a:moveTo>
                      <a:pt x="0" y="28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1" name="Freeform 463"/>
              <p:cNvSpPr>
                <a:spLocks/>
              </p:cNvSpPr>
              <p:nvPr/>
            </p:nvSpPr>
            <p:spPr bwMode="auto">
              <a:xfrm>
                <a:off x="2013" y="3277"/>
                <a:ext cx="16" cy="33"/>
              </a:xfrm>
              <a:custGeom>
                <a:avLst/>
                <a:gdLst>
                  <a:gd name="T0" fmla="*/ 0 w 16"/>
                  <a:gd name="T1" fmla="*/ 28 h 33"/>
                  <a:gd name="T2" fmla="*/ 16 w 16"/>
                  <a:gd name="T3" fmla="*/ 0 h 33"/>
                  <a:gd name="T4" fmla="*/ 16 w 16"/>
                  <a:gd name="T5" fmla="*/ 0 h 33"/>
                  <a:gd name="T6" fmla="*/ 16 w 16"/>
                  <a:gd name="T7" fmla="*/ 1 h 33"/>
                  <a:gd name="T8" fmla="*/ 16 w 16"/>
                  <a:gd name="T9" fmla="*/ 1 h 33"/>
                  <a:gd name="T10" fmla="*/ 16 w 16"/>
                  <a:gd name="T11" fmla="*/ 1 h 33"/>
                  <a:gd name="T12" fmla="*/ 16 w 16"/>
                  <a:gd name="T13" fmla="*/ 3 h 33"/>
                  <a:gd name="T14" fmla="*/ 16 w 16"/>
                  <a:gd name="T15" fmla="*/ 3 h 33"/>
                  <a:gd name="T16" fmla="*/ 16 w 16"/>
                  <a:gd name="T17" fmla="*/ 3 h 33"/>
                  <a:gd name="T18" fmla="*/ 16 w 16"/>
                  <a:gd name="T19" fmla="*/ 3 h 33"/>
                  <a:gd name="T20" fmla="*/ 0 w 16"/>
                  <a:gd name="T21" fmla="*/ 33 h 33"/>
                  <a:gd name="T22" fmla="*/ 0 w 16"/>
                  <a:gd name="T23" fmla="*/ 31 h 33"/>
                  <a:gd name="T24" fmla="*/ 0 w 16"/>
                  <a:gd name="T25" fmla="*/ 31 h 33"/>
                  <a:gd name="T26" fmla="*/ 0 w 16"/>
                  <a:gd name="T27" fmla="*/ 31 h 33"/>
                  <a:gd name="T28" fmla="*/ 0 w 16"/>
                  <a:gd name="T29" fmla="*/ 29 h 33"/>
                  <a:gd name="T30" fmla="*/ 0 w 16"/>
                  <a:gd name="T31" fmla="*/ 29 h 33"/>
                  <a:gd name="T32" fmla="*/ 0 w 16"/>
                  <a:gd name="T33" fmla="*/ 29 h 33"/>
                  <a:gd name="T34" fmla="*/ 0 w 16"/>
                  <a:gd name="T35" fmla="*/ 28 h 33"/>
                  <a:gd name="T36" fmla="*/ 0 w 16"/>
                  <a:gd name="T37" fmla="*/ 28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"/>
                  <a:gd name="T58" fmla="*/ 0 h 33"/>
                  <a:gd name="T59" fmla="*/ 16 w 16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" h="33">
                    <a:moveTo>
                      <a:pt x="0" y="28"/>
                    </a:moveTo>
                    <a:lnTo>
                      <a:pt x="16" y="0"/>
                    </a:lnTo>
                    <a:lnTo>
                      <a:pt x="16" y="1"/>
                    </a:lnTo>
                    <a:lnTo>
                      <a:pt x="16" y="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2" name="Freeform 464"/>
              <p:cNvSpPr>
                <a:spLocks/>
              </p:cNvSpPr>
              <p:nvPr/>
            </p:nvSpPr>
            <p:spPr bwMode="auto">
              <a:xfrm>
                <a:off x="2013" y="3278"/>
                <a:ext cx="18" cy="33"/>
              </a:xfrm>
              <a:custGeom>
                <a:avLst/>
                <a:gdLst>
                  <a:gd name="T0" fmla="*/ 0 w 18"/>
                  <a:gd name="T1" fmla="*/ 28 h 33"/>
                  <a:gd name="T2" fmla="*/ 16 w 18"/>
                  <a:gd name="T3" fmla="*/ 0 h 33"/>
                  <a:gd name="T4" fmla="*/ 16 w 18"/>
                  <a:gd name="T5" fmla="*/ 2 h 33"/>
                  <a:gd name="T6" fmla="*/ 16 w 18"/>
                  <a:gd name="T7" fmla="*/ 2 h 33"/>
                  <a:gd name="T8" fmla="*/ 16 w 18"/>
                  <a:gd name="T9" fmla="*/ 2 h 33"/>
                  <a:gd name="T10" fmla="*/ 16 w 18"/>
                  <a:gd name="T11" fmla="*/ 2 h 33"/>
                  <a:gd name="T12" fmla="*/ 16 w 18"/>
                  <a:gd name="T13" fmla="*/ 4 h 33"/>
                  <a:gd name="T14" fmla="*/ 18 w 18"/>
                  <a:gd name="T15" fmla="*/ 4 h 33"/>
                  <a:gd name="T16" fmla="*/ 18 w 18"/>
                  <a:gd name="T17" fmla="*/ 4 h 33"/>
                  <a:gd name="T18" fmla="*/ 18 w 18"/>
                  <a:gd name="T19" fmla="*/ 5 h 33"/>
                  <a:gd name="T20" fmla="*/ 1 w 18"/>
                  <a:gd name="T21" fmla="*/ 33 h 33"/>
                  <a:gd name="T22" fmla="*/ 1 w 18"/>
                  <a:gd name="T23" fmla="*/ 33 h 33"/>
                  <a:gd name="T24" fmla="*/ 0 w 18"/>
                  <a:gd name="T25" fmla="*/ 33 h 33"/>
                  <a:gd name="T26" fmla="*/ 0 w 18"/>
                  <a:gd name="T27" fmla="*/ 32 h 33"/>
                  <a:gd name="T28" fmla="*/ 0 w 18"/>
                  <a:gd name="T29" fmla="*/ 32 h 33"/>
                  <a:gd name="T30" fmla="*/ 0 w 18"/>
                  <a:gd name="T31" fmla="*/ 30 h 33"/>
                  <a:gd name="T32" fmla="*/ 0 w 18"/>
                  <a:gd name="T33" fmla="*/ 30 h 33"/>
                  <a:gd name="T34" fmla="*/ 0 w 18"/>
                  <a:gd name="T35" fmla="*/ 30 h 33"/>
                  <a:gd name="T36" fmla="*/ 0 w 18"/>
                  <a:gd name="T37" fmla="*/ 28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3"/>
                  <a:gd name="T59" fmla="*/ 18 w 18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3">
                    <a:moveTo>
                      <a:pt x="0" y="28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" y="33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3" name="Freeform 465"/>
              <p:cNvSpPr>
                <a:spLocks/>
              </p:cNvSpPr>
              <p:nvPr/>
            </p:nvSpPr>
            <p:spPr bwMode="auto">
              <a:xfrm>
                <a:off x="2013" y="3280"/>
                <a:ext cx="18" cy="35"/>
              </a:xfrm>
              <a:custGeom>
                <a:avLst/>
                <a:gdLst>
                  <a:gd name="T0" fmla="*/ 0 w 18"/>
                  <a:gd name="T1" fmla="*/ 30 h 35"/>
                  <a:gd name="T2" fmla="*/ 16 w 18"/>
                  <a:gd name="T3" fmla="*/ 0 h 35"/>
                  <a:gd name="T4" fmla="*/ 16 w 18"/>
                  <a:gd name="T5" fmla="*/ 2 h 35"/>
                  <a:gd name="T6" fmla="*/ 18 w 18"/>
                  <a:gd name="T7" fmla="*/ 2 h 35"/>
                  <a:gd name="T8" fmla="*/ 18 w 18"/>
                  <a:gd name="T9" fmla="*/ 2 h 35"/>
                  <a:gd name="T10" fmla="*/ 18 w 18"/>
                  <a:gd name="T11" fmla="*/ 3 h 35"/>
                  <a:gd name="T12" fmla="*/ 18 w 18"/>
                  <a:gd name="T13" fmla="*/ 3 h 35"/>
                  <a:gd name="T14" fmla="*/ 18 w 18"/>
                  <a:gd name="T15" fmla="*/ 3 h 35"/>
                  <a:gd name="T16" fmla="*/ 18 w 18"/>
                  <a:gd name="T17" fmla="*/ 5 h 35"/>
                  <a:gd name="T18" fmla="*/ 18 w 18"/>
                  <a:gd name="T19" fmla="*/ 5 h 35"/>
                  <a:gd name="T20" fmla="*/ 1 w 18"/>
                  <a:gd name="T21" fmla="*/ 35 h 35"/>
                  <a:gd name="T22" fmla="*/ 1 w 18"/>
                  <a:gd name="T23" fmla="*/ 33 h 35"/>
                  <a:gd name="T24" fmla="*/ 1 w 18"/>
                  <a:gd name="T25" fmla="*/ 33 h 35"/>
                  <a:gd name="T26" fmla="*/ 1 w 18"/>
                  <a:gd name="T27" fmla="*/ 33 h 35"/>
                  <a:gd name="T28" fmla="*/ 1 w 18"/>
                  <a:gd name="T29" fmla="*/ 31 h 35"/>
                  <a:gd name="T30" fmla="*/ 1 w 18"/>
                  <a:gd name="T31" fmla="*/ 31 h 35"/>
                  <a:gd name="T32" fmla="*/ 0 w 18"/>
                  <a:gd name="T33" fmla="*/ 31 h 35"/>
                  <a:gd name="T34" fmla="*/ 0 w 18"/>
                  <a:gd name="T35" fmla="*/ 30 h 35"/>
                  <a:gd name="T36" fmla="*/ 0 w 18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5"/>
                  <a:gd name="T59" fmla="*/ 18 w 18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5">
                    <a:moveTo>
                      <a:pt x="0" y="30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8" y="5"/>
                    </a:lnTo>
                    <a:lnTo>
                      <a:pt x="1" y="35"/>
                    </a:lnTo>
                    <a:lnTo>
                      <a:pt x="1" y="33"/>
                    </a:lnTo>
                    <a:lnTo>
                      <a:pt x="1" y="31"/>
                    </a:lnTo>
                    <a:lnTo>
                      <a:pt x="0" y="3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4" name="Freeform 466"/>
              <p:cNvSpPr>
                <a:spLocks/>
              </p:cNvSpPr>
              <p:nvPr/>
            </p:nvSpPr>
            <p:spPr bwMode="auto">
              <a:xfrm>
                <a:off x="2014" y="3283"/>
                <a:ext cx="17" cy="33"/>
              </a:xfrm>
              <a:custGeom>
                <a:avLst/>
                <a:gdLst>
                  <a:gd name="T0" fmla="*/ 0 w 17"/>
                  <a:gd name="T1" fmla="*/ 28 h 33"/>
                  <a:gd name="T2" fmla="*/ 17 w 17"/>
                  <a:gd name="T3" fmla="*/ 0 h 33"/>
                  <a:gd name="T4" fmla="*/ 17 w 17"/>
                  <a:gd name="T5" fmla="*/ 0 h 33"/>
                  <a:gd name="T6" fmla="*/ 17 w 17"/>
                  <a:gd name="T7" fmla="*/ 0 h 33"/>
                  <a:gd name="T8" fmla="*/ 17 w 17"/>
                  <a:gd name="T9" fmla="*/ 2 h 33"/>
                  <a:gd name="T10" fmla="*/ 17 w 17"/>
                  <a:gd name="T11" fmla="*/ 2 h 33"/>
                  <a:gd name="T12" fmla="*/ 17 w 17"/>
                  <a:gd name="T13" fmla="*/ 2 h 33"/>
                  <a:gd name="T14" fmla="*/ 17 w 17"/>
                  <a:gd name="T15" fmla="*/ 3 h 33"/>
                  <a:gd name="T16" fmla="*/ 17 w 17"/>
                  <a:gd name="T17" fmla="*/ 3 h 33"/>
                  <a:gd name="T18" fmla="*/ 17 w 17"/>
                  <a:gd name="T19" fmla="*/ 3 h 33"/>
                  <a:gd name="T20" fmla="*/ 0 w 17"/>
                  <a:gd name="T21" fmla="*/ 33 h 33"/>
                  <a:gd name="T22" fmla="*/ 0 w 17"/>
                  <a:gd name="T23" fmla="*/ 33 h 33"/>
                  <a:gd name="T24" fmla="*/ 0 w 17"/>
                  <a:gd name="T25" fmla="*/ 32 h 33"/>
                  <a:gd name="T26" fmla="*/ 0 w 17"/>
                  <a:gd name="T27" fmla="*/ 32 h 33"/>
                  <a:gd name="T28" fmla="*/ 0 w 17"/>
                  <a:gd name="T29" fmla="*/ 32 h 33"/>
                  <a:gd name="T30" fmla="*/ 0 w 17"/>
                  <a:gd name="T31" fmla="*/ 30 h 33"/>
                  <a:gd name="T32" fmla="*/ 0 w 17"/>
                  <a:gd name="T33" fmla="*/ 30 h 33"/>
                  <a:gd name="T34" fmla="*/ 0 w 17"/>
                  <a:gd name="T35" fmla="*/ 30 h 33"/>
                  <a:gd name="T36" fmla="*/ 0 w 17"/>
                  <a:gd name="T37" fmla="*/ 28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"/>
                  <a:gd name="T58" fmla="*/ 0 h 33"/>
                  <a:gd name="T59" fmla="*/ 17 w 17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" h="33">
                    <a:moveTo>
                      <a:pt x="0" y="28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5" name="Freeform 467"/>
              <p:cNvSpPr>
                <a:spLocks/>
              </p:cNvSpPr>
              <p:nvPr/>
            </p:nvSpPr>
            <p:spPr bwMode="auto">
              <a:xfrm>
                <a:off x="2014" y="3285"/>
                <a:ext cx="19" cy="33"/>
              </a:xfrm>
              <a:custGeom>
                <a:avLst/>
                <a:gdLst>
                  <a:gd name="T0" fmla="*/ 0 w 19"/>
                  <a:gd name="T1" fmla="*/ 30 h 33"/>
                  <a:gd name="T2" fmla="*/ 17 w 19"/>
                  <a:gd name="T3" fmla="*/ 0 h 33"/>
                  <a:gd name="T4" fmla="*/ 17 w 19"/>
                  <a:gd name="T5" fmla="*/ 0 h 33"/>
                  <a:gd name="T6" fmla="*/ 17 w 19"/>
                  <a:gd name="T7" fmla="*/ 1 h 33"/>
                  <a:gd name="T8" fmla="*/ 17 w 19"/>
                  <a:gd name="T9" fmla="*/ 1 h 33"/>
                  <a:gd name="T10" fmla="*/ 17 w 19"/>
                  <a:gd name="T11" fmla="*/ 1 h 33"/>
                  <a:gd name="T12" fmla="*/ 17 w 19"/>
                  <a:gd name="T13" fmla="*/ 1 h 33"/>
                  <a:gd name="T14" fmla="*/ 17 w 19"/>
                  <a:gd name="T15" fmla="*/ 3 h 33"/>
                  <a:gd name="T16" fmla="*/ 19 w 19"/>
                  <a:gd name="T17" fmla="*/ 3 h 33"/>
                  <a:gd name="T18" fmla="*/ 19 w 19"/>
                  <a:gd name="T19" fmla="*/ 3 h 33"/>
                  <a:gd name="T20" fmla="*/ 0 w 19"/>
                  <a:gd name="T21" fmla="*/ 33 h 33"/>
                  <a:gd name="T22" fmla="*/ 0 w 19"/>
                  <a:gd name="T23" fmla="*/ 33 h 33"/>
                  <a:gd name="T24" fmla="*/ 0 w 19"/>
                  <a:gd name="T25" fmla="*/ 33 h 33"/>
                  <a:gd name="T26" fmla="*/ 0 w 19"/>
                  <a:gd name="T27" fmla="*/ 31 h 33"/>
                  <a:gd name="T28" fmla="*/ 0 w 19"/>
                  <a:gd name="T29" fmla="*/ 31 h 33"/>
                  <a:gd name="T30" fmla="*/ 0 w 19"/>
                  <a:gd name="T31" fmla="*/ 31 h 33"/>
                  <a:gd name="T32" fmla="*/ 0 w 19"/>
                  <a:gd name="T33" fmla="*/ 30 h 33"/>
                  <a:gd name="T34" fmla="*/ 0 w 19"/>
                  <a:gd name="T35" fmla="*/ 30 h 33"/>
                  <a:gd name="T36" fmla="*/ 0 w 19"/>
                  <a:gd name="T37" fmla="*/ 30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"/>
                  <a:gd name="T58" fmla="*/ 0 h 33"/>
                  <a:gd name="T59" fmla="*/ 19 w 19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" h="33">
                    <a:moveTo>
                      <a:pt x="0" y="30"/>
                    </a:moveTo>
                    <a:lnTo>
                      <a:pt x="17" y="0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6" name="Freeform 468"/>
              <p:cNvSpPr>
                <a:spLocks/>
              </p:cNvSpPr>
              <p:nvPr/>
            </p:nvSpPr>
            <p:spPr bwMode="auto">
              <a:xfrm>
                <a:off x="2014" y="3286"/>
                <a:ext cx="19" cy="35"/>
              </a:xfrm>
              <a:custGeom>
                <a:avLst/>
                <a:gdLst>
                  <a:gd name="T0" fmla="*/ 0 w 19"/>
                  <a:gd name="T1" fmla="*/ 30 h 35"/>
                  <a:gd name="T2" fmla="*/ 17 w 19"/>
                  <a:gd name="T3" fmla="*/ 0 h 35"/>
                  <a:gd name="T4" fmla="*/ 17 w 19"/>
                  <a:gd name="T5" fmla="*/ 0 h 35"/>
                  <a:gd name="T6" fmla="*/ 17 w 19"/>
                  <a:gd name="T7" fmla="*/ 2 h 35"/>
                  <a:gd name="T8" fmla="*/ 19 w 19"/>
                  <a:gd name="T9" fmla="*/ 2 h 35"/>
                  <a:gd name="T10" fmla="*/ 19 w 19"/>
                  <a:gd name="T11" fmla="*/ 2 h 35"/>
                  <a:gd name="T12" fmla="*/ 19 w 19"/>
                  <a:gd name="T13" fmla="*/ 4 h 35"/>
                  <a:gd name="T14" fmla="*/ 19 w 19"/>
                  <a:gd name="T15" fmla="*/ 4 h 35"/>
                  <a:gd name="T16" fmla="*/ 19 w 19"/>
                  <a:gd name="T17" fmla="*/ 4 h 35"/>
                  <a:gd name="T18" fmla="*/ 19 w 19"/>
                  <a:gd name="T19" fmla="*/ 5 h 35"/>
                  <a:gd name="T20" fmla="*/ 2 w 19"/>
                  <a:gd name="T21" fmla="*/ 35 h 35"/>
                  <a:gd name="T22" fmla="*/ 0 w 19"/>
                  <a:gd name="T23" fmla="*/ 34 h 35"/>
                  <a:gd name="T24" fmla="*/ 0 w 19"/>
                  <a:gd name="T25" fmla="*/ 34 h 35"/>
                  <a:gd name="T26" fmla="*/ 0 w 19"/>
                  <a:gd name="T27" fmla="*/ 34 h 35"/>
                  <a:gd name="T28" fmla="*/ 0 w 19"/>
                  <a:gd name="T29" fmla="*/ 32 h 35"/>
                  <a:gd name="T30" fmla="*/ 0 w 19"/>
                  <a:gd name="T31" fmla="*/ 32 h 35"/>
                  <a:gd name="T32" fmla="*/ 0 w 19"/>
                  <a:gd name="T33" fmla="*/ 32 h 35"/>
                  <a:gd name="T34" fmla="*/ 0 w 19"/>
                  <a:gd name="T35" fmla="*/ 30 h 35"/>
                  <a:gd name="T36" fmla="*/ 0 w 19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"/>
                  <a:gd name="T58" fmla="*/ 0 h 35"/>
                  <a:gd name="T59" fmla="*/ 19 w 19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" h="35">
                    <a:moveTo>
                      <a:pt x="0" y="3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2" y="35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7" name="Freeform 469"/>
              <p:cNvSpPr>
                <a:spLocks/>
              </p:cNvSpPr>
              <p:nvPr/>
            </p:nvSpPr>
            <p:spPr bwMode="auto">
              <a:xfrm>
                <a:off x="2014" y="3288"/>
                <a:ext cx="19" cy="35"/>
              </a:xfrm>
              <a:custGeom>
                <a:avLst/>
                <a:gdLst>
                  <a:gd name="T0" fmla="*/ 0 w 19"/>
                  <a:gd name="T1" fmla="*/ 30 h 35"/>
                  <a:gd name="T2" fmla="*/ 19 w 19"/>
                  <a:gd name="T3" fmla="*/ 0 h 35"/>
                  <a:gd name="T4" fmla="*/ 19 w 19"/>
                  <a:gd name="T5" fmla="*/ 2 h 35"/>
                  <a:gd name="T6" fmla="*/ 19 w 19"/>
                  <a:gd name="T7" fmla="*/ 2 h 35"/>
                  <a:gd name="T8" fmla="*/ 19 w 19"/>
                  <a:gd name="T9" fmla="*/ 2 h 35"/>
                  <a:gd name="T10" fmla="*/ 19 w 19"/>
                  <a:gd name="T11" fmla="*/ 3 h 35"/>
                  <a:gd name="T12" fmla="*/ 19 w 19"/>
                  <a:gd name="T13" fmla="*/ 3 h 35"/>
                  <a:gd name="T14" fmla="*/ 19 w 19"/>
                  <a:gd name="T15" fmla="*/ 3 h 35"/>
                  <a:gd name="T16" fmla="*/ 19 w 19"/>
                  <a:gd name="T17" fmla="*/ 5 h 35"/>
                  <a:gd name="T18" fmla="*/ 19 w 19"/>
                  <a:gd name="T19" fmla="*/ 5 h 35"/>
                  <a:gd name="T20" fmla="*/ 2 w 19"/>
                  <a:gd name="T21" fmla="*/ 35 h 35"/>
                  <a:gd name="T22" fmla="*/ 2 w 19"/>
                  <a:gd name="T23" fmla="*/ 35 h 35"/>
                  <a:gd name="T24" fmla="*/ 2 w 19"/>
                  <a:gd name="T25" fmla="*/ 33 h 35"/>
                  <a:gd name="T26" fmla="*/ 2 w 19"/>
                  <a:gd name="T27" fmla="*/ 33 h 35"/>
                  <a:gd name="T28" fmla="*/ 2 w 19"/>
                  <a:gd name="T29" fmla="*/ 33 h 35"/>
                  <a:gd name="T30" fmla="*/ 0 w 19"/>
                  <a:gd name="T31" fmla="*/ 32 h 35"/>
                  <a:gd name="T32" fmla="*/ 0 w 19"/>
                  <a:gd name="T33" fmla="*/ 32 h 35"/>
                  <a:gd name="T34" fmla="*/ 0 w 19"/>
                  <a:gd name="T35" fmla="*/ 32 h 35"/>
                  <a:gd name="T36" fmla="*/ 0 w 19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"/>
                  <a:gd name="T58" fmla="*/ 0 h 35"/>
                  <a:gd name="T59" fmla="*/ 19 w 19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" h="35">
                    <a:moveTo>
                      <a:pt x="0" y="30"/>
                    </a:moveTo>
                    <a:lnTo>
                      <a:pt x="19" y="0"/>
                    </a:lnTo>
                    <a:lnTo>
                      <a:pt x="19" y="2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8" name="Freeform 470"/>
              <p:cNvSpPr>
                <a:spLocks/>
              </p:cNvSpPr>
              <p:nvPr/>
            </p:nvSpPr>
            <p:spPr bwMode="auto">
              <a:xfrm>
                <a:off x="2016" y="3291"/>
                <a:ext cx="18" cy="34"/>
              </a:xfrm>
              <a:custGeom>
                <a:avLst/>
                <a:gdLst>
                  <a:gd name="T0" fmla="*/ 0 w 18"/>
                  <a:gd name="T1" fmla="*/ 30 h 34"/>
                  <a:gd name="T2" fmla="*/ 17 w 18"/>
                  <a:gd name="T3" fmla="*/ 0 h 34"/>
                  <a:gd name="T4" fmla="*/ 17 w 18"/>
                  <a:gd name="T5" fmla="*/ 0 h 34"/>
                  <a:gd name="T6" fmla="*/ 17 w 18"/>
                  <a:gd name="T7" fmla="*/ 0 h 34"/>
                  <a:gd name="T8" fmla="*/ 17 w 18"/>
                  <a:gd name="T9" fmla="*/ 2 h 34"/>
                  <a:gd name="T10" fmla="*/ 17 w 18"/>
                  <a:gd name="T11" fmla="*/ 2 h 34"/>
                  <a:gd name="T12" fmla="*/ 17 w 18"/>
                  <a:gd name="T13" fmla="*/ 2 h 34"/>
                  <a:gd name="T14" fmla="*/ 17 w 18"/>
                  <a:gd name="T15" fmla="*/ 2 h 34"/>
                  <a:gd name="T16" fmla="*/ 17 w 18"/>
                  <a:gd name="T17" fmla="*/ 4 h 34"/>
                  <a:gd name="T18" fmla="*/ 18 w 18"/>
                  <a:gd name="T19" fmla="*/ 4 h 34"/>
                  <a:gd name="T20" fmla="*/ 0 w 18"/>
                  <a:gd name="T21" fmla="*/ 34 h 34"/>
                  <a:gd name="T22" fmla="*/ 0 w 18"/>
                  <a:gd name="T23" fmla="*/ 34 h 34"/>
                  <a:gd name="T24" fmla="*/ 0 w 18"/>
                  <a:gd name="T25" fmla="*/ 34 h 34"/>
                  <a:gd name="T26" fmla="*/ 0 w 18"/>
                  <a:gd name="T27" fmla="*/ 32 h 34"/>
                  <a:gd name="T28" fmla="*/ 0 w 18"/>
                  <a:gd name="T29" fmla="*/ 32 h 34"/>
                  <a:gd name="T30" fmla="*/ 0 w 18"/>
                  <a:gd name="T31" fmla="*/ 32 h 34"/>
                  <a:gd name="T32" fmla="*/ 0 w 18"/>
                  <a:gd name="T33" fmla="*/ 30 h 34"/>
                  <a:gd name="T34" fmla="*/ 0 w 18"/>
                  <a:gd name="T35" fmla="*/ 30 h 34"/>
                  <a:gd name="T36" fmla="*/ 0 w 18"/>
                  <a:gd name="T37" fmla="*/ 30 h 3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4"/>
                  <a:gd name="T59" fmla="*/ 18 w 18"/>
                  <a:gd name="T60" fmla="*/ 34 h 3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4">
                    <a:moveTo>
                      <a:pt x="0" y="3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59" name="Freeform 471"/>
              <p:cNvSpPr>
                <a:spLocks/>
              </p:cNvSpPr>
              <p:nvPr/>
            </p:nvSpPr>
            <p:spPr bwMode="auto">
              <a:xfrm>
                <a:off x="2016" y="3293"/>
                <a:ext cx="18" cy="35"/>
              </a:xfrm>
              <a:custGeom>
                <a:avLst/>
                <a:gdLst>
                  <a:gd name="T0" fmla="*/ 0 w 18"/>
                  <a:gd name="T1" fmla="*/ 30 h 35"/>
                  <a:gd name="T2" fmla="*/ 17 w 18"/>
                  <a:gd name="T3" fmla="*/ 0 h 35"/>
                  <a:gd name="T4" fmla="*/ 17 w 18"/>
                  <a:gd name="T5" fmla="*/ 0 h 35"/>
                  <a:gd name="T6" fmla="*/ 17 w 18"/>
                  <a:gd name="T7" fmla="*/ 0 h 35"/>
                  <a:gd name="T8" fmla="*/ 17 w 18"/>
                  <a:gd name="T9" fmla="*/ 2 h 35"/>
                  <a:gd name="T10" fmla="*/ 18 w 18"/>
                  <a:gd name="T11" fmla="*/ 2 h 35"/>
                  <a:gd name="T12" fmla="*/ 18 w 18"/>
                  <a:gd name="T13" fmla="*/ 2 h 35"/>
                  <a:gd name="T14" fmla="*/ 18 w 18"/>
                  <a:gd name="T15" fmla="*/ 3 h 35"/>
                  <a:gd name="T16" fmla="*/ 18 w 18"/>
                  <a:gd name="T17" fmla="*/ 3 h 35"/>
                  <a:gd name="T18" fmla="*/ 18 w 18"/>
                  <a:gd name="T19" fmla="*/ 3 h 35"/>
                  <a:gd name="T20" fmla="*/ 0 w 18"/>
                  <a:gd name="T21" fmla="*/ 35 h 35"/>
                  <a:gd name="T22" fmla="*/ 0 w 18"/>
                  <a:gd name="T23" fmla="*/ 33 h 35"/>
                  <a:gd name="T24" fmla="*/ 0 w 18"/>
                  <a:gd name="T25" fmla="*/ 33 h 35"/>
                  <a:gd name="T26" fmla="*/ 0 w 18"/>
                  <a:gd name="T27" fmla="*/ 33 h 35"/>
                  <a:gd name="T28" fmla="*/ 0 w 18"/>
                  <a:gd name="T29" fmla="*/ 32 h 35"/>
                  <a:gd name="T30" fmla="*/ 0 w 18"/>
                  <a:gd name="T31" fmla="*/ 32 h 35"/>
                  <a:gd name="T32" fmla="*/ 0 w 18"/>
                  <a:gd name="T33" fmla="*/ 32 h 35"/>
                  <a:gd name="T34" fmla="*/ 0 w 18"/>
                  <a:gd name="T35" fmla="*/ 30 h 35"/>
                  <a:gd name="T36" fmla="*/ 0 w 18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5"/>
                  <a:gd name="T59" fmla="*/ 18 w 18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5">
                    <a:moveTo>
                      <a:pt x="0" y="3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0" name="Freeform 472"/>
              <p:cNvSpPr>
                <a:spLocks/>
              </p:cNvSpPr>
              <p:nvPr/>
            </p:nvSpPr>
            <p:spPr bwMode="auto">
              <a:xfrm>
                <a:off x="2016" y="3295"/>
                <a:ext cx="18" cy="35"/>
              </a:xfrm>
              <a:custGeom>
                <a:avLst/>
                <a:gdLst>
                  <a:gd name="T0" fmla="*/ 0 w 18"/>
                  <a:gd name="T1" fmla="*/ 30 h 35"/>
                  <a:gd name="T2" fmla="*/ 18 w 18"/>
                  <a:gd name="T3" fmla="*/ 0 h 35"/>
                  <a:gd name="T4" fmla="*/ 18 w 18"/>
                  <a:gd name="T5" fmla="*/ 0 h 35"/>
                  <a:gd name="T6" fmla="*/ 18 w 18"/>
                  <a:gd name="T7" fmla="*/ 1 h 35"/>
                  <a:gd name="T8" fmla="*/ 18 w 18"/>
                  <a:gd name="T9" fmla="*/ 1 h 35"/>
                  <a:gd name="T10" fmla="*/ 18 w 18"/>
                  <a:gd name="T11" fmla="*/ 1 h 35"/>
                  <a:gd name="T12" fmla="*/ 18 w 18"/>
                  <a:gd name="T13" fmla="*/ 3 h 35"/>
                  <a:gd name="T14" fmla="*/ 18 w 18"/>
                  <a:gd name="T15" fmla="*/ 3 h 35"/>
                  <a:gd name="T16" fmla="*/ 18 w 18"/>
                  <a:gd name="T17" fmla="*/ 3 h 35"/>
                  <a:gd name="T18" fmla="*/ 18 w 18"/>
                  <a:gd name="T19" fmla="*/ 3 h 35"/>
                  <a:gd name="T20" fmla="*/ 0 w 18"/>
                  <a:gd name="T21" fmla="*/ 35 h 35"/>
                  <a:gd name="T22" fmla="*/ 0 w 18"/>
                  <a:gd name="T23" fmla="*/ 35 h 35"/>
                  <a:gd name="T24" fmla="*/ 0 w 18"/>
                  <a:gd name="T25" fmla="*/ 33 h 35"/>
                  <a:gd name="T26" fmla="*/ 0 w 18"/>
                  <a:gd name="T27" fmla="*/ 33 h 35"/>
                  <a:gd name="T28" fmla="*/ 0 w 18"/>
                  <a:gd name="T29" fmla="*/ 33 h 35"/>
                  <a:gd name="T30" fmla="*/ 0 w 18"/>
                  <a:gd name="T31" fmla="*/ 31 h 35"/>
                  <a:gd name="T32" fmla="*/ 0 w 18"/>
                  <a:gd name="T33" fmla="*/ 31 h 35"/>
                  <a:gd name="T34" fmla="*/ 0 w 18"/>
                  <a:gd name="T35" fmla="*/ 31 h 35"/>
                  <a:gd name="T36" fmla="*/ 0 w 18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5"/>
                  <a:gd name="T59" fmla="*/ 18 w 18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5">
                    <a:moveTo>
                      <a:pt x="0" y="3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8" y="3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1" name="Freeform 473"/>
              <p:cNvSpPr>
                <a:spLocks/>
              </p:cNvSpPr>
              <p:nvPr/>
            </p:nvSpPr>
            <p:spPr bwMode="auto">
              <a:xfrm>
                <a:off x="2016" y="3296"/>
                <a:ext cx="20" cy="35"/>
              </a:xfrm>
              <a:custGeom>
                <a:avLst/>
                <a:gdLst>
                  <a:gd name="T0" fmla="*/ 0 w 20"/>
                  <a:gd name="T1" fmla="*/ 32 h 35"/>
                  <a:gd name="T2" fmla="*/ 18 w 20"/>
                  <a:gd name="T3" fmla="*/ 0 h 35"/>
                  <a:gd name="T4" fmla="*/ 18 w 20"/>
                  <a:gd name="T5" fmla="*/ 2 h 35"/>
                  <a:gd name="T6" fmla="*/ 18 w 20"/>
                  <a:gd name="T7" fmla="*/ 2 h 35"/>
                  <a:gd name="T8" fmla="*/ 18 w 20"/>
                  <a:gd name="T9" fmla="*/ 2 h 35"/>
                  <a:gd name="T10" fmla="*/ 18 w 20"/>
                  <a:gd name="T11" fmla="*/ 2 h 35"/>
                  <a:gd name="T12" fmla="*/ 18 w 20"/>
                  <a:gd name="T13" fmla="*/ 4 h 35"/>
                  <a:gd name="T14" fmla="*/ 18 w 20"/>
                  <a:gd name="T15" fmla="*/ 4 h 35"/>
                  <a:gd name="T16" fmla="*/ 18 w 20"/>
                  <a:gd name="T17" fmla="*/ 4 h 35"/>
                  <a:gd name="T18" fmla="*/ 20 w 20"/>
                  <a:gd name="T19" fmla="*/ 5 h 35"/>
                  <a:gd name="T20" fmla="*/ 2 w 20"/>
                  <a:gd name="T21" fmla="*/ 35 h 35"/>
                  <a:gd name="T22" fmla="*/ 2 w 20"/>
                  <a:gd name="T23" fmla="*/ 35 h 35"/>
                  <a:gd name="T24" fmla="*/ 2 w 20"/>
                  <a:gd name="T25" fmla="*/ 35 h 35"/>
                  <a:gd name="T26" fmla="*/ 2 w 20"/>
                  <a:gd name="T27" fmla="*/ 34 h 35"/>
                  <a:gd name="T28" fmla="*/ 0 w 20"/>
                  <a:gd name="T29" fmla="*/ 34 h 35"/>
                  <a:gd name="T30" fmla="*/ 0 w 20"/>
                  <a:gd name="T31" fmla="*/ 34 h 35"/>
                  <a:gd name="T32" fmla="*/ 0 w 20"/>
                  <a:gd name="T33" fmla="*/ 32 h 35"/>
                  <a:gd name="T34" fmla="*/ 0 w 20"/>
                  <a:gd name="T35" fmla="*/ 32 h 35"/>
                  <a:gd name="T36" fmla="*/ 0 w 20"/>
                  <a:gd name="T37" fmla="*/ 32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5"/>
                  <a:gd name="T59" fmla="*/ 20 w 20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5">
                    <a:moveTo>
                      <a:pt x="0" y="32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0" y="3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2" name="Freeform 474"/>
              <p:cNvSpPr>
                <a:spLocks/>
              </p:cNvSpPr>
              <p:nvPr/>
            </p:nvSpPr>
            <p:spPr bwMode="auto">
              <a:xfrm>
                <a:off x="2016" y="3298"/>
                <a:ext cx="20" cy="37"/>
              </a:xfrm>
              <a:custGeom>
                <a:avLst/>
                <a:gdLst>
                  <a:gd name="T0" fmla="*/ 0 w 20"/>
                  <a:gd name="T1" fmla="*/ 32 h 37"/>
                  <a:gd name="T2" fmla="*/ 18 w 20"/>
                  <a:gd name="T3" fmla="*/ 0 h 37"/>
                  <a:gd name="T4" fmla="*/ 18 w 20"/>
                  <a:gd name="T5" fmla="*/ 2 h 37"/>
                  <a:gd name="T6" fmla="*/ 18 w 20"/>
                  <a:gd name="T7" fmla="*/ 2 h 37"/>
                  <a:gd name="T8" fmla="*/ 18 w 20"/>
                  <a:gd name="T9" fmla="*/ 2 h 37"/>
                  <a:gd name="T10" fmla="*/ 20 w 20"/>
                  <a:gd name="T11" fmla="*/ 3 h 37"/>
                  <a:gd name="T12" fmla="*/ 20 w 20"/>
                  <a:gd name="T13" fmla="*/ 3 h 37"/>
                  <a:gd name="T14" fmla="*/ 20 w 20"/>
                  <a:gd name="T15" fmla="*/ 3 h 37"/>
                  <a:gd name="T16" fmla="*/ 20 w 20"/>
                  <a:gd name="T17" fmla="*/ 3 h 37"/>
                  <a:gd name="T18" fmla="*/ 20 w 20"/>
                  <a:gd name="T19" fmla="*/ 5 h 37"/>
                  <a:gd name="T20" fmla="*/ 2 w 20"/>
                  <a:gd name="T21" fmla="*/ 37 h 37"/>
                  <a:gd name="T22" fmla="*/ 2 w 20"/>
                  <a:gd name="T23" fmla="*/ 35 h 37"/>
                  <a:gd name="T24" fmla="*/ 2 w 20"/>
                  <a:gd name="T25" fmla="*/ 35 h 37"/>
                  <a:gd name="T26" fmla="*/ 2 w 20"/>
                  <a:gd name="T27" fmla="*/ 35 h 37"/>
                  <a:gd name="T28" fmla="*/ 2 w 20"/>
                  <a:gd name="T29" fmla="*/ 33 h 37"/>
                  <a:gd name="T30" fmla="*/ 2 w 20"/>
                  <a:gd name="T31" fmla="*/ 33 h 37"/>
                  <a:gd name="T32" fmla="*/ 2 w 20"/>
                  <a:gd name="T33" fmla="*/ 33 h 37"/>
                  <a:gd name="T34" fmla="*/ 2 w 20"/>
                  <a:gd name="T35" fmla="*/ 32 h 37"/>
                  <a:gd name="T36" fmla="*/ 0 w 20"/>
                  <a:gd name="T37" fmla="*/ 32 h 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7"/>
                  <a:gd name="T59" fmla="*/ 20 w 20"/>
                  <a:gd name="T60" fmla="*/ 37 h 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7">
                    <a:moveTo>
                      <a:pt x="0" y="32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3" name="Freeform 475"/>
              <p:cNvSpPr>
                <a:spLocks/>
              </p:cNvSpPr>
              <p:nvPr/>
            </p:nvSpPr>
            <p:spPr bwMode="auto">
              <a:xfrm>
                <a:off x="2018" y="3301"/>
                <a:ext cx="18" cy="35"/>
              </a:xfrm>
              <a:custGeom>
                <a:avLst/>
                <a:gdLst>
                  <a:gd name="T0" fmla="*/ 0 w 18"/>
                  <a:gd name="T1" fmla="*/ 30 h 35"/>
                  <a:gd name="T2" fmla="*/ 18 w 18"/>
                  <a:gd name="T3" fmla="*/ 0 h 35"/>
                  <a:gd name="T4" fmla="*/ 18 w 18"/>
                  <a:gd name="T5" fmla="*/ 0 h 35"/>
                  <a:gd name="T6" fmla="*/ 18 w 18"/>
                  <a:gd name="T7" fmla="*/ 0 h 35"/>
                  <a:gd name="T8" fmla="*/ 18 w 18"/>
                  <a:gd name="T9" fmla="*/ 0 h 35"/>
                  <a:gd name="T10" fmla="*/ 18 w 18"/>
                  <a:gd name="T11" fmla="*/ 2 h 35"/>
                  <a:gd name="T12" fmla="*/ 18 w 18"/>
                  <a:gd name="T13" fmla="*/ 2 h 35"/>
                  <a:gd name="T14" fmla="*/ 18 w 18"/>
                  <a:gd name="T15" fmla="*/ 2 h 35"/>
                  <a:gd name="T16" fmla="*/ 18 w 18"/>
                  <a:gd name="T17" fmla="*/ 4 h 35"/>
                  <a:gd name="T18" fmla="*/ 18 w 18"/>
                  <a:gd name="T19" fmla="*/ 4 h 35"/>
                  <a:gd name="T20" fmla="*/ 0 w 18"/>
                  <a:gd name="T21" fmla="*/ 35 h 35"/>
                  <a:gd name="T22" fmla="*/ 0 w 18"/>
                  <a:gd name="T23" fmla="*/ 35 h 35"/>
                  <a:gd name="T24" fmla="*/ 0 w 18"/>
                  <a:gd name="T25" fmla="*/ 34 h 35"/>
                  <a:gd name="T26" fmla="*/ 0 w 18"/>
                  <a:gd name="T27" fmla="*/ 34 h 35"/>
                  <a:gd name="T28" fmla="*/ 0 w 18"/>
                  <a:gd name="T29" fmla="*/ 34 h 35"/>
                  <a:gd name="T30" fmla="*/ 0 w 18"/>
                  <a:gd name="T31" fmla="*/ 32 h 35"/>
                  <a:gd name="T32" fmla="*/ 0 w 18"/>
                  <a:gd name="T33" fmla="*/ 32 h 35"/>
                  <a:gd name="T34" fmla="*/ 0 w 18"/>
                  <a:gd name="T35" fmla="*/ 32 h 35"/>
                  <a:gd name="T36" fmla="*/ 0 w 18"/>
                  <a:gd name="T37" fmla="*/ 30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5"/>
                  <a:gd name="T59" fmla="*/ 18 w 18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5">
                    <a:moveTo>
                      <a:pt x="0" y="30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4" name="Freeform 476"/>
              <p:cNvSpPr>
                <a:spLocks/>
              </p:cNvSpPr>
              <p:nvPr/>
            </p:nvSpPr>
            <p:spPr bwMode="auto">
              <a:xfrm>
                <a:off x="2018" y="3303"/>
                <a:ext cx="20" cy="35"/>
              </a:xfrm>
              <a:custGeom>
                <a:avLst/>
                <a:gdLst>
                  <a:gd name="T0" fmla="*/ 0 w 20"/>
                  <a:gd name="T1" fmla="*/ 32 h 35"/>
                  <a:gd name="T2" fmla="*/ 18 w 20"/>
                  <a:gd name="T3" fmla="*/ 0 h 35"/>
                  <a:gd name="T4" fmla="*/ 18 w 20"/>
                  <a:gd name="T5" fmla="*/ 0 h 35"/>
                  <a:gd name="T6" fmla="*/ 18 w 20"/>
                  <a:gd name="T7" fmla="*/ 0 h 35"/>
                  <a:gd name="T8" fmla="*/ 18 w 20"/>
                  <a:gd name="T9" fmla="*/ 2 h 35"/>
                  <a:gd name="T10" fmla="*/ 18 w 20"/>
                  <a:gd name="T11" fmla="*/ 2 h 35"/>
                  <a:gd name="T12" fmla="*/ 18 w 20"/>
                  <a:gd name="T13" fmla="*/ 2 h 35"/>
                  <a:gd name="T14" fmla="*/ 18 w 20"/>
                  <a:gd name="T15" fmla="*/ 2 h 35"/>
                  <a:gd name="T16" fmla="*/ 20 w 20"/>
                  <a:gd name="T17" fmla="*/ 3 h 35"/>
                  <a:gd name="T18" fmla="*/ 20 w 20"/>
                  <a:gd name="T19" fmla="*/ 3 h 35"/>
                  <a:gd name="T20" fmla="*/ 0 w 20"/>
                  <a:gd name="T21" fmla="*/ 35 h 35"/>
                  <a:gd name="T22" fmla="*/ 0 w 20"/>
                  <a:gd name="T23" fmla="*/ 35 h 35"/>
                  <a:gd name="T24" fmla="*/ 0 w 20"/>
                  <a:gd name="T25" fmla="*/ 35 h 35"/>
                  <a:gd name="T26" fmla="*/ 0 w 20"/>
                  <a:gd name="T27" fmla="*/ 33 h 35"/>
                  <a:gd name="T28" fmla="*/ 0 w 20"/>
                  <a:gd name="T29" fmla="*/ 33 h 35"/>
                  <a:gd name="T30" fmla="*/ 0 w 20"/>
                  <a:gd name="T31" fmla="*/ 33 h 35"/>
                  <a:gd name="T32" fmla="*/ 0 w 20"/>
                  <a:gd name="T33" fmla="*/ 32 h 35"/>
                  <a:gd name="T34" fmla="*/ 0 w 20"/>
                  <a:gd name="T35" fmla="*/ 32 h 35"/>
                  <a:gd name="T36" fmla="*/ 0 w 20"/>
                  <a:gd name="T37" fmla="*/ 32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5"/>
                  <a:gd name="T59" fmla="*/ 20 w 20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5">
                    <a:moveTo>
                      <a:pt x="0" y="32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20" y="3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5" name="Freeform 477"/>
              <p:cNvSpPr>
                <a:spLocks/>
              </p:cNvSpPr>
              <p:nvPr/>
            </p:nvSpPr>
            <p:spPr bwMode="auto">
              <a:xfrm>
                <a:off x="2018" y="3305"/>
                <a:ext cx="20" cy="36"/>
              </a:xfrm>
              <a:custGeom>
                <a:avLst/>
                <a:gdLst>
                  <a:gd name="T0" fmla="*/ 0 w 20"/>
                  <a:gd name="T1" fmla="*/ 31 h 36"/>
                  <a:gd name="T2" fmla="*/ 18 w 20"/>
                  <a:gd name="T3" fmla="*/ 0 h 36"/>
                  <a:gd name="T4" fmla="*/ 18 w 20"/>
                  <a:gd name="T5" fmla="*/ 0 h 36"/>
                  <a:gd name="T6" fmla="*/ 18 w 20"/>
                  <a:gd name="T7" fmla="*/ 0 h 36"/>
                  <a:gd name="T8" fmla="*/ 20 w 20"/>
                  <a:gd name="T9" fmla="*/ 1 h 36"/>
                  <a:gd name="T10" fmla="*/ 20 w 20"/>
                  <a:gd name="T11" fmla="*/ 1 h 36"/>
                  <a:gd name="T12" fmla="*/ 20 w 20"/>
                  <a:gd name="T13" fmla="*/ 1 h 36"/>
                  <a:gd name="T14" fmla="*/ 20 w 20"/>
                  <a:gd name="T15" fmla="*/ 3 h 36"/>
                  <a:gd name="T16" fmla="*/ 20 w 20"/>
                  <a:gd name="T17" fmla="*/ 3 h 36"/>
                  <a:gd name="T18" fmla="*/ 20 w 20"/>
                  <a:gd name="T19" fmla="*/ 3 h 36"/>
                  <a:gd name="T20" fmla="*/ 1 w 20"/>
                  <a:gd name="T21" fmla="*/ 36 h 36"/>
                  <a:gd name="T22" fmla="*/ 1 w 20"/>
                  <a:gd name="T23" fmla="*/ 35 h 36"/>
                  <a:gd name="T24" fmla="*/ 1 w 20"/>
                  <a:gd name="T25" fmla="*/ 35 h 36"/>
                  <a:gd name="T26" fmla="*/ 1 w 20"/>
                  <a:gd name="T27" fmla="*/ 35 h 36"/>
                  <a:gd name="T28" fmla="*/ 0 w 20"/>
                  <a:gd name="T29" fmla="*/ 33 h 36"/>
                  <a:gd name="T30" fmla="*/ 0 w 20"/>
                  <a:gd name="T31" fmla="*/ 33 h 36"/>
                  <a:gd name="T32" fmla="*/ 0 w 20"/>
                  <a:gd name="T33" fmla="*/ 33 h 36"/>
                  <a:gd name="T34" fmla="*/ 0 w 20"/>
                  <a:gd name="T35" fmla="*/ 31 h 36"/>
                  <a:gd name="T36" fmla="*/ 0 w 20"/>
                  <a:gd name="T37" fmla="*/ 31 h 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6"/>
                  <a:gd name="T59" fmla="*/ 20 w 20"/>
                  <a:gd name="T60" fmla="*/ 36 h 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6">
                    <a:moveTo>
                      <a:pt x="0" y="31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1" y="36"/>
                    </a:lnTo>
                    <a:lnTo>
                      <a:pt x="1" y="35"/>
                    </a:lnTo>
                    <a:lnTo>
                      <a:pt x="0" y="33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6" name="Freeform 478"/>
              <p:cNvSpPr>
                <a:spLocks/>
              </p:cNvSpPr>
              <p:nvPr/>
            </p:nvSpPr>
            <p:spPr bwMode="auto">
              <a:xfrm>
                <a:off x="2018" y="3306"/>
                <a:ext cx="20" cy="37"/>
              </a:xfrm>
              <a:custGeom>
                <a:avLst/>
                <a:gdLst>
                  <a:gd name="T0" fmla="*/ 0 w 20"/>
                  <a:gd name="T1" fmla="*/ 32 h 37"/>
                  <a:gd name="T2" fmla="*/ 20 w 20"/>
                  <a:gd name="T3" fmla="*/ 0 h 37"/>
                  <a:gd name="T4" fmla="*/ 20 w 20"/>
                  <a:gd name="T5" fmla="*/ 0 h 37"/>
                  <a:gd name="T6" fmla="*/ 20 w 20"/>
                  <a:gd name="T7" fmla="*/ 2 h 37"/>
                  <a:gd name="T8" fmla="*/ 20 w 20"/>
                  <a:gd name="T9" fmla="*/ 2 h 37"/>
                  <a:gd name="T10" fmla="*/ 20 w 20"/>
                  <a:gd name="T11" fmla="*/ 2 h 37"/>
                  <a:gd name="T12" fmla="*/ 20 w 20"/>
                  <a:gd name="T13" fmla="*/ 2 h 37"/>
                  <a:gd name="T14" fmla="*/ 20 w 20"/>
                  <a:gd name="T15" fmla="*/ 4 h 37"/>
                  <a:gd name="T16" fmla="*/ 20 w 20"/>
                  <a:gd name="T17" fmla="*/ 4 h 37"/>
                  <a:gd name="T18" fmla="*/ 20 w 20"/>
                  <a:gd name="T19" fmla="*/ 4 h 37"/>
                  <a:gd name="T20" fmla="*/ 1 w 20"/>
                  <a:gd name="T21" fmla="*/ 37 h 37"/>
                  <a:gd name="T22" fmla="*/ 1 w 20"/>
                  <a:gd name="T23" fmla="*/ 37 h 37"/>
                  <a:gd name="T24" fmla="*/ 1 w 20"/>
                  <a:gd name="T25" fmla="*/ 35 h 37"/>
                  <a:gd name="T26" fmla="*/ 1 w 20"/>
                  <a:gd name="T27" fmla="*/ 35 h 37"/>
                  <a:gd name="T28" fmla="*/ 1 w 20"/>
                  <a:gd name="T29" fmla="*/ 35 h 37"/>
                  <a:gd name="T30" fmla="*/ 1 w 20"/>
                  <a:gd name="T31" fmla="*/ 34 h 37"/>
                  <a:gd name="T32" fmla="*/ 1 w 20"/>
                  <a:gd name="T33" fmla="*/ 34 h 37"/>
                  <a:gd name="T34" fmla="*/ 1 w 20"/>
                  <a:gd name="T35" fmla="*/ 34 h 37"/>
                  <a:gd name="T36" fmla="*/ 0 w 20"/>
                  <a:gd name="T37" fmla="*/ 32 h 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7"/>
                  <a:gd name="T59" fmla="*/ 20 w 20"/>
                  <a:gd name="T60" fmla="*/ 37 h 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7">
                    <a:moveTo>
                      <a:pt x="0" y="32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1" y="37"/>
                    </a:lnTo>
                    <a:lnTo>
                      <a:pt x="1" y="35"/>
                    </a:lnTo>
                    <a:lnTo>
                      <a:pt x="1" y="3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7" name="Freeform 479"/>
              <p:cNvSpPr>
                <a:spLocks/>
              </p:cNvSpPr>
              <p:nvPr/>
            </p:nvSpPr>
            <p:spPr bwMode="auto">
              <a:xfrm>
                <a:off x="2019" y="3308"/>
                <a:ext cx="20" cy="36"/>
              </a:xfrm>
              <a:custGeom>
                <a:avLst/>
                <a:gdLst>
                  <a:gd name="T0" fmla="*/ 0 w 20"/>
                  <a:gd name="T1" fmla="*/ 33 h 36"/>
                  <a:gd name="T2" fmla="*/ 19 w 20"/>
                  <a:gd name="T3" fmla="*/ 0 h 36"/>
                  <a:gd name="T4" fmla="*/ 19 w 20"/>
                  <a:gd name="T5" fmla="*/ 0 h 36"/>
                  <a:gd name="T6" fmla="*/ 19 w 20"/>
                  <a:gd name="T7" fmla="*/ 2 h 36"/>
                  <a:gd name="T8" fmla="*/ 19 w 20"/>
                  <a:gd name="T9" fmla="*/ 2 h 36"/>
                  <a:gd name="T10" fmla="*/ 19 w 20"/>
                  <a:gd name="T11" fmla="*/ 2 h 36"/>
                  <a:gd name="T12" fmla="*/ 19 w 20"/>
                  <a:gd name="T13" fmla="*/ 3 h 36"/>
                  <a:gd name="T14" fmla="*/ 19 w 20"/>
                  <a:gd name="T15" fmla="*/ 3 h 36"/>
                  <a:gd name="T16" fmla="*/ 20 w 20"/>
                  <a:gd name="T17" fmla="*/ 3 h 36"/>
                  <a:gd name="T18" fmla="*/ 20 w 20"/>
                  <a:gd name="T19" fmla="*/ 3 h 36"/>
                  <a:gd name="T20" fmla="*/ 0 w 20"/>
                  <a:gd name="T21" fmla="*/ 36 h 36"/>
                  <a:gd name="T22" fmla="*/ 0 w 20"/>
                  <a:gd name="T23" fmla="*/ 36 h 36"/>
                  <a:gd name="T24" fmla="*/ 0 w 20"/>
                  <a:gd name="T25" fmla="*/ 36 h 36"/>
                  <a:gd name="T26" fmla="*/ 0 w 20"/>
                  <a:gd name="T27" fmla="*/ 35 h 36"/>
                  <a:gd name="T28" fmla="*/ 0 w 20"/>
                  <a:gd name="T29" fmla="*/ 35 h 36"/>
                  <a:gd name="T30" fmla="*/ 0 w 20"/>
                  <a:gd name="T31" fmla="*/ 35 h 36"/>
                  <a:gd name="T32" fmla="*/ 0 w 20"/>
                  <a:gd name="T33" fmla="*/ 33 h 36"/>
                  <a:gd name="T34" fmla="*/ 0 w 20"/>
                  <a:gd name="T35" fmla="*/ 33 h 36"/>
                  <a:gd name="T36" fmla="*/ 0 w 20"/>
                  <a:gd name="T37" fmla="*/ 33 h 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6"/>
                  <a:gd name="T59" fmla="*/ 20 w 20"/>
                  <a:gd name="T60" fmla="*/ 36 h 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6">
                    <a:moveTo>
                      <a:pt x="0" y="33"/>
                    </a:moveTo>
                    <a:lnTo>
                      <a:pt x="19" y="0"/>
                    </a:lnTo>
                    <a:lnTo>
                      <a:pt x="19" y="2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8" name="Freeform 480"/>
              <p:cNvSpPr>
                <a:spLocks/>
              </p:cNvSpPr>
              <p:nvPr/>
            </p:nvSpPr>
            <p:spPr bwMode="auto">
              <a:xfrm>
                <a:off x="2019" y="3310"/>
                <a:ext cx="20" cy="38"/>
              </a:xfrm>
              <a:custGeom>
                <a:avLst/>
                <a:gdLst>
                  <a:gd name="T0" fmla="*/ 0 w 20"/>
                  <a:gd name="T1" fmla="*/ 33 h 38"/>
                  <a:gd name="T2" fmla="*/ 19 w 20"/>
                  <a:gd name="T3" fmla="*/ 0 h 38"/>
                  <a:gd name="T4" fmla="*/ 19 w 20"/>
                  <a:gd name="T5" fmla="*/ 1 h 38"/>
                  <a:gd name="T6" fmla="*/ 19 w 20"/>
                  <a:gd name="T7" fmla="*/ 1 h 38"/>
                  <a:gd name="T8" fmla="*/ 19 w 20"/>
                  <a:gd name="T9" fmla="*/ 1 h 38"/>
                  <a:gd name="T10" fmla="*/ 20 w 20"/>
                  <a:gd name="T11" fmla="*/ 1 h 38"/>
                  <a:gd name="T12" fmla="*/ 20 w 20"/>
                  <a:gd name="T13" fmla="*/ 1 h 38"/>
                  <a:gd name="T14" fmla="*/ 20 w 20"/>
                  <a:gd name="T15" fmla="*/ 1 h 38"/>
                  <a:gd name="T16" fmla="*/ 20 w 20"/>
                  <a:gd name="T17" fmla="*/ 3 h 38"/>
                  <a:gd name="T18" fmla="*/ 20 w 20"/>
                  <a:gd name="T19" fmla="*/ 3 h 38"/>
                  <a:gd name="T20" fmla="*/ 20 w 20"/>
                  <a:gd name="T21" fmla="*/ 3 h 38"/>
                  <a:gd name="T22" fmla="*/ 20 w 20"/>
                  <a:gd name="T23" fmla="*/ 3 h 38"/>
                  <a:gd name="T24" fmla="*/ 20 w 20"/>
                  <a:gd name="T25" fmla="*/ 3 h 38"/>
                  <a:gd name="T26" fmla="*/ 20 w 20"/>
                  <a:gd name="T27" fmla="*/ 3 h 38"/>
                  <a:gd name="T28" fmla="*/ 20 w 20"/>
                  <a:gd name="T29" fmla="*/ 3 h 38"/>
                  <a:gd name="T30" fmla="*/ 20 w 20"/>
                  <a:gd name="T31" fmla="*/ 3 h 38"/>
                  <a:gd name="T32" fmla="*/ 20 w 20"/>
                  <a:gd name="T33" fmla="*/ 5 h 38"/>
                  <a:gd name="T34" fmla="*/ 20 w 20"/>
                  <a:gd name="T35" fmla="*/ 5 h 38"/>
                  <a:gd name="T36" fmla="*/ 0 w 20"/>
                  <a:gd name="T37" fmla="*/ 38 h 38"/>
                  <a:gd name="T38" fmla="*/ 0 w 20"/>
                  <a:gd name="T39" fmla="*/ 36 h 38"/>
                  <a:gd name="T40" fmla="*/ 0 w 20"/>
                  <a:gd name="T41" fmla="*/ 36 h 38"/>
                  <a:gd name="T42" fmla="*/ 0 w 20"/>
                  <a:gd name="T43" fmla="*/ 36 h 38"/>
                  <a:gd name="T44" fmla="*/ 0 w 20"/>
                  <a:gd name="T45" fmla="*/ 34 h 38"/>
                  <a:gd name="T46" fmla="*/ 0 w 20"/>
                  <a:gd name="T47" fmla="*/ 34 h 38"/>
                  <a:gd name="T48" fmla="*/ 0 w 20"/>
                  <a:gd name="T49" fmla="*/ 34 h 38"/>
                  <a:gd name="T50" fmla="*/ 0 w 20"/>
                  <a:gd name="T51" fmla="*/ 33 h 38"/>
                  <a:gd name="T52" fmla="*/ 0 w 20"/>
                  <a:gd name="T53" fmla="*/ 33 h 3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0"/>
                  <a:gd name="T82" fmla="*/ 0 h 38"/>
                  <a:gd name="T83" fmla="*/ 20 w 20"/>
                  <a:gd name="T84" fmla="*/ 38 h 3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0" h="38">
                    <a:moveTo>
                      <a:pt x="0" y="33"/>
                    </a:moveTo>
                    <a:lnTo>
                      <a:pt x="19" y="0"/>
                    </a:lnTo>
                    <a:lnTo>
                      <a:pt x="19" y="1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69" name="Freeform 481"/>
              <p:cNvSpPr>
                <a:spLocks/>
              </p:cNvSpPr>
              <p:nvPr/>
            </p:nvSpPr>
            <p:spPr bwMode="auto">
              <a:xfrm>
                <a:off x="2019" y="3311"/>
                <a:ext cx="20" cy="38"/>
              </a:xfrm>
              <a:custGeom>
                <a:avLst/>
                <a:gdLst>
                  <a:gd name="T0" fmla="*/ 0 w 20"/>
                  <a:gd name="T1" fmla="*/ 33 h 38"/>
                  <a:gd name="T2" fmla="*/ 20 w 20"/>
                  <a:gd name="T3" fmla="*/ 0 h 38"/>
                  <a:gd name="T4" fmla="*/ 20 w 20"/>
                  <a:gd name="T5" fmla="*/ 2 h 38"/>
                  <a:gd name="T6" fmla="*/ 20 w 20"/>
                  <a:gd name="T7" fmla="*/ 2 h 38"/>
                  <a:gd name="T8" fmla="*/ 20 w 20"/>
                  <a:gd name="T9" fmla="*/ 2 h 38"/>
                  <a:gd name="T10" fmla="*/ 20 w 20"/>
                  <a:gd name="T11" fmla="*/ 2 h 38"/>
                  <a:gd name="T12" fmla="*/ 20 w 20"/>
                  <a:gd name="T13" fmla="*/ 2 h 38"/>
                  <a:gd name="T14" fmla="*/ 20 w 20"/>
                  <a:gd name="T15" fmla="*/ 2 h 38"/>
                  <a:gd name="T16" fmla="*/ 20 w 20"/>
                  <a:gd name="T17" fmla="*/ 2 h 38"/>
                  <a:gd name="T18" fmla="*/ 20 w 20"/>
                  <a:gd name="T19" fmla="*/ 2 h 38"/>
                  <a:gd name="T20" fmla="*/ 20 w 20"/>
                  <a:gd name="T21" fmla="*/ 2 h 38"/>
                  <a:gd name="T22" fmla="*/ 20 w 20"/>
                  <a:gd name="T23" fmla="*/ 2 h 38"/>
                  <a:gd name="T24" fmla="*/ 20 w 20"/>
                  <a:gd name="T25" fmla="*/ 4 h 38"/>
                  <a:gd name="T26" fmla="*/ 20 w 20"/>
                  <a:gd name="T27" fmla="*/ 4 h 38"/>
                  <a:gd name="T28" fmla="*/ 20 w 20"/>
                  <a:gd name="T29" fmla="*/ 4 h 38"/>
                  <a:gd name="T30" fmla="*/ 20 w 20"/>
                  <a:gd name="T31" fmla="*/ 4 h 38"/>
                  <a:gd name="T32" fmla="*/ 20 w 20"/>
                  <a:gd name="T33" fmla="*/ 5 h 38"/>
                  <a:gd name="T34" fmla="*/ 20 w 20"/>
                  <a:gd name="T35" fmla="*/ 5 h 38"/>
                  <a:gd name="T36" fmla="*/ 2 w 20"/>
                  <a:gd name="T37" fmla="*/ 38 h 38"/>
                  <a:gd name="T38" fmla="*/ 2 w 20"/>
                  <a:gd name="T39" fmla="*/ 38 h 38"/>
                  <a:gd name="T40" fmla="*/ 2 w 20"/>
                  <a:gd name="T41" fmla="*/ 37 h 38"/>
                  <a:gd name="T42" fmla="*/ 2 w 20"/>
                  <a:gd name="T43" fmla="*/ 37 h 38"/>
                  <a:gd name="T44" fmla="*/ 0 w 20"/>
                  <a:gd name="T45" fmla="*/ 37 h 38"/>
                  <a:gd name="T46" fmla="*/ 0 w 20"/>
                  <a:gd name="T47" fmla="*/ 35 h 38"/>
                  <a:gd name="T48" fmla="*/ 0 w 20"/>
                  <a:gd name="T49" fmla="*/ 35 h 38"/>
                  <a:gd name="T50" fmla="*/ 0 w 20"/>
                  <a:gd name="T51" fmla="*/ 35 h 38"/>
                  <a:gd name="T52" fmla="*/ 0 w 20"/>
                  <a:gd name="T53" fmla="*/ 33 h 3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0"/>
                  <a:gd name="T82" fmla="*/ 0 h 38"/>
                  <a:gd name="T83" fmla="*/ 20 w 20"/>
                  <a:gd name="T84" fmla="*/ 38 h 3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0" h="38">
                    <a:moveTo>
                      <a:pt x="0" y="33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2" y="38"/>
                    </a:lnTo>
                    <a:lnTo>
                      <a:pt x="2" y="37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0" name="Freeform 482"/>
              <p:cNvSpPr>
                <a:spLocks/>
              </p:cNvSpPr>
              <p:nvPr/>
            </p:nvSpPr>
            <p:spPr bwMode="auto">
              <a:xfrm>
                <a:off x="2019" y="3315"/>
                <a:ext cx="22" cy="36"/>
              </a:xfrm>
              <a:custGeom>
                <a:avLst/>
                <a:gdLst>
                  <a:gd name="T0" fmla="*/ 0 w 22"/>
                  <a:gd name="T1" fmla="*/ 33 h 36"/>
                  <a:gd name="T2" fmla="*/ 20 w 22"/>
                  <a:gd name="T3" fmla="*/ 0 h 36"/>
                  <a:gd name="T4" fmla="*/ 20 w 22"/>
                  <a:gd name="T5" fmla="*/ 0 h 36"/>
                  <a:gd name="T6" fmla="*/ 20 w 22"/>
                  <a:gd name="T7" fmla="*/ 0 h 36"/>
                  <a:gd name="T8" fmla="*/ 20 w 22"/>
                  <a:gd name="T9" fmla="*/ 0 h 36"/>
                  <a:gd name="T10" fmla="*/ 20 w 22"/>
                  <a:gd name="T11" fmla="*/ 1 h 36"/>
                  <a:gd name="T12" fmla="*/ 20 w 22"/>
                  <a:gd name="T13" fmla="*/ 1 h 36"/>
                  <a:gd name="T14" fmla="*/ 22 w 22"/>
                  <a:gd name="T15" fmla="*/ 1 h 36"/>
                  <a:gd name="T16" fmla="*/ 22 w 22"/>
                  <a:gd name="T17" fmla="*/ 3 h 36"/>
                  <a:gd name="T18" fmla="*/ 22 w 22"/>
                  <a:gd name="T19" fmla="*/ 3 h 36"/>
                  <a:gd name="T20" fmla="*/ 2 w 22"/>
                  <a:gd name="T21" fmla="*/ 36 h 36"/>
                  <a:gd name="T22" fmla="*/ 2 w 22"/>
                  <a:gd name="T23" fmla="*/ 36 h 36"/>
                  <a:gd name="T24" fmla="*/ 2 w 22"/>
                  <a:gd name="T25" fmla="*/ 36 h 36"/>
                  <a:gd name="T26" fmla="*/ 2 w 22"/>
                  <a:gd name="T27" fmla="*/ 34 h 36"/>
                  <a:gd name="T28" fmla="*/ 2 w 22"/>
                  <a:gd name="T29" fmla="*/ 34 h 36"/>
                  <a:gd name="T30" fmla="*/ 2 w 22"/>
                  <a:gd name="T31" fmla="*/ 34 h 36"/>
                  <a:gd name="T32" fmla="*/ 2 w 22"/>
                  <a:gd name="T33" fmla="*/ 33 h 36"/>
                  <a:gd name="T34" fmla="*/ 2 w 22"/>
                  <a:gd name="T35" fmla="*/ 33 h 36"/>
                  <a:gd name="T36" fmla="*/ 0 w 22"/>
                  <a:gd name="T37" fmla="*/ 33 h 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6"/>
                  <a:gd name="T59" fmla="*/ 22 w 22"/>
                  <a:gd name="T60" fmla="*/ 36 h 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6">
                    <a:moveTo>
                      <a:pt x="0" y="33"/>
                    </a:moveTo>
                    <a:lnTo>
                      <a:pt x="20" y="0"/>
                    </a:lnTo>
                    <a:lnTo>
                      <a:pt x="20" y="1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1" name="Freeform 483"/>
              <p:cNvSpPr>
                <a:spLocks/>
              </p:cNvSpPr>
              <p:nvPr/>
            </p:nvSpPr>
            <p:spPr bwMode="auto">
              <a:xfrm>
                <a:off x="2021" y="3316"/>
                <a:ext cx="20" cy="38"/>
              </a:xfrm>
              <a:custGeom>
                <a:avLst/>
                <a:gdLst>
                  <a:gd name="T0" fmla="*/ 0 w 20"/>
                  <a:gd name="T1" fmla="*/ 33 h 38"/>
                  <a:gd name="T2" fmla="*/ 18 w 20"/>
                  <a:gd name="T3" fmla="*/ 0 h 38"/>
                  <a:gd name="T4" fmla="*/ 18 w 20"/>
                  <a:gd name="T5" fmla="*/ 0 h 38"/>
                  <a:gd name="T6" fmla="*/ 20 w 20"/>
                  <a:gd name="T7" fmla="*/ 0 h 38"/>
                  <a:gd name="T8" fmla="*/ 20 w 20"/>
                  <a:gd name="T9" fmla="*/ 2 h 38"/>
                  <a:gd name="T10" fmla="*/ 20 w 20"/>
                  <a:gd name="T11" fmla="*/ 2 h 38"/>
                  <a:gd name="T12" fmla="*/ 20 w 20"/>
                  <a:gd name="T13" fmla="*/ 2 h 38"/>
                  <a:gd name="T14" fmla="*/ 20 w 20"/>
                  <a:gd name="T15" fmla="*/ 2 h 38"/>
                  <a:gd name="T16" fmla="*/ 20 w 20"/>
                  <a:gd name="T17" fmla="*/ 4 h 38"/>
                  <a:gd name="T18" fmla="*/ 20 w 20"/>
                  <a:gd name="T19" fmla="*/ 4 h 38"/>
                  <a:gd name="T20" fmla="*/ 0 w 20"/>
                  <a:gd name="T21" fmla="*/ 38 h 38"/>
                  <a:gd name="T22" fmla="*/ 0 w 20"/>
                  <a:gd name="T23" fmla="*/ 37 h 38"/>
                  <a:gd name="T24" fmla="*/ 0 w 20"/>
                  <a:gd name="T25" fmla="*/ 37 h 38"/>
                  <a:gd name="T26" fmla="*/ 0 w 20"/>
                  <a:gd name="T27" fmla="*/ 37 h 38"/>
                  <a:gd name="T28" fmla="*/ 0 w 20"/>
                  <a:gd name="T29" fmla="*/ 35 h 38"/>
                  <a:gd name="T30" fmla="*/ 0 w 20"/>
                  <a:gd name="T31" fmla="*/ 35 h 38"/>
                  <a:gd name="T32" fmla="*/ 0 w 20"/>
                  <a:gd name="T33" fmla="*/ 35 h 38"/>
                  <a:gd name="T34" fmla="*/ 0 w 20"/>
                  <a:gd name="T35" fmla="*/ 33 h 38"/>
                  <a:gd name="T36" fmla="*/ 0 w 20"/>
                  <a:gd name="T37" fmla="*/ 33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8"/>
                  <a:gd name="T59" fmla="*/ 20 w 20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8">
                    <a:moveTo>
                      <a:pt x="0" y="33"/>
                    </a:moveTo>
                    <a:lnTo>
                      <a:pt x="18" y="0"/>
                    </a:lnTo>
                    <a:lnTo>
                      <a:pt x="20" y="0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0" y="38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2" name="Freeform 484"/>
              <p:cNvSpPr>
                <a:spLocks/>
              </p:cNvSpPr>
              <p:nvPr/>
            </p:nvSpPr>
            <p:spPr bwMode="auto">
              <a:xfrm>
                <a:off x="2021" y="3318"/>
                <a:ext cx="22" cy="38"/>
              </a:xfrm>
              <a:custGeom>
                <a:avLst/>
                <a:gdLst>
                  <a:gd name="T0" fmla="*/ 0 w 22"/>
                  <a:gd name="T1" fmla="*/ 33 h 38"/>
                  <a:gd name="T2" fmla="*/ 20 w 22"/>
                  <a:gd name="T3" fmla="*/ 0 h 38"/>
                  <a:gd name="T4" fmla="*/ 20 w 22"/>
                  <a:gd name="T5" fmla="*/ 0 h 38"/>
                  <a:gd name="T6" fmla="*/ 20 w 22"/>
                  <a:gd name="T7" fmla="*/ 0 h 38"/>
                  <a:gd name="T8" fmla="*/ 20 w 22"/>
                  <a:gd name="T9" fmla="*/ 2 h 38"/>
                  <a:gd name="T10" fmla="*/ 20 w 22"/>
                  <a:gd name="T11" fmla="*/ 2 h 38"/>
                  <a:gd name="T12" fmla="*/ 20 w 22"/>
                  <a:gd name="T13" fmla="*/ 2 h 38"/>
                  <a:gd name="T14" fmla="*/ 20 w 22"/>
                  <a:gd name="T15" fmla="*/ 2 h 38"/>
                  <a:gd name="T16" fmla="*/ 22 w 22"/>
                  <a:gd name="T17" fmla="*/ 3 h 38"/>
                  <a:gd name="T18" fmla="*/ 22 w 22"/>
                  <a:gd name="T19" fmla="*/ 3 h 38"/>
                  <a:gd name="T20" fmla="*/ 0 w 22"/>
                  <a:gd name="T21" fmla="*/ 38 h 38"/>
                  <a:gd name="T22" fmla="*/ 0 w 22"/>
                  <a:gd name="T23" fmla="*/ 38 h 38"/>
                  <a:gd name="T24" fmla="*/ 0 w 22"/>
                  <a:gd name="T25" fmla="*/ 36 h 38"/>
                  <a:gd name="T26" fmla="*/ 0 w 22"/>
                  <a:gd name="T27" fmla="*/ 36 h 38"/>
                  <a:gd name="T28" fmla="*/ 0 w 22"/>
                  <a:gd name="T29" fmla="*/ 36 h 38"/>
                  <a:gd name="T30" fmla="*/ 0 w 22"/>
                  <a:gd name="T31" fmla="*/ 35 h 38"/>
                  <a:gd name="T32" fmla="*/ 0 w 22"/>
                  <a:gd name="T33" fmla="*/ 35 h 38"/>
                  <a:gd name="T34" fmla="*/ 0 w 22"/>
                  <a:gd name="T35" fmla="*/ 35 h 38"/>
                  <a:gd name="T36" fmla="*/ 0 w 22"/>
                  <a:gd name="T37" fmla="*/ 33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8"/>
                  <a:gd name="T59" fmla="*/ 22 w 22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8">
                    <a:moveTo>
                      <a:pt x="0" y="33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2" y="3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3" name="Freeform 485"/>
              <p:cNvSpPr>
                <a:spLocks/>
              </p:cNvSpPr>
              <p:nvPr/>
            </p:nvSpPr>
            <p:spPr bwMode="auto">
              <a:xfrm>
                <a:off x="2021" y="3320"/>
                <a:ext cx="22" cy="38"/>
              </a:xfrm>
              <a:custGeom>
                <a:avLst/>
                <a:gdLst>
                  <a:gd name="T0" fmla="*/ 0 w 22"/>
                  <a:gd name="T1" fmla="*/ 34 h 38"/>
                  <a:gd name="T2" fmla="*/ 20 w 22"/>
                  <a:gd name="T3" fmla="*/ 0 h 38"/>
                  <a:gd name="T4" fmla="*/ 20 w 22"/>
                  <a:gd name="T5" fmla="*/ 0 h 38"/>
                  <a:gd name="T6" fmla="*/ 20 w 22"/>
                  <a:gd name="T7" fmla="*/ 0 h 38"/>
                  <a:gd name="T8" fmla="*/ 22 w 22"/>
                  <a:gd name="T9" fmla="*/ 1 h 38"/>
                  <a:gd name="T10" fmla="*/ 22 w 22"/>
                  <a:gd name="T11" fmla="*/ 1 h 38"/>
                  <a:gd name="T12" fmla="*/ 22 w 22"/>
                  <a:gd name="T13" fmla="*/ 1 h 38"/>
                  <a:gd name="T14" fmla="*/ 22 w 22"/>
                  <a:gd name="T15" fmla="*/ 1 h 38"/>
                  <a:gd name="T16" fmla="*/ 22 w 22"/>
                  <a:gd name="T17" fmla="*/ 3 h 38"/>
                  <a:gd name="T18" fmla="*/ 22 w 22"/>
                  <a:gd name="T19" fmla="*/ 3 h 38"/>
                  <a:gd name="T20" fmla="*/ 2 w 22"/>
                  <a:gd name="T21" fmla="*/ 38 h 38"/>
                  <a:gd name="T22" fmla="*/ 2 w 22"/>
                  <a:gd name="T23" fmla="*/ 38 h 38"/>
                  <a:gd name="T24" fmla="*/ 2 w 22"/>
                  <a:gd name="T25" fmla="*/ 38 h 38"/>
                  <a:gd name="T26" fmla="*/ 2 w 22"/>
                  <a:gd name="T27" fmla="*/ 36 h 38"/>
                  <a:gd name="T28" fmla="*/ 0 w 22"/>
                  <a:gd name="T29" fmla="*/ 36 h 38"/>
                  <a:gd name="T30" fmla="*/ 0 w 22"/>
                  <a:gd name="T31" fmla="*/ 36 h 38"/>
                  <a:gd name="T32" fmla="*/ 0 w 22"/>
                  <a:gd name="T33" fmla="*/ 34 h 38"/>
                  <a:gd name="T34" fmla="*/ 0 w 22"/>
                  <a:gd name="T35" fmla="*/ 34 h 38"/>
                  <a:gd name="T36" fmla="*/ 0 w 22"/>
                  <a:gd name="T37" fmla="*/ 34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8"/>
                  <a:gd name="T59" fmla="*/ 22 w 22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8">
                    <a:moveTo>
                      <a:pt x="0" y="34"/>
                    </a:moveTo>
                    <a:lnTo>
                      <a:pt x="20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4" name="Freeform 486"/>
              <p:cNvSpPr>
                <a:spLocks/>
              </p:cNvSpPr>
              <p:nvPr/>
            </p:nvSpPr>
            <p:spPr bwMode="auto">
              <a:xfrm>
                <a:off x="2021" y="3321"/>
                <a:ext cx="23" cy="40"/>
              </a:xfrm>
              <a:custGeom>
                <a:avLst/>
                <a:gdLst>
                  <a:gd name="T0" fmla="*/ 0 w 23"/>
                  <a:gd name="T1" fmla="*/ 35 h 40"/>
                  <a:gd name="T2" fmla="*/ 22 w 23"/>
                  <a:gd name="T3" fmla="*/ 0 h 40"/>
                  <a:gd name="T4" fmla="*/ 22 w 23"/>
                  <a:gd name="T5" fmla="*/ 0 h 40"/>
                  <a:gd name="T6" fmla="*/ 22 w 23"/>
                  <a:gd name="T7" fmla="*/ 0 h 40"/>
                  <a:gd name="T8" fmla="*/ 22 w 23"/>
                  <a:gd name="T9" fmla="*/ 2 h 40"/>
                  <a:gd name="T10" fmla="*/ 22 w 23"/>
                  <a:gd name="T11" fmla="*/ 2 h 40"/>
                  <a:gd name="T12" fmla="*/ 22 w 23"/>
                  <a:gd name="T13" fmla="*/ 2 h 40"/>
                  <a:gd name="T14" fmla="*/ 22 w 23"/>
                  <a:gd name="T15" fmla="*/ 2 h 40"/>
                  <a:gd name="T16" fmla="*/ 22 w 23"/>
                  <a:gd name="T17" fmla="*/ 4 h 40"/>
                  <a:gd name="T18" fmla="*/ 23 w 23"/>
                  <a:gd name="T19" fmla="*/ 4 h 40"/>
                  <a:gd name="T20" fmla="*/ 2 w 23"/>
                  <a:gd name="T21" fmla="*/ 40 h 40"/>
                  <a:gd name="T22" fmla="*/ 2 w 23"/>
                  <a:gd name="T23" fmla="*/ 38 h 40"/>
                  <a:gd name="T24" fmla="*/ 2 w 23"/>
                  <a:gd name="T25" fmla="*/ 38 h 40"/>
                  <a:gd name="T26" fmla="*/ 2 w 23"/>
                  <a:gd name="T27" fmla="*/ 38 h 40"/>
                  <a:gd name="T28" fmla="*/ 2 w 23"/>
                  <a:gd name="T29" fmla="*/ 38 h 40"/>
                  <a:gd name="T30" fmla="*/ 2 w 23"/>
                  <a:gd name="T31" fmla="*/ 38 h 40"/>
                  <a:gd name="T32" fmla="*/ 2 w 23"/>
                  <a:gd name="T33" fmla="*/ 38 h 40"/>
                  <a:gd name="T34" fmla="*/ 2 w 23"/>
                  <a:gd name="T35" fmla="*/ 38 h 40"/>
                  <a:gd name="T36" fmla="*/ 2 w 23"/>
                  <a:gd name="T37" fmla="*/ 38 h 40"/>
                  <a:gd name="T38" fmla="*/ 2 w 23"/>
                  <a:gd name="T39" fmla="*/ 38 h 40"/>
                  <a:gd name="T40" fmla="*/ 2 w 23"/>
                  <a:gd name="T41" fmla="*/ 38 h 40"/>
                  <a:gd name="T42" fmla="*/ 2 w 23"/>
                  <a:gd name="T43" fmla="*/ 37 h 40"/>
                  <a:gd name="T44" fmla="*/ 2 w 23"/>
                  <a:gd name="T45" fmla="*/ 37 h 40"/>
                  <a:gd name="T46" fmla="*/ 2 w 23"/>
                  <a:gd name="T47" fmla="*/ 37 h 40"/>
                  <a:gd name="T48" fmla="*/ 2 w 23"/>
                  <a:gd name="T49" fmla="*/ 35 h 40"/>
                  <a:gd name="T50" fmla="*/ 2 w 23"/>
                  <a:gd name="T51" fmla="*/ 35 h 40"/>
                  <a:gd name="T52" fmla="*/ 0 w 23"/>
                  <a:gd name="T53" fmla="*/ 35 h 4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3"/>
                  <a:gd name="T82" fmla="*/ 0 h 40"/>
                  <a:gd name="T83" fmla="*/ 23 w 23"/>
                  <a:gd name="T84" fmla="*/ 40 h 4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3" h="40">
                    <a:moveTo>
                      <a:pt x="0" y="35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3" y="4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5" name="Freeform 487"/>
              <p:cNvSpPr>
                <a:spLocks/>
              </p:cNvSpPr>
              <p:nvPr/>
            </p:nvSpPr>
            <p:spPr bwMode="auto">
              <a:xfrm>
                <a:off x="2023" y="3323"/>
                <a:ext cx="21" cy="40"/>
              </a:xfrm>
              <a:custGeom>
                <a:avLst/>
                <a:gdLst>
                  <a:gd name="T0" fmla="*/ 0 w 21"/>
                  <a:gd name="T1" fmla="*/ 35 h 40"/>
                  <a:gd name="T2" fmla="*/ 20 w 21"/>
                  <a:gd name="T3" fmla="*/ 0 h 40"/>
                  <a:gd name="T4" fmla="*/ 20 w 21"/>
                  <a:gd name="T5" fmla="*/ 0 h 40"/>
                  <a:gd name="T6" fmla="*/ 20 w 21"/>
                  <a:gd name="T7" fmla="*/ 0 h 40"/>
                  <a:gd name="T8" fmla="*/ 20 w 21"/>
                  <a:gd name="T9" fmla="*/ 2 h 40"/>
                  <a:gd name="T10" fmla="*/ 21 w 21"/>
                  <a:gd name="T11" fmla="*/ 2 h 40"/>
                  <a:gd name="T12" fmla="*/ 21 w 21"/>
                  <a:gd name="T13" fmla="*/ 2 h 40"/>
                  <a:gd name="T14" fmla="*/ 21 w 21"/>
                  <a:gd name="T15" fmla="*/ 2 h 40"/>
                  <a:gd name="T16" fmla="*/ 21 w 21"/>
                  <a:gd name="T17" fmla="*/ 3 h 40"/>
                  <a:gd name="T18" fmla="*/ 21 w 21"/>
                  <a:gd name="T19" fmla="*/ 3 h 40"/>
                  <a:gd name="T20" fmla="*/ 0 w 21"/>
                  <a:gd name="T21" fmla="*/ 40 h 40"/>
                  <a:gd name="T22" fmla="*/ 0 w 21"/>
                  <a:gd name="T23" fmla="*/ 40 h 40"/>
                  <a:gd name="T24" fmla="*/ 0 w 21"/>
                  <a:gd name="T25" fmla="*/ 38 h 40"/>
                  <a:gd name="T26" fmla="*/ 0 w 21"/>
                  <a:gd name="T27" fmla="*/ 38 h 40"/>
                  <a:gd name="T28" fmla="*/ 0 w 21"/>
                  <a:gd name="T29" fmla="*/ 38 h 40"/>
                  <a:gd name="T30" fmla="*/ 0 w 21"/>
                  <a:gd name="T31" fmla="*/ 38 h 40"/>
                  <a:gd name="T32" fmla="*/ 0 w 21"/>
                  <a:gd name="T33" fmla="*/ 38 h 40"/>
                  <a:gd name="T34" fmla="*/ 0 w 21"/>
                  <a:gd name="T35" fmla="*/ 36 h 40"/>
                  <a:gd name="T36" fmla="*/ 0 w 21"/>
                  <a:gd name="T37" fmla="*/ 36 h 40"/>
                  <a:gd name="T38" fmla="*/ 0 w 21"/>
                  <a:gd name="T39" fmla="*/ 36 h 40"/>
                  <a:gd name="T40" fmla="*/ 0 w 21"/>
                  <a:gd name="T41" fmla="*/ 36 h 40"/>
                  <a:gd name="T42" fmla="*/ 0 w 21"/>
                  <a:gd name="T43" fmla="*/ 36 h 40"/>
                  <a:gd name="T44" fmla="*/ 0 w 21"/>
                  <a:gd name="T45" fmla="*/ 36 h 40"/>
                  <a:gd name="T46" fmla="*/ 0 w 21"/>
                  <a:gd name="T47" fmla="*/ 36 h 40"/>
                  <a:gd name="T48" fmla="*/ 0 w 21"/>
                  <a:gd name="T49" fmla="*/ 35 h 40"/>
                  <a:gd name="T50" fmla="*/ 0 w 21"/>
                  <a:gd name="T51" fmla="*/ 35 h 40"/>
                  <a:gd name="T52" fmla="*/ 0 w 21"/>
                  <a:gd name="T53" fmla="*/ 35 h 4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1"/>
                  <a:gd name="T82" fmla="*/ 0 h 40"/>
                  <a:gd name="T83" fmla="*/ 21 w 21"/>
                  <a:gd name="T84" fmla="*/ 40 h 4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1" h="40">
                    <a:moveTo>
                      <a:pt x="0" y="35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2"/>
                    </a:lnTo>
                    <a:lnTo>
                      <a:pt x="21" y="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6" name="Freeform 488"/>
              <p:cNvSpPr>
                <a:spLocks/>
              </p:cNvSpPr>
              <p:nvPr/>
            </p:nvSpPr>
            <p:spPr bwMode="auto">
              <a:xfrm>
                <a:off x="2023" y="3325"/>
                <a:ext cx="21" cy="39"/>
              </a:xfrm>
              <a:custGeom>
                <a:avLst/>
                <a:gdLst>
                  <a:gd name="T0" fmla="*/ 0 w 21"/>
                  <a:gd name="T1" fmla="*/ 36 h 39"/>
                  <a:gd name="T2" fmla="*/ 21 w 21"/>
                  <a:gd name="T3" fmla="*/ 0 h 39"/>
                  <a:gd name="T4" fmla="*/ 21 w 21"/>
                  <a:gd name="T5" fmla="*/ 0 h 39"/>
                  <a:gd name="T6" fmla="*/ 21 w 21"/>
                  <a:gd name="T7" fmla="*/ 0 h 39"/>
                  <a:gd name="T8" fmla="*/ 21 w 21"/>
                  <a:gd name="T9" fmla="*/ 1 h 39"/>
                  <a:gd name="T10" fmla="*/ 21 w 21"/>
                  <a:gd name="T11" fmla="*/ 1 h 39"/>
                  <a:gd name="T12" fmla="*/ 21 w 21"/>
                  <a:gd name="T13" fmla="*/ 1 h 39"/>
                  <a:gd name="T14" fmla="*/ 21 w 21"/>
                  <a:gd name="T15" fmla="*/ 1 h 39"/>
                  <a:gd name="T16" fmla="*/ 21 w 21"/>
                  <a:gd name="T17" fmla="*/ 3 h 39"/>
                  <a:gd name="T18" fmla="*/ 21 w 21"/>
                  <a:gd name="T19" fmla="*/ 3 h 39"/>
                  <a:gd name="T20" fmla="*/ 1 w 21"/>
                  <a:gd name="T21" fmla="*/ 39 h 39"/>
                  <a:gd name="T22" fmla="*/ 0 w 21"/>
                  <a:gd name="T23" fmla="*/ 39 h 39"/>
                  <a:gd name="T24" fmla="*/ 0 w 21"/>
                  <a:gd name="T25" fmla="*/ 38 h 39"/>
                  <a:gd name="T26" fmla="*/ 0 w 21"/>
                  <a:gd name="T27" fmla="*/ 38 h 39"/>
                  <a:gd name="T28" fmla="*/ 0 w 21"/>
                  <a:gd name="T29" fmla="*/ 38 h 39"/>
                  <a:gd name="T30" fmla="*/ 0 w 21"/>
                  <a:gd name="T31" fmla="*/ 38 h 39"/>
                  <a:gd name="T32" fmla="*/ 0 w 21"/>
                  <a:gd name="T33" fmla="*/ 36 h 39"/>
                  <a:gd name="T34" fmla="*/ 0 w 21"/>
                  <a:gd name="T35" fmla="*/ 36 h 39"/>
                  <a:gd name="T36" fmla="*/ 0 w 21"/>
                  <a:gd name="T37" fmla="*/ 36 h 3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39"/>
                  <a:gd name="T59" fmla="*/ 21 w 21"/>
                  <a:gd name="T60" fmla="*/ 39 h 3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39">
                    <a:moveTo>
                      <a:pt x="0" y="36"/>
                    </a:moveTo>
                    <a:lnTo>
                      <a:pt x="21" y="0"/>
                    </a:lnTo>
                    <a:lnTo>
                      <a:pt x="21" y="1"/>
                    </a:lnTo>
                    <a:lnTo>
                      <a:pt x="21" y="3"/>
                    </a:lnTo>
                    <a:lnTo>
                      <a:pt x="1" y="39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7" name="Freeform 489"/>
              <p:cNvSpPr>
                <a:spLocks/>
              </p:cNvSpPr>
              <p:nvPr/>
            </p:nvSpPr>
            <p:spPr bwMode="auto">
              <a:xfrm>
                <a:off x="2023" y="3326"/>
                <a:ext cx="23" cy="40"/>
              </a:xfrm>
              <a:custGeom>
                <a:avLst/>
                <a:gdLst>
                  <a:gd name="T0" fmla="*/ 0 w 23"/>
                  <a:gd name="T1" fmla="*/ 37 h 40"/>
                  <a:gd name="T2" fmla="*/ 21 w 23"/>
                  <a:gd name="T3" fmla="*/ 0 h 40"/>
                  <a:gd name="T4" fmla="*/ 21 w 23"/>
                  <a:gd name="T5" fmla="*/ 0 h 40"/>
                  <a:gd name="T6" fmla="*/ 21 w 23"/>
                  <a:gd name="T7" fmla="*/ 0 h 40"/>
                  <a:gd name="T8" fmla="*/ 21 w 23"/>
                  <a:gd name="T9" fmla="*/ 2 h 40"/>
                  <a:gd name="T10" fmla="*/ 21 w 23"/>
                  <a:gd name="T11" fmla="*/ 2 h 40"/>
                  <a:gd name="T12" fmla="*/ 23 w 23"/>
                  <a:gd name="T13" fmla="*/ 2 h 40"/>
                  <a:gd name="T14" fmla="*/ 23 w 23"/>
                  <a:gd name="T15" fmla="*/ 2 h 40"/>
                  <a:gd name="T16" fmla="*/ 23 w 23"/>
                  <a:gd name="T17" fmla="*/ 4 h 40"/>
                  <a:gd name="T18" fmla="*/ 23 w 23"/>
                  <a:gd name="T19" fmla="*/ 4 h 40"/>
                  <a:gd name="T20" fmla="*/ 1 w 23"/>
                  <a:gd name="T21" fmla="*/ 40 h 40"/>
                  <a:gd name="T22" fmla="*/ 1 w 23"/>
                  <a:gd name="T23" fmla="*/ 40 h 40"/>
                  <a:gd name="T24" fmla="*/ 1 w 23"/>
                  <a:gd name="T25" fmla="*/ 40 h 40"/>
                  <a:gd name="T26" fmla="*/ 1 w 23"/>
                  <a:gd name="T27" fmla="*/ 38 h 40"/>
                  <a:gd name="T28" fmla="*/ 1 w 23"/>
                  <a:gd name="T29" fmla="*/ 38 h 40"/>
                  <a:gd name="T30" fmla="*/ 0 w 23"/>
                  <a:gd name="T31" fmla="*/ 38 h 40"/>
                  <a:gd name="T32" fmla="*/ 0 w 23"/>
                  <a:gd name="T33" fmla="*/ 37 h 40"/>
                  <a:gd name="T34" fmla="*/ 0 w 23"/>
                  <a:gd name="T35" fmla="*/ 37 h 40"/>
                  <a:gd name="T36" fmla="*/ 0 w 23"/>
                  <a:gd name="T37" fmla="*/ 37 h 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0"/>
                  <a:gd name="T59" fmla="*/ 23 w 23"/>
                  <a:gd name="T60" fmla="*/ 40 h 4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0">
                    <a:moveTo>
                      <a:pt x="0" y="37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1" y="40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8" name="Freeform 490"/>
              <p:cNvSpPr>
                <a:spLocks/>
              </p:cNvSpPr>
              <p:nvPr/>
            </p:nvSpPr>
            <p:spPr bwMode="auto">
              <a:xfrm>
                <a:off x="2024" y="3328"/>
                <a:ext cx="22" cy="41"/>
              </a:xfrm>
              <a:custGeom>
                <a:avLst/>
                <a:gdLst>
                  <a:gd name="T0" fmla="*/ 0 w 22"/>
                  <a:gd name="T1" fmla="*/ 36 h 41"/>
                  <a:gd name="T2" fmla="*/ 20 w 22"/>
                  <a:gd name="T3" fmla="*/ 0 h 41"/>
                  <a:gd name="T4" fmla="*/ 22 w 22"/>
                  <a:gd name="T5" fmla="*/ 0 h 41"/>
                  <a:gd name="T6" fmla="*/ 22 w 22"/>
                  <a:gd name="T7" fmla="*/ 0 h 41"/>
                  <a:gd name="T8" fmla="*/ 22 w 22"/>
                  <a:gd name="T9" fmla="*/ 2 h 41"/>
                  <a:gd name="T10" fmla="*/ 22 w 22"/>
                  <a:gd name="T11" fmla="*/ 2 h 41"/>
                  <a:gd name="T12" fmla="*/ 22 w 22"/>
                  <a:gd name="T13" fmla="*/ 2 h 41"/>
                  <a:gd name="T14" fmla="*/ 22 w 22"/>
                  <a:gd name="T15" fmla="*/ 2 h 41"/>
                  <a:gd name="T16" fmla="*/ 22 w 22"/>
                  <a:gd name="T17" fmla="*/ 3 h 41"/>
                  <a:gd name="T18" fmla="*/ 22 w 22"/>
                  <a:gd name="T19" fmla="*/ 3 h 41"/>
                  <a:gd name="T20" fmla="*/ 0 w 22"/>
                  <a:gd name="T21" fmla="*/ 41 h 41"/>
                  <a:gd name="T22" fmla="*/ 0 w 22"/>
                  <a:gd name="T23" fmla="*/ 40 h 41"/>
                  <a:gd name="T24" fmla="*/ 0 w 22"/>
                  <a:gd name="T25" fmla="*/ 40 h 41"/>
                  <a:gd name="T26" fmla="*/ 0 w 22"/>
                  <a:gd name="T27" fmla="*/ 40 h 41"/>
                  <a:gd name="T28" fmla="*/ 0 w 22"/>
                  <a:gd name="T29" fmla="*/ 38 h 41"/>
                  <a:gd name="T30" fmla="*/ 0 w 22"/>
                  <a:gd name="T31" fmla="*/ 38 h 41"/>
                  <a:gd name="T32" fmla="*/ 0 w 22"/>
                  <a:gd name="T33" fmla="*/ 38 h 41"/>
                  <a:gd name="T34" fmla="*/ 0 w 22"/>
                  <a:gd name="T35" fmla="*/ 36 h 41"/>
                  <a:gd name="T36" fmla="*/ 0 w 22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1"/>
                  <a:gd name="T59" fmla="*/ 22 w 22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1">
                    <a:moveTo>
                      <a:pt x="0" y="36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79" name="Freeform 491"/>
              <p:cNvSpPr>
                <a:spLocks/>
              </p:cNvSpPr>
              <p:nvPr/>
            </p:nvSpPr>
            <p:spPr bwMode="auto">
              <a:xfrm>
                <a:off x="2024" y="3330"/>
                <a:ext cx="24" cy="41"/>
              </a:xfrm>
              <a:custGeom>
                <a:avLst/>
                <a:gdLst>
                  <a:gd name="T0" fmla="*/ 0 w 24"/>
                  <a:gd name="T1" fmla="*/ 36 h 41"/>
                  <a:gd name="T2" fmla="*/ 22 w 24"/>
                  <a:gd name="T3" fmla="*/ 0 h 41"/>
                  <a:gd name="T4" fmla="*/ 22 w 24"/>
                  <a:gd name="T5" fmla="*/ 0 h 41"/>
                  <a:gd name="T6" fmla="*/ 22 w 24"/>
                  <a:gd name="T7" fmla="*/ 0 h 41"/>
                  <a:gd name="T8" fmla="*/ 22 w 24"/>
                  <a:gd name="T9" fmla="*/ 1 h 41"/>
                  <a:gd name="T10" fmla="*/ 22 w 24"/>
                  <a:gd name="T11" fmla="*/ 1 h 41"/>
                  <a:gd name="T12" fmla="*/ 22 w 24"/>
                  <a:gd name="T13" fmla="*/ 1 h 41"/>
                  <a:gd name="T14" fmla="*/ 24 w 24"/>
                  <a:gd name="T15" fmla="*/ 1 h 41"/>
                  <a:gd name="T16" fmla="*/ 24 w 24"/>
                  <a:gd name="T17" fmla="*/ 3 h 41"/>
                  <a:gd name="T18" fmla="*/ 24 w 24"/>
                  <a:gd name="T19" fmla="*/ 3 h 41"/>
                  <a:gd name="T20" fmla="*/ 0 w 24"/>
                  <a:gd name="T21" fmla="*/ 41 h 41"/>
                  <a:gd name="T22" fmla="*/ 0 w 24"/>
                  <a:gd name="T23" fmla="*/ 41 h 41"/>
                  <a:gd name="T24" fmla="*/ 0 w 24"/>
                  <a:gd name="T25" fmla="*/ 39 h 41"/>
                  <a:gd name="T26" fmla="*/ 0 w 24"/>
                  <a:gd name="T27" fmla="*/ 39 h 41"/>
                  <a:gd name="T28" fmla="*/ 0 w 24"/>
                  <a:gd name="T29" fmla="*/ 39 h 41"/>
                  <a:gd name="T30" fmla="*/ 0 w 24"/>
                  <a:gd name="T31" fmla="*/ 38 h 41"/>
                  <a:gd name="T32" fmla="*/ 0 w 24"/>
                  <a:gd name="T33" fmla="*/ 38 h 41"/>
                  <a:gd name="T34" fmla="*/ 0 w 24"/>
                  <a:gd name="T35" fmla="*/ 38 h 41"/>
                  <a:gd name="T36" fmla="*/ 0 w 24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1"/>
                  <a:gd name="T59" fmla="*/ 24 w 24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1">
                    <a:moveTo>
                      <a:pt x="0" y="36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0" name="Freeform 492"/>
              <p:cNvSpPr>
                <a:spLocks/>
              </p:cNvSpPr>
              <p:nvPr/>
            </p:nvSpPr>
            <p:spPr bwMode="auto">
              <a:xfrm>
                <a:off x="2024" y="3331"/>
                <a:ext cx="24" cy="42"/>
              </a:xfrm>
              <a:custGeom>
                <a:avLst/>
                <a:gdLst>
                  <a:gd name="T0" fmla="*/ 0 w 24"/>
                  <a:gd name="T1" fmla="*/ 38 h 42"/>
                  <a:gd name="T2" fmla="*/ 22 w 24"/>
                  <a:gd name="T3" fmla="*/ 0 h 42"/>
                  <a:gd name="T4" fmla="*/ 22 w 24"/>
                  <a:gd name="T5" fmla="*/ 0 h 42"/>
                  <a:gd name="T6" fmla="*/ 24 w 24"/>
                  <a:gd name="T7" fmla="*/ 0 h 42"/>
                  <a:gd name="T8" fmla="*/ 24 w 24"/>
                  <a:gd name="T9" fmla="*/ 2 h 42"/>
                  <a:gd name="T10" fmla="*/ 24 w 24"/>
                  <a:gd name="T11" fmla="*/ 2 h 42"/>
                  <a:gd name="T12" fmla="*/ 24 w 24"/>
                  <a:gd name="T13" fmla="*/ 2 h 42"/>
                  <a:gd name="T14" fmla="*/ 24 w 24"/>
                  <a:gd name="T15" fmla="*/ 2 h 42"/>
                  <a:gd name="T16" fmla="*/ 24 w 24"/>
                  <a:gd name="T17" fmla="*/ 4 h 42"/>
                  <a:gd name="T18" fmla="*/ 24 w 24"/>
                  <a:gd name="T19" fmla="*/ 4 h 42"/>
                  <a:gd name="T20" fmla="*/ 2 w 24"/>
                  <a:gd name="T21" fmla="*/ 42 h 42"/>
                  <a:gd name="T22" fmla="*/ 2 w 24"/>
                  <a:gd name="T23" fmla="*/ 42 h 42"/>
                  <a:gd name="T24" fmla="*/ 2 w 24"/>
                  <a:gd name="T25" fmla="*/ 42 h 42"/>
                  <a:gd name="T26" fmla="*/ 0 w 24"/>
                  <a:gd name="T27" fmla="*/ 40 h 42"/>
                  <a:gd name="T28" fmla="*/ 0 w 24"/>
                  <a:gd name="T29" fmla="*/ 40 h 42"/>
                  <a:gd name="T30" fmla="*/ 0 w 24"/>
                  <a:gd name="T31" fmla="*/ 40 h 42"/>
                  <a:gd name="T32" fmla="*/ 0 w 24"/>
                  <a:gd name="T33" fmla="*/ 38 h 42"/>
                  <a:gd name="T34" fmla="*/ 0 w 24"/>
                  <a:gd name="T35" fmla="*/ 38 h 42"/>
                  <a:gd name="T36" fmla="*/ 0 w 24"/>
                  <a:gd name="T37" fmla="*/ 38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2"/>
                  <a:gd name="T59" fmla="*/ 24 w 24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2">
                    <a:moveTo>
                      <a:pt x="0" y="38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1" name="Freeform 493"/>
              <p:cNvSpPr>
                <a:spLocks/>
              </p:cNvSpPr>
              <p:nvPr/>
            </p:nvSpPr>
            <p:spPr bwMode="auto">
              <a:xfrm>
                <a:off x="2024" y="3333"/>
                <a:ext cx="25" cy="41"/>
              </a:xfrm>
              <a:custGeom>
                <a:avLst/>
                <a:gdLst>
                  <a:gd name="T0" fmla="*/ 0 w 25"/>
                  <a:gd name="T1" fmla="*/ 38 h 41"/>
                  <a:gd name="T2" fmla="*/ 24 w 25"/>
                  <a:gd name="T3" fmla="*/ 0 h 41"/>
                  <a:gd name="T4" fmla="*/ 24 w 25"/>
                  <a:gd name="T5" fmla="*/ 0 h 41"/>
                  <a:gd name="T6" fmla="*/ 24 w 25"/>
                  <a:gd name="T7" fmla="*/ 0 h 41"/>
                  <a:gd name="T8" fmla="*/ 24 w 25"/>
                  <a:gd name="T9" fmla="*/ 2 h 41"/>
                  <a:gd name="T10" fmla="*/ 24 w 25"/>
                  <a:gd name="T11" fmla="*/ 2 h 41"/>
                  <a:gd name="T12" fmla="*/ 24 w 25"/>
                  <a:gd name="T13" fmla="*/ 2 h 41"/>
                  <a:gd name="T14" fmla="*/ 24 w 25"/>
                  <a:gd name="T15" fmla="*/ 2 h 41"/>
                  <a:gd name="T16" fmla="*/ 24 w 25"/>
                  <a:gd name="T17" fmla="*/ 3 h 41"/>
                  <a:gd name="T18" fmla="*/ 25 w 25"/>
                  <a:gd name="T19" fmla="*/ 3 h 41"/>
                  <a:gd name="T20" fmla="*/ 2 w 25"/>
                  <a:gd name="T21" fmla="*/ 41 h 41"/>
                  <a:gd name="T22" fmla="*/ 2 w 25"/>
                  <a:gd name="T23" fmla="*/ 41 h 41"/>
                  <a:gd name="T24" fmla="*/ 2 w 25"/>
                  <a:gd name="T25" fmla="*/ 41 h 41"/>
                  <a:gd name="T26" fmla="*/ 2 w 25"/>
                  <a:gd name="T27" fmla="*/ 41 h 41"/>
                  <a:gd name="T28" fmla="*/ 2 w 25"/>
                  <a:gd name="T29" fmla="*/ 40 h 41"/>
                  <a:gd name="T30" fmla="*/ 2 w 25"/>
                  <a:gd name="T31" fmla="*/ 40 h 41"/>
                  <a:gd name="T32" fmla="*/ 2 w 25"/>
                  <a:gd name="T33" fmla="*/ 40 h 41"/>
                  <a:gd name="T34" fmla="*/ 0 w 25"/>
                  <a:gd name="T35" fmla="*/ 38 h 41"/>
                  <a:gd name="T36" fmla="*/ 0 w 25"/>
                  <a:gd name="T37" fmla="*/ 38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1"/>
                  <a:gd name="T59" fmla="*/ 25 w 25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1">
                    <a:moveTo>
                      <a:pt x="0" y="38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" y="41"/>
                    </a:lnTo>
                    <a:lnTo>
                      <a:pt x="2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2" name="Freeform 494"/>
              <p:cNvSpPr>
                <a:spLocks/>
              </p:cNvSpPr>
              <p:nvPr/>
            </p:nvSpPr>
            <p:spPr bwMode="auto">
              <a:xfrm>
                <a:off x="2026" y="3335"/>
                <a:ext cx="23" cy="43"/>
              </a:xfrm>
              <a:custGeom>
                <a:avLst/>
                <a:gdLst>
                  <a:gd name="T0" fmla="*/ 0 w 23"/>
                  <a:gd name="T1" fmla="*/ 38 h 43"/>
                  <a:gd name="T2" fmla="*/ 22 w 23"/>
                  <a:gd name="T3" fmla="*/ 0 h 43"/>
                  <a:gd name="T4" fmla="*/ 22 w 23"/>
                  <a:gd name="T5" fmla="*/ 0 h 43"/>
                  <a:gd name="T6" fmla="*/ 22 w 23"/>
                  <a:gd name="T7" fmla="*/ 0 h 43"/>
                  <a:gd name="T8" fmla="*/ 22 w 23"/>
                  <a:gd name="T9" fmla="*/ 1 h 43"/>
                  <a:gd name="T10" fmla="*/ 23 w 23"/>
                  <a:gd name="T11" fmla="*/ 1 h 43"/>
                  <a:gd name="T12" fmla="*/ 23 w 23"/>
                  <a:gd name="T13" fmla="*/ 1 h 43"/>
                  <a:gd name="T14" fmla="*/ 23 w 23"/>
                  <a:gd name="T15" fmla="*/ 1 h 43"/>
                  <a:gd name="T16" fmla="*/ 23 w 23"/>
                  <a:gd name="T17" fmla="*/ 3 h 43"/>
                  <a:gd name="T18" fmla="*/ 23 w 23"/>
                  <a:gd name="T19" fmla="*/ 3 h 43"/>
                  <a:gd name="T20" fmla="*/ 0 w 23"/>
                  <a:gd name="T21" fmla="*/ 43 h 43"/>
                  <a:gd name="T22" fmla="*/ 0 w 23"/>
                  <a:gd name="T23" fmla="*/ 41 h 43"/>
                  <a:gd name="T24" fmla="*/ 0 w 23"/>
                  <a:gd name="T25" fmla="*/ 41 h 43"/>
                  <a:gd name="T26" fmla="*/ 0 w 23"/>
                  <a:gd name="T27" fmla="*/ 41 h 43"/>
                  <a:gd name="T28" fmla="*/ 0 w 23"/>
                  <a:gd name="T29" fmla="*/ 39 h 43"/>
                  <a:gd name="T30" fmla="*/ 0 w 23"/>
                  <a:gd name="T31" fmla="*/ 39 h 43"/>
                  <a:gd name="T32" fmla="*/ 0 w 23"/>
                  <a:gd name="T33" fmla="*/ 39 h 43"/>
                  <a:gd name="T34" fmla="*/ 0 w 23"/>
                  <a:gd name="T35" fmla="*/ 39 h 43"/>
                  <a:gd name="T36" fmla="*/ 0 w 23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3"/>
                  <a:gd name="T59" fmla="*/ 23 w 23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3">
                    <a:moveTo>
                      <a:pt x="0" y="38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3" name="Freeform 495"/>
              <p:cNvSpPr>
                <a:spLocks/>
              </p:cNvSpPr>
              <p:nvPr/>
            </p:nvSpPr>
            <p:spPr bwMode="auto">
              <a:xfrm>
                <a:off x="2026" y="3336"/>
                <a:ext cx="23" cy="43"/>
              </a:xfrm>
              <a:custGeom>
                <a:avLst/>
                <a:gdLst>
                  <a:gd name="T0" fmla="*/ 0 w 23"/>
                  <a:gd name="T1" fmla="*/ 38 h 43"/>
                  <a:gd name="T2" fmla="*/ 23 w 23"/>
                  <a:gd name="T3" fmla="*/ 0 h 43"/>
                  <a:gd name="T4" fmla="*/ 23 w 23"/>
                  <a:gd name="T5" fmla="*/ 0 h 43"/>
                  <a:gd name="T6" fmla="*/ 23 w 23"/>
                  <a:gd name="T7" fmla="*/ 0 h 43"/>
                  <a:gd name="T8" fmla="*/ 23 w 23"/>
                  <a:gd name="T9" fmla="*/ 2 h 43"/>
                  <a:gd name="T10" fmla="*/ 23 w 23"/>
                  <a:gd name="T11" fmla="*/ 2 h 43"/>
                  <a:gd name="T12" fmla="*/ 23 w 23"/>
                  <a:gd name="T13" fmla="*/ 2 h 43"/>
                  <a:gd name="T14" fmla="*/ 23 w 23"/>
                  <a:gd name="T15" fmla="*/ 4 h 43"/>
                  <a:gd name="T16" fmla="*/ 23 w 23"/>
                  <a:gd name="T17" fmla="*/ 4 h 43"/>
                  <a:gd name="T18" fmla="*/ 23 w 23"/>
                  <a:gd name="T19" fmla="*/ 4 h 43"/>
                  <a:gd name="T20" fmla="*/ 2 w 23"/>
                  <a:gd name="T21" fmla="*/ 43 h 43"/>
                  <a:gd name="T22" fmla="*/ 0 w 23"/>
                  <a:gd name="T23" fmla="*/ 43 h 43"/>
                  <a:gd name="T24" fmla="*/ 0 w 23"/>
                  <a:gd name="T25" fmla="*/ 42 h 43"/>
                  <a:gd name="T26" fmla="*/ 0 w 23"/>
                  <a:gd name="T27" fmla="*/ 42 h 43"/>
                  <a:gd name="T28" fmla="*/ 0 w 23"/>
                  <a:gd name="T29" fmla="*/ 42 h 43"/>
                  <a:gd name="T30" fmla="*/ 0 w 23"/>
                  <a:gd name="T31" fmla="*/ 40 h 43"/>
                  <a:gd name="T32" fmla="*/ 0 w 23"/>
                  <a:gd name="T33" fmla="*/ 40 h 43"/>
                  <a:gd name="T34" fmla="*/ 0 w 23"/>
                  <a:gd name="T35" fmla="*/ 40 h 43"/>
                  <a:gd name="T36" fmla="*/ 0 w 23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3"/>
                  <a:gd name="T59" fmla="*/ 23 w 23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3">
                    <a:moveTo>
                      <a:pt x="0" y="38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4" name="Freeform 496"/>
              <p:cNvSpPr>
                <a:spLocks/>
              </p:cNvSpPr>
              <p:nvPr/>
            </p:nvSpPr>
            <p:spPr bwMode="auto">
              <a:xfrm>
                <a:off x="2026" y="3338"/>
                <a:ext cx="25" cy="43"/>
              </a:xfrm>
              <a:custGeom>
                <a:avLst/>
                <a:gdLst>
                  <a:gd name="T0" fmla="*/ 0 w 25"/>
                  <a:gd name="T1" fmla="*/ 40 h 43"/>
                  <a:gd name="T2" fmla="*/ 23 w 25"/>
                  <a:gd name="T3" fmla="*/ 0 h 43"/>
                  <a:gd name="T4" fmla="*/ 23 w 25"/>
                  <a:gd name="T5" fmla="*/ 0 h 43"/>
                  <a:gd name="T6" fmla="*/ 23 w 25"/>
                  <a:gd name="T7" fmla="*/ 2 h 43"/>
                  <a:gd name="T8" fmla="*/ 23 w 25"/>
                  <a:gd name="T9" fmla="*/ 2 h 43"/>
                  <a:gd name="T10" fmla="*/ 23 w 25"/>
                  <a:gd name="T11" fmla="*/ 2 h 43"/>
                  <a:gd name="T12" fmla="*/ 23 w 25"/>
                  <a:gd name="T13" fmla="*/ 2 h 43"/>
                  <a:gd name="T14" fmla="*/ 25 w 25"/>
                  <a:gd name="T15" fmla="*/ 3 h 43"/>
                  <a:gd name="T16" fmla="*/ 25 w 25"/>
                  <a:gd name="T17" fmla="*/ 3 h 43"/>
                  <a:gd name="T18" fmla="*/ 25 w 25"/>
                  <a:gd name="T19" fmla="*/ 3 h 43"/>
                  <a:gd name="T20" fmla="*/ 2 w 25"/>
                  <a:gd name="T21" fmla="*/ 43 h 43"/>
                  <a:gd name="T22" fmla="*/ 2 w 25"/>
                  <a:gd name="T23" fmla="*/ 43 h 43"/>
                  <a:gd name="T24" fmla="*/ 2 w 25"/>
                  <a:gd name="T25" fmla="*/ 43 h 43"/>
                  <a:gd name="T26" fmla="*/ 2 w 25"/>
                  <a:gd name="T27" fmla="*/ 41 h 43"/>
                  <a:gd name="T28" fmla="*/ 2 w 25"/>
                  <a:gd name="T29" fmla="*/ 41 h 43"/>
                  <a:gd name="T30" fmla="*/ 0 w 25"/>
                  <a:gd name="T31" fmla="*/ 41 h 43"/>
                  <a:gd name="T32" fmla="*/ 0 w 25"/>
                  <a:gd name="T33" fmla="*/ 40 h 43"/>
                  <a:gd name="T34" fmla="*/ 0 w 25"/>
                  <a:gd name="T35" fmla="*/ 40 h 43"/>
                  <a:gd name="T36" fmla="*/ 0 w 25"/>
                  <a:gd name="T37" fmla="*/ 40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3"/>
                  <a:gd name="T59" fmla="*/ 25 w 25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3">
                    <a:moveTo>
                      <a:pt x="0" y="4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0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5" name="Freeform 497"/>
              <p:cNvSpPr>
                <a:spLocks/>
              </p:cNvSpPr>
              <p:nvPr/>
            </p:nvSpPr>
            <p:spPr bwMode="auto">
              <a:xfrm>
                <a:off x="2028" y="3340"/>
                <a:ext cx="23" cy="43"/>
              </a:xfrm>
              <a:custGeom>
                <a:avLst/>
                <a:gdLst>
                  <a:gd name="T0" fmla="*/ 0 w 23"/>
                  <a:gd name="T1" fmla="*/ 39 h 43"/>
                  <a:gd name="T2" fmla="*/ 21 w 23"/>
                  <a:gd name="T3" fmla="*/ 0 h 43"/>
                  <a:gd name="T4" fmla="*/ 21 w 23"/>
                  <a:gd name="T5" fmla="*/ 0 h 43"/>
                  <a:gd name="T6" fmla="*/ 23 w 23"/>
                  <a:gd name="T7" fmla="*/ 1 h 43"/>
                  <a:gd name="T8" fmla="*/ 23 w 23"/>
                  <a:gd name="T9" fmla="*/ 1 h 43"/>
                  <a:gd name="T10" fmla="*/ 23 w 23"/>
                  <a:gd name="T11" fmla="*/ 1 h 43"/>
                  <a:gd name="T12" fmla="*/ 23 w 23"/>
                  <a:gd name="T13" fmla="*/ 3 h 43"/>
                  <a:gd name="T14" fmla="*/ 23 w 23"/>
                  <a:gd name="T15" fmla="*/ 3 h 43"/>
                  <a:gd name="T16" fmla="*/ 23 w 23"/>
                  <a:gd name="T17" fmla="*/ 3 h 43"/>
                  <a:gd name="T18" fmla="*/ 23 w 23"/>
                  <a:gd name="T19" fmla="*/ 4 h 43"/>
                  <a:gd name="T20" fmla="*/ 0 w 23"/>
                  <a:gd name="T21" fmla="*/ 43 h 43"/>
                  <a:gd name="T22" fmla="*/ 0 w 23"/>
                  <a:gd name="T23" fmla="*/ 43 h 43"/>
                  <a:gd name="T24" fmla="*/ 0 w 23"/>
                  <a:gd name="T25" fmla="*/ 43 h 43"/>
                  <a:gd name="T26" fmla="*/ 0 w 23"/>
                  <a:gd name="T27" fmla="*/ 43 h 43"/>
                  <a:gd name="T28" fmla="*/ 0 w 23"/>
                  <a:gd name="T29" fmla="*/ 41 h 43"/>
                  <a:gd name="T30" fmla="*/ 0 w 23"/>
                  <a:gd name="T31" fmla="*/ 41 h 43"/>
                  <a:gd name="T32" fmla="*/ 0 w 23"/>
                  <a:gd name="T33" fmla="*/ 41 h 43"/>
                  <a:gd name="T34" fmla="*/ 0 w 23"/>
                  <a:gd name="T35" fmla="*/ 39 h 43"/>
                  <a:gd name="T36" fmla="*/ 0 w 23"/>
                  <a:gd name="T37" fmla="*/ 39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3"/>
                  <a:gd name="T59" fmla="*/ 23 w 23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3">
                    <a:moveTo>
                      <a:pt x="0" y="39"/>
                    </a:moveTo>
                    <a:lnTo>
                      <a:pt x="21" y="0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23" y="4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6" name="Freeform 498"/>
              <p:cNvSpPr>
                <a:spLocks/>
              </p:cNvSpPr>
              <p:nvPr/>
            </p:nvSpPr>
            <p:spPr bwMode="auto">
              <a:xfrm>
                <a:off x="2028" y="3341"/>
                <a:ext cx="23" cy="45"/>
              </a:xfrm>
              <a:custGeom>
                <a:avLst/>
                <a:gdLst>
                  <a:gd name="T0" fmla="*/ 0 w 23"/>
                  <a:gd name="T1" fmla="*/ 40 h 45"/>
                  <a:gd name="T2" fmla="*/ 23 w 23"/>
                  <a:gd name="T3" fmla="*/ 0 h 45"/>
                  <a:gd name="T4" fmla="*/ 23 w 23"/>
                  <a:gd name="T5" fmla="*/ 2 h 45"/>
                  <a:gd name="T6" fmla="*/ 23 w 23"/>
                  <a:gd name="T7" fmla="*/ 2 h 45"/>
                  <a:gd name="T8" fmla="*/ 23 w 23"/>
                  <a:gd name="T9" fmla="*/ 2 h 45"/>
                  <a:gd name="T10" fmla="*/ 23 w 23"/>
                  <a:gd name="T11" fmla="*/ 3 h 45"/>
                  <a:gd name="T12" fmla="*/ 23 w 23"/>
                  <a:gd name="T13" fmla="*/ 3 h 45"/>
                  <a:gd name="T14" fmla="*/ 23 w 23"/>
                  <a:gd name="T15" fmla="*/ 3 h 45"/>
                  <a:gd name="T16" fmla="*/ 23 w 23"/>
                  <a:gd name="T17" fmla="*/ 5 h 45"/>
                  <a:gd name="T18" fmla="*/ 23 w 23"/>
                  <a:gd name="T19" fmla="*/ 5 h 45"/>
                  <a:gd name="T20" fmla="*/ 0 w 23"/>
                  <a:gd name="T21" fmla="*/ 45 h 45"/>
                  <a:gd name="T22" fmla="*/ 0 w 23"/>
                  <a:gd name="T23" fmla="*/ 43 h 45"/>
                  <a:gd name="T24" fmla="*/ 0 w 23"/>
                  <a:gd name="T25" fmla="*/ 43 h 45"/>
                  <a:gd name="T26" fmla="*/ 0 w 23"/>
                  <a:gd name="T27" fmla="*/ 43 h 45"/>
                  <a:gd name="T28" fmla="*/ 0 w 23"/>
                  <a:gd name="T29" fmla="*/ 42 h 45"/>
                  <a:gd name="T30" fmla="*/ 0 w 23"/>
                  <a:gd name="T31" fmla="*/ 42 h 45"/>
                  <a:gd name="T32" fmla="*/ 0 w 23"/>
                  <a:gd name="T33" fmla="*/ 42 h 45"/>
                  <a:gd name="T34" fmla="*/ 0 w 23"/>
                  <a:gd name="T35" fmla="*/ 42 h 45"/>
                  <a:gd name="T36" fmla="*/ 0 w 23"/>
                  <a:gd name="T37" fmla="*/ 40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5"/>
                  <a:gd name="T59" fmla="*/ 23 w 23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5">
                    <a:moveTo>
                      <a:pt x="0" y="4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3" y="5"/>
                    </a:lnTo>
                    <a:lnTo>
                      <a:pt x="0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7" name="Freeform 499"/>
              <p:cNvSpPr>
                <a:spLocks/>
              </p:cNvSpPr>
              <p:nvPr/>
            </p:nvSpPr>
            <p:spPr bwMode="auto">
              <a:xfrm>
                <a:off x="2028" y="3344"/>
                <a:ext cx="23" cy="44"/>
              </a:xfrm>
              <a:custGeom>
                <a:avLst/>
                <a:gdLst>
                  <a:gd name="T0" fmla="*/ 0 w 23"/>
                  <a:gd name="T1" fmla="*/ 39 h 44"/>
                  <a:gd name="T2" fmla="*/ 23 w 23"/>
                  <a:gd name="T3" fmla="*/ 0 h 44"/>
                  <a:gd name="T4" fmla="*/ 23 w 23"/>
                  <a:gd name="T5" fmla="*/ 0 h 44"/>
                  <a:gd name="T6" fmla="*/ 23 w 23"/>
                  <a:gd name="T7" fmla="*/ 0 h 44"/>
                  <a:gd name="T8" fmla="*/ 23 w 23"/>
                  <a:gd name="T9" fmla="*/ 0 h 44"/>
                  <a:gd name="T10" fmla="*/ 23 w 23"/>
                  <a:gd name="T11" fmla="*/ 2 h 44"/>
                  <a:gd name="T12" fmla="*/ 23 w 23"/>
                  <a:gd name="T13" fmla="*/ 2 h 44"/>
                  <a:gd name="T14" fmla="*/ 23 w 23"/>
                  <a:gd name="T15" fmla="*/ 2 h 44"/>
                  <a:gd name="T16" fmla="*/ 23 w 23"/>
                  <a:gd name="T17" fmla="*/ 4 h 44"/>
                  <a:gd name="T18" fmla="*/ 23 w 23"/>
                  <a:gd name="T19" fmla="*/ 4 h 44"/>
                  <a:gd name="T20" fmla="*/ 23 w 23"/>
                  <a:gd name="T21" fmla="*/ 4 h 44"/>
                  <a:gd name="T22" fmla="*/ 23 w 23"/>
                  <a:gd name="T23" fmla="*/ 4 h 44"/>
                  <a:gd name="T24" fmla="*/ 23 w 23"/>
                  <a:gd name="T25" fmla="*/ 4 h 44"/>
                  <a:gd name="T26" fmla="*/ 23 w 23"/>
                  <a:gd name="T27" fmla="*/ 4 h 44"/>
                  <a:gd name="T28" fmla="*/ 23 w 23"/>
                  <a:gd name="T29" fmla="*/ 4 h 44"/>
                  <a:gd name="T30" fmla="*/ 23 w 23"/>
                  <a:gd name="T31" fmla="*/ 4 h 44"/>
                  <a:gd name="T32" fmla="*/ 23 w 23"/>
                  <a:gd name="T33" fmla="*/ 4 h 44"/>
                  <a:gd name="T34" fmla="*/ 23 w 23"/>
                  <a:gd name="T35" fmla="*/ 4 h 44"/>
                  <a:gd name="T36" fmla="*/ 1 w 23"/>
                  <a:gd name="T37" fmla="*/ 44 h 44"/>
                  <a:gd name="T38" fmla="*/ 1 w 23"/>
                  <a:gd name="T39" fmla="*/ 44 h 44"/>
                  <a:gd name="T40" fmla="*/ 1 w 23"/>
                  <a:gd name="T41" fmla="*/ 42 h 44"/>
                  <a:gd name="T42" fmla="*/ 1 w 23"/>
                  <a:gd name="T43" fmla="*/ 42 h 44"/>
                  <a:gd name="T44" fmla="*/ 0 w 23"/>
                  <a:gd name="T45" fmla="*/ 42 h 44"/>
                  <a:gd name="T46" fmla="*/ 0 w 23"/>
                  <a:gd name="T47" fmla="*/ 40 h 44"/>
                  <a:gd name="T48" fmla="*/ 0 w 23"/>
                  <a:gd name="T49" fmla="*/ 40 h 44"/>
                  <a:gd name="T50" fmla="*/ 0 w 23"/>
                  <a:gd name="T51" fmla="*/ 40 h 44"/>
                  <a:gd name="T52" fmla="*/ 0 w 23"/>
                  <a:gd name="T53" fmla="*/ 39 h 4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3"/>
                  <a:gd name="T82" fmla="*/ 0 h 44"/>
                  <a:gd name="T83" fmla="*/ 23 w 23"/>
                  <a:gd name="T84" fmla="*/ 44 h 4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3" h="44">
                    <a:moveTo>
                      <a:pt x="0" y="39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1" y="44"/>
                    </a:lnTo>
                    <a:lnTo>
                      <a:pt x="1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8" name="Freeform 500"/>
              <p:cNvSpPr>
                <a:spLocks/>
              </p:cNvSpPr>
              <p:nvPr/>
            </p:nvSpPr>
            <p:spPr bwMode="auto">
              <a:xfrm>
                <a:off x="2028" y="3346"/>
                <a:ext cx="25" cy="43"/>
              </a:xfrm>
              <a:custGeom>
                <a:avLst/>
                <a:gdLst>
                  <a:gd name="T0" fmla="*/ 0 w 25"/>
                  <a:gd name="T1" fmla="*/ 40 h 43"/>
                  <a:gd name="T2" fmla="*/ 23 w 25"/>
                  <a:gd name="T3" fmla="*/ 0 h 43"/>
                  <a:gd name="T4" fmla="*/ 23 w 25"/>
                  <a:gd name="T5" fmla="*/ 0 h 43"/>
                  <a:gd name="T6" fmla="*/ 23 w 25"/>
                  <a:gd name="T7" fmla="*/ 0 h 43"/>
                  <a:gd name="T8" fmla="*/ 23 w 25"/>
                  <a:gd name="T9" fmla="*/ 0 h 43"/>
                  <a:gd name="T10" fmla="*/ 23 w 25"/>
                  <a:gd name="T11" fmla="*/ 0 h 43"/>
                  <a:gd name="T12" fmla="*/ 23 w 25"/>
                  <a:gd name="T13" fmla="*/ 2 h 43"/>
                  <a:gd name="T14" fmla="*/ 23 w 25"/>
                  <a:gd name="T15" fmla="*/ 2 h 43"/>
                  <a:gd name="T16" fmla="*/ 23 w 25"/>
                  <a:gd name="T17" fmla="*/ 2 h 43"/>
                  <a:gd name="T18" fmla="*/ 23 w 25"/>
                  <a:gd name="T19" fmla="*/ 2 h 43"/>
                  <a:gd name="T20" fmla="*/ 23 w 25"/>
                  <a:gd name="T21" fmla="*/ 2 h 43"/>
                  <a:gd name="T22" fmla="*/ 23 w 25"/>
                  <a:gd name="T23" fmla="*/ 2 h 43"/>
                  <a:gd name="T24" fmla="*/ 23 w 25"/>
                  <a:gd name="T25" fmla="*/ 3 h 43"/>
                  <a:gd name="T26" fmla="*/ 23 w 25"/>
                  <a:gd name="T27" fmla="*/ 3 h 43"/>
                  <a:gd name="T28" fmla="*/ 23 w 25"/>
                  <a:gd name="T29" fmla="*/ 3 h 43"/>
                  <a:gd name="T30" fmla="*/ 23 w 25"/>
                  <a:gd name="T31" fmla="*/ 3 h 43"/>
                  <a:gd name="T32" fmla="*/ 23 w 25"/>
                  <a:gd name="T33" fmla="*/ 5 h 43"/>
                  <a:gd name="T34" fmla="*/ 25 w 25"/>
                  <a:gd name="T35" fmla="*/ 5 h 43"/>
                  <a:gd name="T36" fmla="*/ 1 w 25"/>
                  <a:gd name="T37" fmla="*/ 43 h 43"/>
                  <a:gd name="T38" fmla="*/ 1 w 25"/>
                  <a:gd name="T39" fmla="*/ 43 h 43"/>
                  <a:gd name="T40" fmla="*/ 1 w 25"/>
                  <a:gd name="T41" fmla="*/ 43 h 43"/>
                  <a:gd name="T42" fmla="*/ 1 w 25"/>
                  <a:gd name="T43" fmla="*/ 42 h 43"/>
                  <a:gd name="T44" fmla="*/ 1 w 25"/>
                  <a:gd name="T45" fmla="*/ 42 h 43"/>
                  <a:gd name="T46" fmla="*/ 1 w 25"/>
                  <a:gd name="T47" fmla="*/ 42 h 43"/>
                  <a:gd name="T48" fmla="*/ 1 w 25"/>
                  <a:gd name="T49" fmla="*/ 40 h 43"/>
                  <a:gd name="T50" fmla="*/ 1 w 25"/>
                  <a:gd name="T51" fmla="*/ 40 h 43"/>
                  <a:gd name="T52" fmla="*/ 0 w 25"/>
                  <a:gd name="T53" fmla="*/ 40 h 4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"/>
                  <a:gd name="T82" fmla="*/ 0 h 43"/>
                  <a:gd name="T83" fmla="*/ 25 w 25"/>
                  <a:gd name="T84" fmla="*/ 43 h 43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" h="43">
                    <a:moveTo>
                      <a:pt x="0" y="4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1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89" name="Freeform 501"/>
              <p:cNvSpPr>
                <a:spLocks/>
              </p:cNvSpPr>
              <p:nvPr/>
            </p:nvSpPr>
            <p:spPr bwMode="auto">
              <a:xfrm>
                <a:off x="2029" y="3348"/>
                <a:ext cx="24" cy="43"/>
              </a:xfrm>
              <a:custGeom>
                <a:avLst/>
                <a:gdLst>
                  <a:gd name="T0" fmla="*/ 0 w 24"/>
                  <a:gd name="T1" fmla="*/ 40 h 43"/>
                  <a:gd name="T2" fmla="*/ 22 w 24"/>
                  <a:gd name="T3" fmla="*/ 0 h 43"/>
                  <a:gd name="T4" fmla="*/ 22 w 24"/>
                  <a:gd name="T5" fmla="*/ 1 h 43"/>
                  <a:gd name="T6" fmla="*/ 22 w 24"/>
                  <a:gd name="T7" fmla="*/ 1 h 43"/>
                  <a:gd name="T8" fmla="*/ 22 w 24"/>
                  <a:gd name="T9" fmla="*/ 3 h 43"/>
                  <a:gd name="T10" fmla="*/ 22 w 24"/>
                  <a:gd name="T11" fmla="*/ 3 h 43"/>
                  <a:gd name="T12" fmla="*/ 24 w 24"/>
                  <a:gd name="T13" fmla="*/ 3 h 43"/>
                  <a:gd name="T14" fmla="*/ 24 w 24"/>
                  <a:gd name="T15" fmla="*/ 5 h 43"/>
                  <a:gd name="T16" fmla="*/ 24 w 24"/>
                  <a:gd name="T17" fmla="*/ 5 h 43"/>
                  <a:gd name="T18" fmla="*/ 24 w 24"/>
                  <a:gd name="T19" fmla="*/ 5 h 43"/>
                  <a:gd name="T20" fmla="*/ 0 w 24"/>
                  <a:gd name="T21" fmla="*/ 43 h 43"/>
                  <a:gd name="T22" fmla="*/ 0 w 24"/>
                  <a:gd name="T23" fmla="*/ 43 h 43"/>
                  <a:gd name="T24" fmla="*/ 0 w 24"/>
                  <a:gd name="T25" fmla="*/ 43 h 43"/>
                  <a:gd name="T26" fmla="*/ 0 w 24"/>
                  <a:gd name="T27" fmla="*/ 41 h 43"/>
                  <a:gd name="T28" fmla="*/ 0 w 24"/>
                  <a:gd name="T29" fmla="*/ 41 h 43"/>
                  <a:gd name="T30" fmla="*/ 0 w 24"/>
                  <a:gd name="T31" fmla="*/ 41 h 43"/>
                  <a:gd name="T32" fmla="*/ 0 w 24"/>
                  <a:gd name="T33" fmla="*/ 41 h 43"/>
                  <a:gd name="T34" fmla="*/ 0 w 24"/>
                  <a:gd name="T35" fmla="*/ 40 h 43"/>
                  <a:gd name="T36" fmla="*/ 0 w 24"/>
                  <a:gd name="T37" fmla="*/ 40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40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0" name="Freeform 502"/>
              <p:cNvSpPr>
                <a:spLocks/>
              </p:cNvSpPr>
              <p:nvPr/>
            </p:nvSpPr>
            <p:spPr bwMode="auto">
              <a:xfrm>
                <a:off x="2029" y="3351"/>
                <a:ext cx="24" cy="43"/>
              </a:xfrm>
              <a:custGeom>
                <a:avLst/>
                <a:gdLst>
                  <a:gd name="T0" fmla="*/ 0 w 24"/>
                  <a:gd name="T1" fmla="*/ 38 h 43"/>
                  <a:gd name="T2" fmla="*/ 22 w 24"/>
                  <a:gd name="T3" fmla="*/ 0 h 43"/>
                  <a:gd name="T4" fmla="*/ 24 w 24"/>
                  <a:gd name="T5" fmla="*/ 0 h 43"/>
                  <a:gd name="T6" fmla="*/ 24 w 24"/>
                  <a:gd name="T7" fmla="*/ 2 h 43"/>
                  <a:gd name="T8" fmla="*/ 24 w 24"/>
                  <a:gd name="T9" fmla="*/ 2 h 43"/>
                  <a:gd name="T10" fmla="*/ 24 w 24"/>
                  <a:gd name="T11" fmla="*/ 2 h 43"/>
                  <a:gd name="T12" fmla="*/ 24 w 24"/>
                  <a:gd name="T13" fmla="*/ 3 h 43"/>
                  <a:gd name="T14" fmla="*/ 24 w 24"/>
                  <a:gd name="T15" fmla="*/ 3 h 43"/>
                  <a:gd name="T16" fmla="*/ 24 w 24"/>
                  <a:gd name="T17" fmla="*/ 3 h 43"/>
                  <a:gd name="T18" fmla="*/ 24 w 24"/>
                  <a:gd name="T19" fmla="*/ 5 h 43"/>
                  <a:gd name="T20" fmla="*/ 2 w 24"/>
                  <a:gd name="T21" fmla="*/ 43 h 43"/>
                  <a:gd name="T22" fmla="*/ 2 w 24"/>
                  <a:gd name="T23" fmla="*/ 42 h 43"/>
                  <a:gd name="T24" fmla="*/ 2 w 24"/>
                  <a:gd name="T25" fmla="*/ 42 h 43"/>
                  <a:gd name="T26" fmla="*/ 0 w 24"/>
                  <a:gd name="T27" fmla="*/ 42 h 43"/>
                  <a:gd name="T28" fmla="*/ 0 w 24"/>
                  <a:gd name="T29" fmla="*/ 40 h 43"/>
                  <a:gd name="T30" fmla="*/ 0 w 24"/>
                  <a:gd name="T31" fmla="*/ 40 h 43"/>
                  <a:gd name="T32" fmla="*/ 0 w 24"/>
                  <a:gd name="T33" fmla="*/ 40 h 43"/>
                  <a:gd name="T34" fmla="*/ 0 w 24"/>
                  <a:gd name="T35" fmla="*/ 38 h 43"/>
                  <a:gd name="T36" fmla="*/ 0 w 24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38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" y="43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1" name="Freeform 503"/>
              <p:cNvSpPr>
                <a:spLocks/>
              </p:cNvSpPr>
              <p:nvPr/>
            </p:nvSpPr>
            <p:spPr bwMode="auto">
              <a:xfrm>
                <a:off x="2029" y="3353"/>
                <a:ext cx="24" cy="43"/>
              </a:xfrm>
              <a:custGeom>
                <a:avLst/>
                <a:gdLst>
                  <a:gd name="T0" fmla="*/ 0 w 24"/>
                  <a:gd name="T1" fmla="*/ 38 h 43"/>
                  <a:gd name="T2" fmla="*/ 24 w 24"/>
                  <a:gd name="T3" fmla="*/ 0 h 43"/>
                  <a:gd name="T4" fmla="*/ 24 w 24"/>
                  <a:gd name="T5" fmla="*/ 1 h 43"/>
                  <a:gd name="T6" fmla="*/ 24 w 24"/>
                  <a:gd name="T7" fmla="*/ 1 h 43"/>
                  <a:gd name="T8" fmla="*/ 24 w 24"/>
                  <a:gd name="T9" fmla="*/ 1 h 43"/>
                  <a:gd name="T10" fmla="*/ 24 w 24"/>
                  <a:gd name="T11" fmla="*/ 3 h 43"/>
                  <a:gd name="T12" fmla="*/ 24 w 24"/>
                  <a:gd name="T13" fmla="*/ 3 h 43"/>
                  <a:gd name="T14" fmla="*/ 24 w 24"/>
                  <a:gd name="T15" fmla="*/ 3 h 43"/>
                  <a:gd name="T16" fmla="*/ 24 w 24"/>
                  <a:gd name="T17" fmla="*/ 5 h 43"/>
                  <a:gd name="T18" fmla="*/ 24 w 24"/>
                  <a:gd name="T19" fmla="*/ 5 h 43"/>
                  <a:gd name="T20" fmla="*/ 2 w 24"/>
                  <a:gd name="T21" fmla="*/ 43 h 43"/>
                  <a:gd name="T22" fmla="*/ 2 w 24"/>
                  <a:gd name="T23" fmla="*/ 43 h 43"/>
                  <a:gd name="T24" fmla="*/ 2 w 24"/>
                  <a:gd name="T25" fmla="*/ 41 h 43"/>
                  <a:gd name="T26" fmla="*/ 2 w 24"/>
                  <a:gd name="T27" fmla="*/ 41 h 43"/>
                  <a:gd name="T28" fmla="*/ 2 w 24"/>
                  <a:gd name="T29" fmla="*/ 41 h 43"/>
                  <a:gd name="T30" fmla="*/ 2 w 24"/>
                  <a:gd name="T31" fmla="*/ 40 h 43"/>
                  <a:gd name="T32" fmla="*/ 2 w 24"/>
                  <a:gd name="T33" fmla="*/ 40 h 43"/>
                  <a:gd name="T34" fmla="*/ 0 w 24"/>
                  <a:gd name="T35" fmla="*/ 40 h 43"/>
                  <a:gd name="T36" fmla="*/ 0 w 24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38"/>
                    </a:moveTo>
                    <a:lnTo>
                      <a:pt x="24" y="0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2" name="Freeform 504"/>
              <p:cNvSpPr>
                <a:spLocks/>
              </p:cNvSpPr>
              <p:nvPr/>
            </p:nvSpPr>
            <p:spPr bwMode="auto">
              <a:xfrm>
                <a:off x="2031" y="3356"/>
                <a:ext cx="22" cy="42"/>
              </a:xfrm>
              <a:custGeom>
                <a:avLst/>
                <a:gdLst>
                  <a:gd name="T0" fmla="*/ 0 w 22"/>
                  <a:gd name="T1" fmla="*/ 38 h 42"/>
                  <a:gd name="T2" fmla="*/ 22 w 22"/>
                  <a:gd name="T3" fmla="*/ 0 h 42"/>
                  <a:gd name="T4" fmla="*/ 22 w 22"/>
                  <a:gd name="T5" fmla="*/ 0 h 42"/>
                  <a:gd name="T6" fmla="*/ 22 w 22"/>
                  <a:gd name="T7" fmla="*/ 0 h 42"/>
                  <a:gd name="T8" fmla="*/ 22 w 22"/>
                  <a:gd name="T9" fmla="*/ 2 h 42"/>
                  <a:gd name="T10" fmla="*/ 22 w 22"/>
                  <a:gd name="T11" fmla="*/ 2 h 42"/>
                  <a:gd name="T12" fmla="*/ 22 w 22"/>
                  <a:gd name="T13" fmla="*/ 3 h 42"/>
                  <a:gd name="T14" fmla="*/ 22 w 22"/>
                  <a:gd name="T15" fmla="*/ 3 h 42"/>
                  <a:gd name="T16" fmla="*/ 22 w 22"/>
                  <a:gd name="T17" fmla="*/ 3 h 42"/>
                  <a:gd name="T18" fmla="*/ 22 w 22"/>
                  <a:gd name="T19" fmla="*/ 5 h 42"/>
                  <a:gd name="T20" fmla="*/ 0 w 22"/>
                  <a:gd name="T21" fmla="*/ 42 h 42"/>
                  <a:gd name="T22" fmla="*/ 0 w 22"/>
                  <a:gd name="T23" fmla="*/ 42 h 42"/>
                  <a:gd name="T24" fmla="*/ 0 w 22"/>
                  <a:gd name="T25" fmla="*/ 40 h 42"/>
                  <a:gd name="T26" fmla="*/ 0 w 22"/>
                  <a:gd name="T27" fmla="*/ 40 h 42"/>
                  <a:gd name="T28" fmla="*/ 0 w 22"/>
                  <a:gd name="T29" fmla="*/ 40 h 42"/>
                  <a:gd name="T30" fmla="*/ 0 w 22"/>
                  <a:gd name="T31" fmla="*/ 40 h 42"/>
                  <a:gd name="T32" fmla="*/ 0 w 22"/>
                  <a:gd name="T33" fmla="*/ 38 h 42"/>
                  <a:gd name="T34" fmla="*/ 0 w 22"/>
                  <a:gd name="T35" fmla="*/ 38 h 42"/>
                  <a:gd name="T36" fmla="*/ 0 w 22"/>
                  <a:gd name="T37" fmla="*/ 38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2"/>
                  <a:gd name="T59" fmla="*/ 22 w 22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2">
                    <a:moveTo>
                      <a:pt x="0" y="38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3" name="Freeform 505"/>
              <p:cNvSpPr>
                <a:spLocks/>
              </p:cNvSpPr>
              <p:nvPr/>
            </p:nvSpPr>
            <p:spPr bwMode="auto">
              <a:xfrm>
                <a:off x="2031" y="3358"/>
                <a:ext cx="23" cy="41"/>
              </a:xfrm>
              <a:custGeom>
                <a:avLst/>
                <a:gdLst>
                  <a:gd name="T0" fmla="*/ 0 w 23"/>
                  <a:gd name="T1" fmla="*/ 38 h 41"/>
                  <a:gd name="T2" fmla="*/ 22 w 23"/>
                  <a:gd name="T3" fmla="*/ 0 h 41"/>
                  <a:gd name="T4" fmla="*/ 22 w 23"/>
                  <a:gd name="T5" fmla="*/ 1 h 41"/>
                  <a:gd name="T6" fmla="*/ 22 w 23"/>
                  <a:gd name="T7" fmla="*/ 1 h 41"/>
                  <a:gd name="T8" fmla="*/ 22 w 23"/>
                  <a:gd name="T9" fmla="*/ 1 h 41"/>
                  <a:gd name="T10" fmla="*/ 22 w 23"/>
                  <a:gd name="T11" fmla="*/ 3 h 41"/>
                  <a:gd name="T12" fmla="*/ 22 w 23"/>
                  <a:gd name="T13" fmla="*/ 3 h 41"/>
                  <a:gd name="T14" fmla="*/ 22 w 23"/>
                  <a:gd name="T15" fmla="*/ 3 h 41"/>
                  <a:gd name="T16" fmla="*/ 22 w 23"/>
                  <a:gd name="T17" fmla="*/ 5 h 41"/>
                  <a:gd name="T18" fmla="*/ 23 w 23"/>
                  <a:gd name="T19" fmla="*/ 5 h 41"/>
                  <a:gd name="T20" fmla="*/ 2 w 23"/>
                  <a:gd name="T21" fmla="*/ 41 h 41"/>
                  <a:gd name="T22" fmla="*/ 0 w 23"/>
                  <a:gd name="T23" fmla="*/ 41 h 41"/>
                  <a:gd name="T24" fmla="*/ 0 w 23"/>
                  <a:gd name="T25" fmla="*/ 41 h 41"/>
                  <a:gd name="T26" fmla="*/ 0 w 23"/>
                  <a:gd name="T27" fmla="*/ 40 h 41"/>
                  <a:gd name="T28" fmla="*/ 0 w 23"/>
                  <a:gd name="T29" fmla="*/ 40 h 41"/>
                  <a:gd name="T30" fmla="*/ 0 w 23"/>
                  <a:gd name="T31" fmla="*/ 40 h 41"/>
                  <a:gd name="T32" fmla="*/ 0 w 23"/>
                  <a:gd name="T33" fmla="*/ 38 h 41"/>
                  <a:gd name="T34" fmla="*/ 0 w 23"/>
                  <a:gd name="T35" fmla="*/ 38 h 41"/>
                  <a:gd name="T36" fmla="*/ 0 w 23"/>
                  <a:gd name="T37" fmla="*/ 38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1"/>
                  <a:gd name="T59" fmla="*/ 23 w 23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1">
                    <a:moveTo>
                      <a:pt x="0" y="38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" y="41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4" name="Freeform 506"/>
              <p:cNvSpPr>
                <a:spLocks/>
              </p:cNvSpPr>
              <p:nvPr/>
            </p:nvSpPr>
            <p:spPr bwMode="auto">
              <a:xfrm>
                <a:off x="2031" y="3361"/>
                <a:ext cx="23" cy="41"/>
              </a:xfrm>
              <a:custGeom>
                <a:avLst/>
                <a:gdLst>
                  <a:gd name="T0" fmla="*/ 0 w 23"/>
                  <a:gd name="T1" fmla="*/ 37 h 41"/>
                  <a:gd name="T2" fmla="*/ 22 w 23"/>
                  <a:gd name="T3" fmla="*/ 0 h 41"/>
                  <a:gd name="T4" fmla="*/ 22 w 23"/>
                  <a:gd name="T5" fmla="*/ 0 h 41"/>
                  <a:gd name="T6" fmla="*/ 22 w 23"/>
                  <a:gd name="T7" fmla="*/ 0 h 41"/>
                  <a:gd name="T8" fmla="*/ 22 w 23"/>
                  <a:gd name="T9" fmla="*/ 2 h 41"/>
                  <a:gd name="T10" fmla="*/ 23 w 23"/>
                  <a:gd name="T11" fmla="*/ 2 h 41"/>
                  <a:gd name="T12" fmla="*/ 23 w 23"/>
                  <a:gd name="T13" fmla="*/ 2 h 41"/>
                  <a:gd name="T14" fmla="*/ 23 w 23"/>
                  <a:gd name="T15" fmla="*/ 3 h 41"/>
                  <a:gd name="T16" fmla="*/ 23 w 23"/>
                  <a:gd name="T17" fmla="*/ 3 h 41"/>
                  <a:gd name="T18" fmla="*/ 23 w 23"/>
                  <a:gd name="T19" fmla="*/ 3 h 41"/>
                  <a:gd name="T20" fmla="*/ 2 w 23"/>
                  <a:gd name="T21" fmla="*/ 41 h 41"/>
                  <a:gd name="T22" fmla="*/ 2 w 23"/>
                  <a:gd name="T23" fmla="*/ 40 h 41"/>
                  <a:gd name="T24" fmla="*/ 2 w 23"/>
                  <a:gd name="T25" fmla="*/ 40 h 41"/>
                  <a:gd name="T26" fmla="*/ 2 w 23"/>
                  <a:gd name="T27" fmla="*/ 40 h 41"/>
                  <a:gd name="T28" fmla="*/ 2 w 23"/>
                  <a:gd name="T29" fmla="*/ 38 h 41"/>
                  <a:gd name="T30" fmla="*/ 0 w 23"/>
                  <a:gd name="T31" fmla="*/ 38 h 41"/>
                  <a:gd name="T32" fmla="*/ 0 w 23"/>
                  <a:gd name="T33" fmla="*/ 38 h 41"/>
                  <a:gd name="T34" fmla="*/ 0 w 23"/>
                  <a:gd name="T35" fmla="*/ 37 h 41"/>
                  <a:gd name="T36" fmla="*/ 0 w 23"/>
                  <a:gd name="T37" fmla="*/ 37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1"/>
                  <a:gd name="T59" fmla="*/ 23 w 23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1">
                    <a:moveTo>
                      <a:pt x="0" y="37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" y="41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5" name="Freeform 507"/>
              <p:cNvSpPr>
                <a:spLocks/>
              </p:cNvSpPr>
              <p:nvPr/>
            </p:nvSpPr>
            <p:spPr bwMode="auto">
              <a:xfrm>
                <a:off x="2033" y="3363"/>
                <a:ext cx="21" cy="41"/>
              </a:xfrm>
              <a:custGeom>
                <a:avLst/>
                <a:gdLst>
                  <a:gd name="T0" fmla="*/ 0 w 21"/>
                  <a:gd name="T1" fmla="*/ 36 h 41"/>
                  <a:gd name="T2" fmla="*/ 21 w 21"/>
                  <a:gd name="T3" fmla="*/ 0 h 41"/>
                  <a:gd name="T4" fmla="*/ 21 w 21"/>
                  <a:gd name="T5" fmla="*/ 0 h 41"/>
                  <a:gd name="T6" fmla="*/ 21 w 21"/>
                  <a:gd name="T7" fmla="*/ 1 h 41"/>
                  <a:gd name="T8" fmla="*/ 21 w 21"/>
                  <a:gd name="T9" fmla="*/ 1 h 41"/>
                  <a:gd name="T10" fmla="*/ 21 w 21"/>
                  <a:gd name="T11" fmla="*/ 1 h 41"/>
                  <a:gd name="T12" fmla="*/ 21 w 21"/>
                  <a:gd name="T13" fmla="*/ 3 h 41"/>
                  <a:gd name="T14" fmla="*/ 21 w 21"/>
                  <a:gd name="T15" fmla="*/ 3 h 41"/>
                  <a:gd name="T16" fmla="*/ 21 w 21"/>
                  <a:gd name="T17" fmla="*/ 3 h 41"/>
                  <a:gd name="T18" fmla="*/ 21 w 21"/>
                  <a:gd name="T19" fmla="*/ 5 h 41"/>
                  <a:gd name="T20" fmla="*/ 0 w 21"/>
                  <a:gd name="T21" fmla="*/ 41 h 41"/>
                  <a:gd name="T22" fmla="*/ 0 w 21"/>
                  <a:gd name="T23" fmla="*/ 41 h 41"/>
                  <a:gd name="T24" fmla="*/ 0 w 21"/>
                  <a:gd name="T25" fmla="*/ 39 h 41"/>
                  <a:gd name="T26" fmla="*/ 0 w 21"/>
                  <a:gd name="T27" fmla="*/ 39 h 41"/>
                  <a:gd name="T28" fmla="*/ 0 w 21"/>
                  <a:gd name="T29" fmla="*/ 39 h 41"/>
                  <a:gd name="T30" fmla="*/ 0 w 21"/>
                  <a:gd name="T31" fmla="*/ 38 h 41"/>
                  <a:gd name="T32" fmla="*/ 0 w 21"/>
                  <a:gd name="T33" fmla="*/ 38 h 41"/>
                  <a:gd name="T34" fmla="*/ 0 w 21"/>
                  <a:gd name="T35" fmla="*/ 38 h 41"/>
                  <a:gd name="T36" fmla="*/ 0 w 21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41"/>
                  <a:gd name="T59" fmla="*/ 21 w 21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41">
                    <a:moveTo>
                      <a:pt x="0" y="36"/>
                    </a:moveTo>
                    <a:lnTo>
                      <a:pt x="21" y="0"/>
                    </a:lnTo>
                    <a:lnTo>
                      <a:pt x="21" y="1"/>
                    </a:lnTo>
                    <a:lnTo>
                      <a:pt x="21" y="3"/>
                    </a:lnTo>
                    <a:lnTo>
                      <a:pt x="21" y="5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6" name="Freeform 508"/>
              <p:cNvSpPr>
                <a:spLocks/>
              </p:cNvSpPr>
              <p:nvPr/>
            </p:nvSpPr>
            <p:spPr bwMode="auto">
              <a:xfrm>
                <a:off x="2033" y="3364"/>
                <a:ext cx="21" cy="42"/>
              </a:xfrm>
              <a:custGeom>
                <a:avLst/>
                <a:gdLst>
                  <a:gd name="T0" fmla="*/ 0 w 21"/>
                  <a:gd name="T1" fmla="*/ 38 h 42"/>
                  <a:gd name="T2" fmla="*/ 21 w 21"/>
                  <a:gd name="T3" fmla="*/ 0 h 42"/>
                  <a:gd name="T4" fmla="*/ 21 w 21"/>
                  <a:gd name="T5" fmla="*/ 2 h 42"/>
                  <a:gd name="T6" fmla="*/ 21 w 21"/>
                  <a:gd name="T7" fmla="*/ 2 h 42"/>
                  <a:gd name="T8" fmla="*/ 21 w 21"/>
                  <a:gd name="T9" fmla="*/ 2 h 42"/>
                  <a:gd name="T10" fmla="*/ 21 w 21"/>
                  <a:gd name="T11" fmla="*/ 4 h 42"/>
                  <a:gd name="T12" fmla="*/ 21 w 21"/>
                  <a:gd name="T13" fmla="*/ 4 h 42"/>
                  <a:gd name="T14" fmla="*/ 21 w 21"/>
                  <a:gd name="T15" fmla="*/ 4 h 42"/>
                  <a:gd name="T16" fmla="*/ 21 w 21"/>
                  <a:gd name="T17" fmla="*/ 5 h 42"/>
                  <a:gd name="T18" fmla="*/ 21 w 21"/>
                  <a:gd name="T19" fmla="*/ 5 h 42"/>
                  <a:gd name="T20" fmla="*/ 0 w 21"/>
                  <a:gd name="T21" fmla="*/ 42 h 42"/>
                  <a:gd name="T22" fmla="*/ 0 w 21"/>
                  <a:gd name="T23" fmla="*/ 42 h 42"/>
                  <a:gd name="T24" fmla="*/ 0 w 21"/>
                  <a:gd name="T25" fmla="*/ 40 h 42"/>
                  <a:gd name="T26" fmla="*/ 0 w 21"/>
                  <a:gd name="T27" fmla="*/ 40 h 42"/>
                  <a:gd name="T28" fmla="*/ 0 w 21"/>
                  <a:gd name="T29" fmla="*/ 40 h 42"/>
                  <a:gd name="T30" fmla="*/ 0 w 21"/>
                  <a:gd name="T31" fmla="*/ 40 h 42"/>
                  <a:gd name="T32" fmla="*/ 0 w 21"/>
                  <a:gd name="T33" fmla="*/ 38 h 42"/>
                  <a:gd name="T34" fmla="*/ 0 w 21"/>
                  <a:gd name="T35" fmla="*/ 38 h 42"/>
                  <a:gd name="T36" fmla="*/ 0 w 21"/>
                  <a:gd name="T37" fmla="*/ 38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42"/>
                  <a:gd name="T59" fmla="*/ 21 w 21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42">
                    <a:moveTo>
                      <a:pt x="0" y="38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5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7" name="Freeform 509"/>
              <p:cNvSpPr>
                <a:spLocks/>
              </p:cNvSpPr>
              <p:nvPr/>
            </p:nvSpPr>
            <p:spPr bwMode="auto">
              <a:xfrm>
                <a:off x="2033" y="3368"/>
                <a:ext cx="23" cy="39"/>
              </a:xfrm>
              <a:custGeom>
                <a:avLst/>
                <a:gdLst>
                  <a:gd name="T0" fmla="*/ 0 w 23"/>
                  <a:gd name="T1" fmla="*/ 36 h 39"/>
                  <a:gd name="T2" fmla="*/ 21 w 23"/>
                  <a:gd name="T3" fmla="*/ 0 h 39"/>
                  <a:gd name="T4" fmla="*/ 21 w 23"/>
                  <a:gd name="T5" fmla="*/ 0 h 39"/>
                  <a:gd name="T6" fmla="*/ 21 w 23"/>
                  <a:gd name="T7" fmla="*/ 0 h 39"/>
                  <a:gd name="T8" fmla="*/ 21 w 23"/>
                  <a:gd name="T9" fmla="*/ 1 h 39"/>
                  <a:gd name="T10" fmla="*/ 21 w 23"/>
                  <a:gd name="T11" fmla="*/ 1 h 39"/>
                  <a:gd name="T12" fmla="*/ 21 w 23"/>
                  <a:gd name="T13" fmla="*/ 1 h 39"/>
                  <a:gd name="T14" fmla="*/ 21 w 23"/>
                  <a:gd name="T15" fmla="*/ 3 h 39"/>
                  <a:gd name="T16" fmla="*/ 21 w 23"/>
                  <a:gd name="T17" fmla="*/ 3 h 39"/>
                  <a:gd name="T18" fmla="*/ 23 w 23"/>
                  <a:gd name="T19" fmla="*/ 3 h 39"/>
                  <a:gd name="T20" fmla="*/ 1 w 23"/>
                  <a:gd name="T21" fmla="*/ 39 h 39"/>
                  <a:gd name="T22" fmla="*/ 1 w 23"/>
                  <a:gd name="T23" fmla="*/ 39 h 39"/>
                  <a:gd name="T24" fmla="*/ 1 w 23"/>
                  <a:gd name="T25" fmla="*/ 39 h 39"/>
                  <a:gd name="T26" fmla="*/ 1 w 23"/>
                  <a:gd name="T27" fmla="*/ 38 h 39"/>
                  <a:gd name="T28" fmla="*/ 0 w 23"/>
                  <a:gd name="T29" fmla="*/ 38 h 39"/>
                  <a:gd name="T30" fmla="*/ 0 w 23"/>
                  <a:gd name="T31" fmla="*/ 38 h 39"/>
                  <a:gd name="T32" fmla="*/ 0 w 23"/>
                  <a:gd name="T33" fmla="*/ 36 h 39"/>
                  <a:gd name="T34" fmla="*/ 0 w 23"/>
                  <a:gd name="T35" fmla="*/ 36 h 39"/>
                  <a:gd name="T36" fmla="*/ 0 w 23"/>
                  <a:gd name="T37" fmla="*/ 36 h 3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39"/>
                  <a:gd name="T59" fmla="*/ 23 w 23"/>
                  <a:gd name="T60" fmla="*/ 39 h 3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39">
                    <a:moveTo>
                      <a:pt x="0" y="36"/>
                    </a:moveTo>
                    <a:lnTo>
                      <a:pt x="21" y="0"/>
                    </a:lnTo>
                    <a:lnTo>
                      <a:pt x="21" y="1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8" name="Freeform 510"/>
              <p:cNvSpPr>
                <a:spLocks/>
              </p:cNvSpPr>
              <p:nvPr/>
            </p:nvSpPr>
            <p:spPr bwMode="auto">
              <a:xfrm>
                <a:off x="2033" y="3369"/>
                <a:ext cx="23" cy="42"/>
              </a:xfrm>
              <a:custGeom>
                <a:avLst/>
                <a:gdLst>
                  <a:gd name="T0" fmla="*/ 0 w 23"/>
                  <a:gd name="T1" fmla="*/ 37 h 42"/>
                  <a:gd name="T2" fmla="*/ 21 w 23"/>
                  <a:gd name="T3" fmla="*/ 0 h 42"/>
                  <a:gd name="T4" fmla="*/ 21 w 23"/>
                  <a:gd name="T5" fmla="*/ 0 h 42"/>
                  <a:gd name="T6" fmla="*/ 21 w 23"/>
                  <a:gd name="T7" fmla="*/ 2 h 42"/>
                  <a:gd name="T8" fmla="*/ 21 w 23"/>
                  <a:gd name="T9" fmla="*/ 2 h 42"/>
                  <a:gd name="T10" fmla="*/ 23 w 23"/>
                  <a:gd name="T11" fmla="*/ 2 h 42"/>
                  <a:gd name="T12" fmla="*/ 23 w 23"/>
                  <a:gd name="T13" fmla="*/ 4 h 42"/>
                  <a:gd name="T14" fmla="*/ 23 w 23"/>
                  <a:gd name="T15" fmla="*/ 4 h 42"/>
                  <a:gd name="T16" fmla="*/ 23 w 23"/>
                  <a:gd name="T17" fmla="*/ 4 h 42"/>
                  <a:gd name="T18" fmla="*/ 23 w 23"/>
                  <a:gd name="T19" fmla="*/ 4 h 42"/>
                  <a:gd name="T20" fmla="*/ 1 w 23"/>
                  <a:gd name="T21" fmla="*/ 42 h 42"/>
                  <a:gd name="T22" fmla="*/ 1 w 23"/>
                  <a:gd name="T23" fmla="*/ 40 h 42"/>
                  <a:gd name="T24" fmla="*/ 1 w 23"/>
                  <a:gd name="T25" fmla="*/ 40 h 42"/>
                  <a:gd name="T26" fmla="*/ 1 w 23"/>
                  <a:gd name="T27" fmla="*/ 40 h 42"/>
                  <a:gd name="T28" fmla="*/ 1 w 23"/>
                  <a:gd name="T29" fmla="*/ 38 h 42"/>
                  <a:gd name="T30" fmla="*/ 1 w 23"/>
                  <a:gd name="T31" fmla="*/ 38 h 42"/>
                  <a:gd name="T32" fmla="*/ 1 w 23"/>
                  <a:gd name="T33" fmla="*/ 38 h 42"/>
                  <a:gd name="T34" fmla="*/ 1 w 23"/>
                  <a:gd name="T35" fmla="*/ 37 h 42"/>
                  <a:gd name="T36" fmla="*/ 0 w 23"/>
                  <a:gd name="T37" fmla="*/ 37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2"/>
                  <a:gd name="T59" fmla="*/ 23 w 23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2">
                    <a:moveTo>
                      <a:pt x="0" y="37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1" y="42"/>
                    </a:lnTo>
                    <a:lnTo>
                      <a:pt x="1" y="40"/>
                    </a:lnTo>
                    <a:lnTo>
                      <a:pt x="1" y="38"/>
                    </a:lnTo>
                    <a:lnTo>
                      <a:pt x="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499" name="Freeform 511"/>
              <p:cNvSpPr>
                <a:spLocks/>
              </p:cNvSpPr>
              <p:nvPr/>
            </p:nvSpPr>
            <p:spPr bwMode="auto">
              <a:xfrm>
                <a:off x="2034" y="3371"/>
                <a:ext cx="22" cy="41"/>
              </a:xfrm>
              <a:custGeom>
                <a:avLst/>
                <a:gdLst>
                  <a:gd name="T0" fmla="*/ 0 w 22"/>
                  <a:gd name="T1" fmla="*/ 36 h 41"/>
                  <a:gd name="T2" fmla="*/ 22 w 22"/>
                  <a:gd name="T3" fmla="*/ 0 h 41"/>
                  <a:gd name="T4" fmla="*/ 22 w 22"/>
                  <a:gd name="T5" fmla="*/ 2 h 41"/>
                  <a:gd name="T6" fmla="*/ 22 w 22"/>
                  <a:gd name="T7" fmla="*/ 2 h 41"/>
                  <a:gd name="T8" fmla="*/ 22 w 22"/>
                  <a:gd name="T9" fmla="*/ 2 h 41"/>
                  <a:gd name="T10" fmla="*/ 22 w 22"/>
                  <a:gd name="T11" fmla="*/ 2 h 41"/>
                  <a:gd name="T12" fmla="*/ 22 w 22"/>
                  <a:gd name="T13" fmla="*/ 3 h 41"/>
                  <a:gd name="T14" fmla="*/ 22 w 22"/>
                  <a:gd name="T15" fmla="*/ 3 h 41"/>
                  <a:gd name="T16" fmla="*/ 22 w 22"/>
                  <a:gd name="T17" fmla="*/ 3 h 41"/>
                  <a:gd name="T18" fmla="*/ 22 w 22"/>
                  <a:gd name="T19" fmla="*/ 5 h 41"/>
                  <a:gd name="T20" fmla="*/ 0 w 22"/>
                  <a:gd name="T21" fmla="*/ 41 h 41"/>
                  <a:gd name="T22" fmla="*/ 0 w 22"/>
                  <a:gd name="T23" fmla="*/ 41 h 41"/>
                  <a:gd name="T24" fmla="*/ 0 w 22"/>
                  <a:gd name="T25" fmla="*/ 40 h 41"/>
                  <a:gd name="T26" fmla="*/ 0 w 22"/>
                  <a:gd name="T27" fmla="*/ 40 h 41"/>
                  <a:gd name="T28" fmla="*/ 0 w 22"/>
                  <a:gd name="T29" fmla="*/ 40 h 41"/>
                  <a:gd name="T30" fmla="*/ 0 w 22"/>
                  <a:gd name="T31" fmla="*/ 38 h 41"/>
                  <a:gd name="T32" fmla="*/ 0 w 22"/>
                  <a:gd name="T33" fmla="*/ 38 h 41"/>
                  <a:gd name="T34" fmla="*/ 0 w 22"/>
                  <a:gd name="T35" fmla="*/ 38 h 41"/>
                  <a:gd name="T36" fmla="*/ 0 w 22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1"/>
                  <a:gd name="T59" fmla="*/ 22 w 22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1">
                    <a:moveTo>
                      <a:pt x="0" y="36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0" name="Freeform 512"/>
              <p:cNvSpPr>
                <a:spLocks/>
              </p:cNvSpPr>
              <p:nvPr/>
            </p:nvSpPr>
            <p:spPr bwMode="auto">
              <a:xfrm>
                <a:off x="2034" y="3373"/>
                <a:ext cx="22" cy="41"/>
              </a:xfrm>
              <a:custGeom>
                <a:avLst/>
                <a:gdLst>
                  <a:gd name="T0" fmla="*/ 0 w 22"/>
                  <a:gd name="T1" fmla="*/ 38 h 41"/>
                  <a:gd name="T2" fmla="*/ 22 w 22"/>
                  <a:gd name="T3" fmla="*/ 0 h 41"/>
                  <a:gd name="T4" fmla="*/ 22 w 22"/>
                  <a:gd name="T5" fmla="*/ 1 h 41"/>
                  <a:gd name="T6" fmla="*/ 22 w 22"/>
                  <a:gd name="T7" fmla="*/ 1 h 41"/>
                  <a:gd name="T8" fmla="*/ 22 w 22"/>
                  <a:gd name="T9" fmla="*/ 1 h 41"/>
                  <a:gd name="T10" fmla="*/ 22 w 22"/>
                  <a:gd name="T11" fmla="*/ 3 h 41"/>
                  <a:gd name="T12" fmla="*/ 22 w 22"/>
                  <a:gd name="T13" fmla="*/ 3 h 41"/>
                  <a:gd name="T14" fmla="*/ 22 w 22"/>
                  <a:gd name="T15" fmla="*/ 3 h 41"/>
                  <a:gd name="T16" fmla="*/ 22 w 22"/>
                  <a:gd name="T17" fmla="*/ 5 h 41"/>
                  <a:gd name="T18" fmla="*/ 22 w 22"/>
                  <a:gd name="T19" fmla="*/ 5 h 41"/>
                  <a:gd name="T20" fmla="*/ 2 w 22"/>
                  <a:gd name="T21" fmla="*/ 41 h 41"/>
                  <a:gd name="T22" fmla="*/ 2 w 22"/>
                  <a:gd name="T23" fmla="*/ 41 h 41"/>
                  <a:gd name="T24" fmla="*/ 0 w 22"/>
                  <a:gd name="T25" fmla="*/ 39 h 41"/>
                  <a:gd name="T26" fmla="*/ 0 w 22"/>
                  <a:gd name="T27" fmla="*/ 39 h 41"/>
                  <a:gd name="T28" fmla="*/ 0 w 22"/>
                  <a:gd name="T29" fmla="*/ 39 h 41"/>
                  <a:gd name="T30" fmla="*/ 0 w 22"/>
                  <a:gd name="T31" fmla="*/ 39 h 41"/>
                  <a:gd name="T32" fmla="*/ 0 w 22"/>
                  <a:gd name="T33" fmla="*/ 38 h 41"/>
                  <a:gd name="T34" fmla="*/ 0 w 22"/>
                  <a:gd name="T35" fmla="*/ 38 h 41"/>
                  <a:gd name="T36" fmla="*/ 0 w 22"/>
                  <a:gd name="T37" fmla="*/ 38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1"/>
                  <a:gd name="T59" fmla="*/ 22 w 22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1">
                    <a:moveTo>
                      <a:pt x="0" y="38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2" y="41"/>
                    </a:lnTo>
                    <a:lnTo>
                      <a:pt x="0" y="3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1" name="Freeform 513"/>
              <p:cNvSpPr>
                <a:spLocks/>
              </p:cNvSpPr>
              <p:nvPr/>
            </p:nvSpPr>
            <p:spPr bwMode="auto">
              <a:xfrm>
                <a:off x="2034" y="3376"/>
                <a:ext cx="24" cy="40"/>
              </a:xfrm>
              <a:custGeom>
                <a:avLst/>
                <a:gdLst>
                  <a:gd name="T0" fmla="*/ 0 w 24"/>
                  <a:gd name="T1" fmla="*/ 36 h 40"/>
                  <a:gd name="T2" fmla="*/ 22 w 24"/>
                  <a:gd name="T3" fmla="*/ 0 h 40"/>
                  <a:gd name="T4" fmla="*/ 22 w 24"/>
                  <a:gd name="T5" fmla="*/ 0 h 40"/>
                  <a:gd name="T6" fmla="*/ 22 w 24"/>
                  <a:gd name="T7" fmla="*/ 0 h 40"/>
                  <a:gd name="T8" fmla="*/ 22 w 24"/>
                  <a:gd name="T9" fmla="*/ 2 h 40"/>
                  <a:gd name="T10" fmla="*/ 22 w 24"/>
                  <a:gd name="T11" fmla="*/ 2 h 40"/>
                  <a:gd name="T12" fmla="*/ 22 w 24"/>
                  <a:gd name="T13" fmla="*/ 2 h 40"/>
                  <a:gd name="T14" fmla="*/ 24 w 24"/>
                  <a:gd name="T15" fmla="*/ 3 h 40"/>
                  <a:gd name="T16" fmla="*/ 24 w 24"/>
                  <a:gd name="T17" fmla="*/ 3 h 40"/>
                  <a:gd name="T18" fmla="*/ 24 w 24"/>
                  <a:gd name="T19" fmla="*/ 3 h 40"/>
                  <a:gd name="T20" fmla="*/ 2 w 24"/>
                  <a:gd name="T21" fmla="*/ 40 h 40"/>
                  <a:gd name="T22" fmla="*/ 2 w 24"/>
                  <a:gd name="T23" fmla="*/ 40 h 40"/>
                  <a:gd name="T24" fmla="*/ 2 w 24"/>
                  <a:gd name="T25" fmla="*/ 40 h 40"/>
                  <a:gd name="T26" fmla="*/ 2 w 24"/>
                  <a:gd name="T27" fmla="*/ 38 h 40"/>
                  <a:gd name="T28" fmla="*/ 2 w 24"/>
                  <a:gd name="T29" fmla="*/ 38 h 40"/>
                  <a:gd name="T30" fmla="*/ 2 w 24"/>
                  <a:gd name="T31" fmla="*/ 38 h 40"/>
                  <a:gd name="T32" fmla="*/ 0 w 24"/>
                  <a:gd name="T33" fmla="*/ 36 h 40"/>
                  <a:gd name="T34" fmla="*/ 0 w 24"/>
                  <a:gd name="T35" fmla="*/ 36 h 40"/>
                  <a:gd name="T36" fmla="*/ 0 w 24"/>
                  <a:gd name="T37" fmla="*/ 36 h 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0"/>
                  <a:gd name="T59" fmla="*/ 24 w 24"/>
                  <a:gd name="T60" fmla="*/ 40 h 4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0">
                    <a:moveTo>
                      <a:pt x="0" y="36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4" y="3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2" name="Freeform 514"/>
              <p:cNvSpPr>
                <a:spLocks/>
              </p:cNvSpPr>
              <p:nvPr/>
            </p:nvSpPr>
            <p:spPr bwMode="auto">
              <a:xfrm>
                <a:off x="2036" y="3378"/>
                <a:ext cx="22" cy="41"/>
              </a:xfrm>
              <a:custGeom>
                <a:avLst/>
                <a:gdLst>
                  <a:gd name="T0" fmla="*/ 0 w 22"/>
                  <a:gd name="T1" fmla="*/ 36 h 41"/>
                  <a:gd name="T2" fmla="*/ 20 w 22"/>
                  <a:gd name="T3" fmla="*/ 0 h 41"/>
                  <a:gd name="T4" fmla="*/ 20 w 22"/>
                  <a:gd name="T5" fmla="*/ 0 h 41"/>
                  <a:gd name="T6" fmla="*/ 22 w 22"/>
                  <a:gd name="T7" fmla="*/ 1 h 41"/>
                  <a:gd name="T8" fmla="*/ 22 w 22"/>
                  <a:gd name="T9" fmla="*/ 1 h 41"/>
                  <a:gd name="T10" fmla="*/ 22 w 22"/>
                  <a:gd name="T11" fmla="*/ 1 h 41"/>
                  <a:gd name="T12" fmla="*/ 22 w 22"/>
                  <a:gd name="T13" fmla="*/ 3 h 41"/>
                  <a:gd name="T14" fmla="*/ 22 w 22"/>
                  <a:gd name="T15" fmla="*/ 3 h 41"/>
                  <a:gd name="T16" fmla="*/ 22 w 22"/>
                  <a:gd name="T17" fmla="*/ 3 h 41"/>
                  <a:gd name="T18" fmla="*/ 22 w 22"/>
                  <a:gd name="T19" fmla="*/ 5 h 41"/>
                  <a:gd name="T20" fmla="*/ 0 w 22"/>
                  <a:gd name="T21" fmla="*/ 41 h 41"/>
                  <a:gd name="T22" fmla="*/ 0 w 22"/>
                  <a:gd name="T23" fmla="*/ 39 h 41"/>
                  <a:gd name="T24" fmla="*/ 0 w 22"/>
                  <a:gd name="T25" fmla="*/ 39 h 41"/>
                  <a:gd name="T26" fmla="*/ 0 w 22"/>
                  <a:gd name="T27" fmla="*/ 39 h 41"/>
                  <a:gd name="T28" fmla="*/ 0 w 22"/>
                  <a:gd name="T29" fmla="*/ 38 h 41"/>
                  <a:gd name="T30" fmla="*/ 0 w 22"/>
                  <a:gd name="T31" fmla="*/ 38 h 41"/>
                  <a:gd name="T32" fmla="*/ 0 w 22"/>
                  <a:gd name="T33" fmla="*/ 38 h 41"/>
                  <a:gd name="T34" fmla="*/ 0 w 22"/>
                  <a:gd name="T35" fmla="*/ 36 h 41"/>
                  <a:gd name="T36" fmla="*/ 0 w 22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1"/>
                  <a:gd name="T59" fmla="*/ 22 w 22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1">
                    <a:moveTo>
                      <a:pt x="0" y="36"/>
                    </a:moveTo>
                    <a:lnTo>
                      <a:pt x="20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3" name="Freeform 515"/>
              <p:cNvSpPr>
                <a:spLocks/>
              </p:cNvSpPr>
              <p:nvPr/>
            </p:nvSpPr>
            <p:spPr bwMode="auto">
              <a:xfrm>
                <a:off x="2036" y="3379"/>
                <a:ext cx="22" cy="42"/>
              </a:xfrm>
              <a:custGeom>
                <a:avLst/>
                <a:gdLst>
                  <a:gd name="T0" fmla="*/ 0 w 22"/>
                  <a:gd name="T1" fmla="*/ 37 h 42"/>
                  <a:gd name="T2" fmla="*/ 22 w 22"/>
                  <a:gd name="T3" fmla="*/ 0 h 42"/>
                  <a:gd name="T4" fmla="*/ 22 w 22"/>
                  <a:gd name="T5" fmla="*/ 2 h 42"/>
                  <a:gd name="T6" fmla="*/ 22 w 22"/>
                  <a:gd name="T7" fmla="*/ 2 h 42"/>
                  <a:gd name="T8" fmla="*/ 22 w 22"/>
                  <a:gd name="T9" fmla="*/ 2 h 42"/>
                  <a:gd name="T10" fmla="*/ 22 w 22"/>
                  <a:gd name="T11" fmla="*/ 4 h 42"/>
                  <a:gd name="T12" fmla="*/ 22 w 22"/>
                  <a:gd name="T13" fmla="*/ 4 h 42"/>
                  <a:gd name="T14" fmla="*/ 22 w 22"/>
                  <a:gd name="T15" fmla="*/ 4 h 42"/>
                  <a:gd name="T16" fmla="*/ 22 w 22"/>
                  <a:gd name="T17" fmla="*/ 4 h 42"/>
                  <a:gd name="T18" fmla="*/ 22 w 22"/>
                  <a:gd name="T19" fmla="*/ 5 h 42"/>
                  <a:gd name="T20" fmla="*/ 0 w 22"/>
                  <a:gd name="T21" fmla="*/ 42 h 42"/>
                  <a:gd name="T22" fmla="*/ 0 w 22"/>
                  <a:gd name="T23" fmla="*/ 42 h 42"/>
                  <a:gd name="T24" fmla="*/ 0 w 22"/>
                  <a:gd name="T25" fmla="*/ 40 h 42"/>
                  <a:gd name="T26" fmla="*/ 0 w 22"/>
                  <a:gd name="T27" fmla="*/ 40 h 42"/>
                  <a:gd name="T28" fmla="*/ 0 w 22"/>
                  <a:gd name="T29" fmla="*/ 40 h 42"/>
                  <a:gd name="T30" fmla="*/ 0 w 22"/>
                  <a:gd name="T31" fmla="*/ 38 h 42"/>
                  <a:gd name="T32" fmla="*/ 0 w 22"/>
                  <a:gd name="T33" fmla="*/ 38 h 42"/>
                  <a:gd name="T34" fmla="*/ 0 w 22"/>
                  <a:gd name="T35" fmla="*/ 38 h 42"/>
                  <a:gd name="T36" fmla="*/ 0 w 22"/>
                  <a:gd name="T37" fmla="*/ 37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2"/>
                  <a:gd name="T59" fmla="*/ 22 w 22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2">
                    <a:moveTo>
                      <a:pt x="0" y="37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2" y="5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4" name="Freeform 516"/>
              <p:cNvSpPr>
                <a:spLocks/>
              </p:cNvSpPr>
              <p:nvPr/>
            </p:nvSpPr>
            <p:spPr bwMode="auto">
              <a:xfrm>
                <a:off x="2036" y="3383"/>
                <a:ext cx="23" cy="39"/>
              </a:xfrm>
              <a:custGeom>
                <a:avLst/>
                <a:gdLst>
                  <a:gd name="T0" fmla="*/ 0 w 23"/>
                  <a:gd name="T1" fmla="*/ 36 h 39"/>
                  <a:gd name="T2" fmla="*/ 22 w 23"/>
                  <a:gd name="T3" fmla="*/ 0 h 39"/>
                  <a:gd name="T4" fmla="*/ 22 w 23"/>
                  <a:gd name="T5" fmla="*/ 0 h 39"/>
                  <a:gd name="T6" fmla="*/ 22 w 23"/>
                  <a:gd name="T7" fmla="*/ 0 h 39"/>
                  <a:gd name="T8" fmla="*/ 22 w 23"/>
                  <a:gd name="T9" fmla="*/ 0 h 39"/>
                  <a:gd name="T10" fmla="*/ 22 w 23"/>
                  <a:gd name="T11" fmla="*/ 1 h 39"/>
                  <a:gd name="T12" fmla="*/ 22 w 23"/>
                  <a:gd name="T13" fmla="*/ 1 h 39"/>
                  <a:gd name="T14" fmla="*/ 22 w 23"/>
                  <a:gd name="T15" fmla="*/ 1 h 39"/>
                  <a:gd name="T16" fmla="*/ 23 w 23"/>
                  <a:gd name="T17" fmla="*/ 3 h 39"/>
                  <a:gd name="T18" fmla="*/ 23 w 23"/>
                  <a:gd name="T19" fmla="*/ 3 h 39"/>
                  <a:gd name="T20" fmla="*/ 2 w 23"/>
                  <a:gd name="T21" fmla="*/ 39 h 39"/>
                  <a:gd name="T22" fmla="*/ 2 w 23"/>
                  <a:gd name="T23" fmla="*/ 39 h 39"/>
                  <a:gd name="T24" fmla="*/ 2 w 23"/>
                  <a:gd name="T25" fmla="*/ 39 h 39"/>
                  <a:gd name="T26" fmla="*/ 0 w 23"/>
                  <a:gd name="T27" fmla="*/ 38 h 39"/>
                  <a:gd name="T28" fmla="*/ 0 w 23"/>
                  <a:gd name="T29" fmla="*/ 38 h 39"/>
                  <a:gd name="T30" fmla="*/ 0 w 23"/>
                  <a:gd name="T31" fmla="*/ 38 h 39"/>
                  <a:gd name="T32" fmla="*/ 0 w 23"/>
                  <a:gd name="T33" fmla="*/ 36 h 39"/>
                  <a:gd name="T34" fmla="*/ 0 w 23"/>
                  <a:gd name="T35" fmla="*/ 36 h 39"/>
                  <a:gd name="T36" fmla="*/ 0 w 23"/>
                  <a:gd name="T37" fmla="*/ 36 h 3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39"/>
                  <a:gd name="T59" fmla="*/ 23 w 23"/>
                  <a:gd name="T60" fmla="*/ 39 h 3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39">
                    <a:moveTo>
                      <a:pt x="0" y="36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" y="39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5" name="Freeform 517"/>
              <p:cNvSpPr>
                <a:spLocks/>
              </p:cNvSpPr>
              <p:nvPr/>
            </p:nvSpPr>
            <p:spPr bwMode="auto">
              <a:xfrm>
                <a:off x="2036" y="3384"/>
                <a:ext cx="23" cy="42"/>
              </a:xfrm>
              <a:custGeom>
                <a:avLst/>
                <a:gdLst>
                  <a:gd name="T0" fmla="*/ 0 w 23"/>
                  <a:gd name="T1" fmla="*/ 37 h 42"/>
                  <a:gd name="T2" fmla="*/ 22 w 23"/>
                  <a:gd name="T3" fmla="*/ 0 h 42"/>
                  <a:gd name="T4" fmla="*/ 22 w 23"/>
                  <a:gd name="T5" fmla="*/ 0 h 42"/>
                  <a:gd name="T6" fmla="*/ 22 w 23"/>
                  <a:gd name="T7" fmla="*/ 0 h 42"/>
                  <a:gd name="T8" fmla="*/ 23 w 23"/>
                  <a:gd name="T9" fmla="*/ 2 h 42"/>
                  <a:gd name="T10" fmla="*/ 23 w 23"/>
                  <a:gd name="T11" fmla="*/ 2 h 42"/>
                  <a:gd name="T12" fmla="*/ 23 w 23"/>
                  <a:gd name="T13" fmla="*/ 2 h 42"/>
                  <a:gd name="T14" fmla="*/ 23 w 23"/>
                  <a:gd name="T15" fmla="*/ 4 h 42"/>
                  <a:gd name="T16" fmla="*/ 23 w 23"/>
                  <a:gd name="T17" fmla="*/ 4 h 42"/>
                  <a:gd name="T18" fmla="*/ 23 w 23"/>
                  <a:gd name="T19" fmla="*/ 4 h 42"/>
                  <a:gd name="T20" fmla="*/ 2 w 23"/>
                  <a:gd name="T21" fmla="*/ 42 h 42"/>
                  <a:gd name="T22" fmla="*/ 2 w 23"/>
                  <a:gd name="T23" fmla="*/ 40 h 42"/>
                  <a:gd name="T24" fmla="*/ 2 w 23"/>
                  <a:gd name="T25" fmla="*/ 40 h 42"/>
                  <a:gd name="T26" fmla="*/ 2 w 23"/>
                  <a:gd name="T27" fmla="*/ 40 h 42"/>
                  <a:gd name="T28" fmla="*/ 2 w 23"/>
                  <a:gd name="T29" fmla="*/ 38 h 42"/>
                  <a:gd name="T30" fmla="*/ 2 w 23"/>
                  <a:gd name="T31" fmla="*/ 38 h 42"/>
                  <a:gd name="T32" fmla="*/ 2 w 23"/>
                  <a:gd name="T33" fmla="*/ 38 h 42"/>
                  <a:gd name="T34" fmla="*/ 0 w 23"/>
                  <a:gd name="T35" fmla="*/ 37 h 42"/>
                  <a:gd name="T36" fmla="*/ 0 w 23"/>
                  <a:gd name="T37" fmla="*/ 37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2"/>
                  <a:gd name="T59" fmla="*/ 23 w 23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2">
                    <a:moveTo>
                      <a:pt x="0" y="37"/>
                    </a:moveTo>
                    <a:lnTo>
                      <a:pt x="22" y="0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2" y="42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6" name="Freeform 518"/>
              <p:cNvSpPr>
                <a:spLocks/>
              </p:cNvSpPr>
              <p:nvPr/>
            </p:nvSpPr>
            <p:spPr bwMode="auto">
              <a:xfrm>
                <a:off x="2038" y="3386"/>
                <a:ext cx="21" cy="41"/>
              </a:xfrm>
              <a:custGeom>
                <a:avLst/>
                <a:gdLst>
                  <a:gd name="T0" fmla="*/ 0 w 21"/>
                  <a:gd name="T1" fmla="*/ 36 h 41"/>
                  <a:gd name="T2" fmla="*/ 21 w 21"/>
                  <a:gd name="T3" fmla="*/ 0 h 41"/>
                  <a:gd name="T4" fmla="*/ 21 w 21"/>
                  <a:gd name="T5" fmla="*/ 0 h 41"/>
                  <a:gd name="T6" fmla="*/ 21 w 21"/>
                  <a:gd name="T7" fmla="*/ 2 h 41"/>
                  <a:gd name="T8" fmla="*/ 21 w 21"/>
                  <a:gd name="T9" fmla="*/ 2 h 41"/>
                  <a:gd name="T10" fmla="*/ 21 w 21"/>
                  <a:gd name="T11" fmla="*/ 2 h 41"/>
                  <a:gd name="T12" fmla="*/ 21 w 21"/>
                  <a:gd name="T13" fmla="*/ 2 h 41"/>
                  <a:gd name="T14" fmla="*/ 21 w 21"/>
                  <a:gd name="T15" fmla="*/ 3 h 41"/>
                  <a:gd name="T16" fmla="*/ 21 w 21"/>
                  <a:gd name="T17" fmla="*/ 3 h 41"/>
                  <a:gd name="T18" fmla="*/ 21 w 21"/>
                  <a:gd name="T19" fmla="*/ 3 h 41"/>
                  <a:gd name="T20" fmla="*/ 0 w 21"/>
                  <a:gd name="T21" fmla="*/ 41 h 41"/>
                  <a:gd name="T22" fmla="*/ 0 w 21"/>
                  <a:gd name="T23" fmla="*/ 41 h 41"/>
                  <a:gd name="T24" fmla="*/ 0 w 21"/>
                  <a:gd name="T25" fmla="*/ 40 h 41"/>
                  <a:gd name="T26" fmla="*/ 0 w 21"/>
                  <a:gd name="T27" fmla="*/ 40 h 41"/>
                  <a:gd name="T28" fmla="*/ 0 w 21"/>
                  <a:gd name="T29" fmla="*/ 40 h 41"/>
                  <a:gd name="T30" fmla="*/ 0 w 21"/>
                  <a:gd name="T31" fmla="*/ 38 h 41"/>
                  <a:gd name="T32" fmla="*/ 0 w 21"/>
                  <a:gd name="T33" fmla="*/ 38 h 41"/>
                  <a:gd name="T34" fmla="*/ 0 w 21"/>
                  <a:gd name="T35" fmla="*/ 38 h 41"/>
                  <a:gd name="T36" fmla="*/ 0 w 21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41"/>
                  <a:gd name="T59" fmla="*/ 21 w 21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41">
                    <a:moveTo>
                      <a:pt x="0" y="36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1" y="3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7" name="Freeform 519"/>
              <p:cNvSpPr>
                <a:spLocks/>
              </p:cNvSpPr>
              <p:nvPr/>
            </p:nvSpPr>
            <p:spPr bwMode="auto">
              <a:xfrm>
                <a:off x="2038" y="3388"/>
                <a:ext cx="23" cy="41"/>
              </a:xfrm>
              <a:custGeom>
                <a:avLst/>
                <a:gdLst>
                  <a:gd name="T0" fmla="*/ 0 w 23"/>
                  <a:gd name="T1" fmla="*/ 38 h 41"/>
                  <a:gd name="T2" fmla="*/ 21 w 23"/>
                  <a:gd name="T3" fmla="*/ 0 h 41"/>
                  <a:gd name="T4" fmla="*/ 21 w 23"/>
                  <a:gd name="T5" fmla="*/ 0 h 41"/>
                  <a:gd name="T6" fmla="*/ 21 w 23"/>
                  <a:gd name="T7" fmla="*/ 1 h 41"/>
                  <a:gd name="T8" fmla="*/ 21 w 23"/>
                  <a:gd name="T9" fmla="*/ 1 h 41"/>
                  <a:gd name="T10" fmla="*/ 21 w 23"/>
                  <a:gd name="T11" fmla="*/ 1 h 41"/>
                  <a:gd name="T12" fmla="*/ 21 w 23"/>
                  <a:gd name="T13" fmla="*/ 3 h 41"/>
                  <a:gd name="T14" fmla="*/ 21 w 23"/>
                  <a:gd name="T15" fmla="*/ 3 h 41"/>
                  <a:gd name="T16" fmla="*/ 21 w 23"/>
                  <a:gd name="T17" fmla="*/ 3 h 41"/>
                  <a:gd name="T18" fmla="*/ 23 w 23"/>
                  <a:gd name="T19" fmla="*/ 5 h 41"/>
                  <a:gd name="T20" fmla="*/ 0 w 23"/>
                  <a:gd name="T21" fmla="*/ 41 h 41"/>
                  <a:gd name="T22" fmla="*/ 0 w 23"/>
                  <a:gd name="T23" fmla="*/ 41 h 41"/>
                  <a:gd name="T24" fmla="*/ 0 w 23"/>
                  <a:gd name="T25" fmla="*/ 41 h 41"/>
                  <a:gd name="T26" fmla="*/ 0 w 23"/>
                  <a:gd name="T27" fmla="*/ 39 h 41"/>
                  <a:gd name="T28" fmla="*/ 0 w 23"/>
                  <a:gd name="T29" fmla="*/ 39 h 41"/>
                  <a:gd name="T30" fmla="*/ 0 w 23"/>
                  <a:gd name="T31" fmla="*/ 39 h 41"/>
                  <a:gd name="T32" fmla="*/ 0 w 23"/>
                  <a:gd name="T33" fmla="*/ 38 h 41"/>
                  <a:gd name="T34" fmla="*/ 0 w 23"/>
                  <a:gd name="T35" fmla="*/ 38 h 41"/>
                  <a:gd name="T36" fmla="*/ 0 w 23"/>
                  <a:gd name="T37" fmla="*/ 38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1"/>
                  <a:gd name="T59" fmla="*/ 23 w 23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1">
                    <a:moveTo>
                      <a:pt x="0" y="38"/>
                    </a:moveTo>
                    <a:lnTo>
                      <a:pt x="21" y="0"/>
                    </a:lnTo>
                    <a:lnTo>
                      <a:pt x="21" y="1"/>
                    </a:lnTo>
                    <a:lnTo>
                      <a:pt x="21" y="3"/>
                    </a:lnTo>
                    <a:lnTo>
                      <a:pt x="23" y="5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8" name="Freeform 520"/>
              <p:cNvSpPr>
                <a:spLocks/>
              </p:cNvSpPr>
              <p:nvPr/>
            </p:nvSpPr>
            <p:spPr bwMode="auto">
              <a:xfrm>
                <a:off x="2038" y="3389"/>
                <a:ext cx="23" cy="43"/>
              </a:xfrm>
              <a:custGeom>
                <a:avLst/>
                <a:gdLst>
                  <a:gd name="T0" fmla="*/ 0 w 23"/>
                  <a:gd name="T1" fmla="*/ 38 h 43"/>
                  <a:gd name="T2" fmla="*/ 21 w 23"/>
                  <a:gd name="T3" fmla="*/ 0 h 43"/>
                  <a:gd name="T4" fmla="*/ 21 w 23"/>
                  <a:gd name="T5" fmla="*/ 2 h 43"/>
                  <a:gd name="T6" fmla="*/ 21 w 23"/>
                  <a:gd name="T7" fmla="*/ 2 h 43"/>
                  <a:gd name="T8" fmla="*/ 21 w 23"/>
                  <a:gd name="T9" fmla="*/ 2 h 43"/>
                  <a:gd name="T10" fmla="*/ 23 w 23"/>
                  <a:gd name="T11" fmla="*/ 4 h 43"/>
                  <a:gd name="T12" fmla="*/ 23 w 23"/>
                  <a:gd name="T13" fmla="*/ 4 h 43"/>
                  <a:gd name="T14" fmla="*/ 23 w 23"/>
                  <a:gd name="T15" fmla="*/ 4 h 43"/>
                  <a:gd name="T16" fmla="*/ 23 w 23"/>
                  <a:gd name="T17" fmla="*/ 4 h 43"/>
                  <a:gd name="T18" fmla="*/ 23 w 23"/>
                  <a:gd name="T19" fmla="*/ 5 h 43"/>
                  <a:gd name="T20" fmla="*/ 1 w 23"/>
                  <a:gd name="T21" fmla="*/ 43 h 43"/>
                  <a:gd name="T22" fmla="*/ 1 w 23"/>
                  <a:gd name="T23" fmla="*/ 42 h 43"/>
                  <a:gd name="T24" fmla="*/ 1 w 23"/>
                  <a:gd name="T25" fmla="*/ 42 h 43"/>
                  <a:gd name="T26" fmla="*/ 1 w 23"/>
                  <a:gd name="T27" fmla="*/ 42 h 43"/>
                  <a:gd name="T28" fmla="*/ 0 w 23"/>
                  <a:gd name="T29" fmla="*/ 40 h 43"/>
                  <a:gd name="T30" fmla="*/ 0 w 23"/>
                  <a:gd name="T31" fmla="*/ 40 h 43"/>
                  <a:gd name="T32" fmla="*/ 0 w 23"/>
                  <a:gd name="T33" fmla="*/ 40 h 43"/>
                  <a:gd name="T34" fmla="*/ 0 w 23"/>
                  <a:gd name="T35" fmla="*/ 38 h 43"/>
                  <a:gd name="T36" fmla="*/ 0 w 23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3"/>
                  <a:gd name="T59" fmla="*/ 23 w 23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3">
                    <a:moveTo>
                      <a:pt x="0" y="38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23" y="4"/>
                    </a:lnTo>
                    <a:lnTo>
                      <a:pt x="23" y="5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09" name="Freeform 521"/>
              <p:cNvSpPr>
                <a:spLocks/>
              </p:cNvSpPr>
              <p:nvPr/>
            </p:nvSpPr>
            <p:spPr bwMode="auto">
              <a:xfrm>
                <a:off x="2038" y="3393"/>
                <a:ext cx="23" cy="41"/>
              </a:xfrm>
              <a:custGeom>
                <a:avLst/>
                <a:gdLst>
                  <a:gd name="T0" fmla="*/ 0 w 23"/>
                  <a:gd name="T1" fmla="*/ 36 h 41"/>
                  <a:gd name="T2" fmla="*/ 23 w 23"/>
                  <a:gd name="T3" fmla="*/ 0 h 41"/>
                  <a:gd name="T4" fmla="*/ 23 w 23"/>
                  <a:gd name="T5" fmla="*/ 0 h 41"/>
                  <a:gd name="T6" fmla="*/ 23 w 23"/>
                  <a:gd name="T7" fmla="*/ 0 h 41"/>
                  <a:gd name="T8" fmla="*/ 23 w 23"/>
                  <a:gd name="T9" fmla="*/ 0 h 41"/>
                  <a:gd name="T10" fmla="*/ 23 w 23"/>
                  <a:gd name="T11" fmla="*/ 1 h 41"/>
                  <a:gd name="T12" fmla="*/ 23 w 23"/>
                  <a:gd name="T13" fmla="*/ 1 h 41"/>
                  <a:gd name="T14" fmla="*/ 23 w 23"/>
                  <a:gd name="T15" fmla="*/ 1 h 41"/>
                  <a:gd name="T16" fmla="*/ 23 w 23"/>
                  <a:gd name="T17" fmla="*/ 3 h 41"/>
                  <a:gd name="T18" fmla="*/ 23 w 23"/>
                  <a:gd name="T19" fmla="*/ 3 h 41"/>
                  <a:gd name="T20" fmla="*/ 1 w 23"/>
                  <a:gd name="T21" fmla="*/ 41 h 41"/>
                  <a:gd name="T22" fmla="*/ 1 w 23"/>
                  <a:gd name="T23" fmla="*/ 41 h 41"/>
                  <a:gd name="T24" fmla="*/ 1 w 23"/>
                  <a:gd name="T25" fmla="*/ 39 h 41"/>
                  <a:gd name="T26" fmla="*/ 1 w 23"/>
                  <a:gd name="T27" fmla="*/ 39 h 41"/>
                  <a:gd name="T28" fmla="*/ 1 w 23"/>
                  <a:gd name="T29" fmla="*/ 39 h 41"/>
                  <a:gd name="T30" fmla="*/ 1 w 23"/>
                  <a:gd name="T31" fmla="*/ 38 h 41"/>
                  <a:gd name="T32" fmla="*/ 1 w 23"/>
                  <a:gd name="T33" fmla="*/ 38 h 41"/>
                  <a:gd name="T34" fmla="*/ 1 w 23"/>
                  <a:gd name="T35" fmla="*/ 38 h 41"/>
                  <a:gd name="T36" fmla="*/ 0 w 23"/>
                  <a:gd name="T37" fmla="*/ 36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1"/>
                  <a:gd name="T59" fmla="*/ 23 w 23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1">
                    <a:moveTo>
                      <a:pt x="0" y="36"/>
                    </a:moveTo>
                    <a:lnTo>
                      <a:pt x="23" y="0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0" name="Freeform 522"/>
              <p:cNvSpPr>
                <a:spLocks/>
              </p:cNvSpPr>
              <p:nvPr/>
            </p:nvSpPr>
            <p:spPr bwMode="auto">
              <a:xfrm>
                <a:off x="2039" y="3394"/>
                <a:ext cx="24" cy="42"/>
              </a:xfrm>
              <a:custGeom>
                <a:avLst/>
                <a:gdLst>
                  <a:gd name="T0" fmla="*/ 0 w 24"/>
                  <a:gd name="T1" fmla="*/ 38 h 42"/>
                  <a:gd name="T2" fmla="*/ 22 w 24"/>
                  <a:gd name="T3" fmla="*/ 0 h 42"/>
                  <a:gd name="T4" fmla="*/ 22 w 24"/>
                  <a:gd name="T5" fmla="*/ 0 h 42"/>
                  <a:gd name="T6" fmla="*/ 22 w 24"/>
                  <a:gd name="T7" fmla="*/ 0 h 42"/>
                  <a:gd name="T8" fmla="*/ 22 w 24"/>
                  <a:gd name="T9" fmla="*/ 2 h 42"/>
                  <a:gd name="T10" fmla="*/ 22 w 24"/>
                  <a:gd name="T11" fmla="*/ 2 h 42"/>
                  <a:gd name="T12" fmla="*/ 22 w 24"/>
                  <a:gd name="T13" fmla="*/ 2 h 42"/>
                  <a:gd name="T14" fmla="*/ 22 w 24"/>
                  <a:gd name="T15" fmla="*/ 2 h 42"/>
                  <a:gd name="T16" fmla="*/ 22 w 24"/>
                  <a:gd name="T17" fmla="*/ 4 h 42"/>
                  <a:gd name="T18" fmla="*/ 24 w 24"/>
                  <a:gd name="T19" fmla="*/ 4 h 42"/>
                  <a:gd name="T20" fmla="*/ 0 w 24"/>
                  <a:gd name="T21" fmla="*/ 42 h 42"/>
                  <a:gd name="T22" fmla="*/ 0 w 24"/>
                  <a:gd name="T23" fmla="*/ 42 h 42"/>
                  <a:gd name="T24" fmla="*/ 0 w 24"/>
                  <a:gd name="T25" fmla="*/ 42 h 42"/>
                  <a:gd name="T26" fmla="*/ 0 w 24"/>
                  <a:gd name="T27" fmla="*/ 40 h 42"/>
                  <a:gd name="T28" fmla="*/ 0 w 24"/>
                  <a:gd name="T29" fmla="*/ 40 h 42"/>
                  <a:gd name="T30" fmla="*/ 0 w 24"/>
                  <a:gd name="T31" fmla="*/ 40 h 42"/>
                  <a:gd name="T32" fmla="*/ 0 w 24"/>
                  <a:gd name="T33" fmla="*/ 38 h 42"/>
                  <a:gd name="T34" fmla="*/ 0 w 24"/>
                  <a:gd name="T35" fmla="*/ 38 h 42"/>
                  <a:gd name="T36" fmla="*/ 0 w 24"/>
                  <a:gd name="T37" fmla="*/ 38 h 4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2"/>
                  <a:gd name="T59" fmla="*/ 24 w 24"/>
                  <a:gd name="T60" fmla="*/ 42 h 4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2">
                    <a:moveTo>
                      <a:pt x="0" y="38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1" name="Freeform 523"/>
              <p:cNvSpPr>
                <a:spLocks/>
              </p:cNvSpPr>
              <p:nvPr/>
            </p:nvSpPr>
            <p:spPr bwMode="auto">
              <a:xfrm>
                <a:off x="2039" y="3396"/>
                <a:ext cx="24" cy="43"/>
              </a:xfrm>
              <a:custGeom>
                <a:avLst/>
                <a:gdLst>
                  <a:gd name="T0" fmla="*/ 0 w 24"/>
                  <a:gd name="T1" fmla="*/ 38 h 43"/>
                  <a:gd name="T2" fmla="*/ 22 w 24"/>
                  <a:gd name="T3" fmla="*/ 0 h 43"/>
                  <a:gd name="T4" fmla="*/ 22 w 24"/>
                  <a:gd name="T5" fmla="*/ 0 h 43"/>
                  <a:gd name="T6" fmla="*/ 22 w 24"/>
                  <a:gd name="T7" fmla="*/ 0 h 43"/>
                  <a:gd name="T8" fmla="*/ 22 w 24"/>
                  <a:gd name="T9" fmla="*/ 2 h 43"/>
                  <a:gd name="T10" fmla="*/ 24 w 24"/>
                  <a:gd name="T11" fmla="*/ 2 h 43"/>
                  <a:gd name="T12" fmla="*/ 24 w 24"/>
                  <a:gd name="T13" fmla="*/ 2 h 43"/>
                  <a:gd name="T14" fmla="*/ 24 w 24"/>
                  <a:gd name="T15" fmla="*/ 3 h 43"/>
                  <a:gd name="T16" fmla="*/ 24 w 24"/>
                  <a:gd name="T17" fmla="*/ 3 h 43"/>
                  <a:gd name="T18" fmla="*/ 24 w 24"/>
                  <a:gd name="T19" fmla="*/ 3 h 43"/>
                  <a:gd name="T20" fmla="*/ 0 w 24"/>
                  <a:gd name="T21" fmla="*/ 43 h 43"/>
                  <a:gd name="T22" fmla="*/ 0 w 24"/>
                  <a:gd name="T23" fmla="*/ 41 h 43"/>
                  <a:gd name="T24" fmla="*/ 0 w 24"/>
                  <a:gd name="T25" fmla="*/ 41 h 43"/>
                  <a:gd name="T26" fmla="*/ 0 w 24"/>
                  <a:gd name="T27" fmla="*/ 41 h 43"/>
                  <a:gd name="T28" fmla="*/ 0 w 24"/>
                  <a:gd name="T29" fmla="*/ 40 h 43"/>
                  <a:gd name="T30" fmla="*/ 0 w 24"/>
                  <a:gd name="T31" fmla="*/ 40 h 43"/>
                  <a:gd name="T32" fmla="*/ 0 w 24"/>
                  <a:gd name="T33" fmla="*/ 40 h 43"/>
                  <a:gd name="T34" fmla="*/ 0 w 24"/>
                  <a:gd name="T35" fmla="*/ 38 h 43"/>
                  <a:gd name="T36" fmla="*/ 0 w 24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38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2" name="Freeform 524"/>
              <p:cNvSpPr>
                <a:spLocks/>
              </p:cNvSpPr>
              <p:nvPr/>
            </p:nvSpPr>
            <p:spPr bwMode="auto">
              <a:xfrm>
                <a:off x="2039" y="3398"/>
                <a:ext cx="24" cy="43"/>
              </a:xfrm>
              <a:custGeom>
                <a:avLst/>
                <a:gdLst>
                  <a:gd name="T0" fmla="*/ 0 w 24"/>
                  <a:gd name="T1" fmla="*/ 38 h 43"/>
                  <a:gd name="T2" fmla="*/ 24 w 24"/>
                  <a:gd name="T3" fmla="*/ 0 h 43"/>
                  <a:gd name="T4" fmla="*/ 24 w 24"/>
                  <a:gd name="T5" fmla="*/ 0 h 43"/>
                  <a:gd name="T6" fmla="*/ 24 w 24"/>
                  <a:gd name="T7" fmla="*/ 1 h 43"/>
                  <a:gd name="T8" fmla="*/ 24 w 24"/>
                  <a:gd name="T9" fmla="*/ 1 h 43"/>
                  <a:gd name="T10" fmla="*/ 24 w 24"/>
                  <a:gd name="T11" fmla="*/ 1 h 43"/>
                  <a:gd name="T12" fmla="*/ 24 w 24"/>
                  <a:gd name="T13" fmla="*/ 3 h 43"/>
                  <a:gd name="T14" fmla="*/ 24 w 24"/>
                  <a:gd name="T15" fmla="*/ 3 h 43"/>
                  <a:gd name="T16" fmla="*/ 24 w 24"/>
                  <a:gd name="T17" fmla="*/ 3 h 43"/>
                  <a:gd name="T18" fmla="*/ 24 w 24"/>
                  <a:gd name="T19" fmla="*/ 3 h 43"/>
                  <a:gd name="T20" fmla="*/ 2 w 24"/>
                  <a:gd name="T21" fmla="*/ 43 h 43"/>
                  <a:gd name="T22" fmla="*/ 2 w 24"/>
                  <a:gd name="T23" fmla="*/ 43 h 43"/>
                  <a:gd name="T24" fmla="*/ 0 w 24"/>
                  <a:gd name="T25" fmla="*/ 41 h 43"/>
                  <a:gd name="T26" fmla="*/ 0 w 24"/>
                  <a:gd name="T27" fmla="*/ 41 h 43"/>
                  <a:gd name="T28" fmla="*/ 0 w 24"/>
                  <a:gd name="T29" fmla="*/ 41 h 43"/>
                  <a:gd name="T30" fmla="*/ 0 w 24"/>
                  <a:gd name="T31" fmla="*/ 39 h 43"/>
                  <a:gd name="T32" fmla="*/ 0 w 24"/>
                  <a:gd name="T33" fmla="*/ 39 h 43"/>
                  <a:gd name="T34" fmla="*/ 0 w 24"/>
                  <a:gd name="T35" fmla="*/ 39 h 43"/>
                  <a:gd name="T36" fmla="*/ 0 w 24"/>
                  <a:gd name="T37" fmla="*/ 38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38"/>
                    </a:moveTo>
                    <a:lnTo>
                      <a:pt x="24" y="0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" y="43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3" name="Freeform 525"/>
              <p:cNvSpPr>
                <a:spLocks/>
              </p:cNvSpPr>
              <p:nvPr/>
            </p:nvSpPr>
            <p:spPr bwMode="auto">
              <a:xfrm>
                <a:off x="2039" y="3399"/>
                <a:ext cx="25" cy="45"/>
              </a:xfrm>
              <a:custGeom>
                <a:avLst/>
                <a:gdLst>
                  <a:gd name="T0" fmla="*/ 0 w 25"/>
                  <a:gd name="T1" fmla="*/ 40 h 45"/>
                  <a:gd name="T2" fmla="*/ 24 w 25"/>
                  <a:gd name="T3" fmla="*/ 0 h 45"/>
                  <a:gd name="T4" fmla="*/ 24 w 25"/>
                  <a:gd name="T5" fmla="*/ 2 h 45"/>
                  <a:gd name="T6" fmla="*/ 24 w 25"/>
                  <a:gd name="T7" fmla="*/ 2 h 45"/>
                  <a:gd name="T8" fmla="*/ 24 w 25"/>
                  <a:gd name="T9" fmla="*/ 2 h 45"/>
                  <a:gd name="T10" fmla="*/ 24 w 25"/>
                  <a:gd name="T11" fmla="*/ 2 h 45"/>
                  <a:gd name="T12" fmla="*/ 24 w 25"/>
                  <a:gd name="T13" fmla="*/ 3 h 45"/>
                  <a:gd name="T14" fmla="*/ 24 w 25"/>
                  <a:gd name="T15" fmla="*/ 3 h 45"/>
                  <a:gd name="T16" fmla="*/ 25 w 25"/>
                  <a:gd name="T17" fmla="*/ 3 h 45"/>
                  <a:gd name="T18" fmla="*/ 25 w 25"/>
                  <a:gd name="T19" fmla="*/ 5 h 45"/>
                  <a:gd name="T20" fmla="*/ 2 w 25"/>
                  <a:gd name="T21" fmla="*/ 45 h 45"/>
                  <a:gd name="T22" fmla="*/ 2 w 25"/>
                  <a:gd name="T23" fmla="*/ 43 h 45"/>
                  <a:gd name="T24" fmla="*/ 2 w 25"/>
                  <a:gd name="T25" fmla="*/ 43 h 45"/>
                  <a:gd name="T26" fmla="*/ 2 w 25"/>
                  <a:gd name="T27" fmla="*/ 42 h 45"/>
                  <a:gd name="T28" fmla="*/ 2 w 25"/>
                  <a:gd name="T29" fmla="*/ 42 h 45"/>
                  <a:gd name="T30" fmla="*/ 2 w 25"/>
                  <a:gd name="T31" fmla="*/ 42 h 45"/>
                  <a:gd name="T32" fmla="*/ 0 w 25"/>
                  <a:gd name="T33" fmla="*/ 40 h 45"/>
                  <a:gd name="T34" fmla="*/ 0 w 25"/>
                  <a:gd name="T35" fmla="*/ 40 h 45"/>
                  <a:gd name="T36" fmla="*/ 0 w 25"/>
                  <a:gd name="T37" fmla="*/ 40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5"/>
                  <a:gd name="T59" fmla="*/ 25 w 25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5">
                    <a:moveTo>
                      <a:pt x="0" y="40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5" y="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2" y="4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4" name="Freeform 526"/>
              <p:cNvSpPr>
                <a:spLocks/>
              </p:cNvSpPr>
              <p:nvPr/>
            </p:nvSpPr>
            <p:spPr bwMode="auto">
              <a:xfrm>
                <a:off x="2041" y="3401"/>
                <a:ext cx="23" cy="45"/>
              </a:xfrm>
              <a:custGeom>
                <a:avLst/>
                <a:gdLst>
                  <a:gd name="T0" fmla="*/ 0 w 23"/>
                  <a:gd name="T1" fmla="*/ 40 h 45"/>
                  <a:gd name="T2" fmla="*/ 22 w 23"/>
                  <a:gd name="T3" fmla="*/ 0 h 45"/>
                  <a:gd name="T4" fmla="*/ 22 w 23"/>
                  <a:gd name="T5" fmla="*/ 1 h 45"/>
                  <a:gd name="T6" fmla="*/ 22 w 23"/>
                  <a:gd name="T7" fmla="*/ 1 h 45"/>
                  <a:gd name="T8" fmla="*/ 23 w 23"/>
                  <a:gd name="T9" fmla="*/ 1 h 45"/>
                  <a:gd name="T10" fmla="*/ 23 w 23"/>
                  <a:gd name="T11" fmla="*/ 3 h 45"/>
                  <a:gd name="T12" fmla="*/ 23 w 23"/>
                  <a:gd name="T13" fmla="*/ 3 h 45"/>
                  <a:gd name="T14" fmla="*/ 23 w 23"/>
                  <a:gd name="T15" fmla="*/ 3 h 45"/>
                  <a:gd name="T16" fmla="*/ 23 w 23"/>
                  <a:gd name="T17" fmla="*/ 3 h 45"/>
                  <a:gd name="T18" fmla="*/ 23 w 23"/>
                  <a:gd name="T19" fmla="*/ 5 h 45"/>
                  <a:gd name="T20" fmla="*/ 0 w 23"/>
                  <a:gd name="T21" fmla="*/ 45 h 45"/>
                  <a:gd name="T22" fmla="*/ 0 w 23"/>
                  <a:gd name="T23" fmla="*/ 45 h 45"/>
                  <a:gd name="T24" fmla="*/ 0 w 23"/>
                  <a:gd name="T25" fmla="*/ 43 h 45"/>
                  <a:gd name="T26" fmla="*/ 0 w 23"/>
                  <a:gd name="T27" fmla="*/ 43 h 45"/>
                  <a:gd name="T28" fmla="*/ 0 w 23"/>
                  <a:gd name="T29" fmla="*/ 43 h 45"/>
                  <a:gd name="T30" fmla="*/ 0 w 23"/>
                  <a:gd name="T31" fmla="*/ 41 h 45"/>
                  <a:gd name="T32" fmla="*/ 0 w 23"/>
                  <a:gd name="T33" fmla="*/ 41 h 45"/>
                  <a:gd name="T34" fmla="*/ 0 w 23"/>
                  <a:gd name="T35" fmla="*/ 40 h 45"/>
                  <a:gd name="T36" fmla="*/ 0 w 23"/>
                  <a:gd name="T37" fmla="*/ 40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5"/>
                  <a:gd name="T59" fmla="*/ 23 w 23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5">
                    <a:moveTo>
                      <a:pt x="0" y="40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23" y="5"/>
                    </a:lnTo>
                    <a:lnTo>
                      <a:pt x="0" y="45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5" name="Freeform 527"/>
              <p:cNvSpPr>
                <a:spLocks/>
              </p:cNvSpPr>
              <p:nvPr/>
            </p:nvSpPr>
            <p:spPr bwMode="auto">
              <a:xfrm>
                <a:off x="2041" y="3404"/>
                <a:ext cx="23" cy="43"/>
              </a:xfrm>
              <a:custGeom>
                <a:avLst/>
                <a:gdLst>
                  <a:gd name="T0" fmla="*/ 0 w 23"/>
                  <a:gd name="T1" fmla="*/ 40 h 43"/>
                  <a:gd name="T2" fmla="*/ 23 w 23"/>
                  <a:gd name="T3" fmla="*/ 0 h 43"/>
                  <a:gd name="T4" fmla="*/ 23 w 23"/>
                  <a:gd name="T5" fmla="*/ 0 h 43"/>
                  <a:gd name="T6" fmla="*/ 23 w 23"/>
                  <a:gd name="T7" fmla="*/ 0 h 43"/>
                  <a:gd name="T8" fmla="*/ 23 w 23"/>
                  <a:gd name="T9" fmla="*/ 0 h 43"/>
                  <a:gd name="T10" fmla="*/ 23 w 23"/>
                  <a:gd name="T11" fmla="*/ 2 h 43"/>
                  <a:gd name="T12" fmla="*/ 23 w 23"/>
                  <a:gd name="T13" fmla="*/ 2 h 43"/>
                  <a:gd name="T14" fmla="*/ 23 w 23"/>
                  <a:gd name="T15" fmla="*/ 2 h 43"/>
                  <a:gd name="T16" fmla="*/ 23 w 23"/>
                  <a:gd name="T17" fmla="*/ 3 h 43"/>
                  <a:gd name="T18" fmla="*/ 23 w 23"/>
                  <a:gd name="T19" fmla="*/ 3 h 43"/>
                  <a:gd name="T20" fmla="*/ 0 w 23"/>
                  <a:gd name="T21" fmla="*/ 43 h 43"/>
                  <a:gd name="T22" fmla="*/ 0 w 23"/>
                  <a:gd name="T23" fmla="*/ 43 h 43"/>
                  <a:gd name="T24" fmla="*/ 0 w 23"/>
                  <a:gd name="T25" fmla="*/ 43 h 43"/>
                  <a:gd name="T26" fmla="*/ 0 w 23"/>
                  <a:gd name="T27" fmla="*/ 42 h 43"/>
                  <a:gd name="T28" fmla="*/ 0 w 23"/>
                  <a:gd name="T29" fmla="*/ 42 h 43"/>
                  <a:gd name="T30" fmla="*/ 0 w 23"/>
                  <a:gd name="T31" fmla="*/ 42 h 43"/>
                  <a:gd name="T32" fmla="*/ 0 w 23"/>
                  <a:gd name="T33" fmla="*/ 40 h 43"/>
                  <a:gd name="T34" fmla="*/ 0 w 23"/>
                  <a:gd name="T35" fmla="*/ 40 h 43"/>
                  <a:gd name="T36" fmla="*/ 0 w 23"/>
                  <a:gd name="T37" fmla="*/ 40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3"/>
                  <a:gd name="T59" fmla="*/ 23 w 23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3">
                    <a:moveTo>
                      <a:pt x="0" y="4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6" name="Freeform 528"/>
              <p:cNvSpPr>
                <a:spLocks/>
              </p:cNvSpPr>
              <p:nvPr/>
            </p:nvSpPr>
            <p:spPr bwMode="auto">
              <a:xfrm>
                <a:off x="2041" y="3406"/>
                <a:ext cx="25" cy="45"/>
              </a:xfrm>
              <a:custGeom>
                <a:avLst/>
                <a:gdLst>
                  <a:gd name="T0" fmla="*/ 0 w 25"/>
                  <a:gd name="T1" fmla="*/ 40 h 45"/>
                  <a:gd name="T2" fmla="*/ 23 w 25"/>
                  <a:gd name="T3" fmla="*/ 0 h 45"/>
                  <a:gd name="T4" fmla="*/ 23 w 25"/>
                  <a:gd name="T5" fmla="*/ 0 h 45"/>
                  <a:gd name="T6" fmla="*/ 23 w 25"/>
                  <a:gd name="T7" fmla="*/ 0 h 45"/>
                  <a:gd name="T8" fmla="*/ 23 w 25"/>
                  <a:gd name="T9" fmla="*/ 1 h 45"/>
                  <a:gd name="T10" fmla="*/ 23 w 25"/>
                  <a:gd name="T11" fmla="*/ 1 h 45"/>
                  <a:gd name="T12" fmla="*/ 23 w 25"/>
                  <a:gd name="T13" fmla="*/ 1 h 45"/>
                  <a:gd name="T14" fmla="*/ 25 w 25"/>
                  <a:gd name="T15" fmla="*/ 1 h 45"/>
                  <a:gd name="T16" fmla="*/ 25 w 25"/>
                  <a:gd name="T17" fmla="*/ 3 h 45"/>
                  <a:gd name="T18" fmla="*/ 25 w 25"/>
                  <a:gd name="T19" fmla="*/ 3 h 45"/>
                  <a:gd name="T20" fmla="*/ 0 w 25"/>
                  <a:gd name="T21" fmla="*/ 45 h 45"/>
                  <a:gd name="T22" fmla="*/ 0 w 25"/>
                  <a:gd name="T23" fmla="*/ 45 h 45"/>
                  <a:gd name="T24" fmla="*/ 0 w 25"/>
                  <a:gd name="T25" fmla="*/ 45 h 45"/>
                  <a:gd name="T26" fmla="*/ 0 w 25"/>
                  <a:gd name="T27" fmla="*/ 45 h 45"/>
                  <a:gd name="T28" fmla="*/ 0 w 25"/>
                  <a:gd name="T29" fmla="*/ 45 h 45"/>
                  <a:gd name="T30" fmla="*/ 0 w 25"/>
                  <a:gd name="T31" fmla="*/ 45 h 45"/>
                  <a:gd name="T32" fmla="*/ 0 w 25"/>
                  <a:gd name="T33" fmla="*/ 45 h 45"/>
                  <a:gd name="T34" fmla="*/ 0 w 25"/>
                  <a:gd name="T35" fmla="*/ 45 h 45"/>
                  <a:gd name="T36" fmla="*/ 0 w 25"/>
                  <a:gd name="T37" fmla="*/ 45 h 45"/>
                  <a:gd name="T38" fmla="*/ 0 w 25"/>
                  <a:gd name="T39" fmla="*/ 43 h 45"/>
                  <a:gd name="T40" fmla="*/ 0 w 25"/>
                  <a:gd name="T41" fmla="*/ 43 h 45"/>
                  <a:gd name="T42" fmla="*/ 0 w 25"/>
                  <a:gd name="T43" fmla="*/ 43 h 45"/>
                  <a:gd name="T44" fmla="*/ 0 w 25"/>
                  <a:gd name="T45" fmla="*/ 41 h 45"/>
                  <a:gd name="T46" fmla="*/ 0 w 25"/>
                  <a:gd name="T47" fmla="*/ 41 h 45"/>
                  <a:gd name="T48" fmla="*/ 0 w 25"/>
                  <a:gd name="T49" fmla="*/ 41 h 45"/>
                  <a:gd name="T50" fmla="*/ 0 w 25"/>
                  <a:gd name="T51" fmla="*/ 40 h 45"/>
                  <a:gd name="T52" fmla="*/ 0 w 25"/>
                  <a:gd name="T53" fmla="*/ 40 h 4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"/>
                  <a:gd name="T82" fmla="*/ 0 h 45"/>
                  <a:gd name="T83" fmla="*/ 25 w 25"/>
                  <a:gd name="T84" fmla="*/ 45 h 4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" h="45">
                    <a:moveTo>
                      <a:pt x="0" y="40"/>
                    </a:moveTo>
                    <a:lnTo>
                      <a:pt x="23" y="0"/>
                    </a:lnTo>
                    <a:lnTo>
                      <a:pt x="23" y="1"/>
                    </a:lnTo>
                    <a:lnTo>
                      <a:pt x="25" y="1"/>
                    </a:lnTo>
                    <a:lnTo>
                      <a:pt x="25" y="3"/>
                    </a:lnTo>
                    <a:lnTo>
                      <a:pt x="0" y="45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7" name="Freeform 529"/>
              <p:cNvSpPr>
                <a:spLocks/>
              </p:cNvSpPr>
              <p:nvPr/>
            </p:nvSpPr>
            <p:spPr bwMode="auto">
              <a:xfrm>
                <a:off x="2041" y="3407"/>
                <a:ext cx="25" cy="45"/>
              </a:xfrm>
              <a:custGeom>
                <a:avLst/>
                <a:gdLst>
                  <a:gd name="T0" fmla="*/ 0 w 25"/>
                  <a:gd name="T1" fmla="*/ 40 h 45"/>
                  <a:gd name="T2" fmla="*/ 23 w 25"/>
                  <a:gd name="T3" fmla="*/ 0 h 45"/>
                  <a:gd name="T4" fmla="*/ 23 w 25"/>
                  <a:gd name="T5" fmla="*/ 0 h 45"/>
                  <a:gd name="T6" fmla="*/ 25 w 25"/>
                  <a:gd name="T7" fmla="*/ 0 h 45"/>
                  <a:gd name="T8" fmla="*/ 25 w 25"/>
                  <a:gd name="T9" fmla="*/ 2 h 45"/>
                  <a:gd name="T10" fmla="*/ 25 w 25"/>
                  <a:gd name="T11" fmla="*/ 2 h 45"/>
                  <a:gd name="T12" fmla="*/ 25 w 25"/>
                  <a:gd name="T13" fmla="*/ 2 h 45"/>
                  <a:gd name="T14" fmla="*/ 25 w 25"/>
                  <a:gd name="T15" fmla="*/ 4 h 45"/>
                  <a:gd name="T16" fmla="*/ 25 w 25"/>
                  <a:gd name="T17" fmla="*/ 4 h 45"/>
                  <a:gd name="T18" fmla="*/ 25 w 25"/>
                  <a:gd name="T19" fmla="*/ 4 h 45"/>
                  <a:gd name="T20" fmla="*/ 2 w 25"/>
                  <a:gd name="T21" fmla="*/ 45 h 45"/>
                  <a:gd name="T22" fmla="*/ 0 w 25"/>
                  <a:gd name="T23" fmla="*/ 45 h 45"/>
                  <a:gd name="T24" fmla="*/ 0 w 25"/>
                  <a:gd name="T25" fmla="*/ 45 h 45"/>
                  <a:gd name="T26" fmla="*/ 0 w 25"/>
                  <a:gd name="T27" fmla="*/ 45 h 45"/>
                  <a:gd name="T28" fmla="*/ 0 w 25"/>
                  <a:gd name="T29" fmla="*/ 44 h 45"/>
                  <a:gd name="T30" fmla="*/ 0 w 25"/>
                  <a:gd name="T31" fmla="*/ 44 h 45"/>
                  <a:gd name="T32" fmla="*/ 0 w 25"/>
                  <a:gd name="T33" fmla="*/ 44 h 45"/>
                  <a:gd name="T34" fmla="*/ 0 w 25"/>
                  <a:gd name="T35" fmla="*/ 44 h 45"/>
                  <a:gd name="T36" fmla="*/ 0 w 25"/>
                  <a:gd name="T37" fmla="*/ 44 h 45"/>
                  <a:gd name="T38" fmla="*/ 0 w 25"/>
                  <a:gd name="T39" fmla="*/ 42 h 45"/>
                  <a:gd name="T40" fmla="*/ 0 w 25"/>
                  <a:gd name="T41" fmla="*/ 42 h 45"/>
                  <a:gd name="T42" fmla="*/ 0 w 25"/>
                  <a:gd name="T43" fmla="*/ 42 h 45"/>
                  <a:gd name="T44" fmla="*/ 0 w 25"/>
                  <a:gd name="T45" fmla="*/ 42 h 45"/>
                  <a:gd name="T46" fmla="*/ 0 w 25"/>
                  <a:gd name="T47" fmla="*/ 42 h 45"/>
                  <a:gd name="T48" fmla="*/ 0 w 25"/>
                  <a:gd name="T49" fmla="*/ 42 h 45"/>
                  <a:gd name="T50" fmla="*/ 0 w 25"/>
                  <a:gd name="T51" fmla="*/ 42 h 45"/>
                  <a:gd name="T52" fmla="*/ 0 w 25"/>
                  <a:gd name="T53" fmla="*/ 40 h 4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"/>
                  <a:gd name="T82" fmla="*/ 0 h 45"/>
                  <a:gd name="T83" fmla="*/ 25 w 25"/>
                  <a:gd name="T84" fmla="*/ 45 h 4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" h="45">
                    <a:moveTo>
                      <a:pt x="0" y="40"/>
                    </a:moveTo>
                    <a:lnTo>
                      <a:pt x="23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5" y="4"/>
                    </a:lnTo>
                    <a:lnTo>
                      <a:pt x="2" y="45"/>
                    </a:lnTo>
                    <a:lnTo>
                      <a:pt x="0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8" name="Freeform 530"/>
              <p:cNvSpPr>
                <a:spLocks/>
              </p:cNvSpPr>
              <p:nvPr/>
            </p:nvSpPr>
            <p:spPr bwMode="auto">
              <a:xfrm>
                <a:off x="2041" y="3409"/>
                <a:ext cx="25" cy="45"/>
              </a:xfrm>
              <a:custGeom>
                <a:avLst/>
                <a:gdLst>
                  <a:gd name="T0" fmla="*/ 0 w 25"/>
                  <a:gd name="T1" fmla="*/ 42 h 45"/>
                  <a:gd name="T2" fmla="*/ 25 w 25"/>
                  <a:gd name="T3" fmla="*/ 0 h 45"/>
                  <a:gd name="T4" fmla="*/ 25 w 25"/>
                  <a:gd name="T5" fmla="*/ 0 h 45"/>
                  <a:gd name="T6" fmla="*/ 25 w 25"/>
                  <a:gd name="T7" fmla="*/ 2 h 45"/>
                  <a:gd name="T8" fmla="*/ 25 w 25"/>
                  <a:gd name="T9" fmla="*/ 2 h 45"/>
                  <a:gd name="T10" fmla="*/ 25 w 25"/>
                  <a:gd name="T11" fmla="*/ 2 h 45"/>
                  <a:gd name="T12" fmla="*/ 25 w 25"/>
                  <a:gd name="T13" fmla="*/ 2 h 45"/>
                  <a:gd name="T14" fmla="*/ 25 w 25"/>
                  <a:gd name="T15" fmla="*/ 3 h 45"/>
                  <a:gd name="T16" fmla="*/ 25 w 25"/>
                  <a:gd name="T17" fmla="*/ 3 h 45"/>
                  <a:gd name="T18" fmla="*/ 25 w 25"/>
                  <a:gd name="T19" fmla="*/ 3 h 45"/>
                  <a:gd name="T20" fmla="*/ 2 w 25"/>
                  <a:gd name="T21" fmla="*/ 45 h 45"/>
                  <a:gd name="T22" fmla="*/ 2 w 25"/>
                  <a:gd name="T23" fmla="*/ 45 h 45"/>
                  <a:gd name="T24" fmla="*/ 2 w 25"/>
                  <a:gd name="T25" fmla="*/ 45 h 45"/>
                  <a:gd name="T26" fmla="*/ 2 w 25"/>
                  <a:gd name="T27" fmla="*/ 43 h 45"/>
                  <a:gd name="T28" fmla="*/ 2 w 25"/>
                  <a:gd name="T29" fmla="*/ 43 h 45"/>
                  <a:gd name="T30" fmla="*/ 0 w 25"/>
                  <a:gd name="T31" fmla="*/ 43 h 45"/>
                  <a:gd name="T32" fmla="*/ 0 w 25"/>
                  <a:gd name="T33" fmla="*/ 43 h 45"/>
                  <a:gd name="T34" fmla="*/ 0 w 25"/>
                  <a:gd name="T35" fmla="*/ 42 h 45"/>
                  <a:gd name="T36" fmla="*/ 0 w 25"/>
                  <a:gd name="T37" fmla="*/ 42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5"/>
                  <a:gd name="T59" fmla="*/ 25 w 25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5">
                    <a:moveTo>
                      <a:pt x="0" y="42"/>
                    </a:moveTo>
                    <a:lnTo>
                      <a:pt x="25" y="0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19" name="Freeform 531"/>
              <p:cNvSpPr>
                <a:spLocks/>
              </p:cNvSpPr>
              <p:nvPr/>
            </p:nvSpPr>
            <p:spPr bwMode="auto">
              <a:xfrm>
                <a:off x="2043" y="3411"/>
                <a:ext cx="25" cy="46"/>
              </a:xfrm>
              <a:custGeom>
                <a:avLst/>
                <a:gdLst>
                  <a:gd name="T0" fmla="*/ 0 w 25"/>
                  <a:gd name="T1" fmla="*/ 41 h 46"/>
                  <a:gd name="T2" fmla="*/ 23 w 25"/>
                  <a:gd name="T3" fmla="*/ 0 h 46"/>
                  <a:gd name="T4" fmla="*/ 23 w 25"/>
                  <a:gd name="T5" fmla="*/ 0 h 46"/>
                  <a:gd name="T6" fmla="*/ 23 w 25"/>
                  <a:gd name="T7" fmla="*/ 1 h 46"/>
                  <a:gd name="T8" fmla="*/ 23 w 25"/>
                  <a:gd name="T9" fmla="*/ 1 h 46"/>
                  <a:gd name="T10" fmla="*/ 23 w 25"/>
                  <a:gd name="T11" fmla="*/ 1 h 46"/>
                  <a:gd name="T12" fmla="*/ 25 w 25"/>
                  <a:gd name="T13" fmla="*/ 3 h 46"/>
                  <a:gd name="T14" fmla="*/ 25 w 25"/>
                  <a:gd name="T15" fmla="*/ 3 h 46"/>
                  <a:gd name="T16" fmla="*/ 25 w 25"/>
                  <a:gd name="T17" fmla="*/ 3 h 46"/>
                  <a:gd name="T18" fmla="*/ 25 w 25"/>
                  <a:gd name="T19" fmla="*/ 3 h 46"/>
                  <a:gd name="T20" fmla="*/ 0 w 25"/>
                  <a:gd name="T21" fmla="*/ 46 h 46"/>
                  <a:gd name="T22" fmla="*/ 0 w 25"/>
                  <a:gd name="T23" fmla="*/ 45 h 46"/>
                  <a:gd name="T24" fmla="*/ 0 w 25"/>
                  <a:gd name="T25" fmla="*/ 45 h 46"/>
                  <a:gd name="T26" fmla="*/ 0 w 25"/>
                  <a:gd name="T27" fmla="*/ 45 h 46"/>
                  <a:gd name="T28" fmla="*/ 0 w 25"/>
                  <a:gd name="T29" fmla="*/ 43 h 46"/>
                  <a:gd name="T30" fmla="*/ 0 w 25"/>
                  <a:gd name="T31" fmla="*/ 43 h 46"/>
                  <a:gd name="T32" fmla="*/ 0 w 25"/>
                  <a:gd name="T33" fmla="*/ 43 h 46"/>
                  <a:gd name="T34" fmla="*/ 0 w 25"/>
                  <a:gd name="T35" fmla="*/ 43 h 46"/>
                  <a:gd name="T36" fmla="*/ 0 w 25"/>
                  <a:gd name="T37" fmla="*/ 41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6"/>
                  <a:gd name="T59" fmla="*/ 25 w 25"/>
                  <a:gd name="T60" fmla="*/ 46 h 4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6">
                    <a:moveTo>
                      <a:pt x="0" y="41"/>
                    </a:moveTo>
                    <a:lnTo>
                      <a:pt x="23" y="0"/>
                    </a:lnTo>
                    <a:lnTo>
                      <a:pt x="23" y="1"/>
                    </a:lnTo>
                    <a:lnTo>
                      <a:pt x="25" y="3"/>
                    </a:lnTo>
                    <a:lnTo>
                      <a:pt x="0" y="46"/>
                    </a:lnTo>
                    <a:lnTo>
                      <a:pt x="0" y="45"/>
                    </a:lnTo>
                    <a:lnTo>
                      <a:pt x="0" y="4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0" name="Freeform 532"/>
              <p:cNvSpPr>
                <a:spLocks/>
              </p:cNvSpPr>
              <p:nvPr/>
            </p:nvSpPr>
            <p:spPr bwMode="auto">
              <a:xfrm>
                <a:off x="2043" y="3412"/>
                <a:ext cx="25" cy="47"/>
              </a:xfrm>
              <a:custGeom>
                <a:avLst/>
                <a:gdLst>
                  <a:gd name="T0" fmla="*/ 0 w 25"/>
                  <a:gd name="T1" fmla="*/ 42 h 47"/>
                  <a:gd name="T2" fmla="*/ 23 w 25"/>
                  <a:gd name="T3" fmla="*/ 0 h 47"/>
                  <a:gd name="T4" fmla="*/ 25 w 25"/>
                  <a:gd name="T5" fmla="*/ 2 h 47"/>
                  <a:gd name="T6" fmla="*/ 25 w 25"/>
                  <a:gd name="T7" fmla="*/ 2 h 47"/>
                  <a:gd name="T8" fmla="*/ 25 w 25"/>
                  <a:gd name="T9" fmla="*/ 2 h 47"/>
                  <a:gd name="T10" fmla="*/ 25 w 25"/>
                  <a:gd name="T11" fmla="*/ 2 h 47"/>
                  <a:gd name="T12" fmla="*/ 25 w 25"/>
                  <a:gd name="T13" fmla="*/ 4 h 47"/>
                  <a:gd name="T14" fmla="*/ 25 w 25"/>
                  <a:gd name="T15" fmla="*/ 4 h 47"/>
                  <a:gd name="T16" fmla="*/ 25 w 25"/>
                  <a:gd name="T17" fmla="*/ 4 h 47"/>
                  <a:gd name="T18" fmla="*/ 25 w 25"/>
                  <a:gd name="T19" fmla="*/ 4 h 47"/>
                  <a:gd name="T20" fmla="*/ 1 w 25"/>
                  <a:gd name="T21" fmla="*/ 47 h 47"/>
                  <a:gd name="T22" fmla="*/ 0 w 25"/>
                  <a:gd name="T23" fmla="*/ 45 h 47"/>
                  <a:gd name="T24" fmla="*/ 0 w 25"/>
                  <a:gd name="T25" fmla="*/ 45 h 47"/>
                  <a:gd name="T26" fmla="*/ 0 w 25"/>
                  <a:gd name="T27" fmla="*/ 45 h 47"/>
                  <a:gd name="T28" fmla="*/ 0 w 25"/>
                  <a:gd name="T29" fmla="*/ 45 h 47"/>
                  <a:gd name="T30" fmla="*/ 0 w 25"/>
                  <a:gd name="T31" fmla="*/ 44 h 47"/>
                  <a:gd name="T32" fmla="*/ 0 w 25"/>
                  <a:gd name="T33" fmla="*/ 44 h 47"/>
                  <a:gd name="T34" fmla="*/ 0 w 25"/>
                  <a:gd name="T35" fmla="*/ 44 h 47"/>
                  <a:gd name="T36" fmla="*/ 0 w 25"/>
                  <a:gd name="T37" fmla="*/ 42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7"/>
                  <a:gd name="T59" fmla="*/ 25 w 25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7">
                    <a:moveTo>
                      <a:pt x="0" y="42"/>
                    </a:moveTo>
                    <a:lnTo>
                      <a:pt x="23" y="0"/>
                    </a:lnTo>
                    <a:lnTo>
                      <a:pt x="25" y="2"/>
                    </a:lnTo>
                    <a:lnTo>
                      <a:pt x="25" y="4"/>
                    </a:lnTo>
                    <a:lnTo>
                      <a:pt x="1" y="47"/>
                    </a:lnTo>
                    <a:lnTo>
                      <a:pt x="0" y="45"/>
                    </a:lnTo>
                    <a:lnTo>
                      <a:pt x="0" y="44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1" name="Freeform 533"/>
              <p:cNvSpPr>
                <a:spLocks/>
              </p:cNvSpPr>
              <p:nvPr/>
            </p:nvSpPr>
            <p:spPr bwMode="auto">
              <a:xfrm>
                <a:off x="2043" y="3414"/>
                <a:ext cx="26" cy="46"/>
              </a:xfrm>
              <a:custGeom>
                <a:avLst/>
                <a:gdLst>
                  <a:gd name="T0" fmla="*/ 0 w 26"/>
                  <a:gd name="T1" fmla="*/ 43 h 46"/>
                  <a:gd name="T2" fmla="*/ 25 w 26"/>
                  <a:gd name="T3" fmla="*/ 0 h 46"/>
                  <a:gd name="T4" fmla="*/ 25 w 26"/>
                  <a:gd name="T5" fmla="*/ 2 h 46"/>
                  <a:gd name="T6" fmla="*/ 25 w 26"/>
                  <a:gd name="T7" fmla="*/ 2 h 46"/>
                  <a:gd name="T8" fmla="*/ 25 w 26"/>
                  <a:gd name="T9" fmla="*/ 2 h 46"/>
                  <a:gd name="T10" fmla="*/ 25 w 26"/>
                  <a:gd name="T11" fmla="*/ 2 h 46"/>
                  <a:gd name="T12" fmla="*/ 25 w 26"/>
                  <a:gd name="T13" fmla="*/ 3 h 46"/>
                  <a:gd name="T14" fmla="*/ 25 w 26"/>
                  <a:gd name="T15" fmla="*/ 3 h 46"/>
                  <a:gd name="T16" fmla="*/ 25 w 26"/>
                  <a:gd name="T17" fmla="*/ 3 h 46"/>
                  <a:gd name="T18" fmla="*/ 26 w 26"/>
                  <a:gd name="T19" fmla="*/ 5 h 46"/>
                  <a:gd name="T20" fmla="*/ 1 w 26"/>
                  <a:gd name="T21" fmla="*/ 46 h 46"/>
                  <a:gd name="T22" fmla="*/ 1 w 26"/>
                  <a:gd name="T23" fmla="*/ 46 h 46"/>
                  <a:gd name="T24" fmla="*/ 1 w 26"/>
                  <a:gd name="T25" fmla="*/ 45 h 46"/>
                  <a:gd name="T26" fmla="*/ 1 w 26"/>
                  <a:gd name="T27" fmla="*/ 45 h 46"/>
                  <a:gd name="T28" fmla="*/ 1 w 26"/>
                  <a:gd name="T29" fmla="*/ 45 h 46"/>
                  <a:gd name="T30" fmla="*/ 0 w 26"/>
                  <a:gd name="T31" fmla="*/ 43 h 46"/>
                  <a:gd name="T32" fmla="*/ 0 w 26"/>
                  <a:gd name="T33" fmla="*/ 43 h 46"/>
                  <a:gd name="T34" fmla="*/ 0 w 26"/>
                  <a:gd name="T35" fmla="*/ 43 h 46"/>
                  <a:gd name="T36" fmla="*/ 0 w 26"/>
                  <a:gd name="T37" fmla="*/ 43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6"/>
                  <a:gd name="T58" fmla="*/ 0 h 46"/>
                  <a:gd name="T59" fmla="*/ 26 w 26"/>
                  <a:gd name="T60" fmla="*/ 46 h 4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6" h="46">
                    <a:moveTo>
                      <a:pt x="0" y="43"/>
                    </a:moveTo>
                    <a:lnTo>
                      <a:pt x="25" y="0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2" name="Freeform 534"/>
              <p:cNvSpPr>
                <a:spLocks/>
              </p:cNvSpPr>
              <p:nvPr/>
            </p:nvSpPr>
            <p:spPr bwMode="auto">
              <a:xfrm>
                <a:off x="2044" y="3416"/>
                <a:ext cx="25" cy="46"/>
              </a:xfrm>
              <a:custGeom>
                <a:avLst/>
                <a:gdLst>
                  <a:gd name="T0" fmla="*/ 0 w 25"/>
                  <a:gd name="T1" fmla="*/ 43 h 46"/>
                  <a:gd name="T2" fmla="*/ 24 w 25"/>
                  <a:gd name="T3" fmla="*/ 0 h 46"/>
                  <a:gd name="T4" fmla="*/ 24 w 25"/>
                  <a:gd name="T5" fmla="*/ 1 h 46"/>
                  <a:gd name="T6" fmla="*/ 24 w 25"/>
                  <a:gd name="T7" fmla="*/ 1 h 46"/>
                  <a:gd name="T8" fmla="*/ 24 w 25"/>
                  <a:gd name="T9" fmla="*/ 1 h 46"/>
                  <a:gd name="T10" fmla="*/ 25 w 25"/>
                  <a:gd name="T11" fmla="*/ 3 h 46"/>
                  <a:gd name="T12" fmla="*/ 25 w 25"/>
                  <a:gd name="T13" fmla="*/ 3 h 46"/>
                  <a:gd name="T14" fmla="*/ 25 w 25"/>
                  <a:gd name="T15" fmla="*/ 3 h 46"/>
                  <a:gd name="T16" fmla="*/ 25 w 25"/>
                  <a:gd name="T17" fmla="*/ 3 h 46"/>
                  <a:gd name="T18" fmla="*/ 25 w 25"/>
                  <a:gd name="T19" fmla="*/ 5 h 46"/>
                  <a:gd name="T20" fmla="*/ 0 w 25"/>
                  <a:gd name="T21" fmla="*/ 46 h 46"/>
                  <a:gd name="T22" fmla="*/ 0 w 25"/>
                  <a:gd name="T23" fmla="*/ 46 h 46"/>
                  <a:gd name="T24" fmla="*/ 0 w 25"/>
                  <a:gd name="T25" fmla="*/ 44 h 46"/>
                  <a:gd name="T26" fmla="*/ 0 w 25"/>
                  <a:gd name="T27" fmla="*/ 44 h 46"/>
                  <a:gd name="T28" fmla="*/ 0 w 25"/>
                  <a:gd name="T29" fmla="*/ 44 h 46"/>
                  <a:gd name="T30" fmla="*/ 0 w 25"/>
                  <a:gd name="T31" fmla="*/ 43 h 46"/>
                  <a:gd name="T32" fmla="*/ 0 w 25"/>
                  <a:gd name="T33" fmla="*/ 43 h 46"/>
                  <a:gd name="T34" fmla="*/ 0 w 25"/>
                  <a:gd name="T35" fmla="*/ 43 h 46"/>
                  <a:gd name="T36" fmla="*/ 0 w 25"/>
                  <a:gd name="T37" fmla="*/ 43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6"/>
                  <a:gd name="T59" fmla="*/ 25 w 25"/>
                  <a:gd name="T60" fmla="*/ 46 h 4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6">
                    <a:moveTo>
                      <a:pt x="0" y="43"/>
                    </a:moveTo>
                    <a:lnTo>
                      <a:pt x="24" y="0"/>
                    </a:lnTo>
                    <a:lnTo>
                      <a:pt x="24" y="1"/>
                    </a:lnTo>
                    <a:lnTo>
                      <a:pt x="25" y="3"/>
                    </a:lnTo>
                    <a:lnTo>
                      <a:pt x="25" y="5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3" name="Freeform 535"/>
              <p:cNvSpPr>
                <a:spLocks/>
              </p:cNvSpPr>
              <p:nvPr/>
            </p:nvSpPr>
            <p:spPr bwMode="auto">
              <a:xfrm>
                <a:off x="2044" y="3419"/>
                <a:ext cx="25" cy="45"/>
              </a:xfrm>
              <a:custGeom>
                <a:avLst/>
                <a:gdLst>
                  <a:gd name="T0" fmla="*/ 0 w 25"/>
                  <a:gd name="T1" fmla="*/ 41 h 45"/>
                  <a:gd name="T2" fmla="*/ 25 w 25"/>
                  <a:gd name="T3" fmla="*/ 0 h 45"/>
                  <a:gd name="T4" fmla="*/ 25 w 25"/>
                  <a:gd name="T5" fmla="*/ 0 h 45"/>
                  <a:gd name="T6" fmla="*/ 25 w 25"/>
                  <a:gd name="T7" fmla="*/ 0 h 45"/>
                  <a:gd name="T8" fmla="*/ 25 w 25"/>
                  <a:gd name="T9" fmla="*/ 0 h 45"/>
                  <a:gd name="T10" fmla="*/ 25 w 25"/>
                  <a:gd name="T11" fmla="*/ 2 h 45"/>
                  <a:gd name="T12" fmla="*/ 25 w 25"/>
                  <a:gd name="T13" fmla="*/ 2 h 45"/>
                  <a:gd name="T14" fmla="*/ 25 w 25"/>
                  <a:gd name="T15" fmla="*/ 2 h 45"/>
                  <a:gd name="T16" fmla="*/ 25 w 25"/>
                  <a:gd name="T17" fmla="*/ 3 h 45"/>
                  <a:gd name="T18" fmla="*/ 25 w 25"/>
                  <a:gd name="T19" fmla="*/ 3 h 45"/>
                  <a:gd name="T20" fmla="*/ 2 w 25"/>
                  <a:gd name="T21" fmla="*/ 45 h 45"/>
                  <a:gd name="T22" fmla="*/ 2 w 25"/>
                  <a:gd name="T23" fmla="*/ 45 h 45"/>
                  <a:gd name="T24" fmla="*/ 2 w 25"/>
                  <a:gd name="T25" fmla="*/ 43 h 45"/>
                  <a:gd name="T26" fmla="*/ 2 w 25"/>
                  <a:gd name="T27" fmla="*/ 43 h 45"/>
                  <a:gd name="T28" fmla="*/ 0 w 25"/>
                  <a:gd name="T29" fmla="*/ 43 h 45"/>
                  <a:gd name="T30" fmla="*/ 0 w 25"/>
                  <a:gd name="T31" fmla="*/ 43 h 45"/>
                  <a:gd name="T32" fmla="*/ 0 w 25"/>
                  <a:gd name="T33" fmla="*/ 41 h 45"/>
                  <a:gd name="T34" fmla="*/ 0 w 25"/>
                  <a:gd name="T35" fmla="*/ 41 h 45"/>
                  <a:gd name="T36" fmla="*/ 0 w 25"/>
                  <a:gd name="T37" fmla="*/ 41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5"/>
                  <a:gd name="T59" fmla="*/ 25 w 25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5">
                    <a:moveTo>
                      <a:pt x="0" y="41"/>
                    </a:moveTo>
                    <a:lnTo>
                      <a:pt x="25" y="0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4" name="Freeform 536"/>
              <p:cNvSpPr>
                <a:spLocks/>
              </p:cNvSpPr>
              <p:nvPr/>
            </p:nvSpPr>
            <p:spPr bwMode="auto">
              <a:xfrm>
                <a:off x="2044" y="3421"/>
                <a:ext cx="27" cy="44"/>
              </a:xfrm>
              <a:custGeom>
                <a:avLst/>
                <a:gdLst>
                  <a:gd name="T0" fmla="*/ 0 w 27"/>
                  <a:gd name="T1" fmla="*/ 41 h 44"/>
                  <a:gd name="T2" fmla="*/ 25 w 27"/>
                  <a:gd name="T3" fmla="*/ 0 h 44"/>
                  <a:gd name="T4" fmla="*/ 25 w 27"/>
                  <a:gd name="T5" fmla="*/ 0 h 44"/>
                  <a:gd name="T6" fmla="*/ 25 w 27"/>
                  <a:gd name="T7" fmla="*/ 0 h 44"/>
                  <a:gd name="T8" fmla="*/ 25 w 27"/>
                  <a:gd name="T9" fmla="*/ 1 h 44"/>
                  <a:gd name="T10" fmla="*/ 25 w 27"/>
                  <a:gd name="T11" fmla="*/ 1 h 44"/>
                  <a:gd name="T12" fmla="*/ 25 w 27"/>
                  <a:gd name="T13" fmla="*/ 1 h 44"/>
                  <a:gd name="T14" fmla="*/ 25 w 27"/>
                  <a:gd name="T15" fmla="*/ 1 h 44"/>
                  <a:gd name="T16" fmla="*/ 27 w 27"/>
                  <a:gd name="T17" fmla="*/ 3 h 44"/>
                  <a:gd name="T18" fmla="*/ 27 w 27"/>
                  <a:gd name="T19" fmla="*/ 3 h 44"/>
                  <a:gd name="T20" fmla="*/ 2 w 27"/>
                  <a:gd name="T21" fmla="*/ 44 h 44"/>
                  <a:gd name="T22" fmla="*/ 2 w 27"/>
                  <a:gd name="T23" fmla="*/ 43 h 44"/>
                  <a:gd name="T24" fmla="*/ 2 w 27"/>
                  <a:gd name="T25" fmla="*/ 43 h 44"/>
                  <a:gd name="T26" fmla="*/ 2 w 27"/>
                  <a:gd name="T27" fmla="*/ 43 h 44"/>
                  <a:gd name="T28" fmla="*/ 2 w 27"/>
                  <a:gd name="T29" fmla="*/ 43 h 44"/>
                  <a:gd name="T30" fmla="*/ 2 w 27"/>
                  <a:gd name="T31" fmla="*/ 41 h 44"/>
                  <a:gd name="T32" fmla="*/ 2 w 27"/>
                  <a:gd name="T33" fmla="*/ 41 h 44"/>
                  <a:gd name="T34" fmla="*/ 2 w 27"/>
                  <a:gd name="T35" fmla="*/ 41 h 44"/>
                  <a:gd name="T36" fmla="*/ 0 w 27"/>
                  <a:gd name="T37" fmla="*/ 41 h 4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7"/>
                  <a:gd name="T58" fmla="*/ 0 h 44"/>
                  <a:gd name="T59" fmla="*/ 27 w 27"/>
                  <a:gd name="T60" fmla="*/ 44 h 4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7" h="44">
                    <a:moveTo>
                      <a:pt x="0" y="41"/>
                    </a:moveTo>
                    <a:lnTo>
                      <a:pt x="25" y="0"/>
                    </a:lnTo>
                    <a:lnTo>
                      <a:pt x="25" y="1"/>
                    </a:lnTo>
                    <a:lnTo>
                      <a:pt x="27" y="3"/>
                    </a:lnTo>
                    <a:lnTo>
                      <a:pt x="2" y="44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5" name="Freeform 537"/>
              <p:cNvSpPr>
                <a:spLocks/>
              </p:cNvSpPr>
              <p:nvPr/>
            </p:nvSpPr>
            <p:spPr bwMode="auto">
              <a:xfrm>
                <a:off x="2046" y="3422"/>
                <a:ext cx="25" cy="45"/>
              </a:xfrm>
              <a:custGeom>
                <a:avLst/>
                <a:gdLst>
                  <a:gd name="T0" fmla="*/ 0 w 25"/>
                  <a:gd name="T1" fmla="*/ 42 h 45"/>
                  <a:gd name="T2" fmla="*/ 23 w 25"/>
                  <a:gd name="T3" fmla="*/ 0 h 45"/>
                  <a:gd name="T4" fmla="*/ 23 w 25"/>
                  <a:gd name="T5" fmla="*/ 0 h 45"/>
                  <a:gd name="T6" fmla="*/ 23 w 25"/>
                  <a:gd name="T7" fmla="*/ 0 h 45"/>
                  <a:gd name="T8" fmla="*/ 25 w 25"/>
                  <a:gd name="T9" fmla="*/ 2 h 45"/>
                  <a:gd name="T10" fmla="*/ 25 w 25"/>
                  <a:gd name="T11" fmla="*/ 2 h 45"/>
                  <a:gd name="T12" fmla="*/ 25 w 25"/>
                  <a:gd name="T13" fmla="*/ 2 h 45"/>
                  <a:gd name="T14" fmla="*/ 25 w 25"/>
                  <a:gd name="T15" fmla="*/ 4 h 45"/>
                  <a:gd name="T16" fmla="*/ 25 w 25"/>
                  <a:gd name="T17" fmla="*/ 4 h 45"/>
                  <a:gd name="T18" fmla="*/ 25 w 25"/>
                  <a:gd name="T19" fmla="*/ 4 h 45"/>
                  <a:gd name="T20" fmla="*/ 2 w 25"/>
                  <a:gd name="T21" fmla="*/ 45 h 45"/>
                  <a:gd name="T22" fmla="*/ 2 w 25"/>
                  <a:gd name="T23" fmla="*/ 43 h 45"/>
                  <a:gd name="T24" fmla="*/ 2 w 25"/>
                  <a:gd name="T25" fmla="*/ 43 h 45"/>
                  <a:gd name="T26" fmla="*/ 0 w 25"/>
                  <a:gd name="T27" fmla="*/ 43 h 45"/>
                  <a:gd name="T28" fmla="*/ 0 w 25"/>
                  <a:gd name="T29" fmla="*/ 43 h 45"/>
                  <a:gd name="T30" fmla="*/ 0 w 25"/>
                  <a:gd name="T31" fmla="*/ 42 h 45"/>
                  <a:gd name="T32" fmla="*/ 0 w 25"/>
                  <a:gd name="T33" fmla="*/ 42 h 45"/>
                  <a:gd name="T34" fmla="*/ 0 w 25"/>
                  <a:gd name="T35" fmla="*/ 42 h 45"/>
                  <a:gd name="T36" fmla="*/ 0 w 25"/>
                  <a:gd name="T37" fmla="*/ 42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5"/>
                  <a:gd name="T59" fmla="*/ 25 w 25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5">
                    <a:moveTo>
                      <a:pt x="0" y="42"/>
                    </a:moveTo>
                    <a:lnTo>
                      <a:pt x="23" y="0"/>
                    </a:lnTo>
                    <a:lnTo>
                      <a:pt x="25" y="2"/>
                    </a:lnTo>
                    <a:lnTo>
                      <a:pt x="25" y="4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6" name="Freeform 538"/>
              <p:cNvSpPr>
                <a:spLocks/>
              </p:cNvSpPr>
              <p:nvPr/>
            </p:nvSpPr>
            <p:spPr bwMode="auto">
              <a:xfrm>
                <a:off x="2046" y="3424"/>
                <a:ext cx="25" cy="43"/>
              </a:xfrm>
              <a:custGeom>
                <a:avLst/>
                <a:gdLst>
                  <a:gd name="T0" fmla="*/ 0 w 25"/>
                  <a:gd name="T1" fmla="*/ 41 h 43"/>
                  <a:gd name="T2" fmla="*/ 25 w 25"/>
                  <a:gd name="T3" fmla="*/ 0 h 43"/>
                  <a:gd name="T4" fmla="*/ 25 w 25"/>
                  <a:gd name="T5" fmla="*/ 0 h 43"/>
                  <a:gd name="T6" fmla="*/ 25 w 25"/>
                  <a:gd name="T7" fmla="*/ 2 h 43"/>
                  <a:gd name="T8" fmla="*/ 25 w 25"/>
                  <a:gd name="T9" fmla="*/ 2 h 43"/>
                  <a:gd name="T10" fmla="*/ 25 w 25"/>
                  <a:gd name="T11" fmla="*/ 2 h 43"/>
                  <a:gd name="T12" fmla="*/ 25 w 25"/>
                  <a:gd name="T13" fmla="*/ 2 h 43"/>
                  <a:gd name="T14" fmla="*/ 25 w 25"/>
                  <a:gd name="T15" fmla="*/ 3 h 43"/>
                  <a:gd name="T16" fmla="*/ 25 w 25"/>
                  <a:gd name="T17" fmla="*/ 3 h 43"/>
                  <a:gd name="T18" fmla="*/ 25 w 25"/>
                  <a:gd name="T19" fmla="*/ 3 h 43"/>
                  <a:gd name="T20" fmla="*/ 2 w 25"/>
                  <a:gd name="T21" fmla="*/ 43 h 43"/>
                  <a:gd name="T22" fmla="*/ 2 w 25"/>
                  <a:gd name="T23" fmla="*/ 43 h 43"/>
                  <a:gd name="T24" fmla="*/ 2 w 25"/>
                  <a:gd name="T25" fmla="*/ 43 h 43"/>
                  <a:gd name="T26" fmla="*/ 2 w 25"/>
                  <a:gd name="T27" fmla="*/ 43 h 43"/>
                  <a:gd name="T28" fmla="*/ 2 w 25"/>
                  <a:gd name="T29" fmla="*/ 43 h 43"/>
                  <a:gd name="T30" fmla="*/ 2 w 25"/>
                  <a:gd name="T31" fmla="*/ 41 h 43"/>
                  <a:gd name="T32" fmla="*/ 2 w 25"/>
                  <a:gd name="T33" fmla="*/ 41 h 43"/>
                  <a:gd name="T34" fmla="*/ 0 w 25"/>
                  <a:gd name="T35" fmla="*/ 41 h 43"/>
                  <a:gd name="T36" fmla="*/ 0 w 25"/>
                  <a:gd name="T37" fmla="*/ 41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3"/>
                  <a:gd name="T59" fmla="*/ 25 w 25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3">
                    <a:moveTo>
                      <a:pt x="0" y="41"/>
                    </a:moveTo>
                    <a:lnTo>
                      <a:pt x="25" y="0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7" name="Freeform 539"/>
              <p:cNvSpPr>
                <a:spLocks/>
              </p:cNvSpPr>
              <p:nvPr/>
            </p:nvSpPr>
            <p:spPr bwMode="auto">
              <a:xfrm>
                <a:off x="2048" y="3426"/>
                <a:ext cx="25" cy="43"/>
              </a:xfrm>
              <a:custGeom>
                <a:avLst/>
                <a:gdLst>
                  <a:gd name="T0" fmla="*/ 0 w 25"/>
                  <a:gd name="T1" fmla="*/ 41 h 43"/>
                  <a:gd name="T2" fmla="*/ 23 w 25"/>
                  <a:gd name="T3" fmla="*/ 0 h 43"/>
                  <a:gd name="T4" fmla="*/ 23 w 25"/>
                  <a:gd name="T5" fmla="*/ 0 h 43"/>
                  <a:gd name="T6" fmla="*/ 23 w 25"/>
                  <a:gd name="T7" fmla="*/ 1 h 43"/>
                  <a:gd name="T8" fmla="*/ 23 w 25"/>
                  <a:gd name="T9" fmla="*/ 1 h 43"/>
                  <a:gd name="T10" fmla="*/ 23 w 25"/>
                  <a:gd name="T11" fmla="*/ 1 h 43"/>
                  <a:gd name="T12" fmla="*/ 23 w 25"/>
                  <a:gd name="T13" fmla="*/ 1 h 43"/>
                  <a:gd name="T14" fmla="*/ 25 w 25"/>
                  <a:gd name="T15" fmla="*/ 3 h 43"/>
                  <a:gd name="T16" fmla="*/ 25 w 25"/>
                  <a:gd name="T17" fmla="*/ 3 h 43"/>
                  <a:gd name="T18" fmla="*/ 25 w 25"/>
                  <a:gd name="T19" fmla="*/ 3 h 43"/>
                  <a:gd name="T20" fmla="*/ 1 w 25"/>
                  <a:gd name="T21" fmla="*/ 43 h 43"/>
                  <a:gd name="T22" fmla="*/ 1 w 25"/>
                  <a:gd name="T23" fmla="*/ 43 h 43"/>
                  <a:gd name="T24" fmla="*/ 1 w 25"/>
                  <a:gd name="T25" fmla="*/ 43 h 43"/>
                  <a:gd name="T26" fmla="*/ 0 w 25"/>
                  <a:gd name="T27" fmla="*/ 43 h 43"/>
                  <a:gd name="T28" fmla="*/ 0 w 25"/>
                  <a:gd name="T29" fmla="*/ 41 h 43"/>
                  <a:gd name="T30" fmla="*/ 0 w 25"/>
                  <a:gd name="T31" fmla="*/ 41 h 43"/>
                  <a:gd name="T32" fmla="*/ 0 w 25"/>
                  <a:gd name="T33" fmla="*/ 41 h 43"/>
                  <a:gd name="T34" fmla="*/ 0 w 25"/>
                  <a:gd name="T35" fmla="*/ 41 h 43"/>
                  <a:gd name="T36" fmla="*/ 0 w 25"/>
                  <a:gd name="T37" fmla="*/ 41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3"/>
                  <a:gd name="T59" fmla="*/ 25 w 25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3">
                    <a:moveTo>
                      <a:pt x="0" y="41"/>
                    </a:moveTo>
                    <a:lnTo>
                      <a:pt x="23" y="0"/>
                    </a:lnTo>
                    <a:lnTo>
                      <a:pt x="23" y="1"/>
                    </a:lnTo>
                    <a:lnTo>
                      <a:pt x="25" y="3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8" name="Freeform 540"/>
              <p:cNvSpPr>
                <a:spLocks/>
              </p:cNvSpPr>
              <p:nvPr/>
            </p:nvSpPr>
            <p:spPr bwMode="auto">
              <a:xfrm>
                <a:off x="2048" y="3427"/>
                <a:ext cx="25" cy="43"/>
              </a:xfrm>
              <a:custGeom>
                <a:avLst/>
                <a:gdLst>
                  <a:gd name="T0" fmla="*/ 0 w 25"/>
                  <a:gd name="T1" fmla="*/ 40 h 43"/>
                  <a:gd name="T2" fmla="*/ 23 w 25"/>
                  <a:gd name="T3" fmla="*/ 0 h 43"/>
                  <a:gd name="T4" fmla="*/ 23 w 25"/>
                  <a:gd name="T5" fmla="*/ 0 h 43"/>
                  <a:gd name="T6" fmla="*/ 25 w 25"/>
                  <a:gd name="T7" fmla="*/ 2 h 43"/>
                  <a:gd name="T8" fmla="*/ 25 w 25"/>
                  <a:gd name="T9" fmla="*/ 2 h 43"/>
                  <a:gd name="T10" fmla="*/ 25 w 25"/>
                  <a:gd name="T11" fmla="*/ 2 h 43"/>
                  <a:gd name="T12" fmla="*/ 25 w 25"/>
                  <a:gd name="T13" fmla="*/ 4 h 43"/>
                  <a:gd name="T14" fmla="*/ 25 w 25"/>
                  <a:gd name="T15" fmla="*/ 4 h 43"/>
                  <a:gd name="T16" fmla="*/ 25 w 25"/>
                  <a:gd name="T17" fmla="*/ 4 h 43"/>
                  <a:gd name="T18" fmla="*/ 25 w 25"/>
                  <a:gd name="T19" fmla="*/ 4 h 43"/>
                  <a:gd name="T20" fmla="*/ 1 w 25"/>
                  <a:gd name="T21" fmla="*/ 43 h 43"/>
                  <a:gd name="T22" fmla="*/ 1 w 25"/>
                  <a:gd name="T23" fmla="*/ 43 h 43"/>
                  <a:gd name="T24" fmla="*/ 1 w 25"/>
                  <a:gd name="T25" fmla="*/ 43 h 43"/>
                  <a:gd name="T26" fmla="*/ 1 w 25"/>
                  <a:gd name="T27" fmla="*/ 43 h 43"/>
                  <a:gd name="T28" fmla="*/ 1 w 25"/>
                  <a:gd name="T29" fmla="*/ 42 h 43"/>
                  <a:gd name="T30" fmla="*/ 1 w 25"/>
                  <a:gd name="T31" fmla="*/ 42 h 43"/>
                  <a:gd name="T32" fmla="*/ 1 w 25"/>
                  <a:gd name="T33" fmla="*/ 42 h 43"/>
                  <a:gd name="T34" fmla="*/ 0 w 25"/>
                  <a:gd name="T35" fmla="*/ 42 h 43"/>
                  <a:gd name="T36" fmla="*/ 0 w 25"/>
                  <a:gd name="T37" fmla="*/ 40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3"/>
                  <a:gd name="T59" fmla="*/ 25 w 25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3">
                    <a:moveTo>
                      <a:pt x="0" y="40"/>
                    </a:moveTo>
                    <a:lnTo>
                      <a:pt x="23" y="0"/>
                    </a:lnTo>
                    <a:lnTo>
                      <a:pt x="25" y="2"/>
                    </a:lnTo>
                    <a:lnTo>
                      <a:pt x="25" y="4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0" y="4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29" name="Freeform 541"/>
              <p:cNvSpPr>
                <a:spLocks/>
              </p:cNvSpPr>
              <p:nvPr/>
            </p:nvSpPr>
            <p:spPr bwMode="auto">
              <a:xfrm>
                <a:off x="2049" y="3429"/>
                <a:ext cx="24" cy="43"/>
              </a:xfrm>
              <a:custGeom>
                <a:avLst/>
                <a:gdLst>
                  <a:gd name="T0" fmla="*/ 0 w 24"/>
                  <a:gd name="T1" fmla="*/ 40 h 43"/>
                  <a:gd name="T2" fmla="*/ 24 w 24"/>
                  <a:gd name="T3" fmla="*/ 0 h 43"/>
                  <a:gd name="T4" fmla="*/ 24 w 24"/>
                  <a:gd name="T5" fmla="*/ 2 h 43"/>
                  <a:gd name="T6" fmla="*/ 24 w 24"/>
                  <a:gd name="T7" fmla="*/ 2 h 43"/>
                  <a:gd name="T8" fmla="*/ 24 w 24"/>
                  <a:gd name="T9" fmla="*/ 2 h 43"/>
                  <a:gd name="T10" fmla="*/ 24 w 24"/>
                  <a:gd name="T11" fmla="*/ 2 h 43"/>
                  <a:gd name="T12" fmla="*/ 24 w 24"/>
                  <a:gd name="T13" fmla="*/ 3 h 43"/>
                  <a:gd name="T14" fmla="*/ 24 w 24"/>
                  <a:gd name="T15" fmla="*/ 3 h 43"/>
                  <a:gd name="T16" fmla="*/ 24 w 24"/>
                  <a:gd name="T17" fmla="*/ 3 h 43"/>
                  <a:gd name="T18" fmla="*/ 24 w 24"/>
                  <a:gd name="T19" fmla="*/ 5 h 43"/>
                  <a:gd name="T20" fmla="*/ 2 w 24"/>
                  <a:gd name="T21" fmla="*/ 43 h 43"/>
                  <a:gd name="T22" fmla="*/ 2 w 24"/>
                  <a:gd name="T23" fmla="*/ 43 h 43"/>
                  <a:gd name="T24" fmla="*/ 2 w 24"/>
                  <a:gd name="T25" fmla="*/ 43 h 43"/>
                  <a:gd name="T26" fmla="*/ 2 w 24"/>
                  <a:gd name="T27" fmla="*/ 41 h 43"/>
                  <a:gd name="T28" fmla="*/ 0 w 24"/>
                  <a:gd name="T29" fmla="*/ 41 h 43"/>
                  <a:gd name="T30" fmla="*/ 0 w 24"/>
                  <a:gd name="T31" fmla="*/ 41 h 43"/>
                  <a:gd name="T32" fmla="*/ 0 w 24"/>
                  <a:gd name="T33" fmla="*/ 41 h 43"/>
                  <a:gd name="T34" fmla="*/ 0 w 24"/>
                  <a:gd name="T35" fmla="*/ 41 h 43"/>
                  <a:gd name="T36" fmla="*/ 0 w 24"/>
                  <a:gd name="T37" fmla="*/ 40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43"/>
                  <a:gd name="T59" fmla="*/ 24 w 24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43">
                    <a:moveTo>
                      <a:pt x="0" y="40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0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0" name="Freeform 542"/>
              <p:cNvSpPr>
                <a:spLocks/>
              </p:cNvSpPr>
              <p:nvPr/>
            </p:nvSpPr>
            <p:spPr bwMode="auto">
              <a:xfrm>
                <a:off x="2049" y="3431"/>
                <a:ext cx="25" cy="43"/>
              </a:xfrm>
              <a:custGeom>
                <a:avLst/>
                <a:gdLst>
                  <a:gd name="T0" fmla="*/ 0 w 25"/>
                  <a:gd name="T1" fmla="*/ 39 h 43"/>
                  <a:gd name="T2" fmla="*/ 24 w 25"/>
                  <a:gd name="T3" fmla="*/ 0 h 43"/>
                  <a:gd name="T4" fmla="*/ 24 w 25"/>
                  <a:gd name="T5" fmla="*/ 1 h 43"/>
                  <a:gd name="T6" fmla="*/ 24 w 25"/>
                  <a:gd name="T7" fmla="*/ 1 h 43"/>
                  <a:gd name="T8" fmla="*/ 24 w 25"/>
                  <a:gd name="T9" fmla="*/ 1 h 43"/>
                  <a:gd name="T10" fmla="*/ 24 w 25"/>
                  <a:gd name="T11" fmla="*/ 3 h 43"/>
                  <a:gd name="T12" fmla="*/ 25 w 25"/>
                  <a:gd name="T13" fmla="*/ 3 h 43"/>
                  <a:gd name="T14" fmla="*/ 25 w 25"/>
                  <a:gd name="T15" fmla="*/ 3 h 43"/>
                  <a:gd name="T16" fmla="*/ 25 w 25"/>
                  <a:gd name="T17" fmla="*/ 3 h 43"/>
                  <a:gd name="T18" fmla="*/ 25 w 25"/>
                  <a:gd name="T19" fmla="*/ 5 h 43"/>
                  <a:gd name="T20" fmla="*/ 2 w 25"/>
                  <a:gd name="T21" fmla="*/ 43 h 43"/>
                  <a:gd name="T22" fmla="*/ 2 w 25"/>
                  <a:gd name="T23" fmla="*/ 43 h 43"/>
                  <a:gd name="T24" fmla="*/ 2 w 25"/>
                  <a:gd name="T25" fmla="*/ 41 h 43"/>
                  <a:gd name="T26" fmla="*/ 2 w 25"/>
                  <a:gd name="T27" fmla="*/ 41 h 43"/>
                  <a:gd name="T28" fmla="*/ 2 w 25"/>
                  <a:gd name="T29" fmla="*/ 41 h 43"/>
                  <a:gd name="T30" fmla="*/ 2 w 25"/>
                  <a:gd name="T31" fmla="*/ 41 h 43"/>
                  <a:gd name="T32" fmla="*/ 2 w 25"/>
                  <a:gd name="T33" fmla="*/ 41 h 43"/>
                  <a:gd name="T34" fmla="*/ 2 w 25"/>
                  <a:gd name="T35" fmla="*/ 39 h 43"/>
                  <a:gd name="T36" fmla="*/ 0 w 25"/>
                  <a:gd name="T37" fmla="*/ 39 h 4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43"/>
                  <a:gd name="T59" fmla="*/ 25 w 25"/>
                  <a:gd name="T60" fmla="*/ 43 h 4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43">
                    <a:moveTo>
                      <a:pt x="0" y="39"/>
                    </a:moveTo>
                    <a:lnTo>
                      <a:pt x="24" y="0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5" y="5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2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1" name="Freeform 543"/>
              <p:cNvSpPr>
                <a:spLocks/>
              </p:cNvSpPr>
              <p:nvPr/>
            </p:nvSpPr>
            <p:spPr bwMode="auto">
              <a:xfrm>
                <a:off x="2051" y="3434"/>
                <a:ext cx="23" cy="41"/>
              </a:xfrm>
              <a:custGeom>
                <a:avLst/>
                <a:gdLst>
                  <a:gd name="T0" fmla="*/ 0 w 23"/>
                  <a:gd name="T1" fmla="*/ 38 h 41"/>
                  <a:gd name="T2" fmla="*/ 22 w 23"/>
                  <a:gd name="T3" fmla="*/ 0 h 41"/>
                  <a:gd name="T4" fmla="*/ 23 w 23"/>
                  <a:gd name="T5" fmla="*/ 0 h 41"/>
                  <a:gd name="T6" fmla="*/ 23 w 23"/>
                  <a:gd name="T7" fmla="*/ 0 h 41"/>
                  <a:gd name="T8" fmla="*/ 23 w 23"/>
                  <a:gd name="T9" fmla="*/ 0 h 41"/>
                  <a:gd name="T10" fmla="*/ 23 w 23"/>
                  <a:gd name="T11" fmla="*/ 2 h 41"/>
                  <a:gd name="T12" fmla="*/ 23 w 23"/>
                  <a:gd name="T13" fmla="*/ 2 h 41"/>
                  <a:gd name="T14" fmla="*/ 23 w 23"/>
                  <a:gd name="T15" fmla="*/ 2 h 41"/>
                  <a:gd name="T16" fmla="*/ 23 w 23"/>
                  <a:gd name="T17" fmla="*/ 2 h 41"/>
                  <a:gd name="T18" fmla="*/ 23 w 23"/>
                  <a:gd name="T19" fmla="*/ 3 h 41"/>
                  <a:gd name="T20" fmla="*/ 2 w 23"/>
                  <a:gd name="T21" fmla="*/ 41 h 41"/>
                  <a:gd name="T22" fmla="*/ 2 w 23"/>
                  <a:gd name="T23" fmla="*/ 40 h 41"/>
                  <a:gd name="T24" fmla="*/ 2 w 23"/>
                  <a:gd name="T25" fmla="*/ 40 h 41"/>
                  <a:gd name="T26" fmla="*/ 2 w 23"/>
                  <a:gd name="T27" fmla="*/ 40 h 41"/>
                  <a:gd name="T28" fmla="*/ 0 w 23"/>
                  <a:gd name="T29" fmla="*/ 40 h 41"/>
                  <a:gd name="T30" fmla="*/ 0 w 23"/>
                  <a:gd name="T31" fmla="*/ 40 h 41"/>
                  <a:gd name="T32" fmla="*/ 0 w 23"/>
                  <a:gd name="T33" fmla="*/ 38 h 41"/>
                  <a:gd name="T34" fmla="*/ 0 w 23"/>
                  <a:gd name="T35" fmla="*/ 38 h 41"/>
                  <a:gd name="T36" fmla="*/ 0 w 23"/>
                  <a:gd name="T37" fmla="*/ 38 h 4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1"/>
                  <a:gd name="T59" fmla="*/ 23 w 23"/>
                  <a:gd name="T60" fmla="*/ 41 h 4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1">
                    <a:moveTo>
                      <a:pt x="0" y="38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" y="41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2" name="Freeform 544"/>
              <p:cNvSpPr>
                <a:spLocks/>
              </p:cNvSpPr>
              <p:nvPr/>
            </p:nvSpPr>
            <p:spPr bwMode="auto">
              <a:xfrm>
                <a:off x="2051" y="3436"/>
                <a:ext cx="25" cy="39"/>
              </a:xfrm>
              <a:custGeom>
                <a:avLst/>
                <a:gdLst>
                  <a:gd name="T0" fmla="*/ 0 w 25"/>
                  <a:gd name="T1" fmla="*/ 38 h 39"/>
                  <a:gd name="T2" fmla="*/ 23 w 25"/>
                  <a:gd name="T3" fmla="*/ 0 h 39"/>
                  <a:gd name="T4" fmla="*/ 23 w 25"/>
                  <a:gd name="T5" fmla="*/ 0 h 39"/>
                  <a:gd name="T6" fmla="*/ 23 w 25"/>
                  <a:gd name="T7" fmla="*/ 0 h 39"/>
                  <a:gd name="T8" fmla="*/ 23 w 25"/>
                  <a:gd name="T9" fmla="*/ 0 h 39"/>
                  <a:gd name="T10" fmla="*/ 23 w 25"/>
                  <a:gd name="T11" fmla="*/ 1 h 39"/>
                  <a:gd name="T12" fmla="*/ 23 w 25"/>
                  <a:gd name="T13" fmla="*/ 1 h 39"/>
                  <a:gd name="T14" fmla="*/ 23 w 25"/>
                  <a:gd name="T15" fmla="*/ 1 h 39"/>
                  <a:gd name="T16" fmla="*/ 25 w 25"/>
                  <a:gd name="T17" fmla="*/ 3 h 39"/>
                  <a:gd name="T18" fmla="*/ 25 w 25"/>
                  <a:gd name="T19" fmla="*/ 3 h 39"/>
                  <a:gd name="T20" fmla="*/ 3 w 25"/>
                  <a:gd name="T21" fmla="*/ 39 h 39"/>
                  <a:gd name="T22" fmla="*/ 2 w 25"/>
                  <a:gd name="T23" fmla="*/ 39 h 39"/>
                  <a:gd name="T24" fmla="*/ 2 w 25"/>
                  <a:gd name="T25" fmla="*/ 39 h 39"/>
                  <a:gd name="T26" fmla="*/ 2 w 25"/>
                  <a:gd name="T27" fmla="*/ 39 h 39"/>
                  <a:gd name="T28" fmla="*/ 2 w 25"/>
                  <a:gd name="T29" fmla="*/ 39 h 39"/>
                  <a:gd name="T30" fmla="*/ 2 w 25"/>
                  <a:gd name="T31" fmla="*/ 38 h 39"/>
                  <a:gd name="T32" fmla="*/ 2 w 25"/>
                  <a:gd name="T33" fmla="*/ 38 h 39"/>
                  <a:gd name="T34" fmla="*/ 2 w 25"/>
                  <a:gd name="T35" fmla="*/ 38 h 39"/>
                  <a:gd name="T36" fmla="*/ 0 w 25"/>
                  <a:gd name="T37" fmla="*/ 38 h 3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"/>
                  <a:gd name="T58" fmla="*/ 0 h 39"/>
                  <a:gd name="T59" fmla="*/ 25 w 25"/>
                  <a:gd name="T60" fmla="*/ 39 h 3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" h="39">
                    <a:moveTo>
                      <a:pt x="0" y="38"/>
                    </a:moveTo>
                    <a:lnTo>
                      <a:pt x="23" y="0"/>
                    </a:lnTo>
                    <a:lnTo>
                      <a:pt x="23" y="1"/>
                    </a:lnTo>
                    <a:lnTo>
                      <a:pt x="25" y="3"/>
                    </a:lnTo>
                    <a:lnTo>
                      <a:pt x="3" y="39"/>
                    </a:lnTo>
                    <a:lnTo>
                      <a:pt x="2" y="39"/>
                    </a:lnTo>
                    <a:lnTo>
                      <a:pt x="2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3" name="Freeform 545"/>
              <p:cNvSpPr>
                <a:spLocks/>
              </p:cNvSpPr>
              <p:nvPr/>
            </p:nvSpPr>
            <p:spPr bwMode="auto">
              <a:xfrm>
                <a:off x="2053" y="3437"/>
                <a:ext cx="23" cy="40"/>
              </a:xfrm>
              <a:custGeom>
                <a:avLst/>
                <a:gdLst>
                  <a:gd name="T0" fmla="*/ 0 w 23"/>
                  <a:gd name="T1" fmla="*/ 38 h 40"/>
                  <a:gd name="T2" fmla="*/ 21 w 23"/>
                  <a:gd name="T3" fmla="*/ 0 h 40"/>
                  <a:gd name="T4" fmla="*/ 21 w 23"/>
                  <a:gd name="T5" fmla="*/ 0 h 40"/>
                  <a:gd name="T6" fmla="*/ 21 w 23"/>
                  <a:gd name="T7" fmla="*/ 0 h 40"/>
                  <a:gd name="T8" fmla="*/ 23 w 23"/>
                  <a:gd name="T9" fmla="*/ 2 h 40"/>
                  <a:gd name="T10" fmla="*/ 23 w 23"/>
                  <a:gd name="T11" fmla="*/ 2 h 40"/>
                  <a:gd name="T12" fmla="*/ 23 w 23"/>
                  <a:gd name="T13" fmla="*/ 2 h 40"/>
                  <a:gd name="T14" fmla="*/ 23 w 23"/>
                  <a:gd name="T15" fmla="*/ 2 h 40"/>
                  <a:gd name="T16" fmla="*/ 23 w 23"/>
                  <a:gd name="T17" fmla="*/ 4 h 40"/>
                  <a:gd name="T18" fmla="*/ 23 w 23"/>
                  <a:gd name="T19" fmla="*/ 4 h 40"/>
                  <a:gd name="T20" fmla="*/ 1 w 23"/>
                  <a:gd name="T21" fmla="*/ 40 h 40"/>
                  <a:gd name="T22" fmla="*/ 1 w 23"/>
                  <a:gd name="T23" fmla="*/ 40 h 40"/>
                  <a:gd name="T24" fmla="*/ 1 w 23"/>
                  <a:gd name="T25" fmla="*/ 40 h 40"/>
                  <a:gd name="T26" fmla="*/ 1 w 23"/>
                  <a:gd name="T27" fmla="*/ 40 h 40"/>
                  <a:gd name="T28" fmla="*/ 1 w 23"/>
                  <a:gd name="T29" fmla="*/ 38 h 40"/>
                  <a:gd name="T30" fmla="*/ 0 w 23"/>
                  <a:gd name="T31" fmla="*/ 38 h 40"/>
                  <a:gd name="T32" fmla="*/ 0 w 23"/>
                  <a:gd name="T33" fmla="*/ 38 h 40"/>
                  <a:gd name="T34" fmla="*/ 0 w 23"/>
                  <a:gd name="T35" fmla="*/ 38 h 40"/>
                  <a:gd name="T36" fmla="*/ 0 w 23"/>
                  <a:gd name="T37" fmla="*/ 38 h 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3"/>
                  <a:gd name="T58" fmla="*/ 0 h 40"/>
                  <a:gd name="T59" fmla="*/ 23 w 23"/>
                  <a:gd name="T60" fmla="*/ 40 h 4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3" h="40">
                    <a:moveTo>
                      <a:pt x="0" y="38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1" y="40"/>
                    </a:lnTo>
                    <a:lnTo>
                      <a:pt x="1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4" name="Freeform 546"/>
              <p:cNvSpPr>
                <a:spLocks/>
              </p:cNvSpPr>
              <p:nvPr/>
            </p:nvSpPr>
            <p:spPr bwMode="auto">
              <a:xfrm>
                <a:off x="2054" y="3439"/>
                <a:ext cx="22" cy="40"/>
              </a:xfrm>
              <a:custGeom>
                <a:avLst/>
                <a:gdLst>
                  <a:gd name="T0" fmla="*/ 0 w 22"/>
                  <a:gd name="T1" fmla="*/ 36 h 40"/>
                  <a:gd name="T2" fmla="*/ 22 w 22"/>
                  <a:gd name="T3" fmla="*/ 0 h 40"/>
                  <a:gd name="T4" fmla="*/ 22 w 22"/>
                  <a:gd name="T5" fmla="*/ 0 h 40"/>
                  <a:gd name="T6" fmla="*/ 22 w 22"/>
                  <a:gd name="T7" fmla="*/ 0 h 40"/>
                  <a:gd name="T8" fmla="*/ 22 w 22"/>
                  <a:gd name="T9" fmla="*/ 2 h 40"/>
                  <a:gd name="T10" fmla="*/ 22 w 22"/>
                  <a:gd name="T11" fmla="*/ 2 h 40"/>
                  <a:gd name="T12" fmla="*/ 22 w 22"/>
                  <a:gd name="T13" fmla="*/ 2 h 40"/>
                  <a:gd name="T14" fmla="*/ 22 w 22"/>
                  <a:gd name="T15" fmla="*/ 3 h 40"/>
                  <a:gd name="T16" fmla="*/ 22 w 22"/>
                  <a:gd name="T17" fmla="*/ 3 h 40"/>
                  <a:gd name="T18" fmla="*/ 22 w 22"/>
                  <a:gd name="T19" fmla="*/ 3 h 40"/>
                  <a:gd name="T20" fmla="*/ 2 w 22"/>
                  <a:gd name="T21" fmla="*/ 40 h 40"/>
                  <a:gd name="T22" fmla="*/ 2 w 22"/>
                  <a:gd name="T23" fmla="*/ 40 h 40"/>
                  <a:gd name="T24" fmla="*/ 0 w 22"/>
                  <a:gd name="T25" fmla="*/ 40 h 40"/>
                  <a:gd name="T26" fmla="*/ 0 w 22"/>
                  <a:gd name="T27" fmla="*/ 38 h 40"/>
                  <a:gd name="T28" fmla="*/ 0 w 22"/>
                  <a:gd name="T29" fmla="*/ 38 h 40"/>
                  <a:gd name="T30" fmla="*/ 0 w 22"/>
                  <a:gd name="T31" fmla="*/ 38 h 40"/>
                  <a:gd name="T32" fmla="*/ 0 w 22"/>
                  <a:gd name="T33" fmla="*/ 38 h 40"/>
                  <a:gd name="T34" fmla="*/ 0 w 22"/>
                  <a:gd name="T35" fmla="*/ 38 h 40"/>
                  <a:gd name="T36" fmla="*/ 0 w 22"/>
                  <a:gd name="T37" fmla="*/ 36 h 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40"/>
                  <a:gd name="T59" fmla="*/ 22 w 22"/>
                  <a:gd name="T60" fmla="*/ 40 h 4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40">
                    <a:moveTo>
                      <a:pt x="0" y="36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5" name="Freeform 547"/>
              <p:cNvSpPr>
                <a:spLocks/>
              </p:cNvSpPr>
              <p:nvPr/>
            </p:nvSpPr>
            <p:spPr bwMode="auto">
              <a:xfrm>
                <a:off x="2054" y="3441"/>
                <a:ext cx="24" cy="39"/>
              </a:xfrm>
              <a:custGeom>
                <a:avLst/>
                <a:gdLst>
                  <a:gd name="T0" fmla="*/ 0 w 24"/>
                  <a:gd name="T1" fmla="*/ 36 h 39"/>
                  <a:gd name="T2" fmla="*/ 22 w 24"/>
                  <a:gd name="T3" fmla="*/ 0 h 39"/>
                  <a:gd name="T4" fmla="*/ 22 w 24"/>
                  <a:gd name="T5" fmla="*/ 0 h 39"/>
                  <a:gd name="T6" fmla="*/ 22 w 24"/>
                  <a:gd name="T7" fmla="*/ 1 h 39"/>
                  <a:gd name="T8" fmla="*/ 22 w 24"/>
                  <a:gd name="T9" fmla="*/ 1 h 39"/>
                  <a:gd name="T10" fmla="*/ 22 w 24"/>
                  <a:gd name="T11" fmla="*/ 1 h 39"/>
                  <a:gd name="T12" fmla="*/ 22 w 24"/>
                  <a:gd name="T13" fmla="*/ 1 h 39"/>
                  <a:gd name="T14" fmla="*/ 24 w 24"/>
                  <a:gd name="T15" fmla="*/ 3 h 39"/>
                  <a:gd name="T16" fmla="*/ 24 w 24"/>
                  <a:gd name="T17" fmla="*/ 3 h 39"/>
                  <a:gd name="T18" fmla="*/ 24 w 24"/>
                  <a:gd name="T19" fmla="*/ 3 h 39"/>
                  <a:gd name="T20" fmla="*/ 2 w 24"/>
                  <a:gd name="T21" fmla="*/ 39 h 39"/>
                  <a:gd name="T22" fmla="*/ 2 w 24"/>
                  <a:gd name="T23" fmla="*/ 38 h 39"/>
                  <a:gd name="T24" fmla="*/ 2 w 24"/>
                  <a:gd name="T25" fmla="*/ 38 h 39"/>
                  <a:gd name="T26" fmla="*/ 2 w 24"/>
                  <a:gd name="T27" fmla="*/ 38 h 39"/>
                  <a:gd name="T28" fmla="*/ 2 w 24"/>
                  <a:gd name="T29" fmla="*/ 38 h 39"/>
                  <a:gd name="T30" fmla="*/ 2 w 24"/>
                  <a:gd name="T31" fmla="*/ 38 h 39"/>
                  <a:gd name="T32" fmla="*/ 0 w 24"/>
                  <a:gd name="T33" fmla="*/ 38 h 39"/>
                  <a:gd name="T34" fmla="*/ 0 w 24"/>
                  <a:gd name="T35" fmla="*/ 36 h 39"/>
                  <a:gd name="T36" fmla="*/ 0 w 24"/>
                  <a:gd name="T37" fmla="*/ 36 h 3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39"/>
                  <a:gd name="T59" fmla="*/ 24 w 24"/>
                  <a:gd name="T60" fmla="*/ 39 h 3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39">
                    <a:moveTo>
                      <a:pt x="0" y="36"/>
                    </a:moveTo>
                    <a:lnTo>
                      <a:pt x="22" y="0"/>
                    </a:lnTo>
                    <a:lnTo>
                      <a:pt x="22" y="1"/>
                    </a:lnTo>
                    <a:lnTo>
                      <a:pt x="24" y="3"/>
                    </a:lnTo>
                    <a:lnTo>
                      <a:pt x="2" y="39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6" name="Freeform 548"/>
              <p:cNvSpPr>
                <a:spLocks/>
              </p:cNvSpPr>
              <p:nvPr/>
            </p:nvSpPr>
            <p:spPr bwMode="auto">
              <a:xfrm>
                <a:off x="2056" y="3442"/>
                <a:ext cx="22" cy="38"/>
              </a:xfrm>
              <a:custGeom>
                <a:avLst/>
                <a:gdLst>
                  <a:gd name="T0" fmla="*/ 0 w 22"/>
                  <a:gd name="T1" fmla="*/ 37 h 38"/>
                  <a:gd name="T2" fmla="*/ 20 w 22"/>
                  <a:gd name="T3" fmla="*/ 0 h 38"/>
                  <a:gd name="T4" fmla="*/ 20 w 22"/>
                  <a:gd name="T5" fmla="*/ 0 h 38"/>
                  <a:gd name="T6" fmla="*/ 22 w 22"/>
                  <a:gd name="T7" fmla="*/ 2 h 38"/>
                  <a:gd name="T8" fmla="*/ 22 w 22"/>
                  <a:gd name="T9" fmla="*/ 2 h 38"/>
                  <a:gd name="T10" fmla="*/ 22 w 22"/>
                  <a:gd name="T11" fmla="*/ 2 h 38"/>
                  <a:gd name="T12" fmla="*/ 22 w 22"/>
                  <a:gd name="T13" fmla="*/ 4 h 38"/>
                  <a:gd name="T14" fmla="*/ 22 w 22"/>
                  <a:gd name="T15" fmla="*/ 4 h 38"/>
                  <a:gd name="T16" fmla="*/ 22 w 22"/>
                  <a:gd name="T17" fmla="*/ 4 h 38"/>
                  <a:gd name="T18" fmla="*/ 22 w 22"/>
                  <a:gd name="T19" fmla="*/ 4 h 38"/>
                  <a:gd name="T20" fmla="*/ 2 w 22"/>
                  <a:gd name="T21" fmla="*/ 38 h 38"/>
                  <a:gd name="T22" fmla="*/ 2 w 22"/>
                  <a:gd name="T23" fmla="*/ 38 h 38"/>
                  <a:gd name="T24" fmla="*/ 2 w 22"/>
                  <a:gd name="T25" fmla="*/ 38 h 38"/>
                  <a:gd name="T26" fmla="*/ 0 w 22"/>
                  <a:gd name="T27" fmla="*/ 38 h 38"/>
                  <a:gd name="T28" fmla="*/ 0 w 22"/>
                  <a:gd name="T29" fmla="*/ 38 h 38"/>
                  <a:gd name="T30" fmla="*/ 0 w 22"/>
                  <a:gd name="T31" fmla="*/ 37 h 38"/>
                  <a:gd name="T32" fmla="*/ 0 w 22"/>
                  <a:gd name="T33" fmla="*/ 37 h 38"/>
                  <a:gd name="T34" fmla="*/ 0 w 22"/>
                  <a:gd name="T35" fmla="*/ 37 h 38"/>
                  <a:gd name="T36" fmla="*/ 0 w 22"/>
                  <a:gd name="T37" fmla="*/ 3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8"/>
                  <a:gd name="T59" fmla="*/ 22 w 22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8">
                    <a:moveTo>
                      <a:pt x="0" y="37"/>
                    </a:moveTo>
                    <a:lnTo>
                      <a:pt x="20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7" name="Freeform 549"/>
              <p:cNvSpPr>
                <a:spLocks/>
              </p:cNvSpPr>
              <p:nvPr/>
            </p:nvSpPr>
            <p:spPr bwMode="auto">
              <a:xfrm>
                <a:off x="2056" y="3444"/>
                <a:ext cx="22" cy="38"/>
              </a:xfrm>
              <a:custGeom>
                <a:avLst/>
                <a:gdLst>
                  <a:gd name="T0" fmla="*/ 0 w 22"/>
                  <a:gd name="T1" fmla="*/ 36 h 38"/>
                  <a:gd name="T2" fmla="*/ 22 w 22"/>
                  <a:gd name="T3" fmla="*/ 0 h 38"/>
                  <a:gd name="T4" fmla="*/ 22 w 22"/>
                  <a:gd name="T5" fmla="*/ 2 h 38"/>
                  <a:gd name="T6" fmla="*/ 22 w 22"/>
                  <a:gd name="T7" fmla="*/ 2 h 38"/>
                  <a:gd name="T8" fmla="*/ 22 w 22"/>
                  <a:gd name="T9" fmla="*/ 2 h 38"/>
                  <a:gd name="T10" fmla="*/ 22 w 22"/>
                  <a:gd name="T11" fmla="*/ 2 h 38"/>
                  <a:gd name="T12" fmla="*/ 22 w 22"/>
                  <a:gd name="T13" fmla="*/ 3 h 38"/>
                  <a:gd name="T14" fmla="*/ 22 w 22"/>
                  <a:gd name="T15" fmla="*/ 3 h 38"/>
                  <a:gd name="T16" fmla="*/ 22 w 22"/>
                  <a:gd name="T17" fmla="*/ 3 h 38"/>
                  <a:gd name="T18" fmla="*/ 22 w 22"/>
                  <a:gd name="T19" fmla="*/ 5 h 38"/>
                  <a:gd name="T20" fmla="*/ 3 w 22"/>
                  <a:gd name="T21" fmla="*/ 38 h 38"/>
                  <a:gd name="T22" fmla="*/ 2 w 22"/>
                  <a:gd name="T23" fmla="*/ 38 h 38"/>
                  <a:gd name="T24" fmla="*/ 2 w 22"/>
                  <a:gd name="T25" fmla="*/ 38 h 38"/>
                  <a:gd name="T26" fmla="*/ 2 w 22"/>
                  <a:gd name="T27" fmla="*/ 38 h 38"/>
                  <a:gd name="T28" fmla="*/ 2 w 22"/>
                  <a:gd name="T29" fmla="*/ 36 h 38"/>
                  <a:gd name="T30" fmla="*/ 2 w 22"/>
                  <a:gd name="T31" fmla="*/ 36 h 38"/>
                  <a:gd name="T32" fmla="*/ 2 w 22"/>
                  <a:gd name="T33" fmla="*/ 36 h 38"/>
                  <a:gd name="T34" fmla="*/ 0 w 22"/>
                  <a:gd name="T35" fmla="*/ 36 h 38"/>
                  <a:gd name="T36" fmla="*/ 0 w 22"/>
                  <a:gd name="T37" fmla="*/ 36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8"/>
                  <a:gd name="T59" fmla="*/ 22 w 22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8">
                    <a:moveTo>
                      <a:pt x="0" y="36"/>
                    </a:moveTo>
                    <a:lnTo>
                      <a:pt x="22" y="0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3" y="38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8" name="Freeform 550"/>
              <p:cNvSpPr>
                <a:spLocks/>
              </p:cNvSpPr>
              <p:nvPr/>
            </p:nvSpPr>
            <p:spPr bwMode="auto">
              <a:xfrm>
                <a:off x="2058" y="3446"/>
                <a:ext cx="21" cy="38"/>
              </a:xfrm>
              <a:custGeom>
                <a:avLst/>
                <a:gdLst>
                  <a:gd name="T0" fmla="*/ 0 w 21"/>
                  <a:gd name="T1" fmla="*/ 34 h 38"/>
                  <a:gd name="T2" fmla="*/ 20 w 21"/>
                  <a:gd name="T3" fmla="*/ 0 h 38"/>
                  <a:gd name="T4" fmla="*/ 20 w 21"/>
                  <a:gd name="T5" fmla="*/ 1 h 38"/>
                  <a:gd name="T6" fmla="*/ 20 w 21"/>
                  <a:gd name="T7" fmla="*/ 1 h 38"/>
                  <a:gd name="T8" fmla="*/ 20 w 21"/>
                  <a:gd name="T9" fmla="*/ 1 h 38"/>
                  <a:gd name="T10" fmla="*/ 20 w 21"/>
                  <a:gd name="T11" fmla="*/ 3 h 38"/>
                  <a:gd name="T12" fmla="*/ 21 w 21"/>
                  <a:gd name="T13" fmla="*/ 3 h 38"/>
                  <a:gd name="T14" fmla="*/ 21 w 21"/>
                  <a:gd name="T15" fmla="*/ 3 h 38"/>
                  <a:gd name="T16" fmla="*/ 21 w 21"/>
                  <a:gd name="T17" fmla="*/ 3 h 38"/>
                  <a:gd name="T18" fmla="*/ 21 w 21"/>
                  <a:gd name="T19" fmla="*/ 5 h 38"/>
                  <a:gd name="T20" fmla="*/ 1 w 21"/>
                  <a:gd name="T21" fmla="*/ 38 h 38"/>
                  <a:gd name="T22" fmla="*/ 1 w 21"/>
                  <a:gd name="T23" fmla="*/ 38 h 38"/>
                  <a:gd name="T24" fmla="*/ 1 w 21"/>
                  <a:gd name="T25" fmla="*/ 36 h 38"/>
                  <a:gd name="T26" fmla="*/ 1 w 21"/>
                  <a:gd name="T27" fmla="*/ 36 h 38"/>
                  <a:gd name="T28" fmla="*/ 1 w 21"/>
                  <a:gd name="T29" fmla="*/ 36 h 38"/>
                  <a:gd name="T30" fmla="*/ 0 w 21"/>
                  <a:gd name="T31" fmla="*/ 36 h 38"/>
                  <a:gd name="T32" fmla="*/ 0 w 21"/>
                  <a:gd name="T33" fmla="*/ 36 h 38"/>
                  <a:gd name="T34" fmla="*/ 0 w 21"/>
                  <a:gd name="T35" fmla="*/ 36 h 38"/>
                  <a:gd name="T36" fmla="*/ 0 w 21"/>
                  <a:gd name="T37" fmla="*/ 34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38"/>
                  <a:gd name="T59" fmla="*/ 21 w 21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38">
                    <a:moveTo>
                      <a:pt x="0" y="34"/>
                    </a:moveTo>
                    <a:lnTo>
                      <a:pt x="20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1" y="5"/>
                    </a:lnTo>
                    <a:lnTo>
                      <a:pt x="1" y="38"/>
                    </a:lnTo>
                    <a:lnTo>
                      <a:pt x="1" y="36"/>
                    </a:lnTo>
                    <a:lnTo>
                      <a:pt x="0" y="36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39" name="Freeform 551"/>
              <p:cNvSpPr>
                <a:spLocks/>
              </p:cNvSpPr>
              <p:nvPr/>
            </p:nvSpPr>
            <p:spPr bwMode="auto">
              <a:xfrm>
                <a:off x="2059" y="3449"/>
                <a:ext cx="20" cy="35"/>
              </a:xfrm>
              <a:custGeom>
                <a:avLst/>
                <a:gdLst>
                  <a:gd name="T0" fmla="*/ 0 w 20"/>
                  <a:gd name="T1" fmla="*/ 33 h 35"/>
                  <a:gd name="T2" fmla="*/ 19 w 20"/>
                  <a:gd name="T3" fmla="*/ 0 h 35"/>
                  <a:gd name="T4" fmla="*/ 20 w 20"/>
                  <a:gd name="T5" fmla="*/ 0 h 35"/>
                  <a:gd name="T6" fmla="*/ 20 w 20"/>
                  <a:gd name="T7" fmla="*/ 0 h 35"/>
                  <a:gd name="T8" fmla="*/ 20 w 20"/>
                  <a:gd name="T9" fmla="*/ 0 h 35"/>
                  <a:gd name="T10" fmla="*/ 20 w 20"/>
                  <a:gd name="T11" fmla="*/ 2 h 35"/>
                  <a:gd name="T12" fmla="*/ 20 w 20"/>
                  <a:gd name="T13" fmla="*/ 2 h 35"/>
                  <a:gd name="T14" fmla="*/ 20 w 20"/>
                  <a:gd name="T15" fmla="*/ 2 h 35"/>
                  <a:gd name="T16" fmla="*/ 20 w 20"/>
                  <a:gd name="T17" fmla="*/ 3 h 35"/>
                  <a:gd name="T18" fmla="*/ 20 w 20"/>
                  <a:gd name="T19" fmla="*/ 3 h 35"/>
                  <a:gd name="T20" fmla="*/ 2 w 20"/>
                  <a:gd name="T21" fmla="*/ 35 h 35"/>
                  <a:gd name="T22" fmla="*/ 2 w 20"/>
                  <a:gd name="T23" fmla="*/ 35 h 35"/>
                  <a:gd name="T24" fmla="*/ 0 w 20"/>
                  <a:gd name="T25" fmla="*/ 35 h 35"/>
                  <a:gd name="T26" fmla="*/ 0 w 20"/>
                  <a:gd name="T27" fmla="*/ 35 h 35"/>
                  <a:gd name="T28" fmla="*/ 0 w 20"/>
                  <a:gd name="T29" fmla="*/ 35 h 35"/>
                  <a:gd name="T30" fmla="*/ 0 w 20"/>
                  <a:gd name="T31" fmla="*/ 35 h 35"/>
                  <a:gd name="T32" fmla="*/ 0 w 20"/>
                  <a:gd name="T33" fmla="*/ 33 h 35"/>
                  <a:gd name="T34" fmla="*/ 0 w 20"/>
                  <a:gd name="T35" fmla="*/ 33 h 35"/>
                  <a:gd name="T36" fmla="*/ 0 w 20"/>
                  <a:gd name="T37" fmla="*/ 33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5"/>
                  <a:gd name="T59" fmla="*/ 20 w 20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5">
                    <a:moveTo>
                      <a:pt x="0" y="33"/>
                    </a:moveTo>
                    <a:lnTo>
                      <a:pt x="19" y="0"/>
                    </a:lnTo>
                    <a:lnTo>
                      <a:pt x="20" y="0"/>
                    </a:lnTo>
                    <a:lnTo>
                      <a:pt x="20" y="2"/>
                    </a:lnTo>
                    <a:lnTo>
                      <a:pt x="20" y="3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0" name="Freeform 552"/>
              <p:cNvSpPr>
                <a:spLocks/>
              </p:cNvSpPr>
              <p:nvPr/>
            </p:nvSpPr>
            <p:spPr bwMode="auto">
              <a:xfrm>
                <a:off x="2059" y="3451"/>
                <a:ext cx="22" cy="34"/>
              </a:xfrm>
              <a:custGeom>
                <a:avLst/>
                <a:gdLst>
                  <a:gd name="T0" fmla="*/ 0 w 22"/>
                  <a:gd name="T1" fmla="*/ 33 h 34"/>
                  <a:gd name="T2" fmla="*/ 20 w 22"/>
                  <a:gd name="T3" fmla="*/ 0 h 34"/>
                  <a:gd name="T4" fmla="*/ 20 w 22"/>
                  <a:gd name="T5" fmla="*/ 0 h 34"/>
                  <a:gd name="T6" fmla="*/ 20 w 22"/>
                  <a:gd name="T7" fmla="*/ 0 h 34"/>
                  <a:gd name="T8" fmla="*/ 20 w 22"/>
                  <a:gd name="T9" fmla="*/ 1 h 34"/>
                  <a:gd name="T10" fmla="*/ 20 w 22"/>
                  <a:gd name="T11" fmla="*/ 1 h 34"/>
                  <a:gd name="T12" fmla="*/ 20 w 22"/>
                  <a:gd name="T13" fmla="*/ 1 h 34"/>
                  <a:gd name="T14" fmla="*/ 20 w 22"/>
                  <a:gd name="T15" fmla="*/ 1 h 34"/>
                  <a:gd name="T16" fmla="*/ 20 w 22"/>
                  <a:gd name="T17" fmla="*/ 3 h 34"/>
                  <a:gd name="T18" fmla="*/ 22 w 22"/>
                  <a:gd name="T19" fmla="*/ 3 h 34"/>
                  <a:gd name="T20" fmla="*/ 2 w 22"/>
                  <a:gd name="T21" fmla="*/ 34 h 34"/>
                  <a:gd name="T22" fmla="*/ 2 w 22"/>
                  <a:gd name="T23" fmla="*/ 34 h 34"/>
                  <a:gd name="T24" fmla="*/ 2 w 22"/>
                  <a:gd name="T25" fmla="*/ 34 h 34"/>
                  <a:gd name="T26" fmla="*/ 2 w 22"/>
                  <a:gd name="T27" fmla="*/ 34 h 34"/>
                  <a:gd name="T28" fmla="*/ 2 w 22"/>
                  <a:gd name="T29" fmla="*/ 33 h 34"/>
                  <a:gd name="T30" fmla="*/ 2 w 22"/>
                  <a:gd name="T31" fmla="*/ 33 h 34"/>
                  <a:gd name="T32" fmla="*/ 0 w 22"/>
                  <a:gd name="T33" fmla="*/ 33 h 34"/>
                  <a:gd name="T34" fmla="*/ 0 w 22"/>
                  <a:gd name="T35" fmla="*/ 33 h 34"/>
                  <a:gd name="T36" fmla="*/ 0 w 22"/>
                  <a:gd name="T37" fmla="*/ 33 h 3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34"/>
                  <a:gd name="T59" fmla="*/ 22 w 22"/>
                  <a:gd name="T60" fmla="*/ 34 h 3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34">
                    <a:moveTo>
                      <a:pt x="0" y="33"/>
                    </a:moveTo>
                    <a:lnTo>
                      <a:pt x="20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2" y="3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1" name="Freeform 553"/>
              <p:cNvSpPr>
                <a:spLocks/>
              </p:cNvSpPr>
              <p:nvPr/>
            </p:nvSpPr>
            <p:spPr bwMode="auto">
              <a:xfrm>
                <a:off x="2061" y="3452"/>
                <a:ext cx="20" cy="35"/>
              </a:xfrm>
              <a:custGeom>
                <a:avLst/>
                <a:gdLst>
                  <a:gd name="T0" fmla="*/ 0 w 20"/>
                  <a:gd name="T1" fmla="*/ 32 h 35"/>
                  <a:gd name="T2" fmla="*/ 18 w 20"/>
                  <a:gd name="T3" fmla="*/ 0 h 35"/>
                  <a:gd name="T4" fmla="*/ 18 w 20"/>
                  <a:gd name="T5" fmla="*/ 0 h 35"/>
                  <a:gd name="T6" fmla="*/ 18 w 20"/>
                  <a:gd name="T7" fmla="*/ 0 h 35"/>
                  <a:gd name="T8" fmla="*/ 18 w 20"/>
                  <a:gd name="T9" fmla="*/ 2 h 35"/>
                  <a:gd name="T10" fmla="*/ 20 w 20"/>
                  <a:gd name="T11" fmla="*/ 2 h 35"/>
                  <a:gd name="T12" fmla="*/ 20 w 20"/>
                  <a:gd name="T13" fmla="*/ 2 h 35"/>
                  <a:gd name="T14" fmla="*/ 20 w 20"/>
                  <a:gd name="T15" fmla="*/ 4 h 35"/>
                  <a:gd name="T16" fmla="*/ 20 w 20"/>
                  <a:gd name="T17" fmla="*/ 4 h 35"/>
                  <a:gd name="T18" fmla="*/ 20 w 20"/>
                  <a:gd name="T19" fmla="*/ 4 h 35"/>
                  <a:gd name="T20" fmla="*/ 2 w 20"/>
                  <a:gd name="T21" fmla="*/ 35 h 35"/>
                  <a:gd name="T22" fmla="*/ 2 w 20"/>
                  <a:gd name="T23" fmla="*/ 35 h 35"/>
                  <a:gd name="T24" fmla="*/ 2 w 20"/>
                  <a:gd name="T25" fmla="*/ 35 h 35"/>
                  <a:gd name="T26" fmla="*/ 2 w 20"/>
                  <a:gd name="T27" fmla="*/ 33 h 35"/>
                  <a:gd name="T28" fmla="*/ 0 w 20"/>
                  <a:gd name="T29" fmla="*/ 33 h 35"/>
                  <a:gd name="T30" fmla="*/ 0 w 20"/>
                  <a:gd name="T31" fmla="*/ 33 h 35"/>
                  <a:gd name="T32" fmla="*/ 0 w 20"/>
                  <a:gd name="T33" fmla="*/ 33 h 35"/>
                  <a:gd name="T34" fmla="*/ 0 w 20"/>
                  <a:gd name="T35" fmla="*/ 33 h 35"/>
                  <a:gd name="T36" fmla="*/ 0 w 20"/>
                  <a:gd name="T37" fmla="*/ 32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5"/>
                  <a:gd name="T59" fmla="*/ 20 w 20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5">
                    <a:moveTo>
                      <a:pt x="0" y="32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0" y="33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2" name="Freeform 554"/>
              <p:cNvSpPr>
                <a:spLocks/>
              </p:cNvSpPr>
              <p:nvPr/>
            </p:nvSpPr>
            <p:spPr bwMode="auto">
              <a:xfrm>
                <a:off x="2061" y="3454"/>
                <a:ext cx="20" cy="33"/>
              </a:xfrm>
              <a:custGeom>
                <a:avLst/>
                <a:gdLst>
                  <a:gd name="T0" fmla="*/ 0 w 20"/>
                  <a:gd name="T1" fmla="*/ 31 h 33"/>
                  <a:gd name="T2" fmla="*/ 20 w 20"/>
                  <a:gd name="T3" fmla="*/ 0 h 33"/>
                  <a:gd name="T4" fmla="*/ 20 w 20"/>
                  <a:gd name="T5" fmla="*/ 0 h 33"/>
                  <a:gd name="T6" fmla="*/ 20 w 20"/>
                  <a:gd name="T7" fmla="*/ 2 h 33"/>
                  <a:gd name="T8" fmla="*/ 20 w 20"/>
                  <a:gd name="T9" fmla="*/ 2 h 33"/>
                  <a:gd name="T10" fmla="*/ 20 w 20"/>
                  <a:gd name="T11" fmla="*/ 2 h 33"/>
                  <a:gd name="T12" fmla="*/ 20 w 20"/>
                  <a:gd name="T13" fmla="*/ 2 h 33"/>
                  <a:gd name="T14" fmla="*/ 20 w 20"/>
                  <a:gd name="T15" fmla="*/ 3 h 33"/>
                  <a:gd name="T16" fmla="*/ 20 w 20"/>
                  <a:gd name="T17" fmla="*/ 3 h 33"/>
                  <a:gd name="T18" fmla="*/ 20 w 20"/>
                  <a:gd name="T19" fmla="*/ 3 h 33"/>
                  <a:gd name="T20" fmla="*/ 3 w 20"/>
                  <a:gd name="T21" fmla="*/ 33 h 33"/>
                  <a:gd name="T22" fmla="*/ 3 w 20"/>
                  <a:gd name="T23" fmla="*/ 33 h 33"/>
                  <a:gd name="T24" fmla="*/ 2 w 20"/>
                  <a:gd name="T25" fmla="*/ 33 h 33"/>
                  <a:gd name="T26" fmla="*/ 2 w 20"/>
                  <a:gd name="T27" fmla="*/ 33 h 33"/>
                  <a:gd name="T28" fmla="*/ 2 w 20"/>
                  <a:gd name="T29" fmla="*/ 33 h 33"/>
                  <a:gd name="T30" fmla="*/ 2 w 20"/>
                  <a:gd name="T31" fmla="*/ 33 h 33"/>
                  <a:gd name="T32" fmla="*/ 2 w 20"/>
                  <a:gd name="T33" fmla="*/ 33 h 33"/>
                  <a:gd name="T34" fmla="*/ 2 w 20"/>
                  <a:gd name="T35" fmla="*/ 31 h 33"/>
                  <a:gd name="T36" fmla="*/ 0 w 20"/>
                  <a:gd name="T37" fmla="*/ 31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3"/>
                  <a:gd name="T59" fmla="*/ 20 w 20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3">
                    <a:moveTo>
                      <a:pt x="0" y="31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0" y="3"/>
                    </a:lnTo>
                    <a:lnTo>
                      <a:pt x="3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3" name="Freeform 555"/>
              <p:cNvSpPr>
                <a:spLocks/>
              </p:cNvSpPr>
              <p:nvPr/>
            </p:nvSpPr>
            <p:spPr bwMode="auto">
              <a:xfrm>
                <a:off x="2063" y="3456"/>
                <a:ext cx="20" cy="33"/>
              </a:xfrm>
              <a:custGeom>
                <a:avLst/>
                <a:gdLst>
                  <a:gd name="T0" fmla="*/ 0 w 20"/>
                  <a:gd name="T1" fmla="*/ 31 h 33"/>
                  <a:gd name="T2" fmla="*/ 18 w 20"/>
                  <a:gd name="T3" fmla="*/ 0 h 33"/>
                  <a:gd name="T4" fmla="*/ 18 w 20"/>
                  <a:gd name="T5" fmla="*/ 0 h 33"/>
                  <a:gd name="T6" fmla="*/ 18 w 20"/>
                  <a:gd name="T7" fmla="*/ 1 h 33"/>
                  <a:gd name="T8" fmla="*/ 18 w 20"/>
                  <a:gd name="T9" fmla="*/ 1 h 33"/>
                  <a:gd name="T10" fmla="*/ 18 w 20"/>
                  <a:gd name="T11" fmla="*/ 1 h 33"/>
                  <a:gd name="T12" fmla="*/ 18 w 20"/>
                  <a:gd name="T13" fmla="*/ 3 h 33"/>
                  <a:gd name="T14" fmla="*/ 18 w 20"/>
                  <a:gd name="T15" fmla="*/ 3 h 33"/>
                  <a:gd name="T16" fmla="*/ 18 w 20"/>
                  <a:gd name="T17" fmla="*/ 3 h 33"/>
                  <a:gd name="T18" fmla="*/ 20 w 20"/>
                  <a:gd name="T19" fmla="*/ 3 h 33"/>
                  <a:gd name="T20" fmla="*/ 1 w 20"/>
                  <a:gd name="T21" fmla="*/ 33 h 33"/>
                  <a:gd name="T22" fmla="*/ 1 w 20"/>
                  <a:gd name="T23" fmla="*/ 33 h 33"/>
                  <a:gd name="T24" fmla="*/ 1 w 20"/>
                  <a:gd name="T25" fmla="*/ 33 h 33"/>
                  <a:gd name="T26" fmla="*/ 1 w 20"/>
                  <a:gd name="T27" fmla="*/ 33 h 33"/>
                  <a:gd name="T28" fmla="*/ 1 w 20"/>
                  <a:gd name="T29" fmla="*/ 31 h 33"/>
                  <a:gd name="T30" fmla="*/ 1 w 20"/>
                  <a:gd name="T31" fmla="*/ 31 h 33"/>
                  <a:gd name="T32" fmla="*/ 0 w 20"/>
                  <a:gd name="T33" fmla="*/ 31 h 33"/>
                  <a:gd name="T34" fmla="*/ 0 w 20"/>
                  <a:gd name="T35" fmla="*/ 31 h 33"/>
                  <a:gd name="T36" fmla="*/ 0 w 20"/>
                  <a:gd name="T37" fmla="*/ 31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33"/>
                  <a:gd name="T59" fmla="*/ 20 w 20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33">
                    <a:moveTo>
                      <a:pt x="0" y="31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1" y="33"/>
                    </a:lnTo>
                    <a:lnTo>
                      <a:pt x="1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4" name="Freeform 556"/>
              <p:cNvSpPr>
                <a:spLocks/>
              </p:cNvSpPr>
              <p:nvPr/>
            </p:nvSpPr>
            <p:spPr bwMode="auto">
              <a:xfrm>
                <a:off x="2064" y="3457"/>
                <a:ext cx="19" cy="33"/>
              </a:xfrm>
              <a:custGeom>
                <a:avLst/>
                <a:gdLst>
                  <a:gd name="T0" fmla="*/ 0 w 19"/>
                  <a:gd name="T1" fmla="*/ 30 h 33"/>
                  <a:gd name="T2" fmla="*/ 17 w 19"/>
                  <a:gd name="T3" fmla="*/ 0 h 33"/>
                  <a:gd name="T4" fmla="*/ 17 w 19"/>
                  <a:gd name="T5" fmla="*/ 2 h 33"/>
                  <a:gd name="T6" fmla="*/ 17 w 19"/>
                  <a:gd name="T7" fmla="*/ 2 h 33"/>
                  <a:gd name="T8" fmla="*/ 17 w 19"/>
                  <a:gd name="T9" fmla="*/ 2 h 33"/>
                  <a:gd name="T10" fmla="*/ 19 w 19"/>
                  <a:gd name="T11" fmla="*/ 2 h 33"/>
                  <a:gd name="T12" fmla="*/ 19 w 19"/>
                  <a:gd name="T13" fmla="*/ 3 h 33"/>
                  <a:gd name="T14" fmla="*/ 19 w 19"/>
                  <a:gd name="T15" fmla="*/ 3 h 33"/>
                  <a:gd name="T16" fmla="*/ 19 w 19"/>
                  <a:gd name="T17" fmla="*/ 3 h 33"/>
                  <a:gd name="T18" fmla="*/ 19 w 19"/>
                  <a:gd name="T19" fmla="*/ 5 h 33"/>
                  <a:gd name="T20" fmla="*/ 2 w 19"/>
                  <a:gd name="T21" fmla="*/ 33 h 33"/>
                  <a:gd name="T22" fmla="*/ 2 w 19"/>
                  <a:gd name="T23" fmla="*/ 33 h 33"/>
                  <a:gd name="T24" fmla="*/ 2 w 19"/>
                  <a:gd name="T25" fmla="*/ 32 h 33"/>
                  <a:gd name="T26" fmla="*/ 0 w 19"/>
                  <a:gd name="T27" fmla="*/ 32 h 33"/>
                  <a:gd name="T28" fmla="*/ 0 w 19"/>
                  <a:gd name="T29" fmla="*/ 32 h 33"/>
                  <a:gd name="T30" fmla="*/ 0 w 19"/>
                  <a:gd name="T31" fmla="*/ 32 h 33"/>
                  <a:gd name="T32" fmla="*/ 0 w 19"/>
                  <a:gd name="T33" fmla="*/ 32 h 33"/>
                  <a:gd name="T34" fmla="*/ 0 w 19"/>
                  <a:gd name="T35" fmla="*/ 32 h 33"/>
                  <a:gd name="T36" fmla="*/ 0 w 19"/>
                  <a:gd name="T37" fmla="*/ 30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"/>
                  <a:gd name="T58" fmla="*/ 0 h 33"/>
                  <a:gd name="T59" fmla="*/ 19 w 19"/>
                  <a:gd name="T60" fmla="*/ 33 h 3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" h="33">
                    <a:moveTo>
                      <a:pt x="0" y="3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5" name="Freeform 557"/>
              <p:cNvSpPr>
                <a:spLocks/>
              </p:cNvSpPr>
              <p:nvPr/>
            </p:nvSpPr>
            <p:spPr bwMode="auto">
              <a:xfrm>
                <a:off x="2064" y="3459"/>
                <a:ext cx="19" cy="31"/>
              </a:xfrm>
              <a:custGeom>
                <a:avLst/>
                <a:gdLst>
                  <a:gd name="T0" fmla="*/ 0 w 19"/>
                  <a:gd name="T1" fmla="*/ 30 h 31"/>
                  <a:gd name="T2" fmla="*/ 19 w 19"/>
                  <a:gd name="T3" fmla="*/ 0 h 31"/>
                  <a:gd name="T4" fmla="*/ 19 w 19"/>
                  <a:gd name="T5" fmla="*/ 1 h 31"/>
                  <a:gd name="T6" fmla="*/ 19 w 19"/>
                  <a:gd name="T7" fmla="*/ 1 h 31"/>
                  <a:gd name="T8" fmla="*/ 19 w 19"/>
                  <a:gd name="T9" fmla="*/ 1 h 31"/>
                  <a:gd name="T10" fmla="*/ 19 w 19"/>
                  <a:gd name="T11" fmla="*/ 3 h 31"/>
                  <a:gd name="T12" fmla="*/ 19 w 19"/>
                  <a:gd name="T13" fmla="*/ 3 h 31"/>
                  <a:gd name="T14" fmla="*/ 19 w 19"/>
                  <a:gd name="T15" fmla="*/ 3 h 31"/>
                  <a:gd name="T16" fmla="*/ 19 w 19"/>
                  <a:gd name="T17" fmla="*/ 3 h 31"/>
                  <a:gd name="T18" fmla="*/ 19 w 19"/>
                  <a:gd name="T19" fmla="*/ 5 h 31"/>
                  <a:gd name="T20" fmla="*/ 4 w 19"/>
                  <a:gd name="T21" fmla="*/ 31 h 31"/>
                  <a:gd name="T22" fmla="*/ 2 w 19"/>
                  <a:gd name="T23" fmla="*/ 31 h 31"/>
                  <a:gd name="T24" fmla="*/ 2 w 19"/>
                  <a:gd name="T25" fmla="*/ 31 h 31"/>
                  <a:gd name="T26" fmla="*/ 2 w 19"/>
                  <a:gd name="T27" fmla="*/ 31 h 31"/>
                  <a:gd name="T28" fmla="*/ 2 w 19"/>
                  <a:gd name="T29" fmla="*/ 31 h 31"/>
                  <a:gd name="T30" fmla="*/ 2 w 19"/>
                  <a:gd name="T31" fmla="*/ 31 h 31"/>
                  <a:gd name="T32" fmla="*/ 2 w 19"/>
                  <a:gd name="T33" fmla="*/ 30 h 31"/>
                  <a:gd name="T34" fmla="*/ 0 w 19"/>
                  <a:gd name="T35" fmla="*/ 30 h 31"/>
                  <a:gd name="T36" fmla="*/ 0 w 19"/>
                  <a:gd name="T37" fmla="*/ 30 h 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"/>
                  <a:gd name="T58" fmla="*/ 0 h 31"/>
                  <a:gd name="T59" fmla="*/ 19 w 19"/>
                  <a:gd name="T60" fmla="*/ 31 h 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" h="31">
                    <a:moveTo>
                      <a:pt x="0" y="30"/>
                    </a:moveTo>
                    <a:lnTo>
                      <a:pt x="19" y="0"/>
                    </a:lnTo>
                    <a:lnTo>
                      <a:pt x="19" y="1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4" y="31"/>
                    </a:lnTo>
                    <a:lnTo>
                      <a:pt x="2" y="31"/>
                    </a:lnTo>
                    <a:lnTo>
                      <a:pt x="2" y="3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6" name="Freeform 558"/>
              <p:cNvSpPr>
                <a:spLocks/>
              </p:cNvSpPr>
              <p:nvPr/>
            </p:nvSpPr>
            <p:spPr bwMode="auto">
              <a:xfrm>
                <a:off x="2066" y="3462"/>
                <a:ext cx="18" cy="30"/>
              </a:xfrm>
              <a:custGeom>
                <a:avLst/>
                <a:gdLst>
                  <a:gd name="T0" fmla="*/ 0 w 18"/>
                  <a:gd name="T1" fmla="*/ 28 h 30"/>
                  <a:gd name="T2" fmla="*/ 17 w 18"/>
                  <a:gd name="T3" fmla="*/ 0 h 30"/>
                  <a:gd name="T4" fmla="*/ 17 w 18"/>
                  <a:gd name="T5" fmla="*/ 0 h 30"/>
                  <a:gd name="T6" fmla="*/ 17 w 18"/>
                  <a:gd name="T7" fmla="*/ 0 h 30"/>
                  <a:gd name="T8" fmla="*/ 17 w 18"/>
                  <a:gd name="T9" fmla="*/ 0 h 30"/>
                  <a:gd name="T10" fmla="*/ 17 w 18"/>
                  <a:gd name="T11" fmla="*/ 2 h 30"/>
                  <a:gd name="T12" fmla="*/ 17 w 18"/>
                  <a:gd name="T13" fmla="*/ 2 h 30"/>
                  <a:gd name="T14" fmla="*/ 17 w 18"/>
                  <a:gd name="T15" fmla="*/ 2 h 30"/>
                  <a:gd name="T16" fmla="*/ 17 w 18"/>
                  <a:gd name="T17" fmla="*/ 3 h 30"/>
                  <a:gd name="T18" fmla="*/ 18 w 18"/>
                  <a:gd name="T19" fmla="*/ 3 h 30"/>
                  <a:gd name="T20" fmla="*/ 2 w 18"/>
                  <a:gd name="T21" fmla="*/ 30 h 30"/>
                  <a:gd name="T22" fmla="*/ 2 w 18"/>
                  <a:gd name="T23" fmla="*/ 30 h 30"/>
                  <a:gd name="T24" fmla="*/ 2 w 18"/>
                  <a:gd name="T25" fmla="*/ 30 h 30"/>
                  <a:gd name="T26" fmla="*/ 2 w 18"/>
                  <a:gd name="T27" fmla="*/ 30 h 30"/>
                  <a:gd name="T28" fmla="*/ 2 w 18"/>
                  <a:gd name="T29" fmla="*/ 28 h 30"/>
                  <a:gd name="T30" fmla="*/ 0 w 18"/>
                  <a:gd name="T31" fmla="*/ 28 h 30"/>
                  <a:gd name="T32" fmla="*/ 0 w 18"/>
                  <a:gd name="T33" fmla="*/ 28 h 30"/>
                  <a:gd name="T34" fmla="*/ 0 w 18"/>
                  <a:gd name="T35" fmla="*/ 28 h 30"/>
                  <a:gd name="T36" fmla="*/ 0 w 18"/>
                  <a:gd name="T37" fmla="*/ 28 h 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"/>
                  <a:gd name="T58" fmla="*/ 0 h 30"/>
                  <a:gd name="T59" fmla="*/ 18 w 18"/>
                  <a:gd name="T60" fmla="*/ 30 h 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" h="30">
                    <a:moveTo>
                      <a:pt x="0" y="28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" y="30"/>
                    </a:lnTo>
                    <a:lnTo>
                      <a:pt x="2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7" name="Freeform 559"/>
              <p:cNvSpPr>
                <a:spLocks/>
              </p:cNvSpPr>
              <p:nvPr/>
            </p:nvSpPr>
            <p:spPr bwMode="auto">
              <a:xfrm>
                <a:off x="2068" y="3464"/>
                <a:ext cx="16" cy="30"/>
              </a:xfrm>
              <a:custGeom>
                <a:avLst/>
                <a:gdLst>
                  <a:gd name="T0" fmla="*/ 0 w 16"/>
                  <a:gd name="T1" fmla="*/ 26 h 30"/>
                  <a:gd name="T2" fmla="*/ 15 w 16"/>
                  <a:gd name="T3" fmla="*/ 0 h 30"/>
                  <a:gd name="T4" fmla="*/ 15 w 16"/>
                  <a:gd name="T5" fmla="*/ 0 h 30"/>
                  <a:gd name="T6" fmla="*/ 15 w 16"/>
                  <a:gd name="T7" fmla="*/ 0 h 30"/>
                  <a:gd name="T8" fmla="*/ 15 w 16"/>
                  <a:gd name="T9" fmla="*/ 1 h 30"/>
                  <a:gd name="T10" fmla="*/ 16 w 16"/>
                  <a:gd name="T11" fmla="*/ 1 h 30"/>
                  <a:gd name="T12" fmla="*/ 16 w 16"/>
                  <a:gd name="T13" fmla="*/ 1 h 30"/>
                  <a:gd name="T14" fmla="*/ 16 w 16"/>
                  <a:gd name="T15" fmla="*/ 3 h 30"/>
                  <a:gd name="T16" fmla="*/ 16 w 16"/>
                  <a:gd name="T17" fmla="*/ 3 h 30"/>
                  <a:gd name="T18" fmla="*/ 16 w 16"/>
                  <a:gd name="T19" fmla="*/ 3 h 30"/>
                  <a:gd name="T20" fmla="*/ 1 w 16"/>
                  <a:gd name="T21" fmla="*/ 30 h 30"/>
                  <a:gd name="T22" fmla="*/ 1 w 16"/>
                  <a:gd name="T23" fmla="*/ 28 h 30"/>
                  <a:gd name="T24" fmla="*/ 1 w 16"/>
                  <a:gd name="T25" fmla="*/ 28 h 30"/>
                  <a:gd name="T26" fmla="*/ 0 w 16"/>
                  <a:gd name="T27" fmla="*/ 28 h 30"/>
                  <a:gd name="T28" fmla="*/ 0 w 16"/>
                  <a:gd name="T29" fmla="*/ 28 h 30"/>
                  <a:gd name="T30" fmla="*/ 0 w 16"/>
                  <a:gd name="T31" fmla="*/ 28 h 30"/>
                  <a:gd name="T32" fmla="*/ 0 w 16"/>
                  <a:gd name="T33" fmla="*/ 28 h 30"/>
                  <a:gd name="T34" fmla="*/ 0 w 16"/>
                  <a:gd name="T35" fmla="*/ 28 h 30"/>
                  <a:gd name="T36" fmla="*/ 0 w 16"/>
                  <a:gd name="T37" fmla="*/ 26 h 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"/>
                  <a:gd name="T58" fmla="*/ 0 h 30"/>
                  <a:gd name="T59" fmla="*/ 16 w 16"/>
                  <a:gd name="T60" fmla="*/ 30 h 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" h="30">
                    <a:moveTo>
                      <a:pt x="0" y="26"/>
                    </a:moveTo>
                    <a:lnTo>
                      <a:pt x="15" y="0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6" y="3"/>
                    </a:lnTo>
                    <a:lnTo>
                      <a:pt x="1" y="30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8" name="Freeform 560"/>
              <p:cNvSpPr>
                <a:spLocks/>
              </p:cNvSpPr>
              <p:nvPr/>
            </p:nvSpPr>
            <p:spPr bwMode="auto">
              <a:xfrm>
                <a:off x="2068" y="3465"/>
                <a:ext cx="16" cy="29"/>
              </a:xfrm>
              <a:custGeom>
                <a:avLst/>
                <a:gdLst>
                  <a:gd name="T0" fmla="*/ 0 w 16"/>
                  <a:gd name="T1" fmla="*/ 27 h 29"/>
                  <a:gd name="T2" fmla="*/ 16 w 16"/>
                  <a:gd name="T3" fmla="*/ 0 h 29"/>
                  <a:gd name="T4" fmla="*/ 16 w 16"/>
                  <a:gd name="T5" fmla="*/ 0 h 29"/>
                  <a:gd name="T6" fmla="*/ 16 w 16"/>
                  <a:gd name="T7" fmla="*/ 2 h 29"/>
                  <a:gd name="T8" fmla="*/ 16 w 16"/>
                  <a:gd name="T9" fmla="*/ 2 h 29"/>
                  <a:gd name="T10" fmla="*/ 16 w 16"/>
                  <a:gd name="T11" fmla="*/ 2 h 29"/>
                  <a:gd name="T12" fmla="*/ 16 w 16"/>
                  <a:gd name="T13" fmla="*/ 2 h 29"/>
                  <a:gd name="T14" fmla="*/ 16 w 16"/>
                  <a:gd name="T15" fmla="*/ 4 h 29"/>
                  <a:gd name="T16" fmla="*/ 16 w 16"/>
                  <a:gd name="T17" fmla="*/ 4 h 29"/>
                  <a:gd name="T18" fmla="*/ 16 w 16"/>
                  <a:gd name="T19" fmla="*/ 4 h 29"/>
                  <a:gd name="T20" fmla="*/ 3 w 16"/>
                  <a:gd name="T21" fmla="*/ 29 h 29"/>
                  <a:gd name="T22" fmla="*/ 1 w 16"/>
                  <a:gd name="T23" fmla="*/ 29 h 29"/>
                  <a:gd name="T24" fmla="*/ 1 w 16"/>
                  <a:gd name="T25" fmla="*/ 29 h 29"/>
                  <a:gd name="T26" fmla="*/ 1 w 16"/>
                  <a:gd name="T27" fmla="*/ 29 h 29"/>
                  <a:gd name="T28" fmla="*/ 1 w 16"/>
                  <a:gd name="T29" fmla="*/ 29 h 29"/>
                  <a:gd name="T30" fmla="*/ 1 w 16"/>
                  <a:gd name="T31" fmla="*/ 27 h 29"/>
                  <a:gd name="T32" fmla="*/ 1 w 16"/>
                  <a:gd name="T33" fmla="*/ 27 h 29"/>
                  <a:gd name="T34" fmla="*/ 0 w 16"/>
                  <a:gd name="T35" fmla="*/ 27 h 29"/>
                  <a:gd name="T36" fmla="*/ 0 w 16"/>
                  <a:gd name="T37" fmla="*/ 27 h 2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"/>
                  <a:gd name="T58" fmla="*/ 0 h 29"/>
                  <a:gd name="T59" fmla="*/ 16 w 16"/>
                  <a:gd name="T60" fmla="*/ 29 h 2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" h="29">
                    <a:moveTo>
                      <a:pt x="0" y="27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3" y="29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49" name="Freeform 561"/>
              <p:cNvSpPr>
                <a:spLocks/>
              </p:cNvSpPr>
              <p:nvPr/>
            </p:nvSpPr>
            <p:spPr bwMode="auto">
              <a:xfrm>
                <a:off x="2069" y="3467"/>
                <a:ext cx="17" cy="28"/>
              </a:xfrm>
              <a:custGeom>
                <a:avLst/>
                <a:gdLst>
                  <a:gd name="T0" fmla="*/ 0 w 17"/>
                  <a:gd name="T1" fmla="*/ 27 h 28"/>
                  <a:gd name="T2" fmla="*/ 15 w 17"/>
                  <a:gd name="T3" fmla="*/ 0 h 28"/>
                  <a:gd name="T4" fmla="*/ 15 w 17"/>
                  <a:gd name="T5" fmla="*/ 0 h 28"/>
                  <a:gd name="T6" fmla="*/ 15 w 17"/>
                  <a:gd name="T7" fmla="*/ 2 h 28"/>
                  <a:gd name="T8" fmla="*/ 15 w 17"/>
                  <a:gd name="T9" fmla="*/ 2 h 28"/>
                  <a:gd name="T10" fmla="*/ 15 w 17"/>
                  <a:gd name="T11" fmla="*/ 2 h 28"/>
                  <a:gd name="T12" fmla="*/ 15 w 17"/>
                  <a:gd name="T13" fmla="*/ 2 h 28"/>
                  <a:gd name="T14" fmla="*/ 15 w 17"/>
                  <a:gd name="T15" fmla="*/ 2 h 28"/>
                  <a:gd name="T16" fmla="*/ 15 w 17"/>
                  <a:gd name="T17" fmla="*/ 3 h 28"/>
                  <a:gd name="T18" fmla="*/ 15 w 17"/>
                  <a:gd name="T19" fmla="*/ 3 h 28"/>
                  <a:gd name="T20" fmla="*/ 15 w 17"/>
                  <a:gd name="T21" fmla="*/ 3 h 28"/>
                  <a:gd name="T22" fmla="*/ 15 w 17"/>
                  <a:gd name="T23" fmla="*/ 3 h 28"/>
                  <a:gd name="T24" fmla="*/ 15 w 17"/>
                  <a:gd name="T25" fmla="*/ 3 h 28"/>
                  <a:gd name="T26" fmla="*/ 15 w 17"/>
                  <a:gd name="T27" fmla="*/ 3 h 28"/>
                  <a:gd name="T28" fmla="*/ 15 w 17"/>
                  <a:gd name="T29" fmla="*/ 3 h 28"/>
                  <a:gd name="T30" fmla="*/ 15 w 17"/>
                  <a:gd name="T31" fmla="*/ 3 h 28"/>
                  <a:gd name="T32" fmla="*/ 17 w 17"/>
                  <a:gd name="T33" fmla="*/ 3 h 28"/>
                  <a:gd name="T34" fmla="*/ 17 w 17"/>
                  <a:gd name="T35" fmla="*/ 5 h 28"/>
                  <a:gd name="T36" fmla="*/ 2 w 17"/>
                  <a:gd name="T37" fmla="*/ 28 h 28"/>
                  <a:gd name="T38" fmla="*/ 2 w 17"/>
                  <a:gd name="T39" fmla="*/ 28 h 28"/>
                  <a:gd name="T40" fmla="*/ 2 w 17"/>
                  <a:gd name="T41" fmla="*/ 27 h 28"/>
                  <a:gd name="T42" fmla="*/ 2 w 17"/>
                  <a:gd name="T43" fmla="*/ 27 h 28"/>
                  <a:gd name="T44" fmla="*/ 2 w 17"/>
                  <a:gd name="T45" fmla="*/ 27 h 28"/>
                  <a:gd name="T46" fmla="*/ 0 w 17"/>
                  <a:gd name="T47" fmla="*/ 27 h 28"/>
                  <a:gd name="T48" fmla="*/ 0 w 17"/>
                  <a:gd name="T49" fmla="*/ 27 h 28"/>
                  <a:gd name="T50" fmla="*/ 0 w 17"/>
                  <a:gd name="T51" fmla="*/ 27 h 28"/>
                  <a:gd name="T52" fmla="*/ 0 w 17"/>
                  <a:gd name="T53" fmla="*/ 27 h 2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28"/>
                  <a:gd name="T83" fmla="*/ 17 w 17"/>
                  <a:gd name="T84" fmla="*/ 28 h 2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28">
                    <a:moveTo>
                      <a:pt x="0" y="27"/>
                    </a:moveTo>
                    <a:lnTo>
                      <a:pt x="15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2" y="28"/>
                    </a:lnTo>
                    <a:lnTo>
                      <a:pt x="2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0" name="Freeform 562"/>
              <p:cNvSpPr>
                <a:spLocks/>
              </p:cNvSpPr>
              <p:nvPr/>
            </p:nvSpPr>
            <p:spPr bwMode="auto">
              <a:xfrm>
                <a:off x="2071" y="3469"/>
                <a:ext cx="15" cy="26"/>
              </a:xfrm>
              <a:custGeom>
                <a:avLst/>
                <a:gdLst>
                  <a:gd name="T0" fmla="*/ 0 w 15"/>
                  <a:gd name="T1" fmla="*/ 25 h 26"/>
                  <a:gd name="T2" fmla="*/ 13 w 15"/>
                  <a:gd name="T3" fmla="*/ 0 h 26"/>
                  <a:gd name="T4" fmla="*/ 13 w 15"/>
                  <a:gd name="T5" fmla="*/ 0 h 26"/>
                  <a:gd name="T6" fmla="*/ 13 w 15"/>
                  <a:gd name="T7" fmla="*/ 0 h 26"/>
                  <a:gd name="T8" fmla="*/ 13 w 15"/>
                  <a:gd name="T9" fmla="*/ 1 h 26"/>
                  <a:gd name="T10" fmla="*/ 13 w 15"/>
                  <a:gd name="T11" fmla="*/ 1 h 26"/>
                  <a:gd name="T12" fmla="*/ 13 w 15"/>
                  <a:gd name="T13" fmla="*/ 1 h 26"/>
                  <a:gd name="T14" fmla="*/ 13 w 15"/>
                  <a:gd name="T15" fmla="*/ 1 h 26"/>
                  <a:gd name="T16" fmla="*/ 13 w 15"/>
                  <a:gd name="T17" fmla="*/ 1 h 26"/>
                  <a:gd name="T18" fmla="*/ 13 w 15"/>
                  <a:gd name="T19" fmla="*/ 1 h 26"/>
                  <a:gd name="T20" fmla="*/ 13 w 15"/>
                  <a:gd name="T21" fmla="*/ 1 h 26"/>
                  <a:gd name="T22" fmla="*/ 13 w 15"/>
                  <a:gd name="T23" fmla="*/ 1 h 26"/>
                  <a:gd name="T24" fmla="*/ 15 w 15"/>
                  <a:gd name="T25" fmla="*/ 3 h 26"/>
                  <a:gd name="T26" fmla="*/ 15 w 15"/>
                  <a:gd name="T27" fmla="*/ 3 h 26"/>
                  <a:gd name="T28" fmla="*/ 15 w 15"/>
                  <a:gd name="T29" fmla="*/ 3 h 26"/>
                  <a:gd name="T30" fmla="*/ 15 w 15"/>
                  <a:gd name="T31" fmla="*/ 3 h 26"/>
                  <a:gd name="T32" fmla="*/ 15 w 15"/>
                  <a:gd name="T33" fmla="*/ 5 h 26"/>
                  <a:gd name="T34" fmla="*/ 15 w 15"/>
                  <a:gd name="T35" fmla="*/ 5 h 26"/>
                  <a:gd name="T36" fmla="*/ 2 w 15"/>
                  <a:gd name="T37" fmla="*/ 26 h 26"/>
                  <a:gd name="T38" fmla="*/ 2 w 15"/>
                  <a:gd name="T39" fmla="*/ 26 h 26"/>
                  <a:gd name="T40" fmla="*/ 2 w 15"/>
                  <a:gd name="T41" fmla="*/ 26 h 26"/>
                  <a:gd name="T42" fmla="*/ 0 w 15"/>
                  <a:gd name="T43" fmla="*/ 26 h 26"/>
                  <a:gd name="T44" fmla="*/ 0 w 15"/>
                  <a:gd name="T45" fmla="*/ 26 h 26"/>
                  <a:gd name="T46" fmla="*/ 0 w 15"/>
                  <a:gd name="T47" fmla="*/ 26 h 26"/>
                  <a:gd name="T48" fmla="*/ 0 w 15"/>
                  <a:gd name="T49" fmla="*/ 25 h 26"/>
                  <a:gd name="T50" fmla="*/ 0 w 15"/>
                  <a:gd name="T51" fmla="*/ 25 h 26"/>
                  <a:gd name="T52" fmla="*/ 0 w 15"/>
                  <a:gd name="T53" fmla="*/ 25 h 2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5"/>
                  <a:gd name="T82" fmla="*/ 0 h 26"/>
                  <a:gd name="T83" fmla="*/ 15 w 15"/>
                  <a:gd name="T84" fmla="*/ 26 h 2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5" h="26">
                    <a:moveTo>
                      <a:pt x="0" y="25"/>
                    </a:moveTo>
                    <a:lnTo>
                      <a:pt x="13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5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1" name="Freeform 563"/>
              <p:cNvSpPr>
                <a:spLocks/>
              </p:cNvSpPr>
              <p:nvPr/>
            </p:nvSpPr>
            <p:spPr bwMode="auto">
              <a:xfrm>
                <a:off x="2071" y="3472"/>
                <a:ext cx="15" cy="25"/>
              </a:xfrm>
              <a:custGeom>
                <a:avLst/>
                <a:gdLst>
                  <a:gd name="T0" fmla="*/ 0 w 15"/>
                  <a:gd name="T1" fmla="*/ 23 h 25"/>
                  <a:gd name="T2" fmla="*/ 15 w 15"/>
                  <a:gd name="T3" fmla="*/ 0 h 25"/>
                  <a:gd name="T4" fmla="*/ 15 w 15"/>
                  <a:gd name="T5" fmla="*/ 0 h 25"/>
                  <a:gd name="T6" fmla="*/ 15 w 15"/>
                  <a:gd name="T7" fmla="*/ 0 h 25"/>
                  <a:gd name="T8" fmla="*/ 15 w 15"/>
                  <a:gd name="T9" fmla="*/ 2 h 25"/>
                  <a:gd name="T10" fmla="*/ 15 w 15"/>
                  <a:gd name="T11" fmla="*/ 2 h 25"/>
                  <a:gd name="T12" fmla="*/ 15 w 15"/>
                  <a:gd name="T13" fmla="*/ 2 h 25"/>
                  <a:gd name="T14" fmla="*/ 15 w 15"/>
                  <a:gd name="T15" fmla="*/ 3 h 25"/>
                  <a:gd name="T16" fmla="*/ 15 w 15"/>
                  <a:gd name="T17" fmla="*/ 3 h 25"/>
                  <a:gd name="T18" fmla="*/ 15 w 15"/>
                  <a:gd name="T19" fmla="*/ 3 h 25"/>
                  <a:gd name="T20" fmla="*/ 3 w 15"/>
                  <a:gd name="T21" fmla="*/ 25 h 25"/>
                  <a:gd name="T22" fmla="*/ 3 w 15"/>
                  <a:gd name="T23" fmla="*/ 25 h 25"/>
                  <a:gd name="T24" fmla="*/ 2 w 15"/>
                  <a:gd name="T25" fmla="*/ 25 h 25"/>
                  <a:gd name="T26" fmla="*/ 2 w 15"/>
                  <a:gd name="T27" fmla="*/ 23 h 25"/>
                  <a:gd name="T28" fmla="*/ 2 w 15"/>
                  <a:gd name="T29" fmla="*/ 23 h 25"/>
                  <a:gd name="T30" fmla="*/ 2 w 15"/>
                  <a:gd name="T31" fmla="*/ 23 h 25"/>
                  <a:gd name="T32" fmla="*/ 2 w 15"/>
                  <a:gd name="T33" fmla="*/ 23 h 25"/>
                  <a:gd name="T34" fmla="*/ 0 w 15"/>
                  <a:gd name="T35" fmla="*/ 23 h 25"/>
                  <a:gd name="T36" fmla="*/ 0 w 15"/>
                  <a:gd name="T37" fmla="*/ 23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"/>
                  <a:gd name="T58" fmla="*/ 0 h 25"/>
                  <a:gd name="T59" fmla="*/ 15 w 15"/>
                  <a:gd name="T60" fmla="*/ 25 h 2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" h="25">
                    <a:moveTo>
                      <a:pt x="0" y="23"/>
                    </a:moveTo>
                    <a:lnTo>
                      <a:pt x="15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3" y="25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2" name="Freeform 564"/>
              <p:cNvSpPr>
                <a:spLocks/>
              </p:cNvSpPr>
              <p:nvPr/>
            </p:nvSpPr>
            <p:spPr bwMode="auto">
              <a:xfrm>
                <a:off x="2073" y="3474"/>
                <a:ext cx="13" cy="23"/>
              </a:xfrm>
              <a:custGeom>
                <a:avLst/>
                <a:gdLst>
                  <a:gd name="T0" fmla="*/ 0 w 13"/>
                  <a:gd name="T1" fmla="*/ 21 h 23"/>
                  <a:gd name="T2" fmla="*/ 13 w 13"/>
                  <a:gd name="T3" fmla="*/ 0 h 23"/>
                  <a:gd name="T4" fmla="*/ 13 w 13"/>
                  <a:gd name="T5" fmla="*/ 0 h 23"/>
                  <a:gd name="T6" fmla="*/ 13 w 13"/>
                  <a:gd name="T7" fmla="*/ 1 h 23"/>
                  <a:gd name="T8" fmla="*/ 13 w 13"/>
                  <a:gd name="T9" fmla="*/ 1 h 23"/>
                  <a:gd name="T10" fmla="*/ 13 w 13"/>
                  <a:gd name="T11" fmla="*/ 1 h 23"/>
                  <a:gd name="T12" fmla="*/ 13 w 13"/>
                  <a:gd name="T13" fmla="*/ 3 h 23"/>
                  <a:gd name="T14" fmla="*/ 13 w 13"/>
                  <a:gd name="T15" fmla="*/ 3 h 23"/>
                  <a:gd name="T16" fmla="*/ 13 w 13"/>
                  <a:gd name="T17" fmla="*/ 3 h 23"/>
                  <a:gd name="T18" fmla="*/ 13 w 13"/>
                  <a:gd name="T19" fmla="*/ 5 h 23"/>
                  <a:gd name="T20" fmla="*/ 1 w 13"/>
                  <a:gd name="T21" fmla="*/ 23 h 23"/>
                  <a:gd name="T22" fmla="*/ 1 w 13"/>
                  <a:gd name="T23" fmla="*/ 23 h 23"/>
                  <a:gd name="T24" fmla="*/ 1 w 13"/>
                  <a:gd name="T25" fmla="*/ 23 h 23"/>
                  <a:gd name="T26" fmla="*/ 1 w 13"/>
                  <a:gd name="T27" fmla="*/ 23 h 23"/>
                  <a:gd name="T28" fmla="*/ 1 w 13"/>
                  <a:gd name="T29" fmla="*/ 23 h 23"/>
                  <a:gd name="T30" fmla="*/ 1 w 13"/>
                  <a:gd name="T31" fmla="*/ 23 h 23"/>
                  <a:gd name="T32" fmla="*/ 0 w 13"/>
                  <a:gd name="T33" fmla="*/ 23 h 23"/>
                  <a:gd name="T34" fmla="*/ 0 w 13"/>
                  <a:gd name="T35" fmla="*/ 21 h 23"/>
                  <a:gd name="T36" fmla="*/ 0 w 13"/>
                  <a:gd name="T37" fmla="*/ 21 h 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"/>
                  <a:gd name="T58" fmla="*/ 0 h 23"/>
                  <a:gd name="T59" fmla="*/ 13 w 13"/>
                  <a:gd name="T60" fmla="*/ 23 h 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" h="23">
                    <a:moveTo>
                      <a:pt x="0" y="21"/>
                    </a:moveTo>
                    <a:lnTo>
                      <a:pt x="13" y="0"/>
                    </a:lnTo>
                    <a:lnTo>
                      <a:pt x="13" y="1"/>
                    </a:lnTo>
                    <a:lnTo>
                      <a:pt x="13" y="3"/>
                    </a:lnTo>
                    <a:lnTo>
                      <a:pt x="13" y="5"/>
                    </a:lnTo>
                    <a:lnTo>
                      <a:pt x="1" y="23"/>
                    </a:lnTo>
                    <a:lnTo>
                      <a:pt x="0" y="2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3" name="Freeform 565"/>
              <p:cNvSpPr>
                <a:spLocks/>
              </p:cNvSpPr>
              <p:nvPr/>
            </p:nvSpPr>
            <p:spPr bwMode="auto">
              <a:xfrm>
                <a:off x="2074" y="3475"/>
                <a:ext cx="12" cy="24"/>
              </a:xfrm>
              <a:custGeom>
                <a:avLst/>
                <a:gdLst>
                  <a:gd name="T0" fmla="*/ 0 w 12"/>
                  <a:gd name="T1" fmla="*/ 22 h 24"/>
                  <a:gd name="T2" fmla="*/ 12 w 12"/>
                  <a:gd name="T3" fmla="*/ 0 h 24"/>
                  <a:gd name="T4" fmla="*/ 12 w 12"/>
                  <a:gd name="T5" fmla="*/ 2 h 24"/>
                  <a:gd name="T6" fmla="*/ 12 w 12"/>
                  <a:gd name="T7" fmla="*/ 2 h 24"/>
                  <a:gd name="T8" fmla="*/ 12 w 12"/>
                  <a:gd name="T9" fmla="*/ 2 h 24"/>
                  <a:gd name="T10" fmla="*/ 12 w 12"/>
                  <a:gd name="T11" fmla="*/ 4 h 24"/>
                  <a:gd name="T12" fmla="*/ 12 w 12"/>
                  <a:gd name="T13" fmla="*/ 4 h 24"/>
                  <a:gd name="T14" fmla="*/ 12 w 12"/>
                  <a:gd name="T15" fmla="*/ 4 h 24"/>
                  <a:gd name="T16" fmla="*/ 12 w 12"/>
                  <a:gd name="T17" fmla="*/ 5 h 24"/>
                  <a:gd name="T18" fmla="*/ 12 w 12"/>
                  <a:gd name="T19" fmla="*/ 5 h 24"/>
                  <a:gd name="T20" fmla="*/ 2 w 12"/>
                  <a:gd name="T21" fmla="*/ 24 h 24"/>
                  <a:gd name="T22" fmla="*/ 2 w 12"/>
                  <a:gd name="T23" fmla="*/ 24 h 24"/>
                  <a:gd name="T24" fmla="*/ 2 w 12"/>
                  <a:gd name="T25" fmla="*/ 24 h 24"/>
                  <a:gd name="T26" fmla="*/ 2 w 12"/>
                  <a:gd name="T27" fmla="*/ 24 h 24"/>
                  <a:gd name="T28" fmla="*/ 0 w 12"/>
                  <a:gd name="T29" fmla="*/ 22 h 24"/>
                  <a:gd name="T30" fmla="*/ 0 w 12"/>
                  <a:gd name="T31" fmla="*/ 22 h 24"/>
                  <a:gd name="T32" fmla="*/ 0 w 12"/>
                  <a:gd name="T33" fmla="*/ 22 h 24"/>
                  <a:gd name="T34" fmla="*/ 0 w 12"/>
                  <a:gd name="T35" fmla="*/ 22 h 24"/>
                  <a:gd name="T36" fmla="*/ 0 w 12"/>
                  <a:gd name="T37" fmla="*/ 22 h 2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24"/>
                  <a:gd name="T59" fmla="*/ 12 w 12"/>
                  <a:gd name="T60" fmla="*/ 24 h 2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24">
                    <a:moveTo>
                      <a:pt x="0" y="22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2" y="2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4" name="Freeform 566"/>
              <p:cNvSpPr>
                <a:spLocks/>
              </p:cNvSpPr>
              <p:nvPr/>
            </p:nvSpPr>
            <p:spPr bwMode="auto">
              <a:xfrm>
                <a:off x="2074" y="3479"/>
                <a:ext cx="12" cy="20"/>
              </a:xfrm>
              <a:custGeom>
                <a:avLst/>
                <a:gdLst>
                  <a:gd name="T0" fmla="*/ 0 w 12"/>
                  <a:gd name="T1" fmla="*/ 18 h 20"/>
                  <a:gd name="T2" fmla="*/ 12 w 12"/>
                  <a:gd name="T3" fmla="*/ 0 h 20"/>
                  <a:gd name="T4" fmla="*/ 12 w 12"/>
                  <a:gd name="T5" fmla="*/ 0 h 20"/>
                  <a:gd name="T6" fmla="*/ 12 w 12"/>
                  <a:gd name="T7" fmla="*/ 0 h 20"/>
                  <a:gd name="T8" fmla="*/ 12 w 12"/>
                  <a:gd name="T9" fmla="*/ 1 h 20"/>
                  <a:gd name="T10" fmla="*/ 12 w 12"/>
                  <a:gd name="T11" fmla="*/ 1 h 20"/>
                  <a:gd name="T12" fmla="*/ 12 w 12"/>
                  <a:gd name="T13" fmla="*/ 3 h 20"/>
                  <a:gd name="T14" fmla="*/ 12 w 12"/>
                  <a:gd name="T15" fmla="*/ 3 h 20"/>
                  <a:gd name="T16" fmla="*/ 12 w 12"/>
                  <a:gd name="T17" fmla="*/ 5 h 20"/>
                  <a:gd name="T18" fmla="*/ 12 w 12"/>
                  <a:gd name="T19" fmla="*/ 5 h 20"/>
                  <a:gd name="T20" fmla="*/ 4 w 12"/>
                  <a:gd name="T21" fmla="*/ 20 h 20"/>
                  <a:gd name="T22" fmla="*/ 4 w 12"/>
                  <a:gd name="T23" fmla="*/ 20 h 20"/>
                  <a:gd name="T24" fmla="*/ 2 w 12"/>
                  <a:gd name="T25" fmla="*/ 20 h 20"/>
                  <a:gd name="T26" fmla="*/ 2 w 12"/>
                  <a:gd name="T27" fmla="*/ 20 h 20"/>
                  <a:gd name="T28" fmla="*/ 2 w 12"/>
                  <a:gd name="T29" fmla="*/ 20 h 20"/>
                  <a:gd name="T30" fmla="*/ 2 w 12"/>
                  <a:gd name="T31" fmla="*/ 20 h 20"/>
                  <a:gd name="T32" fmla="*/ 2 w 12"/>
                  <a:gd name="T33" fmla="*/ 20 h 20"/>
                  <a:gd name="T34" fmla="*/ 2 w 12"/>
                  <a:gd name="T35" fmla="*/ 20 h 20"/>
                  <a:gd name="T36" fmla="*/ 0 w 12"/>
                  <a:gd name="T37" fmla="*/ 18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20"/>
                  <a:gd name="T59" fmla="*/ 12 w 12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20">
                    <a:moveTo>
                      <a:pt x="0" y="18"/>
                    </a:moveTo>
                    <a:lnTo>
                      <a:pt x="12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5" name="Freeform 567"/>
              <p:cNvSpPr>
                <a:spLocks/>
              </p:cNvSpPr>
              <p:nvPr/>
            </p:nvSpPr>
            <p:spPr bwMode="auto">
              <a:xfrm>
                <a:off x="2076" y="3480"/>
                <a:ext cx="10" cy="20"/>
              </a:xfrm>
              <a:custGeom>
                <a:avLst/>
                <a:gdLst>
                  <a:gd name="T0" fmla="*/ 0 w 10"/>
                  <a:gd name="T1" fmla="*/ 19 h 20"/>
                  <a:gd name="T2" fmla="*/ 10 w 10"/>
                  <a:gd name="T3" fmla="*/ 0 h 20"/>
                  <a:gd name="T4" fmla="*/ 10 w 10"/>
                  <a:gd name="T5" fmla="*/ 2 h 20"/>
                  <a:gd name="T6" fmla="*/ 10 w 10"/>
                  <a:gd name="T7" fmla="*/ 2 h 20"/>
                  <a:gd name="T8" fmla="*/ 10 w 10"/>
                  <a:gd name="T9" fmla="*/ 4 h 20"/>
                  <a:gd name="T10" fmla="*/ 10 w 10"/>
                  <a:gd name="T11" fmla="*/ 4 h 20"/>
                  <a:gd name="T12" fmla="*/ 10 w 10"/>
                  <a:gd name="T13" fmla="*/ 4 h 20"/>
                  <a:gd name="T14" fmla="*/ 10 w 10"/>
                  <a:gd name="T15" fmla="*/ 5 h 20"/>
                  <a:gd name="T16" fmla="*/ 10 w 10"/>
                  <a:gd name="T17" fmla="*/ 5 h 20"/>
                  <a:gd name="T18" fmla="*/ 10 w 10"/>
                  <a:gd name="T19" fmla="*/ 7 h 20"/>
                  <a:gd name="T20" fmla="*/ 3 w 10"/>
                  <a:gd name="T21" fmla="*/ 20 h 20"/>
                  <a:gd name="T22" fmla="*/ 2 w 10"/>
                  <a:gd name="T23" fmla="*/ 20 h 20"/>
                  <a:gd name="T24" fmla="*/ 2 w 10"/>
                  <a:gd name="T25" fmla="*/ 20 h 20"/>
                  <a:gd name="T26" fmla="*/ 2 w 10"/>
                  <a:gd name="T27" fmla="*/ 20 h 20"/>
                  <a:gd name="T28" fmla="*/ 2 w 10"/>
                  <a:gd name="T29" fmla="*/ 19 h 20"/>
                  <a:gd name="T30" fmla="*/ 2 w 10"/>
                  <a:gd name="T31" fmla="*/ 19 h 20"/>
                  <a:gd name="T32" fmla="*/ 0 w 10"/>
                  <a:gd name="T33" fmla="*/ 19 h 20"/>
                  <a:gd name="T34" fmla="*/ 0 w 10"/>
                  <a:gd name="T35" fmla="*/ 19 h 20"/>
                  <a:gd name="T36" fmla="*/ 0 w 10"/>
                  <a:gd name="T37" fmla="*/ 19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"/>
                  <a:gd name="T58" fmla="*/ 0 h 20"/>
                  <a:gd name="T59" fmla="*/ 10 w 10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" h="20">
                    <a:moveTo>
                      <a:pt x="0" y="19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3" y="20"/>
                    </a:lnTo>
                    <a:lnTo>
                      <a:pt x="2" y="20"/>
                    </a:lnTo>
                    <a:lnTo>
                      <a:pt x="2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6" name="Freeform 568"/>
              <p:cNvSpPr>
                <a:spLocks/>
              </p:cNvSpPr>
              <p:nvPr/>
            </p:nvSpPr>
            <p:spPr bwMode="auto">
              <a:xfrm>
                <a:off x="2078" y="3484"/>
                <a:ext cx="8" cy="16"/>
              </a:xfrm>
              <a:custGeom>
                <a:avLst/>
                <a:gdLst>
                  <a:gd name="T0" fmla="*/ 0 w 8"/>
                  <a:gd name="T1" fmla="*/ 15 h 16"/>
                  <a:gd name="T2" fmla="*/ 8 w 8"/>
                  <a:gd name="T3" fmla="*/ 0 h 16"/>
                  <a:gd name="T4" fmla="*/ 8 w 8"/>
                  <a:gd name="T5" fmla="*/ 0 h 16"/>
                  <a:gd name="T6" fmla="*/ 8 w 8"/>
                  <a:gd name="T7" fmla="*/ 1 h 16"/>
                  <a:gd name="T8" fmla="*/ 8 w 8"/>
                  <a:gd name="T9" fmla="*/ 1 h 16"/>
                  <a:gd name="T10" fmla="*/ 8 w 8"/>
                  <a:gd name="T11" fmla="*/ 3 h 16"/>
                  <a:gd name="T12" fmla="*/ 8 w 8"/>
                  <a:gd name="T13" fmla="*/ 3 h 16"/>
                  <a:gd name="T14" fmla="*/ 8 w 8"/>
                  <a:gd name="T15" fmla="*/ 5 h 16"/>
                  <a:gd name="T16" fmla="*/ 8 w 8"/>
                  <a:gd name="T17" fmla="*/ 5 h 16"/>
                  <a:gd name="T18" fmla="*/ 8 w 8"/>
                  <a:gd name="T19" fmla="*/ 6 h 16"/>
                  <a:gd name="T20" fmla="*/ 1 w 8"/>
                  <a:gd name="T21" fmla="*/ 16 h 16"/>
                  <a:gd name="T22" fmla="*/ 1 w 8"/>
                  <a:gd name="T23" fmla="*/ 16 h 16"/>
                  <a:gd name="T24" fmla="*/ 1 w 8"/>
                  <a:gd name="T25" fmla="*/ 16 h 16"/>
                  <a:gd name="T26" fmla="*/ 1 w 8"/>
                  <a:gd name="T27" fmla="*/ 16 h 16"/>
                  <a:gd name="T28" fmla="*/ 1 w 8"/>
                  <a:gd name="T29" fmla="*/ 16 h 16"/>
                  <a:gd name="T30" fmla="*/ 0 w 8"/>
                  <a:gd name="T31" fmla="*/ 16 h 16"/>
                  <a:gd name="T32" fmla="*/ 0 w 8"/>
                  <a:gd name="T33" fmla="*/ 16 h 16"/>
                  <a:gd name="T34" fmla="*/ 0 w 8"/>
                  <a:gd name="T35" fmla="*/ 16 h 16"/>
                  <a:gd name="T36" fmla="*/ 0 w 8"/>
                  <a:gd name="T37" fmla="*/ 15 h 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"/>
                  <a:gd name="T58" fmla="*/ 0 h 16"/>
                  <a:gd name="T59" fmla="*/ 8 w 8"/>
                  <a:gd name="T60" fmla="*/ 16 h 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" h="16">
                    <a:moveTo>
                      <a:pt x="0" y="15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7" name="Freeform 569"/>
              <p:cNvSpPr>
                <a:spLocks/>
              </p:cNvSpPr>
              <p:nvPr/>
            </p:nvSpPr>
            <p:spPr bwMode="auto">
              <a:xfrm>
                <a:off x="2079" y="3487"/>
                <a:ext cx="7" cy="15"/>
              </a:xfrm>
              <a:custGeom>
                <a:avLst/>
                <a:gdLst>
                  <a:gd name="T0" fmla="*/ 0 w 7"/>
                  <a:gd name="T1" fmla="*/ 13 h 15"/>
                  <a:gd name="T2" fmla="*/ 7 w 7"/>
                  <a:gd name="T3" fmla="*/ 0 h 15"/>
                  <a:gd name="T4" fmla="*/ 7 w 7"/>
                  <a:gd name="T5" fmla="*/ 0 h 15"/>
                  <a:gd name="T6" fmla="*/ 7 w 7"/>
                  <a:gd name="T7" fmla="*/ 2 h 15"/>
                  <a:gd name="T8" fmla="*/ 7 w 7"/>
                  <a:gd name="T9" fmla="*/ 2 h 15"/>
                  <a:gd name="T10" fmla="*/ 7 w 7"/>
                  <a:gd name="T11" fmla="*/ 3 h 15"/>
                  <a:gd name="T12" fmla="*/ 7 w 7"/>
                  <a:gd name="T13" fmla="*/ 3 h 15"/>
                  <a:gd name="T14" fmla="*/ 7 w 7"/>
                  <a:gd name="T15" fmla="*/ 5 h 15"/>
                  <a:gd name="T16" fmla="*/ 7 w 7"/>
                  <a:gd name="T17" fmla="*/ 5 h 15"/>
                  <a:gd name="T18" fmla="*/ 7 w 7"/>
                  <a:gd name="T19" fmla="*/ 5 h 15"/>
                  <a:gd name="T20" fmla="*/ 2 w 7"/>
                  <a:gd name="T21" fmla="*/ 15 h 15"/>
                  <a:gd name="T22" fmla="*/ 2 w 7"/>
                  <a:gd name="T23" fmla="*/ 15 h 15"/>
                  <a:gd name="T24" fmla="*/ 2 w 7"/>
                  <a:gd name="T25" fmla="*/ 15 h 15"/>
                  <a:gd name="T26" fmla="*/ 0 w 7"/>
                  <a:gd name="T27" fmla="*/ 15 h 15"/>
                  <a:gd name="T28" fmla="*/ 0 w 7"/>
                  <a:gd name="T29" fmla="*/ 13 h 15"/>
                  <a:gd name="T30" fmla="*/ 0 w 7"/>
                  <a:gd name="T31" fmla="*/ 13 h 15"/>
                  <a:gd name="T32" fmla="*/ 0 w 7"/>
                  <a:gd name="T33" fmla="*/ 13 h 15"/>
                  <a:gd name="T34" fmla="*/ 0 w 7"/>
                  <a:gd name="T35" fmla="*/ 13 h 15"/>
                  <a:gd name="T36" fmla="*/ 0 w 7"/>
                  <a:gd name="T37" fmla="*/ 13 h 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"/>
                  <a:gd name="T58" fmla="*/ 0 h 15"/>
                  <a:gd name="T59" fmla="*/ 7 w 7"/>
                  <a:gd name="T60" fmla="*/ 15 h 1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" h="15">
                    <a:moveTo>
                      <a:pt x="0" y="13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8" name="Freeform 570"/>
              <p:cNvSpPr>
                <a:spLocks/>
              </p:cNvSpPr>
              <p:nvPr/>
            </p:nvSpPr>
            <p:spPr bwMode="auto">
              <a:xfrm>
                <a:off x="2079" y="3490"/>
                <a:ext cx="7" cy="12"/>
              </a:xfrm>
              <a:custGeom>
                <a:avLst/>
                <a:gdLst>
                  <a:gd name="T0" fmla="*/ 0 w 7"/>
                  <a:gd name="T1" fmla="*/ 10 h 12"/>
                  <a:gd name="T2" fmla="*/ 7 w 7"/>
                  <a:gd name="T3" fmla="*/ 0 h 12"/>
                  <a:gd name="T4" fmla="*/ 7 w 7"/>
                  <a:gd name="T5" fmla="*/ 0 h 12"/>
                  <a:gd name="T6" fmla="*/ 7 w 7"/>
                  <a:gd name="T7" fmla="*/ 0 h 12"/>
                  <a:gd name="T8" fmla="*/ 7 w 7"/>
                  <a:gd name="T9" fmla="*/ 2 h 12"/>
                  <a:gd name="T10" fmla="*/ 7 w 7"/>
                  <a:gd name="T11" fmla="*/ 2 h 12"/>
                  <a:gd name="T12" fmla="*/ 7 w 7"/>
                  <a:gd name="T13" fmla="*/ 4 h 12"/>
                  <a:gd name="T14" fmla="*/ 7 w 7"/>
                  <a:gd name="T15" fmla="*/ 4 h 12"/>
                  <a:gd name="T16" fmla="*/ 7 w 7"/>
                  <a:gd name="T17" fmla="*/ 5 h 12"/>
                  <a:gd name="T18" fmla="*/ 7 w 7"/>
                  <a:gd name="T19" fmla="*/ 5 h 12"/>
                  <a:gd name="T20" fmla="*/ 4 w 7"/>
                  <a:gd name="T21" fmla="*/ 12 h 12"/>
                  <a:gd name="T22" fmla="*/ 4 w 7"/>
                  <a:gd name="T23" fmla="*/ 12 h 12"/>
                  <a:gd name="T24" fmla="*/ 2 w 7"/>
                  <a:gd name="T25" fmla="*/ 12 h 12"/>
                  <a:gd name="T26" fmla="*/ 2 w 7"/>
                  <a:gd name="T27" fmla="*/ 12 h 12"/>
                  <a:gd name="T28" fmla="*/ 2 w 7"/>
                  <a:gd name="T29" fmla="*/ 12 h 12"/>
                  <a:gd name="T30" fmla="*/ 2 w 7"/>
                  <a:gd name="T31" fmla="*/ 12 h 12"/>
                  <a:gd name="T32" fmla="*/ 2 w 7"/>
                  <a:gd name="T33" fmla="*/ 12 h 12"/>
                  <a:gd name="T34" fmla="*/ 0 w 7"/>
                  <a:gd name="T35" fmla="*/ 12 h 12"/>
                  <a:gd name="T36" fmla="*/ 0 w 7"/>
                  <a:gd name="T37" fmla="*/ 1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"/>
                  <a:gd name="T58" fmla="*/ 0 h 12"/>
                  <a:gd name="T59" fmla="*/ 7 w 7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" h="12">
                    <a:moveTo>
                      <a:pt x="0" y="1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59" name="Freeform 571"/>
              <p:cNvSpPr>
                <a:spLocks/>
              </p:cNvSpPr>
              <p:nvPr/>
            </p:nvSpPr>
            <p:spPr bwMode="auto">
              <a:xfrm>
                <a:off x="2081" y="3492"/>
                <a:ext cx="5" cy="12"/>
              </a:xfrm>
              <a:custGeom>
                <a:avLst/>
                <a:gdLst>
                  <a:gd name="T0" fmla="*/ 0 w 5"/>
                  <a:gd name="T1" fmla="*/ 10 h 12"/>
                  <a:gd name="T2" fmla="*/ 5 w 5"/>
                  <a:gd name="T3" fmla="*/ 0 h 12"/>
                  <a:gd name="T4" fmla="*/ 5 w 5"/>
                  <a:gd name="T5" fmla="*/ 2 h 12"/>
                  <a:gd name="T6" fmla="*/ 5 w 5"/>
                  <a:gd name="T7" fmla="*/ 2 h 12"/>
                  <a:gd name="T8" fmla="*/ 5 w 5"/>
                  <a:gd name="T9" fmla="*/ 3 h 12"/>
                  <a:gd name="T10" fmla="*/ 5 w 5"/>
                  <a:gd name="T11" fmla="*/ 3 h 12"/>
                  <a:gd name="T12" fmla="*/ 5 w 5"/>
                  <a:gd name="T13" fmla="*/ 5 h 12"/>
                  <a:gd name="T14" fmla="*/ 5 w 5"/>
                  <a:gd name="T15" fmla="*/ 5 h 12"/>
                  <a:gd name="T16" fmla="*/ 5 w 5"/>
                  <a:gd name="T17" fmla="*/ 7 h 12"/>
                  <a:gd name="T18" fmla="*/ 5 w 5"/>
                  <a:gd name="T19" fmla="*/ 7 h 12"/>
                  <a:gd name="T20" fmla="*/ 3 w 5"/>
                  <a:gd name="T21" fmla="*/ 12 h 12"/>
                  <a:gd name="T22" fmla="*/ 2 w 5"/>
                  <a:gd name="T23" fmla="*/ 12 h 12"/>
                  <a:gd name="T24" fmla="*/ 2 w 5"/>
                  <a:gd name="T25" fmla="*/ 12 h 12"/>
                  <a:gd name="T26" fmla="*/ 2 w 5"/>
                  <a:gd name="T27" fmla="*/ 12 h 12"/>
                  <a:gd name="T28" fmla="*/ 2 w 5"/>
                  <a:gd name="T29" fmla="*/ 10 h 12"/>
                  <a:gd name="T30" fmla="*/ 2 w 5"/>
                  <a:gd name="T31" fmla="*/ 10 h 12"/>
                  <a:gd name="T32" fmla="*/ 0 w 5"/>
                  <a:gd name="T33" fmla="*/ 10 h 12"/>
                  <a:gd name="T34" fmla="*/ 0 w 5"/>
                  <a:gd name="T35" fmla="*/ 10 h 12"/>
                  <a:gd name="T36" fmla="*/ 0 w 5"/>
                  <a:gd name="T37" fmla="*/ 1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"/>
                  <a:gd name="T58" fmla="*/ 0 h 12"/>
                  <a:gd name="T59" fmla="*/ 5 w 5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" h="12">
                    <a:moveTo>
                      <a:pt x="0" y="1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0" name="Freeform 572"/>
              <p:cNvSpPr>
                <a:spLocks/>
              </p:cNvSpPr>
              <p:nvPr/>
            </p:nvSpPr>
            <p:spPr bwMode="auto">
              <a:xfrm>
                <a:off x="2083" y="3495"/>
                <a:ext cx="3" cy="9"/>
              </a:xfrm>
              <a:custGeom>
                <a:avLst/>
                <a:gdLst>
                  <a:gd name="T0" fmla="*/ 0 w 3"/>
                  <a:gd name="T1" fmla="*/ 7 h 9"/>
                  <a:gd name="T2" fmla="*/ 3 w 3"/>
                  <a:gd name="T3" fmla="*/ 0 h 9"/>
                  <a:gd name="T4" fmla="*/ 3 w 3"/>
                  <a:gd name="T5" fmla="*/ 2 h 9"/>
                  <a:gd name="T6" fmla="*/ 3 w 3"/>
                  <a:gd name="T7" fmla="*/ 2 h 9"/>
                  <a:gd name="T8" fmla="*/ 3 w 3"/>
                  <a:gd name="T9" fmla="*/ 4 h 9"/>
                  <a:gd name="T10" fmla="*/ 3 w 3"/>
                  <a:gd name="T11" fmla="*/ 4 h 9"/>
                  <a:gd name="T12" fmla="*/ 3 w 3"/>
                  <a:gd name="T13" fmla="*/ 5 h 9"/>
                  <a:gd name="T14" fmla="*/ 3 w 3"/>
                  <a:gd name="T15" fmla="*/ 5 h 9"/>
                  <a:gd name="T16" fmla="*/ 3 w 3"/>
                  <a:gd name="T17" fmla="*/ 7 h 9"/>
                  <a:gd name="T18" fmla="*/ 3 w 3"/>
                  <a:gd name="T19" fmla="*/ 7 h 9"/>
                  <a:gd name="T20" fmla="*/ 1 w 3"/>
                  <a:gd name="T21" fmla="*/ 9 h 9"/>
                  <a:gd name="T22" fmla="*/ 1 w 3"/>
                  <a:gd name="T23" fmla="*/ 9 h 9"/>
                  <a:gd name="T24" fmla="*/ 1 w 3"/>
                  <a:gd name="T25" fmla="*/ 9 h 9"/>
                  <a:gd name="T26" fmla="*/ 1 w 3"/>
                  <a:gd name="T27" fmla="*/ 9 h 9"/>
                  <a:gd name="T28" fmla="*/ 1 w 3"/>
                  <a:gd name="T29" fmla="*/ 9 h 9"/>
                  <a:gd name="T30" fmla="*/ 0 w 3"/>
                  <a:gd name="T31" fmla="*/ 9 h 9"/>
                  <a:gd name="T32" fmla="*/ 0 w 3"/>
                  <a:gd name="T33" fmla="*/ 9 h 9"/>
                  <a:gd name="T34" fmla="*/ 0 w 3"/>
                  <a:gd name="T35" fmla="*/ 9 h 9"/>
                  <a:gd name="T36" fmla="*/ 0 w 3"/>
                  <a:gd name="T37" fmla="*/ 7 h 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"/>
                  <a:gd name="T58" fmla="*/ 0 h 9"/>
                  <a:gd name="T59" fmla="*/ 3 w 3"/>
                  <a:gd name="T60" fmla="*/ 9 h 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" h="9">
                    <a:moveTo>
                      <a:pt x="0" y="7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1" name="Freeform 573"/>
              <p:cNvSpPr>
                <a:spLocks/>
              </p:cNvSpPr>
              <p:nvPr/>
            </p:nvSpPr>
            <p:spPr bwMode="auto">
              <a:xfrm>
                <a:off x="2084" y="3499"/>
                <a:ext cx="2" cy="6"/>
              </a:xfrm>
              <a:custGeom>
                <a:avLst/>
                <a:gdLst>
                  <a:gd name="T0" fmla="*/ 0 w 2"/>
                  <a:gd name="T1" fmla="*/ 5 h 6"/>
                  <a:gd name="T2" fmla="*/ 2 w 2"/>
                  <a:gd name="T3" fmla="*/ 0 h 6"/>
                  <a:gd name="T4" fmla="*/ 2 w 2"/>
                  <a:gd name="T5" fmla="*/ 1 h 6"/>
                  <a:gd name="T6" fmla="*/ 2 w 2"/>
                  <a:gd name="T7" fmla="*/ 1 h 6"/>
                  <a:gd name="T8" fmla="*/ 2 w 2"/>
                  <a:gd name="T9" fmla="*/ 3 h 6"/>
                  <a:gd name="T10" fmla="*/ 2 w 2"/>
                  <a:gd name="T11" fmla="*/ 3 h 6"/>
                  <a:gd name="T12" fmla="*/ 2 w 2"/>
                  <a:gd name="T13" fmla="*/ 3 h 6"/>
                  <a:gd name="T14" fmla="*/ 2 w 2"/>
                  <a:gd name="T15" fmla="*/ 5 h 6"/>
                  <a:gd name="T16" fmla="*/ 2 w 2"/>
                  <a:gd name="T17" fmla="*/ 5 h 6"/>
                  <a:gd name="T18" fmla="*/ 2 w 2"/>
                  <a:gd name="T19" fmla="*/ 6 h 6"/>
                  <a:gd name="T20" fmla="*/ 2 w 2"/>
                  <a:gd name="T21" fmla="*/ 6 h 6"/>
                  <a:gd name="T22" fmla="*/ 2 w 2"/>
                  <a:gd name="T23" fmla="*/ 5 h 6"/>
                  <a:gd name="T24" fmla="*/ 0 w 2"/>
                  <a:gd name="T25" fmla="*/ 5 h 6"/>
                  <a:gd name="T26" fmla="*/ 0 w 2"/>
                  <a:gd name="T27" fmla="*/ 5 h 6"/>
                  <a:gd name="T28" fmla="*/ 0 w 2"/>
                  <a:gd name="T29" fmla="*/ 5 h 6"/>
                  <a:gd name="T30" fmla="*/ 0 w 2"/>
                  <a:gd name="T31" fmla="*/ 5 h 6"/>
                  <a:gd name="T32" fmla="*/ 0 w 2"/>
                  <a:gd name="T33" fmla="*/ 5 h 6"/>
                  <a:gd name="T34" fmla="*/ 0 w 2"/>
                  <a:gd name="T35" fmla="*/ 5 h 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6"/>
                  <a:gd name="T56" fmla="*/ 2 w 2"/>
                  <a:gd name="T57" fmla="*/ 6 h 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6">
                    <a:moveTo>
                      <a:pt x="0" y="5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2" name="Freeform 574"/>
              <p:cNvSpPr>
                <a:spLocks/>
              </p:cNvSpPr>
              <p:nvPr/>
            </p:nvSpPr>
            <p:spPr bwMode="auto">
              <a:xfrm>
                <a:off x="2084" y="3502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2 w 2"/>
                  <a:gd name="T3" fmla="*/ 0 h 3"/>
                  <a:gd name="T4" fmla="*/ 2 w 2"/>
                  <a:gd name="T5" fmla="*/ 0 h 3"/>
                  <a:gd name="T6" fmla="*/ 2 w 2"/>
                  <a:gd name="T7" fmla="*/ 2 h 3"/>
                  <a:gd name="T8" fmla="*/ 2 w 2"/>
                  <a:gd name="T9" fmla="*/ 2 h 3"/>
                  <a:gd name="T10" fmla="*/ 2 w 2"/>
                  <a:gd name="T11" fmla="*/ 2 h 3"/>
                  <a:gd name="T12" fmla="*/ 2 w 2"/>
                  <a:gd name="T13" fmla="*/ 2 h 3"/>
                  <a:gd name="T14" fmla="*/ 2 w 2"/>
                  <a:gd name="T15" fmla="*/ 2 h 3"/>
                  <a:gd name="T16" fmla="*/ 2 w 2"/>
                  <a:gd name="T17" fmla="*/ 2 h 3"/>
                  <a:gd name="T18" fmla="*/ 2 w 2"/>
                  <a:gd name="T19" fmla="*/ 3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2 h 3"/>
                  <a:gd name="T26" fmla="*/ 2 w 2"/>
                  <a:gd name="T27" fmla="*/ 2 h 3"/>
                  <a:gd name="T28" fmla="*/ 2 w 2"/>
                  <a:gd name="T29" fmla="*/ 2 h 3"/>
                  <a:gd name="T30" fmla="*/ 0 w 2"/>
                  <a:gd name="T31" fmla="*/ 2 h 3"/>
                  <a:gd name="T32" fmla="*/ 0 w 2"/>
                  <a:gd name="T33" fmla="*/ 2 h 3"/>
                  <a:gd name="T34" fmla="*/ 0 w 2"/>
                  <a:gd name="T35" fmla="*/ 2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3"/>
                  <a:gd name="T56" fmla="*/ 2 w 2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3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3" name="Freeform 575"/>
              <p:cNvSpPr>
                <a:spLocks/>
              </p:cNvSpPr>
              <p:nvPr/>
            </p:nvSpPr>
            <p:spPr bwMode="auto">
              <a:xfrm>
                <a:off x="1999" y="2925"/>
                <a:ext cx="87" cy="580"/>
              </a:xfrm>
              <a:custGeom>
                <a:avLst/>
                <a:gdLst>
                  <a:gd name="T0" fmla="*/ 4 w 87"/>
                  <a:gd name="T1" fmla="*/ 0 h 580"/>
                  <a:gd name="T2" fmla="*/ 9 w 87"/>
                  <a:gd name="T3" fmla="*/ 7 h 580"/>
                  <a:gd name="T4" fmla="*/ 14 w 87"/>
                  <a:gd name="T5" fmla="*/ 17 h 580"/>
                  <a:gd name="T6" fmla="*/ 19 w 87"/>
                  <a:gd name="T7" fmla="*/ 28 h 580"/>
                  <a:gd name="T8" fmla="*/ 22 w 87"/>
                  <a:gd name="T9" fmla="*/ 47 h 580"/>
                  <a:gd name="T10" fmla="*/ 24 w 87"/>
                  <a:gd name="T11" fmla="*/ 66 h 580"/>
                  <a:gd name="T12" fmla="*/ 20 w 87"/>
                  <a:gd name="T13" fmla="*/ 90 h 580"/>
                  <a:gd name="T14" fmla="*/ 14 w 87"/>
                  <a:gd name="T15" fmla="*/ 111 h 580"/>
                  <a:gd name="T16" fmla="*/ 9 w 87"/>
                  <a:gd name="T17" fmla="*/ 131 h 580"/>
                  <a:gd name="T18" fmla="*/ 2 w 87"/>
                  <a:gd name="T19" fmla="*/ 178 h 580"/>
                  <a:gd name="T20" fmla="*/ 0 w 87"/>
                  <a:gd name="T21" fmla="*/ 250 h 580"/>
                  <a:gd name="T22" fmla="*/ 5 w 87"/>
                  <a:gd name="T23" fmla="*/ 323 h 580"/>
                  <a:gd name="T24" fmla="*/ 17 w 87"/>
                  <a:gd name="T25" fmla="*/ 396 h 580"/>
                  <a:gd name="T26" fmla="*/ 25 w 87"/>
                  <a:gd name="T27" fmla="*/ 446 h 580"/>
                  <a:gd name="T28" fmla="*/ 32 w 87"/>
                  <a:gd name="T29" fmla="*/ 469 h 580"/>
                  <a:gd name="T30" fmla="*/ 37 w 87"/>
                  <a:gd name="T31" fmla="*/ 491 h 580"/>
                  <a:gd name="T32" fmla="*/ 40 w 87"/>
                  <a:gd name="T33" fmla="*/ 512 h 580"/>
                  <a:gd name="T34" fmla="*/ 44 w 87"/>
                  <a:gd name="T35" fmla="*/ 532 h 580"/>
                  <a:gd name="T36" fmla="*/ 52 w 87"/>
                  <a:gd name="T37" fmla="*/ 547 h 580"/>
                  <a:gd name="T38" fmla="*/ 64 w 87"/>
                  <a:gd name="T39" fmla="*/ 562 h 580"/>
                  <a:gd name="T40" fmla="*/ 79 w 87"/>
                  <a:gd name="T41" fmla="*/ 575 h 580"/>
                  <a:gd name="T42" fmla="*/ 87 w 87"/>
                  <a:gd name="T43" fmla="*/ 575 h 580"/>
                  <a:gd name="T44" fmla="*/ 87 w 87"/>
                  <a:gd name="T45" fmla="*/ 567 h 580"/>
                  <a:gd name="T46" fmla="*/ 87 w 87"/>
                  <a:gd name="T47" fmla="*/ 559 h 580"/>
                  <a:gd name="T48" fmla="*/ 87 w 87"/>
                  <a:gd name="T49" fmla="*/ 549 h 580"/>
                  <a:gd name="T50" fmla="*/ 82 w 87"/>
                  <a:gd name="T51" fmla="*/ 529 h 580"/>
                  <a:gd name="T52" fmla="*/ 72 w 87"/>
                  <a:gd name="T53" fmla="*/ 499 h 580"/>
                  <a:gd name="T54" fmla="*/ 62 w 87"/>
                  <a:gd name="T55" fmla="*/ 469 h 580"/>
                  <a:gd name="T56" fmla="*/ 55 w 87"/>
                  <a:gd name="T57" fmla="*/ 439 h 580"/>
                  <a:gd name="T58" fmla="*/ 52 w 87"/>
                  <a:gd name="T59" fmla="*/ 418 h 580"/>
                  <a:gd name="T60" fmla="*/ 49 w 87"/>
                  <a:gd name="T61" fmla="*/ 410 h 580"/>
                  <a:gd name="T62" fmla="*/ 45 w 87"/>
                  <a:gd name="T63" fmla="*/ 401 h 580"/>
                  <a:gd name="T64" fmla="*/ 42 w 87"/>
                  <a:gd name="T65" fmla="*/ 393 h 580"/>
                  <a:gd name="T66" fmla="*/ 32 w 87"/>
                  <a:gd name="T67" fmla="*/ 358 h 580"/>
                  <a:gd name="T68" fmla="*/ 22 w 87"/>
                  <a:gd name="T69" fmla="*/ 300 h 580"/>
                  <a:gd name="T70" fmla="*/ 20 w 87"/>
                  <a:gd name="T71" fmla="*/ 244 h 580"/>
                  <a:gd name="T72" fmla="*/ 22 w 87"/>
                  <a:gd name="T73" fmla="*/ 186 h 580"/>
                  <a:gd name="T74" fmla="*/ 27 w 87"/>
                  <a:gd name="T75" fmla="*/ 146 h 580"/>
                  <a:gd name="T76" fmla="*/ 27 w 87"/>
                  <a:gd name="T77" fmla="*/ 121 h 580"/>
                  <a:gd name="T78" fmla="*/ 30 w 87"/>
                  <a:gd name="T79" fmla="*/ 98 h 580"/>
                  <a:gd name="T80" fmla="*/ 35 w 87"/>
                  <a:gd name="T81" fmla="*/ 73 h 580"/>
                  <a:gd name="T82" fmla="*/ 40 w 87"/>
                  <a:gd name="T83" fmla="*/ 55 h 580"/>
                  <a:gd name="T84" fmla="*/ 44 w 87"/>
                  <a:gd name="T85" fmla="*/ 40 h 580"/>
                  <a:gd name="T86" fmla="*/ 47 w 87"/>
                  <a:gd name="T87" fmla="*/ 25 h 580"/>
                  <a:gd name="T88" fmla="*/ 54 w 87"/>
                  <a:gd name="T89" fmla="*/ 15 h 580"/>
                  <a:gd name="T90" fmla="*/ 62 w 87"/>
                  <a:gd name="T91" fmla="*/ 10 h 5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7"/>
                  <a:gd name="T139" fmla="*/ 0 h 580"/>
                  <a:gd name="T140" fmla="*/ 87 w 87"/>
                  <a:gd name="T141" fmla="*/ 580 h 58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7" h="580">
                    <a:moveTo>
                      <a:pt x="62" y="1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9" y="7"/>
                    </a:lnTo>
                    <a:lnTo>
                      <a:pt x="12" y="10"/>
                    </a:lnTo>
                    <a:lnTo>
                      <a:pt x="14" y="17"/>
                    </a:lnTo>
                    <a:lnTo>
                      <a:pt x="17" y="22"/>
                    </a:lnTo>
                    <a:lnTo>
                      <a:pt x="19" y="28"/>
                    </a:lnTo>
                    <a:lnTo>
                      <a:pt x="20" y="37"/>
                    </a:lnTo>
                    <a:lnTo>
                      <a:pt x="22" y="47"/>
                    </a:lnTo>
                    <a:lnTo>
                      <a:pt x="24" y="57"/>
                    </a:lnTo>
                    <a:lnTo>
                      <a:pt x="24" y="66"/>
                    </a:lnTo>
                    <a:lnTo>
                      <a:pt x="22" y="78"/>
                    </a:lnTo>
                    <a:lnTo>
                      <a:pt x="20" y="90"/>
                    </a:lnTo>
                    <a:lnTo>
                      <a:pt x="17" y="100"/>
                    </a:lnTo>
                    <a:lnTo>
                      <a:pt x="14" y="111"/>
                    </a:lnTo>
                    <a:lnTo>
                      <a:pt x="12" y="121"/>
                    </a:lnTo>
                    <a:lnTo>
                      <a:pt x="9" y="131"/>
                    </a:lnTo>
                    <a:lnTo>
                      <a:pt x="7" y="139"/>
                    </a:lnTo>
                    <a:lnTo>
                      <a:pt x="2" y="178"/>
                    </a:lnTo>
                    <a:lnTo>
                      <a:pt x="0" y="214"/>
                    </a:lnTo>
                    <a:lnTo>
                      <a:pt x="0" y="250"/>
                    </a:lnTo>
                    <a:lnTo>
                      <a:pt x="2" y="287"/>
                    </a:lnTo>
                    <a:lnTo>
                      <a:pt x="5" y="323"/>
                    </a:lnTo>
                    <a:lnTo>
                      <a:pt x="10" y="360"/>
                    </a:lnTo>
                    <a:lnTo>
                      <a:pt x="17" y="396"/>
                    </a:lnTo>
                    <a:lnTo>
                      <a:pt x="24" y="434"/>
                    </a:lnTo>
                    <a:lnTo>
                      <a:pt x="25" y="446"/>
                    </a:lnTo>
                    <a:lnTo>
                      <a:pt x="29" y="458"/>
                    </a:lnTo>
                    <a:lnTo>
                      <a:pt x="32" y="469"/>
                    </a:lnTo>
                    <a:lnTo>
                      <a:pt x="34" y="479"/>
                    </a:lnTo>
                    <a:lnTo>
                      <a:pt x="37" y="491"/>
                    </a:lnTo>
                    <a:lnTo>
                      <a:pt x="39" y="501"/>
                    </a:lnTo>
                    <a:lnTo>
                      <a:pt x="40" y="512"/>
                    </a:lnTo>
                    <a:lnTo>
                      <a:pt x="42" y="526"/>
                    </a:lnTo>
                    <a:lnTo>
                      <a:pt x="44" y="532"/>
                    </a:lnTo>
                    <a:lnTo>
                      <a:pt x="47" y="539"/>
                    </a:lnTo>
                    <a:lnTo>
                      <a:pt x="52" y="547"/>
                    </a:lnTo>
                    <a:lnTo>
                      <a:pt x="57" y="555"/>
                    </a:lnTo>
                    <a:lnTo>
                      <a:pt x="64" y="562"/>
                    </a:lnTo>
                    <a:lnTo>
                      <a:pt x="72" y="569"/>
                    </a:lnTo>
                    <a:lnTo>
                      <a:pt x="79" y="575"/>
                    </a:lnTo>
                    <a:lnTo>
                      <a:pt x="87" y="580"/>
                    </a:lnTo>
                    <a:lnTo>
                      <a:pt x="87" y="575"/>
                    </a:lnTo>
                    <a:lnTo>
                      <a:pt x="87" y="570"/>
                    </a:lnTo>
                    <a:lnTo>
                      <a:pt x="87" y="567"/>
                    </a:lnTo>
                    <a:lnTo>
                      <a:pt x="87" y="562"/>
                    </a:lnTo>
                    <a:lnTo>
                      <a:pt x="87" y="559"/>
                    </a:lnTo>
                    <a:lnTo>
                      <a:pt x="87" y="554"/>
                    </a:lnTo>
                    <a:lnTo>
                      <a:pt x="87" y="549"/>
                    </a:lnTo>
                    <a:lnTo>
                      <a:pt x="85" y="545"/>
                    </a:lnTo>
                    <a:lnTo>
                      <a:pt x="82" y="529"/>
                    </a:lnTo>
                    <a:lnTo>
                      <a:pt x="77" y="514"/>
                    </a:lnTo>
                    <a:lnTo>
                      <a:pt x="72" y="499"/>
                    </a:lnTo>
                    <a:lnTo>
                      <a:pt x="67" y="484"/>
                    </a:lnTo>
                    <a:lnTo>
                      <a:pt x="62" y="469"/>
                    </a:lnTo>
                    <a:lnTo>
                      <a:pt x="59" y="454"/>
                    </a:lnTo>
                    <a:lnTo>
                      <a:pt x="55" y="439"/>
                    </a:lnTo>
                    <a:lnTo>
                      <a:pt x="52" y="423"/>
                    </a:lnTo>
                    <a:lnTo>
                      <a:pt x="52" y="418"/>
                    </a:lnTo>
                    <a:lnTo>
                      <a:pt x="50" y="415"/>
                    </a:lnTo>
                    <a:lnTo>
                      <a:pt x="49" y="410"/>
                    </a:lnTo>
                    <a:lnTo>
                      <a:pt x="47" y="405"/>
                    </a:lnTo>
                    <a:lnTo>
                      <a:pt x="45" y="401"/>
                    </a:lnTo>
                    <a:lnTo>
                      <a:pt x="44" y="396"/>
                    </a:lnTo>
                    <a:lnTo>
                      <a:pt x="42" y="393"/>
                    </a:lnTo>
                    <a:lnTo>
                      <a:pt x="40" y="388"/>
                    </a:lnTo>
                    <a:lnTo>
                      <a:pt x="32" y="358"/>
                    </a:lnTo>
                    <a:lnTo>
                      <a:pt x="25" y="328"/>
                    </a:lnTo>
                    <a:lnTo>
                      <a:pt x="22" y="300"/>
                    </a:lnTo>
                    <a:lnTo>
                      <a:pt x="20" y="272"/>
                    </a:lnTo>
                    <a:lnTo>
                      <a:pt x="20" y="244"/>
                    </a:lnTo>
                    <a:lnTo>
                      <a:pt x="20" y="216"/>
                    </a:lnTo>
                    <a:lnTo>
                      <a:pt x="22" y="186"/>
                    </a:lnTo>
                    <a:lnTo>
                      <a:pt x="25" y="156"/>
                    </a:lnTo>
                    <a:lnTo>
                      <a:pt x="27" y="146"/>
                    </a:lnTo>
                    <a:lnTo>
                      <a:pt x="27" y="133"/>
                    </a:lnTo>
                    <a:lnTo>
                      <a:pt x="27" y="121"/>
                    </a:lnTo>
                    <a:lnTo>
                      <a:pt x="29" y="110"/>
                    </a:lnTo>
                    <a:lnTo>
                      <a:pt x="30" y="98"/>
                    </a:lnTo>
                    <a:lnTo>
                      <a:pt x="32" y="85"/>
                    </a:lnTo>
                    <a:lnTo>
                      <a:pt x="35" y="73"/>
                    </a:lnTo>
                    <a:lnTo>
                      <a:pt x="39" y="62"/>
                    </a:lnTo>
                    <a:lnTo>
                      <a:pt x="40" y="55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5" y="32"/>
                    </a:lnTo>
                    <a:lnTo>
                      <a:pt x="47" y="25"/>
                    </a:lnTo>
                    <a:lnTo>
                      <a:pt x="50" y="18"/>
                    </a:lnTo>
                    <a:lnTo>
                      <a:pt x="54" y="15"/>
                    </a:lnTo>
                    <a:lnTo>
                      <a:pt x="60" y="12"/>
                    </a:lnTo>
                    <a:lnTo>
                      <a:pt x="62" y="1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4" name="Freeform 576"/>
              <p:cNvSpPr>
                <a:spLocks/>
              </p:cNvSpPr>
              <p:nvPr/>
            </p:nvSpPr>
            <p:spPr bwMode="auto">
              <a:xfrm>
                <a:off x="1999" y="2927"/>
                <a:ext cx="87" cy="577"/>
              </a:xfrm>
              <a:custGeom>
                <a:avLst/>
                <a:gdLst>
                  <a:gd name="T0" fmla="*/ 9 w 87"/>
                  <a:gd name="T1" fmla="*/ 5 h 577"/>
                  <a:gd name="T2" fmla="*/ 17 w 87"/>
                  <a:gd name="T3" fmla="*/ 20 h 577"/>
                  <a:gd name="T4" fmla="*/ 20 w 87"/>
                  <a:gd name="T5" fmla="*/ 35 h 577"/>
                  <a:gd name="T6" fmla="*/ 22 w 87"/>
                  <a:gd name="T7" fmla="*/ 50 h 577"/>
                  <a:gd name="T8" fmla="*/ 22 w 87"/>
                  <a:gd name="T9" fmla="*/ 64 h 577"/>
                  <a:gd name="T10" fmla="*/ 19 w 87"/>
                  <a:gd name="T11" fmla="*/ 86 h 577"/>
                  <a:gd name="T12" fmla="*/ 14 w 87"/>
                  <a:gd name="T13" fmla="*/ 108 h 577"/>
                  <a:gd name="T14" fmla="*/ 9 w 87"/>
                  <a:gd name="T15" fmla="*/ 127 h 577"/>
                  <a:gd name="T16" fmla="*/ 4 w 87"/>
                  <a:gd name="T17" fmla="*/ 174 h 577"/>
                  <a:gd name="T18" fmla="*/ 0 w 87"/>
                  <a:gd name="T19" fmla="*/ 247 h 577"/>
                  <a:gd name="T20" fmla="*/ 5 w 87"/>
                  <a:gd name="T21" fmla="*/ 321 h 577"/>
                  <a:gd name="T22" fmla="*/ 17 w 87"/>
                  <a:gd name="T23" fmla="*/ 394 h 577"/>
                  <a:gd name="T24" fmla="*/ 25 w 87"/>
                  <a:gd name="T25" fmla="*/ 444 h 577"/>
                  <a:gd name="T26" fmla="*/ 32 w 87"/>
                  <a:gd name="T27" fmla="*/ 466 h 577"/>
                  <a:gd name="T28" fmla="*/ 37 w 87"/>
                  <a:gd name="T29" fmla="*/ 487 h 577"/>
                  <a:gd name="T30" fmla="*/ 40 w 87"/>
                  <a:gd name="T31" fmla="*/ 509 h 577"/>
                  <a:gd name="T32" fmla="*/ 44 w 87"/>
                  <a:gd name="T33" fmla="*/ 527 h 577"/>
                  <a:gd name="T34" fmla="*/ 52 w 87"/>
                  <a:gd name="T35" fmla="*/ 543 h 577"/>
                  <a:gd name="T36" fmla="*/ 64 w 87"/>
                  <a:gd name="T37" fmla="*/ 560 h 577"/>
                  <a:gd name="T38" fmla="*/ 79 w 87"/>
                  <a:gd name="T39" fmla="*/ 572 h 577"/>
                  <a:gd name="T40" fmla="*/ 87 w 87"/>
                  <a:gd name="T41" fmla="*/ 573 h 577"/>
                  <a:gd name="T42" fmla="*/ 87 w 87"/>
                  <a:gd name="T43" fmla="*/ 563 h 577"/>
                  <a:gd name="T44" fmla="*/ 87 w 87"/>
                  <a:gd name="T45" fmla="*/ 555 h 577"/>
                  <a:gd name="T46" fmla="*/ 87 w 87"/>
                  <a:gd name="T47" fmla="*/ 547 h 577"/>
                  <a:gd name="T48" fmla="*/ 80 w 87"/>
                  <a:gd name="T49" fmla="*/ 527 h 577"/>
                  <a:gd name="T50" fmla="*/ 70 w 87"/>
                  <a:gd name="T51" fmla="*/ 495 h 577"/>
                  <a:gd name="T52" fmla="*/ 62 w 87"/>
                  <a:gd name="T53" fmla="*/ 466 h 577"/>
                  <a:gd name="T54" fmla="*/ 55 w 87"/>
                  <a:gd name="T55" fmla="*/ 436 h 577"/>
                  <a:gd name="T56" fmla="*/ 52 w 87"/>
                  <a:gd name="T57" fmla="*/ 416 h 577"/>
                  <a:gd name="T58" fmla="*/ 49 w 87"/>
                  <a:gd name="T59" fmla="*/ 408 h 577"/>
                  <a:gd name="T60" fmla="*/ 45 w 87"/>
                  <a:gd name="T61" fmla="*/ 398 h 577"/>
                  <a:gd name="T62" fmla="*/ 40 w 87"/>
                  <a:gd name="T63" fmla="*/ 389 h 577"/>
                  <a:gd name="T64" fmla="*/ 32 w 87"/>
                  <a:gd name="T65" fmla="*/ 356 h 577"/>
                  <a:gd name="T66" fmla="*/ 22 w 87"/>
                  <a:gd name="T67" fmla="*/ 300 h 577"/>
                  <a:gd name="T68" fmla="*/ 20 w 87"/>
                  <a:gd name="T69" fmla="*/ 243 h 577"/>
                  <a:gd name="T70" fmla="*/ 22 w 87"/>
                  <a:gd name="T71" fmla="*/ 185 h 577"/>
                  <a:gd name="T72" fmla="*/ 27 w 87"/>
                  <a:gd name="T73" fmla="*/ 146 h 577"/>
                  <a:gd name="T74" fmla="*/ 27 w 87"/>
                  <a:gd name="T75" fmla="*/ 122 h 577"/>
                  <a:gd name="T76" fmla="*/ 30 w 87"/>
                  <a:gd name="T77" fmla="*/ 96 h 577"/>
                  <a:gd name="T78" fmla="*/ 35 w 87"/>
                  <a:gd name="T79" fmla="*/ 71 h 577"/>
                  <a:gd name="T80" fmla="*/ 40 w 87"/>
                  <a:gd name="T81" fmla="*/ 53 h 577"/>
                  <a:gd name="T82" fmla="*/ 44 w 87"/>
                  <a:gd name="T83" fmla="*/ 38 h 577"/>
                  <a:gd name="T84" fmla="*/ 47 w 87"/>
                  <a:gd name="T85" fmla="*/ 23 h 577"/>
                  <a:gd name="T86" fmla="*/ 54 w 87"/>
                  <a:gd name="T87" fmla="*/ 13 h 5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7"/>
                  <a:gd name="T133" fmla="*/ 0 h 577"/>
                  <a:gd name="T134" fmla="*/ 87 w 87"/>
                  <a:gd name="T135" fmla="*/ 577 h 57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7" h="577">
                    <a:moveTo>
                      <a:pt x="4" y="0"/>
                    </a:moveTo>
                    <a:lnTo>
                      <a:pt x="9" y="5"/>
                    </a:lnTo>
                    <a:lnTo>
                      <a:pt x="14" y="11"/>
                    </a:lnTo>
                    <a:lnTo>
                      <a:pt x="17" y="20"/>
                    </a:lnTo>
                    <a:lnTo>
                      <a:pt x="19" y="26"/>
                    </a:lnTo>
                    <a:lnTo>
                      <a:pt x="20" y="35"/>
                    </a:lnTo>
                    <a:lnTo>
                      <a:pt x="22" y="43"/>
                    </a:lnTo>
                    <a:lnTo>
                      <a:pt x="22" y="50"/>
                    </a:lnTo>
                    <a:lnTo>
                      <a:pt x="22" y="55"/>
                    </a:lnTo>
                    <a:lnTo>
                      <a:pt x="22" y="64"/>
                    </a:lnTo>
                    <a:lnTo>
                      <a:pt x="22" y="74"/>
                    </a:lnTo>
                    <a:lnTo>
                      <a:pt x="19" y="86"/>
                    </a:lnTo>
                    <a:lnTo>
                      <a:pt x="17" y="98"/>
                    </a:lnTo>
                    <a:lnTo>
                      <a:pt x="14" y="108"/>
                    </a:lnTo>
                    <a:lnTo>
                      <a:pt x="12" y="118"/>
                    </a:lnTo>
                    <a:lnTo>
                      <a:pt x="9" y="127"/>
                    </a:lnTo>
                    <a:lnTo>
                      <a:pt x="7" y="137"/>
                    </a:lnTo>
                    <a:lnTo>
                      <a:pt x="4" y="174"/>
                    </a:lnTo>
                    <a:lnTo>
                      <a:pt x="0" y="210"/>
                    </a:lnTo>
                    <a:lnTo>
                      <a:pt x="0" y="247"/>
                    </a:lnTo>
                    <a:lnTo>
                      <a:pt x="2" y="283"/>
                    </a:lnTo>
                    <a:lnTo>
                      <a:pt x="5" y="321"/>
                    </a:lnTo>
                    <a:lnTo>
                      <a:pt x="10" y="358"/>
                    </a:lnTo>
                    <a:lnTo>
                      <a:pt x="17" y="394"/>
                    </a:lnTo>
                    <a:lnTo>
                      <a:pt x="24" y="432"/>
                    </a:lnTo>
                    <a:lnTo>
                      <a:pt x="25" y="444"/>
                    </a:lnTo>
                    <a:lnTo>
                      <a:pt x="29" y="456"/>
                    </a:lnTo>
                    <a:lnTo>
                      <a:pt x="32" y="466"/>
                    </a:lnTo>
                    <a:lnTo>
                      <a:pt x="34" y="475"/>
                    </a:lnTo>
                    <a:lnTo>
                      <a:pt x="37" y="487"/>
                    </a:lnTo>
                    <a:lnTo>
                      <a:pt x="39" y="497"/>
                    </a:lnTo>
                    <a:lnTo>
                      <a:pt x="40" y="509"/>
                    </a:lnTo>
                    <a:lnTo>
                      <a:pt x="42" y="520"/>
                    </a:lnTo>
                    <a:lnTo>
                      <a:pt x="44" y="527"/>
                    </a:lnTo>
                    <a:lnTo>
                      <a:pt x="47" y="535"/>
                    </a:lnTo>
                    <a:lnTo>
                      <a:pt x="52" y="543"/>
                    </a:lnTo>
                    <a:lnTo>
                      <a:pt x="57" y="552"/>
                    </a:lnTo>
                    <a:lnTo>
                      <a:pt x="64" y="560"/>
                    </a:lnTo>
                    <a:lnTo>
                      <a:pt x="70" y="567"/>
                    </a:lnTo>
                    <a:lnTo>
                      <a:pt x="79" y="572"/>
                    </a:lnTo>
                    <a:lnTo>
                      <a:pt x="87" y="577"/>
                    </a:lnTo>
                    <a:lnTo>
                      <a:pt x="87" y="573"/>
                    </a:lnTo>
                    <a:lnTo>
                      <a:pt x="87" y="568"/>
                    </a:lnTo>
                    <a:lnTo>
                      <a:pt x="87" y="563"/>
                    </a:lnTo>
                    <a:lnTo>
                      <a:pt x="87" y="560"/>
                    </a:lnTo>
                    <a:lnTo>
                      <a:pt x="87" y="555"/>
                    </a:lnTo>
                    <a:lnTo>
                      <a:pt x="87" y="552"/>
                    </a:lnTo>
                    <a:lnTo>
                      <a:pt x="87" y="547"/>
                    </a:lnTo>
                    <a:lnTo>
                      <a:pt x="85" y="542"/>
                    </a:lnTo>
                    <a:lnTo>
                      <a:pt x="80" y="527"/>
                    </a:lnTo>
                    <a:lnTo>
                      <a:pt x="75" y="510"/>
                    </a:lnTo>
                    <a:lnTo>
                      <a:pt x="70" y="495"/>
                    </a:lnTo>
                    <a:lnTo>
                      <a:pt x="65" y="480"/>
                    </a:lnTo>
                    <a:lnTo>
                      <a:pt x="62" y="466"/>
                    </a:lnTo>
                    <a:lnTo>
                      <a:pt x="57" y="451"/>
                    </a:lnTo>
                    <a:lnTo>
                      <a:pt x="55" y="436"/>
                    </a:lnTo>
                    <a:lnTo>
                      <a:pt x="52" y="421"/>
                    </a:lnTo>
                    <a:lnTo>
                      <a:pt x="52" y="416"/>
                    </a:lnTo>
                    <a:lnTo>
                      <a:pt x="50" y="411"/>
                    </a:lnTo>
                    <a:lnTo>
                      <a:pt x="49" y="408"/>
                    </a:lnTo>
                    <a:lnTo>
                      <a:pt x="47" y="403"/>
                    </a:lnTo>
                    <a:lnTo>
                      <a:pt x="45" y="398"/>
                    </a:lnTo>
                    <a:lnTo>
                      <a:pt x="44" y="394"/>
                    </a:lnTo>
                    <a:lnTo>
                      <a:pt x="40" y="389"/>
                    </a:lnTo>
                    <a:lnTo>
                      <a:pt x="39" y="384"/>
                    </a:lnTo>
                    <a:lnTo>
                      <a:pt x="32" y="356"/>
                    </a:lnTo>
                    <a:lnTo>
                      <a:pt x="25" y="328"/>
                    </a:lnTo>
                    <a:lnTo>
                      <a:pt x="22" y="300"/>
                    </a:lnTo>
                    <a:lnTo>
                      <a:pt x="20" y="272"/>
                    </a:lnTo>
                    <a:lnTo>
                      <a:pt x="20" y="243"/>
                    </a:lnTo>
                    <a:lnTo>
                      <a:pt x="20" y="215"/>
                    </a:lnTo>
                    <a:lnTo>
                      <a:pt x="22" y="185"/>
                    </a:lnTo>
                    <a:lnTo>
                      <a:pt x="25" y="157"/>
                    </a:lnTo>
                    <a:lnTo>
                      <a:pt x="27" y="146"/>
                    </a:lnTo>
                    <a:lnTo>
                      <a:pt x="27" y="134"/>
                    </a:lnTo>
                    <a:lnTo>
                      <a:pt x="27" y="122"/>
                    </a:lnTo>
                    <a:lnTo>
                      <a:pt x="29" y="109"/>
                    </a:lnTo>
                    <a:lnTo>
                      <a:pt x="30" y="96"/>
                    </a:lnTo>
                    <a:lnTo>
                      <a:pt x="32" y="84"/>
                    </a:lnTo>
                    <a:lnTo>
                      <a:pt x="35" y="71"/>
                    </a:lnTo>
                    <a:lnTo>
                      <a:pt x="39" y="60"/>
                    </a:lnTo>
                    <a:lnTo>
                      <a:pt x="40" y="53"/>
                    </a:lnTo>
                    <a:lnTo>
                      <a:pt x="42" y="46"/>
                    </a:lnTo>
                    <a:lnTo>
                      <a:pt x="44" y="38"/>
                    </a:lnTo>
                    <a:lnTo>
                      <a:pt x="45" y="30"/>
                    </a:lnTo>
                    <a:lnTo>
                      <a:pt x="47" y="23"/>
                    </a:lnTo>
                    <a:lnTo>
                      <a:pt x="50" y="16"/>
                    </a:lnTo>
                    <a:lnTo>
                      <a:pt x="54" y="13"/>
                    </a:lnTo>
                    <a:lnTo>
                      <a:pt x="60" y="1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5" name="Freeform 577"/>
              <p:cNvSpPr>
                <a:spLocks/>
              </p:cNvSpPr>
              <p:nvPr/>
            </p:nvSpPr>
            <p:spPr bwMode="auto">
              <a:xfrm>
                <a:off x="2009" y="2933"/>
                <a:ext cx="74" cy="569"/>
              </a:xfrm>
              <a:custGeom>
                <a:avLst/>
                <a:gdLst>
                  <a:gd name="T0" fmla="*/ 5 w 74"/>
                  <a:gd name="T1" fmla="*/ 4 h 569"/>
                  <a:gd name="T2" fmla="*/ 10 w 74"/>
                  <a:gd name="T3" fmla="*/ 9 h 569"/>
                  <a:gd name="T4" fmla="*/ 14 w 74"/>
                  <a:gd name="T5" fmla="*/ 14 h 569"/>
                  <a:gd name="T6" fmla="*/ 22 w 74"/>
                  <a:gd name="T7" fmla="*/ 49 h 569"/>
                  <a:gd name="T8" fmla="*/ 19 w 74"/>
                  <a:gd name="T9" fmla="*/ 83 h 569"/>
                  <a:gd name="T10" fmla="*/ 9 w 74"/>
                  <a:gd name="T11" fmla="*/ 120 h 569"/>
                  <a:gd name="T12" fmla="*/ 7 w 74"/>
                  <a:gd name="T13" fmla="*/ 151 h 569"/>
                  <a:gd name="T14" fmla="*/ 5 w 74"/>
                  <a:gd name="T15" fmla="*/ 184 h 569"/>
                  <a:gd name="T16" fmla="*/ 4 w 74"/>
                  <a:gd name="T17" fmla="*/ 198 h 569"/>
                  <a:gd name="T18" fmla="*/ 4 w 74"/>
                  <a:gd name="T19" fmla="*/ 201 h 569"/>
                  <a:gd name="T20" fmla="*/ 4 w 74"/>
                  <a:gd name="T21" fmla="*/ 203 h 569"/>
                  <a:gd name="T22" fmla="*/ 5 w 74"/>
                  <a:gd name="T23" fmla="*/ 254 h 569"/>
                  <a:gd name="T24" fmla="*/ 9 w 74"/>
                  <a:gd name="T25" fmla="*/ 305 h 569"/>
                  <a:gd name="T26" fmla="*/ 14 w 74"/>
                  <a:gd name="T27" fmla="*/ 345 h 569"/>
                  <a:gd name="T28" fmla="*/ 15 w 74"/>
                  <a:gd name="T29" fmla="*/ 362 h 569"/>
                  <a:gd name="T30" fmla="*/ 20 w 74"/>
                  <a:gd name="T31" fmla="*/ 377 h 569"/>
                  <a:gd name="T32" fmla="*/ 29 w 74"/>
                  <a:gd name="T33" fmla="*/ 403 h 569"/>
                  <a:gd name="T34" fmla="*/ 35 w 74"/>
                  <a:gd name="T35" fmla="*/ 435 h 569"/>
                  <a:gd name="T36" fmla="*/ 47 w 74"/>
                  <a:gd name="T37" fmla="*/ 465 h 569"/>
                  <a:gd name="T38" fmla="*/ 52 w 74"/>
                  <a:gd name="T39" fmla="*/ 473 h 569"/>
                  <a:gd name="T40" fmla="*/ 54 w 74"/>
                  <a:gd name="T41" fmla="*/ 486 h 569"/>
                  <a:gd name="T42" fmla="*/ 54 w 74"/>
                  <a:gd name="T43" fmla="*/ 494 h 569"/>
                  <a:gd name="T44" fmla="*/ 52 w 74"/>
                  <a:gd name="T45" fmla="*/ 498 h 569"/>
                  <a:gd name="T46" fmla="*/ 50 w 74"/>
                  <a:gd name="T47" fmla="*/ 501 h 569"/>
                  <a:gd name="T48" fmla="*/ 49 w 74"/>
                  <a:gd name="T49" fmla="*/ 508 h 569"/>
                  <a:gd name="T50" fmla="*/ 50 w 74"/>
                  <a:gd name="T51" fmla="*/ 518 h 569"/>
                  <a:gd name="T52" fmla="*/ 57 w 74"/>
                  <a:gd name="T53" fmla="*/ 524 h 569"/>
                  <a:gd name="T54" fmla="*/ 55 w 74"/>
                  <a:gd name="T55" fmla="*/ 524 h 569"/>
                  <a:gd name="T56" fmla="*/ 55 w 74"/>
                  <a:gd name="T57" fmla="*/ 524 h 569"/>
                  <a:gd name="T58" fmla="*/ 55 w 74"/>
                  <a:gd name="T59" fmla="*/ 529 h 569"/>
                  <a:gd name="T60" fmla="*/ 60 w 74"/>
                  <a:gd name="T61" fmla="*/ 547 h 569"/>
                  <a:gd name="T62" fmla="*/ 70 w 74"/>
                  <a:gd name="T63" fmla="*/ 562 h 569"/>
                  <a:gd name="T64" fmla="*/ 70 w 74"/>
                  <a:gd name="T65" fmla="*/ 559 h 569"/>
                  <a:gd name="T66" fmla="*/ 69 w 74"/>
                  <a:gd name="T67" fmla="*/ 541 h 569"/>
                  <a:gd name="T68" fmla="*/ 65 w 74"/>
                  <a:gd name="T69" fmla="*/ 524 h 569"/>
                  <a:gd name="T70" fmla="*/ 64 w 74"/>
                  <a:gd name="T71" fmla="*/ 516 h 569"/>
                  <a:gd name="T72" fmla="*/ 64 w 74"/>
                  <a:gd name="T73" fmla="*/ 506 h 569"/>
                  <a:gd name="T74" fmla="*/ 62 w 74"/>
                  <a:gd name="T75" fmla="*/ 498 h 569"/>
                  <a:gd name="T76" fmla="*/ 60 w 74"/>
                  <a:gd name="T77" fmla="*/ 493 h 569"/>
                  <a:gd name="T78" fmla="*/ 55 w 74"/>
                  <a:gd name="T79" fmla="*/ 488 h 569"/>
                  <a:gd name="T80" fmla="*/ 50 w 74"/>
                  <a:gd name="T81" fmla="*/ 478 h 569"/>
                  <a:gd name="T82" fmla="*/ 47 w 74"/>
                  <a:gd name="T83" fmla="*/ 466 h 569"/>
                  <a:gd name="T84" fmla="*/ 42 w 74"/>
                  <a:gd name="T85" fmla="*/ 453 h 569"/>
                  <a:gd name="T86" fmla="*/ 40 w 74"/>
                  <a:gd name="T87" fmla="*/ 448 h 569"/>
                  <a:gd name="T88" fmla="*/ 40 w 74"/>
                  <a:gd name="T89" fmla="*/ 443 h 569"/>
                  <a:gd name="T90" fmla="*/ 37 w 74"/>
                  <a:gd name="T91" fmla="*/ 435 h 569"/>
                  <a:gd name="T92" fmla="*/ 34 w 74"/>
                  <a:gd name="T93" fmla="*/ 418 h 569"/>
                  <a:gd name="T94" fmla="*/ 30 w 74"/>
                  <a:gd name="T95" fmla="*/ 402 h 569"/>
                  <a:gd name="T96" fmla="*/ 17 w 74"/>
                  <a:gd name="T97" fmla="*/ 347 h 569"/>
                  <a:gd name="T98" fmla="*/ 7 w 74"/>
                  <a:gd name="T99" fmla="*/ 274 h 569"/>
                  <a:gd name="T100" fmla="*/ 9 w 74"/>
                  <a:gd name="T101" fmla="*/ 201 h 569"/>
                  <a:gd name="T102" fmla="*/ 12 w 74"/>
                  <a:gd name="T103" fmla="*/ 158 h 569"/>
                  <a:gd name="T104" fmla="*/ 15 w 74"/>
                  <a:gd name="T105" fmla="*/ 116 h 569"/>
                  <a:gd name="T106" fmla="*/ 19 w 74"/>
                  <a:gd name="T107" fmla="*/ 82 h 569"/>
                  <a:gd name="T108" fmla="*/ 20 w 74"/>
                  <a:gd name="T109" fmla="*/ 60 h 569"/>
                  <a:gd name="T110" fmla="*/ 22 w 74"/>
                  <a:gd name="T111" fmla="*/ 40 h 569"/>
                  <a:gd name="T112" fmla="*/ 22 w 74"/>
                  <a:gd name="T113" fmla="*/ 32 h 569"/>
                  <a:gd name="T114" fmla="*/ 20 w 74"/>
                  <a:gd name="T115" fmla="*/ 30 h 569"/>
                  <a:gd name="T116" fmla="*/ 19 w 74"/>
                  <a:gd name="T117" fmla="*/ 29 h 569"/>
                  <a:gd name="T118" fmla="*/ 19 w 74"/>
                  <a:gd name="T119" fmla="*/ 24 h 569"/>
                  <a:gd name="T120" fmla="*/ 17 w 74"/>
                  <a:gd name="T121" fmla="*/ 17 h 569"/>
                  <a:gd name="T122" fmla="*/ 0 w 74"/>
                  <a:gd name="T123" fmla="*/ 0 h 56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4"/>
                  <a:gd name="T187" fmla="*/ 0 h 569"/>
                  <a:gd name="T188" fmla="*/ 74 w 74"/>
                  <a:gd name="T189" fmla="*/ 569 h 56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4" h="569">
                    <a:moveTo>
                      <a:pt x="0" y="0"/>
                    </a:moveTo>
                    <a:lnTo>
                      <a:pt x="4" y="2"/>
                    </a:lnTo>
                    <a:lnTo>
                      <a:pt x="5" y="4"/>
                    </a:lnTo>
                    <a:lnTo>
                      <a:pt x="7" y="5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2" y="10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9" y="25"/>
                    </a:lnTo>
                    <a:lnTo>
                      <a:pt x="20" y="37"/>
                    </a:lnTo>
                    <a:lnTo>
                      <a:pt x="22" y="49"/>
                    </a:lnTo>
                    <a:lnTo>
                      <a:pt x="22" y="60"/>
                    </a:lnTo>
                    <a:lnTo>
                      <a:pt x="20" y="72"/>
                    </a:lnTo>
                    <a:lnTo>
                      <a:pt x="19" y="83"/>
                    </a:lnTo>
                    <a:lnTo>
                      <a:pt x="15" y="95"/>
                    </a:lnTo>
                    <a:lnTo>
                      <a:pt x="12" y="108"/>
                    </a:lnTo>
                    <a:lnTo>
                      <a:pt x="9" y="120"/>
                    </a:lnTo>
                    <a:lnTo>
                      <a:pt x="7" y="130"/>
                    </a:lnTo>
                    <a:lnTo>
                      <a:pt x="7" y="141"/>
                    </a:lnTo>
                    <a:lnTo>
                      <a:pt x="7" y="151"/>
                    </a:lnTo>
                    <a:lnTo>
                      <a:pt x="5" y="163"/>
                    </a:lnTo>
                    <a:lnTo>
                      <a:pt x="5" y="173"/>
                    </a:lnTo>
                    <a:lnTo>
                      <a:pt x="5" y="184"/>
                    </a:lnTo>
                    <a:lnTo>
                      <a:pt x="4" y="196"/>
                    </a:lnTo>
                    <a:lnTo>
                      <a:pt x="4" y="198"/>
                    </a:lnTo>
                    <a:lnTo>
                      <a:pt x="4" y="199"/>
                    </a:lnTo>
                    <a:lnTo>
                      <a:pt x="4" y="201"/>
                    </a:lnTo>
                    <a:lnTo>
                      <a:pt x="4" y="203"/>
                    </a:lnTo>
                    <a:lnTo>
                      <a:pt x="4" y="219"/>
                    </a:lnTo>
                    <a:lnTo>
                      <a:pt x="5" y="237"/>
                    </a:lnTo>
                    <a:lnTo>
                      <a:pt x="5" y="254"/>
                    </a:lnTo>
                    <a:lnTo>
                      <a:pt x="7" y="271"/>
                    </a:lnTo>
                    <a:lnTo>
                      <a:pt x="7" y="289"/>
                    </a:lnTo>
                    <a:lnTo>
                      <a:pt x="9" y="305"/>
                    </a:lnTo>
                    <a:lnTo>
                      <a:pt x="10" y="322"/>
                    </a:lnTo>
                    <a:lnTo>
                      <a:pt x="12" y="340"/>
                    </a:lnTo>
                    <a:lnTo>
                      <a:pt x="14" y="345"/>
                    </a:lnTo>
                    <a:lnTo>
                      <a:pt x="14" y="350"/>
                    </a:lnTo>
                    <a:lnTo>
                      <a:pt x="15" y="357"/>
                    </a:lnTo>
                    <a:lnTo>
                      <a:pt x="15" y="362"/>
                    </a:lnTo>
                    <a:lnTo>
                      <a:pt x="17" y="367"/>
                    </a:lnTo>
                    <a:lnTo>
                      <a:pt x="19" y="372"/>
                    </a:lnTo>
                    <a:lnTo>
                      <a:pt x="20" y="377"/>
                    </a:lnTo>
                    <a:lnTo>
                      <a:pt x="22" y="382"/>
                    </a:lnTo>
                    <a:lnTo>
                      <a:pt x="27" y="392"/>
                    </a:lnTo>
                    <a:lnTo>
                      <a:pt x="29" y="403"/>
                    </a:lnTo>
                    <a:lnTo>
                      <a:pt x="32" y="413"/>
                    </a:lnTo>
                    <a:lnTo>
                      <a:pt x="34" y="423"/>
                    </a:lnTo>
                    <a:lnTo>
                      <a:pt x="35" y="435"/>
                    </a:lnTo>
                    <a:lnTo>
                      <a:pt x="39" y="445"/>
                    </a:lnTo>
                    <a:lnTo>
                      <a:pt x="42" y="455"/>
                    </a:lnTo>
                    <a:lnTo>
                      <a:pt x="47" y="465"/>
                    </a:lnTo>
                    <a:lnTo>
                      <a:pt x="49" y="466"/>
                    </a:lnTo>
                    <a:lnTo>
                      <a:pt x="50" y="469"/>
                    </a:lnTo>
                    <a:lnTo>
                      <a:pt x="52" y="473"/>
                    </a:lnTo>
                    <a:lnTo>
                      <a:pt x="52" y="478"/>
                    </a:lnTo>
                    <a:lnTo>
                      <a:pt x="54" y="481"/>
                    </a:lnTo>
                    <a:lnTo>
                      <a:pt x="54" y="486"/>
                    </a:lnTo>
                    <a:lnTo>
                      <a:pt x="54" y="489"/>
                    </a:lnTo>
                    <a:lnTo>
                      <a:pt x="54" y="493"/>
                    </a:lnTo>
                    <a:lnTo>
                      <a:pt x="54" y="494"/>
                    </a:lnTo>
                    <a:lnTo>
                      <a:pt x="52" y="496"/>
                    </a:lnTo>
                    <a:lnTo>
                      <a:pt x="52" y="498"/>
                    </a:lnTo>
                    <a:lnTo>
                      <a:pt x="50" y="499"/>
                    </a:lnTo>
                    <a:lnTo>
                      <a:pt x="50" y="501"/>
                    </a:lnTo>
                    <a:lnTo>
                      <a:pt x="49" y="503"/>
                    </a:lnTo>
                    <a:lnTo>
                      <a:pt x="49" y="506"/>
                    </a:lnTo>
                    <a:lnTo>
                      <a:pt x="49" y="508"/>
                    </a:lnTo>
                    <a:lnTo>
                      <a:pt x="49" y="511"/>
                    </a:lnTo>
                    <a:lnTo>
                      <a:pt x="49" y="514"/>
                    </a:lnTo>
                    <a:lnTo>
                      <a:pt x="50" y="518"/>
                    </a:lnTo>
                    <a:lnTo>
                      <a:pt x="52" y="519"/>
                    </a:lnTo>
                    <a:lnTo>
                      <a:pt x="54" y="521"/>
                    </a:lnTo>
                    <a:lnTo>
                      <a:pt x="57" y="524"/>
                    </a:lnTo>
                    <a:lnTo>
                      <a:pt x="55" y="524"/>
                    </a:lnTo>
                    <a:lnTo>
                      <a:pt x="55" y="523"/>
                    </a:lnTo>
                    <a:lnTo>
                      <a:pt x="55" y="529"/>
                    </a:lnTo>
                    <a:lnTo>
                      <a:pt x="57" y="536"/>
                    </a:lnTo>
                    <a:lnTo>
                      <a:pt x="59" y="541"/>
                    </a:lnTo>
                    <a:lnTo>
                      <a:pt x="60" y="547"/>
                    </a:lnTo>
                    <a:lnTo>
                      <a:pt x="64" y="552"/>
                    </a:lnTo>
                    <a:lnTo>
                      <a:pt x="67" y="557"/>
                    </a:lnTo>
                    <a:lnTo>
                      <a:pt x="70" y="562"/>
                    </a:lnTo>
                    <a:lnTo>
                      <a:pt x="74" y="569"/>
                    </a:lnTo>
                    <a:lnTo>
                      <a:pt x="72" y="564"/>
                    </a:lnTo>
                    <a:lnTo>
                      <a:pt x="70" y="559"/>
                    </a:lnTo>
                    <a:lnTo>
                      <a:pt x="69" y="554"/>
                    </a:lnTo>
                    <a:lnTo>
                      <a:pt x="69" y="547"/>
                    </a:lnTo>
                    <a:lnTo>
                      <a:pt x="69" y="541"/>
                    </a:lnTo>
                    <a:lnTo>
                      <a:pt x="69" y="536"/>
                    </a:lnTo>
                    <a:lnTo>
                      <a:pt x="67" y="529"/>
                    </a:lnTo>
                    <a:lnTo>
                      <a:pt x="65" y="524"/>
                    </a:lnTo>
                    <a:lnTo>
                      <a:pt x="65" y="523"/>
                    </a:lnTo>
                    <a:lnTo>
                      <a:pt x="65" y="519"/>
                    </a:lnTo>
                    <a:lnTo>
                      <a:pt x="64" y="516"/>
                    </a:lnTo>
                    <a:lnTo>
                      <a:pt x="64" y="513"/>
                    </a:lnTo>
                    <a:lnTo>
                      <a:pt x="64" y="509"/>
                    </a:lnTo>
                    <a:lnTo>
                      <a:pt x="64" y="506"/>
                    </a:lnTo>
                    <a:lnTo>
                      <a:pt x="64" y="503"/>
                    </a:lnTo>
                    <a:lnTo>
                      <a:pt x="64" y="501"/>
                    </a:lnTo>
                    <a:lnTo>
                      <a:pt x="62" y="498"/>
                    </a:lnTo>
                    <a:lnTo>
                      <a:pt x="62" y="496"/>
                    </a:lnTo>
                    <a:lnTo>
                      <a:pt x="60" y="494"/>
                    </a:lnTo>
                    <a:lnTo>
                      <a:pt x="60" y="493"/>
                    </a:lnTo>
                    <a:lnTo>
                      <a:pt x="59" y="491"/>
                    </a:lnTo>
                    <a:lnTo>
                      <a:pt x="57" y="489"/>
                    </a:lnTo>
                    <a:lnTo>
                      <a:pt x="55" y="488"/>
                    </a:lnTo>
                    <a:lnTo>
                      <a:pt x="54" y="486"/>
                    </a:lnTo>
                    <a:lnTo>
                      <a:pt x="52" y="483"/>
                    </a:lnTo>
                    <a:lnTo>
                      <a:pt x="50" y="478"/>
                    </a:lnTo>
                    <a:lnTo>
                      <a:pt x="50" y="474"/>
                    </a:lnTo>
                    <a:lnTo>
                      <a:pt x="49" y="469"/>
                    </a:lnTo>
                    <a:lnTo>
                      <a:pt x="47" y="466"/>
                    </a:lnTo>
                    <a:lnTo>
                      <a:pt x="45" y="461"/>
                    </a:lnTo>
                    <a:lnTo>
                      <a:pt x="44" y="456"/>
                    </a:lnTo>
                    <a:lnTo>
                      <a:pt x="42" y="453"/>
                    </a:lnTo>
                    <a:lnTo>
                      <a:pt x="42" y="451"/>
                    </a:lnTo>
                    <a:lnTo>
                      <a:pt x="40" y="450"/>
                    </a:lnTo>
                    <a:lnTo>
                      <a:pt x="40" y="448"/>
                    </a:lnTo>
                    <a:lnTo>
                      <a:pt x="40" y="446"/>
                    </a:lnTo>
                    <a:lnTo>
                      <a:pt x="40" y="445"/>
                    </a:lnTo>
                    <a:lnTo>
                      <a:pt x="40" y="443"/>
                    </a:lnTo>
                    <a:lnTo>
                      <a:pt x="39" y="443"/>
                    </a:lnTo>
                    <a:lnTo>
                      <a:pt x="39" y="441"/>
                    </a:lnTo>
                    <a:lnTo>
                      <a:pt x="37" y="435"/>
                    </a:lnTo>
                    <a:lnTo>
                      <a:pt x="35" y="430"/>
                    </a:lnTo>
                    <a:lnTo>
                      <a:pt x="35" y="423"/>
                    </a:lnTo>
                    <a:lnTo>
                      <a:pt x="34" y="418"/>
                    </a:lnTo>
                    <a:lnTo>
                      <a:pt x="34" y="411"/>
                    </a:lnTo>
                    <a:lnTo>
                      <a:pt x="32" y="407"/>
                    </a:lnTo>
                    <a:lnTo>
                      <a:pt x="30" y="402"/>
                    </a:lnTo>
                    <a:lnTo>
                      <a:pt x="29" y="395"/>
                    </a:lnTo>
                    <a:lnTo>
                      <a:pt x="22" y="372"/>
                    </a:lnTo>
                    <a:lnTo>
                      <a:pt x="17" y="347"/>
                    </a:lnTo>
                    <a:lnTo>
                      <a:pt x="12" y="324"/>
                    </a:lnTo>
                    <a:lnTo>
                      <a:pt x="9" y="299"/>
                    </a:lnTo>
                    <a:lnTo>
                      <a:pt x="7" y="274"/>
                    </a:lnTo>
                    <a:lnTo>
                      <a:pt x="7" y="249"/>
                    </a:lnTo>
                    <a:lnTo>
                      <a:pt x="7" y="224"/>
                    </a:lnTo>
                    <a:lnTo>
                      <a:pt x="9" y="201"/>
                    </a:lnTo>
                    <a:lnTo>
                      <a:pt x="9" y="186"/>
                    </a:lnTo>
                    <a:lnTo>
                      <a:pt x="10" y="173"/>
                    </a:lnTo>
                    <a:lnTo>
                      <a:pt x="12" y="158"/>
                    </a:lnTo>
                    <a:lnTo>
                      <a:pt x="12" y="145"/>
                    </a:lnTo>
                    <a:lnTo>
                      <a:pt x="14" y="130"/>
                    </a:lnTo>
                    <a:lnTo>
                      <a:pt x="15" y="116"/>
                    </a:lnTo>
                    <a:lnTo>
                      <a:pt x="15" y="102"/>
                    </a:lnTo>
                    <a:lnTo>
                      <a:pt x="17" y="88"/>
                    </a:lnTo>
                    <a:lnTo>
                      <a:pt x="19" y="82"/>
                    </a:lnTo>
                    <a:lnTo>
                      <a:pt x="19" y="75"/>
                    </a:lnTo>
                    <a:lnTo>
                      <a:pt x="20" y="68"/>
                    </a:lnTo>
                    <a:lnTo>
                      <a:pt x="20" y="60"/>
                    </a:lnTo>
                    <a:lnTo>
                      <a:pt x="22" y="54"/>
                    </a:lnTo>
                    <a:lnTo>
                      <a:pt x="22" y="47"/>
                    </a:lnTo>
                    <a:lnTo>
                      <a:pt x="22" y="40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19" y="29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5" y="14"/>
                    </a:lnTo>
                    <a:lnTo>
                      <a:pt x="1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6" name="Freeform 578"/>
              <p:cNvSpPr>
                <a:spLocks/>
              </p:cNvSpPr>
              <p:nvPr/>
            </p:nvSpPr>
            <p:spPr bwMode="auto">
              <a:xfrm>
                <a:off x="2009" y="2933"/>
                <a:ext cx="74" cy="569"/>
              </a:xfrm>
              <a:custGeom>
                <a:avLst/>
                <a:gdLst>
                  <a:gd name="T0" fmla="*/ 5 w 74"/>
                  <a:gd name="T1" fmla="*/ 4 h 569"/>
                  <a:gd name="T2" fmla="*/ 10 w 74"/>
                  <a:gd name="T3" fmla="*/ 9 h 569"/>
                  <a:gd name="T4" fmla="*/ 14 w 74"/>
                  <a:gd name="T5" fmla="*/ 14 h 569"/>
                  <a:gd name="T6" fmla="*/ 22 w 74"/>
                  <a:gd name="T7" fmla="*/ 49 h 569"/>
                  <a:gd name="T8" fmla="*/ 19 w 74"/>
                  <a:gd name="T9" fmla="*/ 83 h 569"/>
                  <a:gd name="T10" fmla="*/ 9 w 74"/>
                  <a:gd name="T11" fmla="*/ 120 h 569"/>
                  <a:gd name="T12" fmla="*/ 7 w 74"/>
                  <a:gd name="T13" fmla="*/ 151 h 569"/>
                  <a:gd name="T14" fmla="*/ 5 w 74"/>
                  <a:gd name="T15" fmla="*/ 184 h 569"/>
                  <a:gd name="T16" fmla="*/ 4 w 74"/>
                  <a:gd name="T17" fmla="*/ 198 h 569"/>
                  <a:gd name="T18" fmla="*/ 4 w 74"/>
                  <a:gd name="T19" fmla="*/ 201 h 569"/>
                  <a:gd name="T20" fmla="*/ 4 w 74"/>
                  <a:gd name="T21" fmla="*/ 203 h 569"/>
                  <a:gd name="T22" fmla="*/ 5 w 74"/>
                  <a:gd name="T23" fmla="*/ 254 h 569"/>
                  <a:gd name="T24" fmla="*/ 9 w 74"/>
                  <a:gd name="T25" fmla="*/ 305 h 569"/>
                  <a:gd name="T26" fmla="*/ 14 w 74"/>
                  <a:gd name="T27" fmla="*/ 345 h 569"/>
                  <a:gd name="T28" fmla="*/ 15 w 74"/>
                  <a:gd name="T29" fmla="*/ 362 h 569"/>
                  <a:gd name="T30" fmla="*/ 20 w 74"/>
                  <a:gd name="T31" fmla="*/ 377 h 569"/>
                  <a:gd name="T32" fmla="*/ 29 w 74"/>
                  <a:gd name="T33" fmla="*/ 403 h 569"/>
                  <a:gd name="T34" fmla="*/ 35 w 74"/>
                  <a:gd name="T35" fmla="*/ 435 h 569"/>
                  <a:gd name="T36" fmla="*/ 47 w 74"/>
                  <a:gd name="T37" fmla="*/ 465 h 569"/>
                  <a:gd name="T38" fmla="*/ 52 w 74"/>
                  <a:gd name="T39" fmla="*/ 473 h 569"/>
                  <a:gd name="T40" fmla="*/ 54 w 74"/>
                  <a:gd name="T41" fmla="*/ 486 h 569"/>
                  <a:gd name="T42" fmla="*/ 54 w 74"/>
                  <a:gd name="T43" fmla="*/ 494 h 569"/>
                  <a:gd name="T44" fmla="*/ 52 w 74"/>
                  <a:gd name="T45" fmla="*/ 498 h 569"/>
                  <a:gd name="T46" fmla="*/ 50 w 74"/>
                  <a:gd name="T47" fmla="*/ 501 h 569"/>
                  <a:gd name="T48" fmla="*/ 49 w 74"/>
                  <a:gd name="T49" fmla="*/ 508 h 569"/>
                  <a:gd name="T50" fmla="*/ 50 w 74"/>
                  <a:gd name="T51" fmla="*/ 518 h 569"/>
                  <a:gd name="T52" fmla="*/ 57 w 74"/>
                  <a:gd name="T53" fmla="*/ 524 h 569"/>
                  <a:gd name="T54" fmla="*/ 55 w 74"/>
                  <a:gd name="T55" fmla="*/ 524 h 569"/>
                  <a:gd name="T56" fmla="*/ 55 w 74"/>
                  <a:gd name="T57" fmla="*/ 524 h 569"/>
                  <a:gd name="T58" fmla="*/ 55 w 74"/>
                  <a:gd name="T59" fmla="*/ 529 h 569"/>
                  <a:gd name="T60" fmla="*/ 60 w 74"/>
                  <a:gd name="T61" fmla="*/ 547 h 569"/>
                  <a:gd name="T62" fmla="*/ 70 w 74"/>
                  <a:gd name="T63" fmla="*/ 562 h 569"/>
                  <a:gd name="T64" fmla="*/ 70 w 74"/>
                  <a:gd name="T65" fmla="*/ 559 h 569"/>
                  <a:gd name="T66" fmla="*/ 69 w 74"/>
                  <a:gd name="T67" fmla="*/ 541 h 569"/>
                  <a:gd name="T68" fmla="*/ 65 w 74"/>
                  <a:gd name="T69" fmla="*/ 524 h 569"/>
                  <a:gd name="T70" fmla="*/ 64 w 74"/>
                  <a:gd name="T71" fmla="*/ 516 h 569"/>
                  <a:gd name="T72" fmla="*/ 64 w 74"/>
                  <a:gd name="T73" fmla="*/ 506 h 569"/>
                  <a:gd name="T74" fmla="*/ 62 w 74"/>
                  <a:gd name="T75" fmla="*/ 498 h 569"/>
                  <a:gd name="T76" fmla="*/ 60 w 74"/>
                  <a:gd name="T77" fmla="*/ 493 h 569"/>
                  <a:gd name="T78" fmla="*/ 55 w 74"/>
                  <a:gd name="T79" fmla="*/ 488 h 569"/>
                  <a:gd name="T80" fmla="*/ 50 w 74"/>
                  <a:gd name="T81" fmla="*/ 478 h 569"/>
                  <a:gd name="T82" fmla="*/ 47 w 74"/>
                  <a:gd name="T83" fmla="*/ 466 h 569"/>
                  <a:gd name="T84" fmla="*/ 42 w 74"/>
                  <a:gd name="T85" fmla="*/ 453 h 569"/>
                  <a:gd name="T86" fmla="*/ 40 w 74"/>
                  <a:gd name="T87" fmla="*/ 448 h 569"/>
                  <a:gd name="T88" fmla="*/ 40 w 74"/>
                  <a:gd name="T89" fmla="*/ 443 h 569"/>
                  <a:gd name="T90" fmla="*/ 37 w 74"/>
                  <a:gd name="T91" fmla="*/ 435 h 569"/>
                  <a:gd name="T92" fmla="*/ 34 w 74"/>
                  <a:gd name="T93" fmla="*/ 418 h 569"/>
                  <a:gd name="T94" fmla="*/ 30 w 74"/>
                  <a:gd name="T95" fmla="*/ 402 h 569"/>
                  <a:gd name="T96" fmla="*/ 17 w 74"/>
                  <a:gd name="T97" fmla="*/ 347 h 569"/>
                  <a:gd name="T98" fmla="*/ 7 w 74"/>
                  <a:gd name="T99" fmla="*/ 274 h 569"/>
                  <a:gd name="T100" fmla="*/ 9 w 74"/>
                  <a:gd name="T101" fmla="*/ 201 h 569"/>
                  <a:gd name="T102" fmla="*/ 12 w 74"/>
                  <a:gd name="T103" fmla="*/ 158 h 569"/>
                  <a:gd name="T104" fmla="*/ 15 w 74"/>
                  <a:gd name="T105" fmla="*/ 116 h 569"/>
                  <a:gd name="T106" fmla="*/ 19 w 74"/>
                  <a:gd name="T107" fmla="*/ 82 h 569"/>
                  <a:gd name="T108" fmla="*/ 20 w 74"/>
                  <a:gd name="T109" fmla="*/ 60 h 569"/>
                  <a:gd name="T110" fmla="*/ 22 w 74"/>
                  <a:gd name="T111" fmla="*/ 40 h 569"/>
                  <a:gd name="T112" fmla="*/ 22 w 74"/>
                  <a:gd name="T113" fmla="*/ 32 h 569"/>
                  <a:gd name="T114" fmla="*/ 20 w 74"/>
                  <a:gd name="T115" fmla="*/ 30 h 569"/>
                  <a:gd name="T116" fmla="*/ 19 w 74"/>
                  <a:gd name="T117" fmla="*/ 29 h 569"/>
                  <a:gd name="T118" fmla="*/ 19 w 74"/>
                  <a:gd name="T119" fmla="*/ 24 h 569"/>
                  <a:gd name="T120" fmla="*/ 17 w 74"/>
                  <a:gd name="T121" fmla="*/ 17 h 569"/>
                  <a:gd name="T122" fmla="*/ 0 w 74"/>
                  <a:gd name="T123" fmla="*/ 0 h 56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4"/>
                  <a:gd name="T187" fmla="*/ 0 h 569"/>
                  <a:gd name="T188" fmla="*/ 74 w 74"/>
                  <a:gd name="T189" fmla="*/ 569 h 56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4" h="569">
                    <a:moveTo>
                      <a:pt x="0" y="0"/>
                    </a:moveTo>
                    <a:lnTo>
                      <a:pt x="4" y="2"/>
                    </a:lnTo>
                    <a:lnTo>
                      <a:pt x="5" y="4"/>
                    </a:lnTo>
                    <a:lnTo>
                      <a:pt x="7" y="5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2" y="10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9" y="25"/>
                    </a:lnTo>
                    <a:lnTo>
                      <a:pt x="20" y="37"/>
                    </a:lnTo>
                    <a:lnTo>
                      <a:pt x="22" y="49"/>
                    </a:lnTo>
                    <a:lnTo>
                      <a:pt x="22" y="60"/>
                    </a:lnTo>
                    <a:lnTo>
                      <a:pt x="20" y="72"/>
                    </a:lnTo>
                    <a:lnTo>
                      <a:pt x="19" y="83"/>
                    </a:lnTo>
                    <a:lnTo>
                      <a:pt x="15" y="95"/>
                    </a:lnTo>
                    <a:lnTo>
                      <a:pt x="12" y="108"/>
                    </a:lnTo>
                    <a:lnTo>
                      <a:pt x="9" y="120"/>
                    </a:lnTo>
                    <a:lnTo>
                      <a:pt x="7" y="130"/>
                    </a:lnTo>
                    <a:lnTo>
                      <a:pt x="7" y="141"/>
                    </a:lnTo>
                    <a:lnTo>
                      <a:pt x="7" y="151"/>
                    </a:lnTo>
                    <a:lnTo>
                      <a:pt x="5" y="163"/>
                    </a:lnTo>
                    <a:lnTo>
                      <a:pt x="5" y="173"/>
                    </a:lnTo>
                    <a:lnTo>
                      <a:pt x="5" y="184"/>
                    </a:lnTo>
                    <a:lnTo>
                      <a:pt x="4" y="196"/>
                    </a:lnTo>
                    <a:lnTo>
                      <a:pt x="4" y="198"/>
                    </a:lnTo>
                    <a:lnTo>
                      <a:pt x="4" y="199"/>
                    </a:lnTo>
                    <a:lnTo>
                      <a:pt x="4" y="201"/>
                    </a:lnTo>
                    <a:lnTo>
                      <a:pt x="4" y="203"/>
                    </a:lnTo>
                    <a:lnTo>
                      <a:pt x="4" y="219"/>
                    </a:lnTo>
                    <a:lnTo>
                      <a:pt x="5" y="237"/>
                    </a:lnTo>
                    <a:lnTo>
                      <a:pt x="5" y="254"/>
                    </a:lnTo>
                    <a:lnTo>
                      <a:pt x="7" y="271"/>
                    </a:lnTo>
                    <a:lnTo>
                      <a:pt x="7" y="289"/>
                    </a:lnTo>
                    <a:lnTo>
                      <a:pt x="9" y="305"/>
                    </a:lnTo>
                    <a:lnTo>
                      <a:pt x="10" y="322"/>
                    </a:lnTo>
                    <a:lnTo>
                      <a:pt x="12" y="340"/>
                    </a:lnTo>
                    <a:lnTo>
                      <a:pt x="14" y="345"/>
                    </a:lnTo>
                    <a:lnTo>
                      <a:pt x="14" y="350"/>
                    </a:lnTo>
                    <a:lnTo>
                      <a:pt x="15" y="357"/>
                    </a:lnTo>
                    <a:lnTo>
                      <a:pt x="15" y="362"/>
                    </a:lnTo>
                    <a:lnTo>
                      <a:pt x="17" y="367"/>
                    </a:lnTo>
                    <a:lnTo>
                      <a:pt x="19" y="372"/>
                    </a:lnTo>
                    <a:lnTo>
                      <a:pt x="20" y="377"/>
                    </a:lnTo>
                    <a:lnTo>
                      <a:pt x="22" y="382"/>
                    </a:lnTo>
                    <a:lnTo>
                      <a:pt x="27" y="392"/>
                    </a:lnTo>
                    <a:lnTo>
                      <a:pt x="29" y="403"/>
                    </a:lnTo>
                    <a:lnTo>
                      <a:pt x="32" y="413"/>
                    </a:lnTo>
                    <a:lnTo>
                      <a:pt x="34" y="423"/>
                    </a:lnTo>
                    <a:lnTo>
                      <a:pt x="35" y="435"/>
                    </a:lnTo>
                    <a:lnTo>
                      <a:pt x="39" y="445"/>
                    </a:lnTo>
                    <a:lnTo>
                      <a:pt x="42" y="455"/>
                    </a:lnTo>
                    <a:lnTo>
                      <a:pt x="47" y="465"/>
                    </a:lnTo>
                    <a:lnTo>
                      <a:pt x="49" y="466"/>
                    </a:lnTo>
                    <a:lnTo>
                      <a:pt x="50" y="469"/>
                    </a:lnTo>
                    <a:lnTo>
                      <a:pt x="52" y="473"/>
                    </a:lnTo>
                    <a:lnTo>
                      <a:pt x="52" y="478"/>
                    </a:lnTo>
                    <a:lnTo>
                      <a:pt x="54" y="481"/>
                    </a:lnTo>
                    <a:lnTo>
                      <a:pt x="54" y="486"/>
                    </a:lnTo>
                    <a:lnTo>
                      <a:pt x="54" y="489"/>
                    </a:lnTo>
                    <a:lnTo>
                      <a:pt x="54" y="493"/>
                    </a:lnTo>
                    <a:lnTo>
                      <a:pt x="54" y="494"/>
                    </a:lnTo>
                    <a:lnTo>
                      <a:pt x="52" y="496"/>
                    </a:lnTo>
                    <a:lnTo>
                      <a:pt x="52" y="498"/>
                    </a:lnTo>
                    <a:lnTo>
                      <a:pt x="50" y="499"/>
                    </a:lnTo>
                    <a:lnTo>
                      <a:pt x="50" y="501"/>
                    </a:lnTo>
                    <a:lnTo>
                      <a:pt x="49" y="503"/>
                    </a:lnTo>
                    <a:lnTo>
                      <a:pt x="49" y="506"/>
                    </a:lnTo>
                    <a:lnTo>
                      <a:pt x="49" y="508"/>
                    </a:lnTo>
                    <a:lnTo>
                      <a:pt x="49" y="511"/>
                    </a:lnTo>
                    <a:lnTo>
                      <a:pt x="49" y="514"/>
                    </a:lnTo>
                    <a:lnTo>
                      <a:pt x="50" y="518"/>
                    </a:lnTo>
                    <a:lnTo>
                      <a:pt x="52" y="519"/>
                    </a:lnTo>
                    <a:lnTo>
                      <a:pt x="54" y="521"/>
                    </a:lnTo>
                    <a:lnTo>
                      <a:pt x="57" y="524"/>
                    </a:lnTo>
                    <a:lnTo>
                      <a:pt x="55" y="524"/>
                    </a:lnTo>
                    <a:lnTo>
                      <a:pt x="55" y="523"/>
                    </a:lnTo>
                    <a:lnTo>
                      <a:pt x="55" y="529"/>
                    </a:lnTo>
                    <a:lnTo>
                      <a:pt x="57" y="536"/>
                    </a:lnTo>
                    <a:lnTo>
                      <a:pt x="59" y="541"/>
                    </a:lnTo>
                    <a:lnTo>
                      <a:pt x="60" y="547"/>
                    </a:lnTo>
                    <a:lnTo>
                      <a:pt x="64" y="552"/>
                    </a:lnTo>
                    <a:lnTo>
                      <a:pt x="67" y="557"/>
                    </a:lnTo>
                    <a:lnTo>
                      <a:pt x="70" y="562"/>
                    </a:lnTo>
                    <a:lnTo>
                      <a:pt x="74" y="569"/>
                    </a:lnTo>
                    <a:lnTo>
                      <a:pt x="72" y="564"/>
                    </a:lnTo>
                    <a:lnTo>
                      <a:pt x="70" y="559"/>
                    </a:lnTo>
                    <a:lnTo>
                      <a:pt x="69" y="554"/>
                    </a:lnTo>
                    <a:lnTo>
                      <a:pt x="69" y="547"/>
                    </a:lnTo>
                    <a:lnTo>
                      <a:pt x="69" y="541"/>
                    </a:lnTo>
                    <a:lnTo>
                      <a:pt x="69" y="536"/>
                    </a:lnTo>
                    <a:lnTo>
                      <a:pt x="67" y="529"/>
                    </a:lnTo>
                    <a:lnTo>
                      <a:pt x="65" y="524"/>
                    </a:lnTo>
                    <a:lnTo>
                      <a:pt x="65" y="523"/>
                    </a:lnTo>
                    <a:lnTo>
                      <a:pt x="65" y="519"/>
                    </a:lnTo>
                    <a:lnTo>
                      <a:pt x="64" y="516"/>
                    </a:lnTo>
                    <a:lnTo>
                      <a:pt x="64" y="513"/>
                    </a:lnTo>
                    <a:lnTo>
                      <a:pt x="64" y="509"/>
                    </a:lnTo>
                    <a:lnTo>
                      <a:pt x="64" y="506"/>
                    </a:lnTo>
                    <a:lnTo>
                      <a:pt x="64" y="503"/>
                    </a:lnTo>
                    <a:lnTo>
                      <a:pt x="64" y="501"/>
                    </a:lnTo>
                    <a:lnTo>
                      <a:pt x="62" y="498"/>
                    </a:lnTo>
                    <a:lnTo>
                      <a:pt x="62" y="496"/>
                    </a:lnTo>
                    <a:lnTo>
                      <a:pt x="60" y="494"/>
                    </a:lnTo>
                    <a:lnTo>
                      <a:pt x="60" y="493"/>
                    </a:lnTo>
                    <a:lnTo>
                      <a:pt x="59" y="491"/>
                    </a:lnTo>
                    <a:lnTo>
                      <a:pt x="57" y="489"/>
                    </a:lnTo>
                    <a:lnTo>
                      <a:pt x="55" y="488"/>
                    </a:lnTo>
                    <a:lnTo>
                      <a:pt x="54" y="486"/>
                    </a:lnTo>
                    <a:lnTo>
                      <a:pt x="52" y="483"/>
                    </a:lnTo>
                    <a:lnTo>
                      <a:pt x="50" y="478"/>
                    </a:lnTo>
                    <a:lnTo>
                      <a:pt x="50" y="474"/>
                    </a:lnTo>
                    <a:lnTo>
                      <a:pt x="49" y="469"/>
                    </a:lnTo>
                    <a:lnTo>
                      <a:pt x="47" y="466"/>
                    </a:lnTo>
                    <a:lnTo>
                      <a:pt x="45" y="461"/>
                    </a:lnTo>
                    <a:lnTo>
                      <a:pt x="44" y="456"/>
                    </a:lnTo>
                    <a:lnTo>
                      <a:pt x="42" y="453"/>
                    </a:lnTo>
                    <a:lnTo>
                      <a:pt x="42" y="451"/>
                    </a:lnTo>
                    <a:lnTo>
                      <a:pt x="40" y="450"/>
                    </a:lnTo>
                    <a:lnTo>
                      <a:pt x="40" y="448"/>
                    </a:lnTo>
                    <a:lnTo>
                      <a:pt x="40" y="446"/>
                    </a:lnTo>
                    <a:lnTo>
                      <a:pt x="40" y="445"/>
                    </a:lnTo>
                    <a:lnTo>
                      <a:pt x="40" y="443"/>
                    </a:lnTo>
                    <a:lnTo>
                      <a:pt x="39" y="443"/>
                    </a:lnTo>
                    <a:lnTo>
                      <a:pt x="39" y="441"/>
                    </a:lnTo>
                    <a:lnTo>
                      <a:pt x="37" y="435"/>
                    </a:lnTo>
                    <a:lnTo>
                      <a:pt x="35" y="430"/>
                    </a:lnTo>
                    <a:lnTo>
                      <a:pt x="35" y="423"/>
                    </a:lnTo>
                    <a:lnTo>
                      <a:pt x="34" y="418"/>
                    </a:lnTo>
                    <a:lnTo>
                      <a:pt x="34" y="411"/>
                    </a:lnTo>
                    <a:lnTo>
                      <a:pt x="32" y="407"/>
                    </a:lnTo>
                    <a:lnTo>
                      <a:pt x="30" y="402"/>
                    </a:lnTo>
                    <a:lnTo>
                      <a:pt x="29" y="395"/>
                    </a:lnTo>
                    <a:lnTo>
                      <a:pt x="22" y="372"/>
                    </a:lnTo>
                    <a:lnTo>
                      <a:pt x="17" y="347"/>
                    </a:lnTo>
                    <a:lnTo>
                      <a:pt x="12" y="324"/>
                    </a:lnTo>
                    <a:lnTo>
                      <a:pt x="9" y="299"/>
                    </a:lnTo>
                    <a:lnTo>
                      <a:pt x="7" y="274"/>
                    </a:lnTo>
                    <a:lnTo>
                      <a:pt x="7" y="249"/>
                    </a:lnTo>
                    <a:lnTo>
                      <a:pt x="7" y="224"/>
                    </a:lnTo>
                    <a:lnTo>
                      <a:pt x="9" y="201"/>
                    </a:lnTo>
                    <a:lnTo>
                      <a:pt x="9" y="186"/>
                    </a:lnTo>
                    <a:lnTo>
                      <a:pt x="10" y="173"/>
                    </a:lnTo>
                    <a:lnTo>
                      <a:pt x="12" y="158"/>
                    </a:lnTo>
                    <a:lnTo>
                      <a:pt x="12" y="145"/>
                    </a:lnTo>
                    <a:lnTo>
                      <a:pt x="14" y="130"/>
                    </a:lnTo>
                    <a:lnTo>
                      <a:pt x="15" y="116"/>
                    </a:lnTo>
                    <a:lnTo>
                      <a:pt x="15" y="102"/>
                    </a:lnTo>
                    <a:lnTo>
                      <a:pt x="17" y="88"/>
                    </a:lnTo>
                    <a:lnTo>
                      <a:pt x="19" y="82"/>
                    </a:lnTo>
                    <a:lnTo>
                      <a:pt x="19" y="75"/>
                    </a:lnTo>
                    <a:lnTo>
                      <a:pt x="20" y="68"/>
                    </a:lnTo>
                    <a:lnTo>
                      <a:pt x="20" y="60"/>
                    </a:lnTo>
                    <a:lnTo>
                      <a:pt x="22" y="54"/>
                    </a:lnTo>
                    <a:lnTo>
                      <a:pt x="22" y="47"/>
                    </a:lnTo>
                    <a:lnTo>
                      <a:pt x="22" y="40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19" y="29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5" y="14"/>
                    </a:lnTo>
                    <a:lnTo>
                      <a:pt x="14" y="12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7" name="Freeform 579"/>
              <p:cNvSpPr>
                <a:spLocks/>
              </p:cNvSpPr>
              <p:nvPr/>
            </p:nvSpPr>
            <p:spPr bwMode="auto">
              <a:xfrm>
                <a:off x="2054" y="3427"/>
                <a:ext cx="42" cy="37"/>
              </a:xfrm>
              <a:custGeom>
                <a:avLst/>
                <a:gdLst>
                  <a:gd name="T0" fmla="*/ 9 w 42"/>
                  <a:gd name="T1" fmla="*/ 0 h 37"/>
                  <a:gd name="T2" fmla="*/ 12 w 42"/>
                  <a:gd name="T3" fmla="*/ 2 h 37"/>
                  <a:gd name="T4" fmla="*/ 17 w 42"/>
                  <a:gd name="T5" fmla="*/ 4 h 37"/>
                  <a:gd name="T6" fmla="*/ 20 w 42"/>
                  <a:gd name="T7" fmla="*/ 5 h 37"/>
                  <a:gd name="T8" fmla="*/ 25 w 42"/>
                  <a:gd name="T9" fmla="*/ 9 h 37"/>
                  <a:gd name="T10" fmla="*/ 29 w 42"/>
                  <a:gd name="T11" fmla="*/ 10 h 37"/>
                  <a:gd name="T12" fmla="*/ 32 w 42"/>
                  <a:gd name="T13" fmla="*/ 12 h 37"/>
                  <a:gd name="T14" fmla="*/ 35 w 42"/>
                  <a:gd name="T15" fmla="*/ 15 h 37"/>
                  <a:gd name="T16" fmla="*/ 39 w 42"/>
                  <a:gd name="T17" fmla="*/ 17 h 37"/>
                  <a:gd name="T18" fmla="*/ 40 w 42"/>
                  <a:gd name="T19" fmla="*/ 19 h 37"/>
                  <a:gd name="T20" fmla="*/ 42 w 42"/>
                  <a:gd name="T21" fmla="*/ 22 h 37"/>
                  <a:gd name="T22" fmla="*/ 42 w 42"/>
                  <a:gd name="T23" fmla="*/ 24 h 37"/>
                  <a:gd name="T24" fmla="*/ 42 w 42"/>
                  <a:gd name="T25" fmla="*/ 27 h 37"/>
                  <a:gd name="T26" fmla="*/ 40 w 42"/>
                  <a:gd name="T27" fmla="*/ 30 h 37"/>
                  <a:gd name="T28" fmla="*/ 39 w 42"/>
                  <a:gd name="T29" fmla="*/ 32 h 37"/>
                  <a:gd name="T30" fmla="*/ 37 w 42"/>
                  <a:gd name="T31" fmla="*/ 35 h 37"/>
                  <a:gd name="T32" fmla="*/ 35 w 42"/>
                  <a:gd name="T33" fmla="*/ 37 h 37"/>
                  <a:gd name="T34" fmla="*/ 32 w 42"/>
                  <a:gd name="T35" fmla="*/ 37 h 37"/>
                  <a:gd name="T36" fmla="*/ 29 w 42"/>
                  <a:gd name="T37" fmla="*/ 37 h 37"/>
                  <a:gd name="T38" fmla="*/ 25 w 42"/>
                  <a:gd name="T39" fmla="*/ 37 h 37"/>
                  <a:gd name="T40" fmla="*/ 22 w 42"/>
                  <a:gd name="T41" fmla="*/ 35 h 37"/>
                  <a:gd name="T42" fmla="*/ 19 w 42"/>
                  <a:gd name="T43" fmla="*/ 32 h 37"/>
                  <a:gd name="T44" fmla="*/ 15 w 42"/>
                  <a:gd name="T45" fmla="*/ 30 h 37"/>
                  <a:gd name="T46" fmla="*/ 12 w 42"/>
                  <a:gd name="T47" fmla="*/ 29 h 37"/>
                  <a:gd name="T48" fmla="*/ 9 w 42"/>
                  <a:gd name="T49" fmla="*/ 29 h 37"/>
                  <a:gd name="T50" fmla="*/ 9 w 42"/>
                  <a:gd name="T51" fmla="*/ 29 h 37"/>
                  <a:gd name="T52" fmla="*/ 9 w 42"/>
                  <a:gd name="T53" fmla="*/ 29 h 37"/>
                  <a:gd name="T54" fmla="*/ 7 w 42"/>
                  <a:gd name="T55" fmla="*/ 29 h 37"/>
                  <a:gd name="T56" fmla="*/ 7 w 42"/>
                  <a:gd name="T57" fmla="*/ 29 h 37"/>
                  <a:gd name="T58" fmla="*/ 7 w 42"/>
                  <a:gd name="T59" fmla="*/ 29 h 37"/>
                  <a:gd name="T60" fmla="*/ 7 w 42"/>
                  <a:gd name="T61" fmla="*/ 29 h 37"/>
                  <a:gd name="T62" fmla="*/ 5 w 42"/>
                  <a:gd name="T63" fmla="*/ 29 h 37"/>
                  <a:gd name="T64" fmla="*/ 5 w 42"/>
                  <a:gd name="T65" fmla="*/ 29 h 37"/>
                  <a:gd name="T66" fmla="*/ 4 w 42"/>
                  <a:gd name="T67" fmla="*/ 25 h 37"/>
                  <a:gd name="T68" fmla="*/ 2 w 42"/>
                  <a:gd name="T69" fmla="*/ 24 h 37"/>
                  <a:gd name="T70" fmla="*/ 2 w 42"/>
                  <a:gd name="T71" fmla="*/ 20 h 37"/>
                  <a:gd name="T72" fmla="*/ 0 w 42"/>
                  <a:gd name="T73" fmla="*/ 17 h 37"/>
                  <a:gd name="T74" fmla="*/ 2 w 42"/>
                  <a:gd name="T75" fmla="*/ 14 h 37"/>
                  <a:gd name="T76" fmla="*/ 2 w 42"/>
                  <a:gd name="T77" fmla="*/ 10 h 37"/>
                  <a:gd name="T78" fmla="*/ 2 w 42"/>
                  <a:gd name="T79" fmla="*/ 9 h 37"/>
                  <a:gd name="T80" fmla="*/ 4 w 42"/>
                  <a:gd name="T81" fmla="*/ 5 h 37"/>
                  <a:gd name="T82" fmla="*/ 9 w 42"/>
                  <a:gd name="T83" fmla="*/ 0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"/>
                  <a:gd name="T127" fmla="*/ 0 h 37"/>
                  <a:gd name="T128" fmla="*/ 42 w 42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" h="37">
                    <a:moveTo>
                      <a:pt x="9" y="0"/>
                    </a:moveTo>
                    <a:lnTo>
                      <a:pt x="12" y="2"/>
                    </a:lnTo>
                    <a:lnTo>
                      <a:pt x="17" y="4"/>
                    </a:lnTo>
                    <a:lnTo>
                      <a:pt x="20" y="5"/>
                    </a:lnTo>
                    <a:lnTo>
                      <a:pt x="25" y="9"/>
                    </a:lnTo>
                    <a:lnTo>
                      <a:pt x="29" y="10"/>
                    </a:lnTo>
                    <a:lnTo>
                      <a:pt x="32" y="12"/>
                    </a:lnTo>
                    <a:lnTo>
                      <a:pt x="35" y="15"/>
                    </a:lnTo>
                    <a:lnTo>
                      <a:pt x="39" y="17"/>
                    </a:lnTo>
                    <a:lnTo>
                      <a:pt x="40" y="19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7"/>
                    </a:lnTo>
                    <a:lnTo>
                      <a:pt x="40" y="30"/>
                    </a:lnTo>
                    <a:lnTo>
                      <a:pt x="39" y="32"/>
                    </a:lnTo>
                    <a:lnTo>
                      <a:pt x="37" y="35"/>
                    </a:lnTo>
                    <a:lnTo>
                      <a:pt x="35" y="37"/>
                    </a:lnTo>
                    <a:lnTo>
                      <a:pt x="32" y="37"/>
                    </a:lnTo>
                    <a:lnTo>
                      <a:pt x="29" y="37"/>
                    </a:lnTo>
                    <a:lnTo>
                      <a:pt x="25" y="37"/>
                    </a:lnTo>
                    <a:lnTo>
                      <a:pt x="22" y="35"/>
                    </a:lnTo>
                    <a:lnTo>
                      <a:pt x="19" y="32"/>
                    </a:lnTo>
                    <a:lnTo>
                      <a:pt x="15" y="30"/>
                    </a:lnTo>
                    <a:lnTo>
                      <a:pt x="12" y="29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5" y="29"/>
                    </a:lnTo>
                    <a:lnTo>
                      <a:pt x="4" y="25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0" y="17"/>
                    </a:lnTo>
                    <a:lnTo>
                      <a:pt x="2" y="14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4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8" name="Freeform 580"/>
              <p:cNvSpPr>
                <a:spLocks/>
              </p:cNvSpPr>
              <p:nvPr/>
            </p:nvSpPr>
            <p:spPr bwMode="auto">
              <a:xfrm>
                <a:off x="2054" y="3427"/>
                <a:ext cx="42" cy="37"/>
              </a:xfrm>
              <a:custGeom>
                <a:avLst/>
                <a:gdLst>
                  <a:gd name="T0" fmla="*/ 9 w 42"/>
                  <a:gd name="T1" fmla="*/ 0 h 37"/>
                  <a:gd name="T2" fmla="*/ 12 w 42"/>
                  <a:gd name="T3" fmla="*/ 2 h 37"/>
                  <a:gd name="T4" fmla="*/ 17 w 42"/>
                  <a:gd name="T5" fmla="*/ 4 h 37"/>
                  <a:gd name="T6" fmla="*/ 20 w 42"/>
                  <a:gd name="T7" fmla="*/ 5 h 37"/>
                  <a:gd name="T8" fmla="*/ 25 w 42"/>
                  <a:gd name="T9" fmla="*/ 9 h 37"/>
                  <a:gd name="T10" fmla="*/ 29 w 42"/>
                  <a:gd name="T11" fmla="*/ 10 h 37"/>
                  <a:gd name="T12" fmla="*/ 32 w 42"/>
                  <a:gd name="T13" fmla="*/ 12 h 37"/>
                  <a:gd name="T14" fmla="*/ 35 w 42"/>
                  <a:gd name="T15" fmla="*/ 15 h 37"/>
                  <a:gd name="T16" fmla="*/ 39 w 42"/>
                  <a:gd name="T17" fmla="*/ 17 h 37"/>
                  <a:gd name="T18" fmla="*/ 40 w 42"/>
                  <a:gd name="T19" fmla="*/ 19 h 37"/>
                  <a:gd name="T20" fmla="*/ 42 w 42"/>
                  <a:gd name="T21" fmla="*/ 22 h 37"/>
                  <a:gd name="T22" fmla="*/ 42 w 42"/>
                  <a:gd name="T23" fmla="*/ 24 h 37"/>
                  <a:gd name="T24" fmla="*/ 42 w 42"/>
                  <a:gd name="T25" fmla="*/ 27 h 37"/>
                  <a:gd name="T26" fmla="*/ 40 w 42"/>
                  <a:gd name="T27" fmla="*/ 30 h 37"/>
                  <a:gd name="T28" fmla="*/ 39 w 42"/>
                  <a:gd name="T29" fmla="*/ 32 h 37"/>
                  <a:gd name="T30" fmla="*/ 37 w 42"/>
                  <a:gd name="T31" fmla="*/ 35 h 37"/>
                  <a:gd name="T32" fmla="*/ 35 w 42"/>
                  <a:gd name="T33" fmla="*/ 37 h 37"/>
                  <a:gd name="T34" fmla="*/ 32 w 42"/>
                  <a:gd name="T35" fmla="*/ 37 h 37"/>
                  <a:gd name="T36" fmla="*/ 29 w 42"/>
                  <a:gd name="T37" fmla="*/ 37 h 37"/>
                  <a:gd name="T38" fmla="*/ 25 w 42"/>
                  <a:gd name="T39" fmla="*/ 37 h 37"/>
                  <a:gd name="T40" fmla="*/ 22 w 42"/>
                  <a:gd name="T41" fmla="*/ 35 h 37"/>
                  <a:gd name="T42" fmla="*/ 19 w 42"/>
                  <a:gd name="T43" fmla="*/ 32 h 37"/>
                  <a:gd name="T44" fmla="*/ 15 w 42"/>
                  <a:gd name="T45" fmla="*/ 30 h 37"/>
                  <a:gd name="T46" fmla="*/ 12 w 42"/>
                  <a:gd name="T47" fmla="*/ 29 h 37"/>
                  <a:gd name="T48" fmla="*/ 9 w 42"/>
                  <a:gd name="T49" fmla="*/ 29 h 37"/>
                  <a:gd name="T50" fmla="*/ 9 w 42"/>
                  <a:gd name="T51" fmla="*/ 29 h 37"/>
                  <a:gd name="T52" fmla="*/ 9 w 42"/>
                  <a:gd name="T53" fmla="*/ 29 h 37"/>
                  <a:gd name="T54" fmla="*/ 7 w 42"/>
                  <a:gd name="T55" fmla="*/ 29 h 37"/>
                  <a:gd name="T56" fmla="*/ 7 w 42"/>
                  <a:gd name="T57" fmla="*/ 29 h 37"/>
                  <a:gd name="T58" fmla="*/ 7 w 42"/>
                  <a:gd name="T59" fmla="*/ 29 h 37"/>
                  <a:gd name="T60" fmla="*/ 7 w 42"/>
                  <a:gd name="T61" fmla="*/ 29 h 37"/>
                  <a:gd name="T62" fmla="*/ 5 w 42"/>
                  <a:gd name="T63" fmla="*/ 29 h 37"/>
                  <a:gd name="T64" fmla="*/ 5 w 42"/>
                  <a:gd name="T65" fmla="*/ 29 h 37"/>
                  <a:gd name="T66" fmla="*/ 4 w 42"/>
                  <a:gd name="T67" fmla="*/ 25 h 37"/>
                  <a:gd name="T68" fmla="*/ 2 w 42"/>
                  <a:gd name="T69" fmla="*/ 24 h 37"/>
                  <a:gd name="T70" fmla="*/ 2 w 42"/>
                  <a:gd name="T71" fmla="*/ 20 h 37"/>
                  <a:gd name="T72" fmla="*/ 0 w 42"/>
                  <a:gd name="T73" fmla="*/ 17 h 37"/>
                  <a:gd name="T74" fmla="*/ 2 w 42"/>
                  <a:gd name="T75" fmla="*/ 14 h 37"/>
                  <a:gd name="T76" fmla="*/ 2 w 42"/>
                  <a:gd name="T77" fmla="*/ 10 h 37"/>
                  <a:gd name="T78" fmla="*/ 2 w 42"/>
                  <a:gd name="T79" fmla="*/ 9 h 37"/>
                  <a:gd name="T80" fmla="*/ 4 w 42"/>
                  <a:gd name="T81" fmla="*/ 5 h 37"/>
                  <a:gd name="T82" fmla="*/ 9 w 42"/>
                  <a:gd name="T83" fmla="*/ 0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"/>
                  <a:gd name="T127" fmla="*/ 0 h 37"/>
                  <a:gd name="T128" fmla="*/ 42 w 42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" h="37">
                    <a:moveTo>
                      <a:pt x="9" y="0"/>
                    </a:moveTo>
                    <a:lnTo>
                      <a:pt x="12" y="2"/>
                    </a:lnTo>
                    <a:lnTo>
                      <a:pt x="17" y="4"/>
                    </a:lnTo>
                    <a:lnTo>
                      <a:pt x="20" y="5"/>
                    </a:lnTo>
                    <a:lnTo>
                      <a:pt x="25" y="9"/>
                    </a:lnTo>
                    <a:lnTo>
                      <a:pt x="29" y="10"/>
                    </a:lnTo>
                    <a:lnTo>
                      <a:pt x="32" y="12"/>
                    </a:lnTo>
                    <a:lnTo>
                      <a:pt x="35" y="15"/>
                    </a:lnTo>
                    <a:lnTo>
                      <a:pt x="39" y="17"/>
                    </a:lnTo>
                    <a:lnTo>
                      <a:pt x="40" y="19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7"/>
                    </a:lnTo>
                    <a:lnTo>
                      <a:pt x="40" y="30"/>
                    </a:lnTo>
                    <a:lnTo>
                      <a:pt x="39" y="32"/>
                    </a:lnTo>
                    <a:lnTo>
                      <a:pt x="37" y="35"/>
                    </a:lnTo>
                    <a:lnTo>
                      <a:pt x="35" y="37"/>
                    </a:lnTo>
                    <a:lnTo>
                      <a:pt x="32" y="37"/>
                    </a:lnTo>
                    <a:lnTo>
                      <a:pt x="29" y="37"/>
                    </a:lnTo>
                    <a:lnTo>
                      <a:pt x="25" y="37"/>
                    </a:lnTo>
                    <a:lnTo>
                      <a:pt x="22" y="35"/>
                    </a:lnTo>
                    <a:lnTo>
                      <a:pt x="19" y="32"/>
                    </a:lnTo>
                    <a:lnTo>
                      <a:pt x="15" y="30"/>
                    </a:lnTo>
                    <a:lnTo>
                      <a:pt x="12" y="29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5" y="29"/>
                    </a:lnTo>
                    <a:lnTo>
                      <a:pt x="4" y="25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0" y="17"/>
                    </a:lnTo>
                    <a:lnTo>
                      <a:pt x="2" y="14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4" y="5"/>
                    </a:lnTo>
                    <a:lnTo>
                      <a:pt x="9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69" name="Freeform 581"/>
              <p:cNvSpPr>
                <a:spLocks/>
              </p:cNvSpPr>
              <p:nvPr/>
            </p:nvSpPr>
            <p:spPr bwMode="auto">
              <a:xfrm>
                <a:off x="2079" y="344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0 w 12"/>
                  <a:gd name="T3" fmla="*/ 0 h 18"/>
                  <a:gd name="T4" fmla="*/ 9 w 12"/>
                  <a:gd name="T5" fmla="*/ 0 h 18"/>
                  <a:gd name="T6" fmla="*/ 7 w 12"/>
                  <a:gd name="T7" fmla="*/ 0 h 18"/>
                  <a:gd name="T8" fmla="*/ 5 w 12"/>
                  <a:gd name="T9" fmla="*/ 2 h 18"/>
                  <a:gd name="T10" fmla="*/ 4 w 12"/>
                  <a:gd name="T11" fmla="*/ 2 h 18"/>
                  <a:gd name="T12" fmla="*/ 2 w 12"/>
                  <a:gd name="T13" fmla="*/ 3 h 18"/>
                  <a:gd name="T14" fmla="*/ 2 w 12"/>
                  <a:gd name="T15" fmla="*/ 3 h 18"/>
                  <a:gd name="T16" fmla="*/ 0 w 12"/>
                  <a:gd name="T17" fmla="*/ 5 h 18"/>
                  <a:gd name="T18" fmla="*/ 0 w 12"/>
                  <a:gd name="T19" fmla="*/ 8 h 18"/>
                  <a:gd name="T20" fmla="*/ 0 w 12"/>
                  <a:gd name="T21" fmla="*/ 10 h 18"/>
                  <a:gd name="T22" fmla="*/ 0 w 12"/>
                  <a:gd name="T23" fmla="*/ 13 h 18"/>
                  <a:gd name="T24" fmla="*/ 0 w 12"/>
                  <a:gd name="T25" fmla="*/ 15 h 18"/>
                  <a:gd name="T26" fmla="*/ 0 w 12"/>
                  <a:gd name="T27" fmla="*/ 16 h 18"/>
                  <a:gd name="T28" fmla="*/ 2 w 12"/>
                  <a:gd name="T29" fmla="*/ 16 h 18"/>
                  <a:gd name="T30" fmla="*/ 4 w 12"/>
                  <a:gd name="T31" fmla="*/ 18 h 18"/>
                  <a:gd name="T32" fmla="*/ 5 w 12"/>
                  <a:gd name="T33" fmla="*/ 18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8"/>
                  <a:gd name="T53" fmla="*/ 12 w 1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8">
                    <a:moveTo>
                      <a:pt x="12" y="0"/>
                    </a:move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5" y="1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0" name="Freeform 582"/>
              <p:cNvSpPr>
                <a:spLocks/>
              </p:cNvSpPr>
              <p:nvPr/>
            </p:nvSpPr>
            <p:spPr bwMode="auto">
              <a:xfrm>
                <a:off x="2041" y="3422"/>
                <a:ext cx="18" cy="5"/>
              </a:xfrm>
              <a:custGeom>
                <a:avLst/>
                <a:gdLst>
                  <a:gd name="T0" fmla="*/ 0 w 18"/>
                  <a:gd name="T1" fmla="*/ 2 h 5"/>
                  <a:gd name="T2" fmla="*/ 0 w 18"/>
                  <a:gd name="T3" fmla="*/ 2 h 5"/>
                  <a:gd name="T4" fmla="*/ 2 w 18"/>
                  <a:gd name="T5" fmla="*/ 0 h 5"/>
                  <a:gd name="T6" fmla="*/ 3 w 18"/>
                  <a:gd name="T7" fmla="*/ 0 h 5"/>
                  <a:gd name="T8" fmla="*/ 5 w 18"/>
                  <a:gd name="T9" fmla="*/ 0 h 5"/>
                  <a:gd name="T10" fmla="*/ 8 w 18"/>
                  <a:gd name="T11" fmla="*/ 2 h 5"/>
                  <a:gd name="T12" fmla="*/ 12 w 18"/>
                  <a:gd name="T13" fmla="*/ 2 h 5"/>
                  <a:gd name="T14" fmla="*/ 15 w 18"/>
                  <a:gd name="T15" fmla="*/ 4 h 5"/>
                  <a:gd name="T16" fmla="*/ 18 w 18"/>
                  <a:gd name="T17" fmla="*/ 5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5"/>
                  <a:gd name="T29" fmla="*/ 18 w 18"/>
                  <a:gd name="T30" fmla="*/ 5 h 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5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5" y="4"/>
                    </a:lnTo>
                    <a:lnTo>
                      <a:pt x="18" y="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1" name="Freeform 583"/>
              <p:cNvSpPr>
                <a:spLocks/>
              </p:cNvSpPr>
              <p:nvPr/>
            </p:nvSpPr>
            <p:spPr bwMode="auto">
              <a:xfrm>
                <a:off x="2043" y="3452"/>
                <a:ext cx="18" cy="4"/>
              </a:xfrm>
              <a:custGeom>
                <a:avLst/>
                <a:gdLst>
                  <a:gd name="T0" fmla="*/ 18 w 18"/>
                  <a:gd name="T1" fmla="*/ 4 h 4"/>
                  <a:gd name="T2" fmla="*/ 16 w 18"/>
                  <a:gd name="T3" fmla="*/ 4 h 4"/>
                  <a:gd name="T4" fmla="*/ 13 w 18"/>
                  <a:gd name="T5" fmla="*/ 2 h 4"/>
                  <a:gd name="T6" fmla="*/ 11 w 18"/>
                  <a:gd name="T7" fmla="*/ 2 h 4"/>
                  <a:gd name="T8" fmla="*/ 10 w 18"/>
                  <a:gd name="T9" fmla="*/ 2 h 4"/>
                  <a:gd name="T10" fmla="*/ 6 w 18"/>
                  <a:gd name="T11" fmla="*/ 0 h 4"/>
                  <a:gd name="T12" fmla="*/ 5 w 18"/>
                  <a:gd name="T13" fmla="*/ 0 h 4"/>
                  <a:gd name="T14" fmla="*/ 3 w 18"/>
                  <a:gd name="T15" fmla="*/ 0 h 4"/>
                  <a:gd name="T16" fmla="*/ 0 w 18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4"/>
                  <a:gd name="T29" fmla="*/ 18 w 18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4">
                    <a:moveTo>
                      <a:pt x="18" y="4"/>
                    </a:moveTo>
                    <a:lnTo>
                      <a:pt x="16" y="4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2" name="Freeform 584"/>
              <p:cNvSpPr>
                <a:spLocks/>
              </p:cNvSpPr>
              <p:nvPr/>
            </p:nvSpPr>
            <p:spPr bwMode="auto">
              <a:xfrm>
                <a:off x="1421" y="3010"/>
                <a:ext cx="20" cy="11"/>
              </a:xfrm>
              <a:custGeom>
                <a:avLst/>
                <a:gdLst>
                  <a:gd name="T0" fmla="*/ 0 w 20"/>
                  <a:gd name="T1" fmla="*/ 0 h 11"/>
                  <a:gd name="T2" fmla="*/ 4 w 20"/>
                  <a:gd name="T3" fmla="*/ 1 h 11"/>
                  <a:gd name="T4" fmla="*/ 5 w 20"/>
                  <a:gd name="T5" fmla="*/ 1 h 11"/>
                  <a:gd name="T6" fmla="*/ 9 w 20"/>
                  <a:gd name="T7" fmla="*/ 3 h 11"/>
                  <a:gd name="T8" fmla="*/ 10 w 20"/>
                  <a:gd name="T9" fmla="*/ 5 h 11"/>
                  <a:gd name="T10" fmla="*/ 14 w 20"/>
                  <a:gd name="T11" fmla="*/ 6 h 11"/>
                  <a:gd name="T12" fmla="*/ 15 w 20"/>
                  <a:gd name="T13" fmla="*/ 8 h 11"/>
                  <a:gd name="T14" fmla="*/ 19 w 20"/>
                  <a:gd name="T15" fmla="*/ 10 h 11"/>
                  <a:gd name="T16" fmla="*/ 20 w 20"/>
                  <a:gd name="T17" fmla="*/ 11 h 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1"/>
                  <a:gd name="T29" fmla="*/ 20 w 20"/>
                  <a:gd name="T30" fmla="*/ 11 h 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1">
                    <a:moveTo>
                      <a:pt x="0" y="0"/>
                    </a:moveTo>
                    <a:lnTo>
                      <a:pt x="4" y="1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0" y="5"/>
                    </a:lnTo>
                    <a:lnTo>
                      <a:pt x="14" y="6"/>
                    </a:lnTo>
                    <a:lnTo>
                      <a:pt x="15" y="8"/>
                    </a:lnTo>
                    <a:lnTo>
                      <a:pt x="19" y="10"/>
                    </a:lnTo>
                    <a:lnTo>
                      <a:pt x="20" y="1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3" name="Freeform 585"/>
              <p:cNvSpPr>
                <a:spLocks/>
              </p:cNvSpPr>
              <p:nvPr/>
            </p:nvSpPr>
            <p:spPr bwMode="auto">
              <a:xfrm>
                <a:off x="1430" y="3006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 w 15"/>
                  <a:gd name="T3" fmla="*/ 0 h 5"/>
                  <a:gd name="T4" fmla="*/ 3 w 15"/>
                  <a:gd name="T5" fmla="*/ 2 h 5"/>
                  <a:gd name="T6" fmla="*/ 5 w 15"/>
                  <a:gd name="T7" fmla="*/ 2 h 5"/>
                  <a:gd name="T8" fmla="*/ 8 w 15"/>
                  <a:gd name="T9" fmla="*/ 2 h 5"/>
                  <a:gd name="T10" fmla="*/ 10 w 15"/>
                  <a:gd name="T11" fmla="*/ 4 h 5"/>
                  <a:gd name="T12" fmla="*/ 11 w 15"/>
                  <a:gd name="T13" fmla="*/ 4 h 5"/>
                  <a:gd name="T14" fmla="*/ 13 w 15"/>
                  <a:gd name="T15" fmla="*/ 5 h 5"/>
                  <a:gd name="T16" fmla="*/ 15 w 15"/>
                  <a:gd name="T17" fmla="*/ 5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"/>
                  <a:gd name="T28" fmla="*/ 0 h 5"/>
                  <a:gd name="T29" fmla="*/ 15 w 15"/>
                  <a:gd name="T30" fmla="*/ 5 h 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" h="5">
                    <a:moveTo>
                      <a:pt x="0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3" y="5"/>
                    </a:lnTo>
                    <a:lnTo>
                      <a:pt x="15" y="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4" name="Freeform 586"/>
              <p:cNvSpPr>
                <a:spLocks/>
              </p:cNvSpPr>
              <p:nvPr/>
            </p:nvSpPr>
            <p:spPr bwMode="auto">
              <a:xfrm>
                <a:off x="1616" y="291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1 w 5"/>
                  <a:gd name="T5" fmla="*/ 0 h 3"/>
                  <a:gd name="T6" fmla="*/ 1 w 5"/>
                  <a:gd name="T7" fmla="*/ 0 h 3"/>
                  <a:gd name="T8" fmla="*/ 3 w 5"/>
                  <a:gd name="T9" fmla="*/ 0 h 3"/>
                  <a:gd name="T10" fmla="*/ 3 w 5"/>
                  <a:gd name="T11" fmla="*/ 0 h 3"/>
                  <a:gd name="T12" fmla="*/ 3 w 5"/>
                  <a:gd name="T13" fmla="*/ 2 h 3"/>
                  <a:gd name="T14" fmla="*/ 5 w 5"/>
                  <a:gd name="T15" fmla="*/ 2 h 3"/>
                  <a:gd name="T16" fmla="*/ 5 w 5"/>
                  <a:gd name="T17" fmla="*/ 3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"/>
                  <a:gd name="T28" fmla="*/ 0 h 3"/>
                  <a:gd name="T29" fmla="*/ 5 w 5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5" name="Freeform 587"/>
              <p:cNvSpPr>
                <a:spLocks/>
              </p:cNvSpPr>
              <p:nvPr/>
            </p:nvSpPr>
            <p:spPr bwMode="auto">
              <a:xfrm>
                <a:off x="1780" y="2880"/>
                <a:ext cx="3" cy="17"/>
              </a:xfrm>
              <a:custGeom>
                <a:avLst/>
                <a:gdLst>
                  <a:gd name="T0" fmla="*/ 0 w 3"/>
                  <a:gd name="T1" fmla="*/ 0 h 17"/>
                  <a:gd name="T2" fmla="*/ 2 w 3"/>
                  <a:gd name="T3" fmla="*/ 2 h 17"/>
                  <a:gd name="T4" fmla="*/ 2 w 3"/>
                  <a:gd name="T5" fmla="*/ 4 h 17"/>
                  <a:gd name="T6" fmla="*/ 3 w 3"/>
                  <a:gd name="T7" fmla="*/ 5 h 17"/>
                  <a:gd name="T8" fmla="*/ 3 w 3"/>
                  <a:gd name="T9" fmla="*/ 9 h 17"/>
                  <a:gd name="T10" fmla="*/ 3 w 3"/>
                  <a:gd name="T11" fmla="*/ 10 h 17"/>
                  <a:gd name="T12" fmla="*/ 3 w 3"/>
                  <a:gd name="T13" fmla="*/ 12 h 17"/>
                  <a:gd name="T14" fmla="*/ 2 w 3"/>
                  <a:gd name="T15" fmla="*/ 14 h 17"/>
                  <a:gd name="T16" fmla="*/ 3 w 3"/>
                  <a:gd name="T17" fmla="*/ 1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"/>
                  <a:gd name="T28" fmla="*/ 0 h 17"/>
                  <a:gd name="T29" fmla="*/ 3 w 3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" h="17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3" y="9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2" y="14"/>
                    </a:lnTo>
                    <a:lnTo>
                      <a:pt x="3" y="1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6" name="Freeform 588"/>
              <p:cNvSpPr>
                <a:spLocks/>
              </p:cNvSpPr>
              <p:nvPr/>
            </p:nvSpPr>
            <p:spPr bwMode="auto">
              <a:xfrm>
                <a:off x="1797" y="2882"/>
                <a:ext cx="1" cy="15"/>
              </a:xfrm>
              <a:custGeom>
                <a:avLst/>
                <a:gdLst>
                  <a:gd name="T0" fmla="*/ 1 w 1"/>
                  <a:gd name="T1" fmla="*/ 0 h 15"/>
                  <a:gd name="T2" fmla="*/ 1 w 1"/>
                  <a:gd name="T3" fmla="*/ 2 h 15"/>
                  <a:gd name="T4" fmla="*/ 1 w 1"/>
                  <a:gd name="T5" fmla="*/ 3 h 15"/>
                  <a:gd name="T6" fmla="*/ 1 w 1"/>
                  <a:gd name="T7" fmla="*/ 5 h 15"/>
                  <a:gd name="T8" fmla="*/ 0 w 1"/>
                  <a:gd name="T9" fmla="*/ 7 h 15"/>
                  <a:gd name="T10" fmla="*/ 0 w 1"/>
                  <a:gd name="T11" fmla="*/ 8 h 15"/>
                  <a:gd name="T12" fmla="*/ 0 w 1"/>
                  <a:gd name="T13" fmla="*/ 10 h 15"/>
                  <a:gd name="T14" fmla="*/ 0 w 1"/>
                  <a:gd name="T15" fmla="*/ 12 h 15"/>
                  <a:gd name="T16" fmla="*/ 0 w 1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"/>
                  <a:gd name="T28" fmla="*/ 0 h 15"/>
                  <a:gd name="T29" fmla="*/ 1 w 1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" h="15">
                    <a:moveTo>
                      <a:pt x="1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7" name="Freeform 589"/>
              <p:cNvSpPr>
                <a:spLocks/>
              </p:cNvSpPr>
              <p:nvPr/>
            </p:nvSpPr>
            <p:spPr bwMode="auto">
              <a:xfrm>
                <a:off x="2053" y="2947"/>
                <a:ext cx="21" cy="25"/>
              </a:xfrm>
              <a:custGeom>
                <a:avLst/>
                <a:gdLst>
                  <a:gd name="T0" fmla="*/ 21 w 21"/>
                  <a:gd name="T1" fmla="*/ 1 h 25"/>
                  <a:gd name="T2" fmla="*/ 21 w 21"/>
                  <a:gd name="T3" fmla="*/ 1 h 25"/>
                  <a:gd name="T4" fmla="*/ 21 w 21"/>
                  <a:gd name="T5" fmla="*/ 1 h 25"/>
                  <a:gd name="T6" fmla="*/ 20 w 21"/>
                  <a:gd name="T7" fmla="*/ 1 h 25"/>
                  <a:gd name="T8" fmla="*/ 20 w 21"/>
                  <a:gd name="T9" fmla="*/ 1 h 25"/>
                  <a:gd name="T10" fmla="*/ 20 w 21"/>
                  <a:gd name="T11" fmla="*/ 1 h 25"/>
                  <a:gd name="T12" fmla="*/ 20 w 21"/>
                  <a:gd name="T13" fmla="*/ 0 h 25"/>
                  <a:gd name="T14" fmla="*/ 20 w 21"/>
                  <a:gd name="T15" fmla="*/ 0 h 25"/>
                  <a:gd name="T16" fmla="*/ 20 w 21"/>
                  <a:gd name="T17" fmla="*/ 0 h 25"/>
                  <a:gd name="T18" fmla="*/ 18 w 21"/>
                  <a:gd name="T19" fmla="*/ 3 h 25"/>
                  <a:gd name="T20" fmla="*/ 16 w 21"/>
                  <a:gd name="T21" fmla="*/ 6 h 25"/>
                  <a:gd name="T22" fmla="*/ 13 w 21"/>
                  <a:gd name="T23" fmla="*/ 10 h 25"/>
                  <a:gd name="T24" fmla="*/ 10 w 21"/>
                  <a:gd name="T25" fmla="*/ 11 h 25"/>
                  <a:gd name="T26" fmla="*/ 6 w 21"/>
                  <a:gd name="T27" fmla="*/ 15 h 25"/>
                  <a:gd name="T28" fmla="*/ 3 w 21"/>
                  <a:gd name="T29" fmla="*/ 16 h 25"/>
                  <a:gd name="T30" fmla="*/ 1 w 21"/>
                  <a:gd name="T31" fmla="*/ 20 h 25"/>
                  <a:gd name="T32" fmla="*/ 0 w 21"/>
                  <a:gd name="T33" fmla="*/ 25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25"/>
                  <a:gd name="T53" fmla="*/ 21 w 21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25">
                    <a:moveTo>
                      <a:pt x="21" y="1"/>
                    </a:moveTo>
                    <a:lnTo>
                      <a:pt x="21" y="1"/>
                    </a:lnTo>
                    <a:lnTo>
                      <a:pt x="20" y="1"/>
                    </a:lnTo>
                    <a:lnTo>
                      <a:pt x="20" y="0"/>
                    </a:lnTo>
                    <a:lnTo>
                      <a:pt x="18" y="3"/>
                    </a:lnTo>
                    <a:lnTo>
                      <a:pt x="16" y="6"/>
                    </a:lnTo>
                    <a:lnTo>
                      <a:pt x="13" y="10"/>
                    </a:lnTo>
                    <a:lnTo>
                      <a:pt x="10" y="11"/>
                    </a:lnTo>
                    <a:lnTo>
                      <a:pt x="6" y="15"/>
                    </a:lnTo>
                    <a:lnTo>
                      <a:pt x="3" y="16"/>
                    </a:lnTo>
                    <a:lnTo>
                      <a:pt x="1" y="20"/>
                    </a:lnTo>
                    <a:lnTo>
                      <a:pt x="0" y="2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8" name="Freeform 590"/>
              <p:cNvSpPr>
                <a:spLocks/>
              </p:cNvSpPr>
              <p:nvPr/>
            </p:nvSpPr>
            <p:spPr bwMode="auto">
              <a:xfrm>
                <a:off x="2063" y="2948"/>
                <a:ext cx="30" cy="24"/>
              </a:xfrm>
              <a:custGeom>
                <a:avLst/>
                <a:gdLst>
                  <a:gd name="T0" fmla="*/ 0 w 30"/>
                  <a:gd name="T1" fmla="*/ 24 h 24"/>
                  <a:gd name="T2" fmla="*/ 3 w 30"/>
                  <a:gd name="T3" fmla="*/ 19 h 24"/>
                  <a:gd name="T4" fmla="*/ 5 w 30"/>
                  <a:gd name="T5" fmla="*/ 15 h 24"/>
                  <a:gd name="T6" fmla="*/ 8 w 30"/>
                  <a:gd name="T7" fmla="*/ 10 h 24"/>
                  <a:gd name="T8" fmla="*/ 11 w 30"/>
                  <a:gd name="T9" fmla="*/ 7 h 24"/>
                  <a:gd name="T10" fmla="*/ 16 w 30"/>
                  <a:gd name="T11" fmla="*/ 5 h 24"/>
                  <a:gd name="T12" fmla="*/ 20 w 30"/>
                  <a:gd name="T13" fmla="*/ 2 h 24"/>
                  <a:gd name="T14" fmla="*/ 25 w 30"/>
                  <a:gd name="T15" fmla="*/ 0 h 24"/>
                  <a:gd name="T16" fmla="*/ 30 w 30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24"/>
                  <a:gd name="T29" fmla="*/ 30 w 30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24">
                    <a:moveTo>
                      <a:pt x="0" y="24"/>
                    </a:moveTo>
                    <a:lnTo>
                      <a:pt x="3" y="19"/>
                    </a:lnTo>
                    <a:lnTo>
                      <a:pt x="5" y="15"/>
                    </a:lnTo>
                    <a:lnTo>
                      <a:pt x="8" y="10"/>
                    </a:lnTo>
                    <a:lnTo>
                      <a:pt x="11" y="7"/>
                    </a:lnTo>
                    <a:lnTo>
                      <a:pt x="16" y="5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3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79" name="Freeform 591"/>
              <p:cNvSpPr>
                <a:spLocks/>
              </p:cNvSpPr>
              <p:nvPr/>
            </p:nvSpPr>
            <p:spPr bwMode="auto">
              <a:xfrm>
                <a:off x="2079" y="2962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2 w 5"/>
                  <a:gd name="T3" fmla="*/ 5 h 5"/>
                  <a:gd name="T4" fmla="*/ 2 w 5"/>
                  <a:gd name="T5" fmla="*/ 3 h 5"/>
                  <a:gd name="T6" fmla="*/ 2 w 5"/>
                  <a:gd name="T7" fmla="*/ 3 h 5"/>
                  <a:gd name="T8" fmla="*/ 4 w 5"/>
                  <a:gd name="T9" fmla="*/ 1 h 5"/>
                  <a:gd name="T10" fmla="*/ 4 w 5"/>
                  <a:gd name="T11" fmla="*/ 1 h 5"/>
                  <a:gd name="T12" fmla="*/ 4 w 5"/>
                  <a:gd name="T13" fmla="*/ 0 h 5"/>
                  <a:gd name="T14" fmla="*/ 5 w 5"/>
                  <a:gd name="T15" fmla="*/ 0 h 5"/>
                  <a:gd name="T16" fmla="*/ 5 w 5"/>
                  <a:gd name="T17" fmla="*/ 0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"/>
                  <a:gd name="T28" fmla="*/ 0 h 5"/>
                  <a:gd name="T29" fmla="*/ 5 w 5"/>
                  <a:gd name="T30" fmla="*/ 5 h 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" h="5">
                    <a:moveTo>
                      <a:pt x="0" y="5"/>
                    </a:moveTo>
                    <a:lnTo>
                      <a:pt x="2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0" name="Freeform 592"/>
              <p:cNvSpPr>
                <a:spLocks/>
              </p:cNvSpPr>
              <p:nvPr/>
            </p:nvSpPr>
            <p:spPr bwMode="auto">
              <a:xfrm>
                <a:off x="2114" y="2945"/>
                <a:ext cx="25" cy="25"/>
              </a:xfrm>
              <a:custGeom>
                <a:avLst/>
                <a:gdLst>
                  <a:gd name="T0" fmla="*/ 0 w 25"/>
                  <a:gd name="T1" fmla="*/ 25 h 25"/>
                  <a:gd name="T2" fmla="*/ 2 w 25"/>
                  <a:gd name="T3" fmla="*/ 23 h 25"/>
                  <a:gd name="T4" fmla="*/ 3 w 25"/>
                  <a:gd name="T5" fmla="*/ 23 h 25"/>
                  <a:gd name="T6" fmla="*/ 3 w 25"/>
                  <a:gd name="T7" fmla="*/ 22 h 25"/>
                  <a:gd name="T8" fmla="*/ 5 w 25"/>
                  <a:gd name="T9" fmla="*/ 22 h 25"/>
                  <a:gd name="T10" fmla="*/ 7 w 25"/>
                  <a:gd name="T11" fmla="*/ 20 h 25"/>
                  <a:gd name="T12" fmla="*/ 7 w 25"/>
                  <a:gd name="T13" fmla="*/ 20 h 25"/>
                  <a:gd name="T14" fmla="*/ 8 w 25"/>
                  <a:gd name="T15" fmla="*/ 18 h 25"/>
                  <a:gd name="T16" fmla="*/ 8 w 25"/>
                  <a:gd name="T17" fmla="*/ 18 h 25"/>
                  <a:gd name="T18" fmla="*/ 10 w 25"/>
                  <a:gd name="T19" fmla="*/ 15 h 25"/>
                  <a:gd name="T20" fmla="*/ 12 w 25"/>
                  <a:gd name="T21" fmla="*/ 13 h 25"/>
                  <a:gd name="T22" fmla="*/ 13 w 25"/>
                  <a:gd name="T23" fmla="*/ 10 h 25"/>
                  <a:gd name="T24" fmla="*/ 15 w 25"/>
                  <a:gd name="T25" fmla="*/ 8 h 25"/>
                  <a:gd name="T26" fmla="*/ 18 w 25"/>
                  <a:gd name="T27" fmla="*/ 5 h 25"/>
                  <a:gd name="T28" fmla="*/ 20 w 25"/>
                  <a:gd name="T29" fmla="*/ 3 h 25"/>
                  <a:gd name="T30" fmla="*/ 22 w 25"/>
                  <a:gd name="T31" fmla="*/ 2 h 25"/>
                  <a:gd name="T32" fmla="*/ 25 w 25"/>
                  <a:gd name="T33" fmla="*/ 0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"/>
                  <a:gd name="T52" fmla="*/ 0 h 25"/>
                  <a:gd name="T53" fmla="*/ 25 w 25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" h="25">
                    <a:moveTo>
                      <a:pt x="0" y="25"/>
                    </a:moveTo>
                    <a:lnTo>
                      <a:pt x="2" y="23"/>
                    </a:lnTo>
                    <a:lnTo>
                      <a:pt x="3" y="23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8" y="18"/>
                    </a:lnTo>
                    <a:lnTo>
                      <a:pt x="10" y="15"/>
                    </a:lnTo>
                    <a:lnTo>
                      <a:pt x="12" y="13"/>
                    </a:lnTo>
                    <a:lnTo>
                      <a:pt x="13" y="10"/>
                    </a:lnTo>
                    <a:lnTo>
                      <a:pt x="15" y="8"/>
                    </a:lnTo>
                    <a:lnTo>
                      <a:pt x="18" y="5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5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1" name="Freeform 593"/>
              <p:cNvSpPr>
                <a:spLocks/>
              </p:cNvSpPr>
              <p:nvPr/>
            </p:nvSpPr>
            <p:spPr bwMode="auto">
              <a:xfrm>
                <a:off x="2210" y="2947"/>
                <a:ext cx="29" cy="28"/>
              </a:xfrm>
              <a:custGeom>
                <a:avLst/>
                <a:gdLst>
                  <a:gd name="T0" fmla="*/ 29 w 29"/>
                  <a:gd name="T1" fmla="*/ 0 h 28"/>
                  <a:gd name="T2" fmla="*/ 25 w 29"/>
                  <a:gd name="T3" fmla="*/ 3 h 28"/>
                  <a:gd name="T4" fmla="*/ 22 w 29"/>
                  <a:gd name="T5" fmla="*/ 6 h 28"/>
                  <a:gd name="T6" fmla="*/ 17 w 29"/>
                  <a:gd name="T7" fmla="*/ 10 h 28"/>
                  <a:gd name="T8" fmla="*/ 14 w 29"/>
                  <a:gd name="T9" fmla="*/ 13 h 28"/>
                  <a:gd name="T10" fmla="*/ 9 w 29"/>
                  <a:gd name="T11" fmla="*/ 15 h 28"/>
                  <a:gd name="T12" fmla="*/ 5 w 29"/>
                  <a:gd name="T13" fmla="*/ 18 h 28"/>
                  <a:gd name="T14" fmla="*/ 2 w 29"/>
                  <a:gd name="T15" fmla="*/ 23 h 28"/>
                  <a:gd name="T16" fmla="*/ 0 w 29"/>
                  <a:gd name="T17" fmla="*/ 28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28"/>
                  <a:gd name="T29" fmla="*/ 29 w 29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28">
                    <a:moveTo>
                      <a:pt x="29" y="0"/>
                    </a:moveTo>
                    <a:lnTo>
                      <a:pt x="25" y="3"/>
                    </a:lnTo>
                    <a:lnTo>
                      <a:pt x="22" y="6"/>
                    </a:lnTo>
                    <a:lnTo>
                      <a:pt x="17" y="10"/>
                    </a:lnTo>
                    <a:lnTo>
                      <a:pt x="14" y="13"/>
                    </a:lnTo>
                    <a:lnTo>
                      <a:pt x="9" y="15"/>
                    </a:lnTo>
                    <a:lnTo>
                      <a:pt x="5" y="18"/>
                    </a:lnTo>
                    <a:lnTo>
                      <a:pt x="2" y="23"/>
                    </a:lnTo>
                    <a:lnTo>
                      <a:pt x="0" y="2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2" name="Freeform 594"/>
              <p:cNvSpPr>
                <a:spLocks/>
              </p:cNvSpPr>
              <p:nvPr/>
            </p:nvSpPr>
            <p:spPr bwMode="auto">
              <a:xfrm>
                <a:off x="2197" y="2963"/>
                <a:ext cx="13" cy="15"/>
              </a:xfrm>
              <a:custGeom>
                <a:avLst/>
                <a:gdLst>
                  <a:gd name="T0" fmla="*/ 13 w 13"/>
                  <a:gd name="T1" fmla="*/ 0 h 15"/>
                  <a:gd name="T2" fmla="*/ 12 w 13"/>
                  <a:gd name="T3" fmla="*/ 2 h 15"/>
                  <a:gd name="T4" fmla="*/ 10 w 13"/>
                  <a:gd name="T5" fmla="*/ 4 h 15"/>
                  <a:gd name="T6" fmla="*/ 8 w 13"/>
                  <a:gd name="T7" fmla="*/ 7 h 15"/>
                  <a:gd name="T8" fmla="*/ 7 w 13"/>
                  <a:gd name="T9" fmla="*/ 9 h 15"/>
                  <a:gd name="T10" fmla="*/ 5 w 13"/>
                  <a:gd name="T11" fmla="*/ 10 h 15"/>
                  <a:gd name="T12" fmla="*/ 2 w 13"/>
                  <a:gd name="T13" fmla="*/ 12 h 15"/>
                  <a:gd name="T14" fmla="*/ 0 w 13"/>
                  <a:gd name="T15" fmla="*/ 14 h 15"/>
                  <a:gd name="T16" fmla="*/ 0 w 13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"/>
                  <a:gd name="T28" fmla="*/ 0 h 15"/>
                  <a:gd name="T29" fmla="*/ 13 w 13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" h="15">
                    <a:moveTo>
                      <a:pt x="13" y="0"/>
                    </a:moveTo>
                    <a:lnTo>
                      <a:pt x="12" y="2"/>
                    </a:lnTo>
                    <a:lnTo>
                      <a:pt x="10" y="4"/>
                    </a:lnTo>
                    <a:lnTo>
                      <a:pt x="8" y="7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3" name="Freeform 595"/>
              <p:cNvSpPr>
                <a:spLocks/>
              </p:cNvSpPr>
              <p:nvPr/>
            </p:nvSpPr>
            <p:spPr bwMode="auto">
              <a:xfrm>
                <a:off x="2506" y="2915"/>
                <a:ext cx="28" cy="38"/>
              </a:xfrm>
              <a:custGeom>
                <a:avLst/>
                <a:gdLst>
                  <a:gd name="T0" fmla="*/ 28 w 28"/>
                  <a:gd name="T1" fmla="*/ 0 h 38"/>
                  <a:gd name="T2" fmla="*/ 25 w 28"/>
                  <a:gd name="T3" fmla="*/ 4 h 38"/>
                  <a:gd name="T4" fmla="*/ 20 w 28"/>
                  <a:gd name="T5" fmla="*/ 9 h 38"/>
                  <a:gd name="T6" fmla="*/ 15 w 28"/>
                  <a:gd name="T7" fmla="*/ 14 h 38"/>
                  <a:gd name="T8" fmla="*/ 12 w 28"/>
                  <a:gd name="T9" fmla="*/ 17 h 38"/>
                  <a:gd name="T10" fmla="*/ 7 w 28"/>
                  <a:gd name="T11" fmla="*/ 22 h 38"/>
                  <a:gd name="T12" fmla="*/ 4 w 28"/>
                  <a:gd name="T13" fmla="*/ 27 h 38"/>
                  <a:gd name="T14" fmla="*/ 2 w 28"/>
                  <a:gd name="T15" fmla="*/ 32 h 38"/>
                  <a:gd name="T16" fmla="*/ 0 w 28"/>
                  <a:gd name="T17" fmla="*/ 38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38"/>
                  <a:gd name="T29" fmla="*/ 28 w 28"/>
                  <a:gd name="T30" fmla="*/ 38 h 3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38">
                    <a:moveTo>
                      <a:pt x="28" y="0"/>
                    </a:moveTo>
                    <a:lnTo>
                      <a:pt x="25" y="4"/>
                    </a:lnTo>
                    <a:lnTo>
                      <a:pt x="20" y="9"/>
                    </a:lnTo>
                    <a:lnTo>
                      <a:pt x="15" y="14"/>
                    </a:lnTo>
                    <a:lnTo>
                      <a:pt x="12" y="17"/>
                    </a:lnTo>
                    <a:lnTo>
                      <a:pt x="7" y="22"/>
                    </a:lnTo>
                    <a:lnTo>
                      <a:pt x="4" y="27"/>
                    </a:lnTo>
                    <a:lnTo>
                      <a:pt x="2" y="32"/>
                    </a:lnTo>
                    <a:lnTo>
                      <a:pt x="0" y="38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4" name="Freeform 596"/>
              <p:cNvSpPr>
                <a:spLocks/>
              </p:cNvSpPr>
              <p:nvPr/>
            </p:nvSpPr>
            <p:spPr bwMode="auto">
              <a:xfrm>
                <a:off x="2529" y="2917"/>
                <a:ext cx="15" cy="15"/>
              </a:xfrm>
              <a:custGeom>
                <a:avLst/>
                <a:gdLst>
                  <a:gd name="T0" fmla="*/ 15 w 15"/>
                  <a:gd name="T1" fmla="*/ 0 h 15"/>
                  <a:gd name="T2" fmla="*/ 14 w 15"/>
                  <a:gd name="T3" fmla="*/ 2 h 15"/>
                  <a:gd name="T4" fmla="*/ 12 w 15"/>
                  <a:gd name="T5" fmla="*/ 5 h 15"/>
                  <a:gd name="T6" fmla="*/ 10 w 15"/>
                  <a:gd name="T7" fmla="*/ 7 h 15"/>
                  <a:gd name="T8" fmla="*/ 9 w 15"/>
                  <a:gd name="T9" fmla="*/ 8 h 15"/>
                  <a:gd name="T10" fmla="*/ 5 w 15"/>
                  <a:gd name="T11" fmla="*/ 10 h 15"/>
                  <a:gd name="T12" fmla="*/ 4 w 15"/>
                  <a:gd name="T13" fmla="*/ 12 h 15"/>
                  <a:gd name="T14" fmla="*/ 2 w 15"/>
                  <a:gd name="T15" fmla="*/ 13 h 15"/>
                  <a:gd name="T16" fmla="*/ 0 w 15"/>
                  <a:gd name="T17" fmla="*/ 15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"/>
                  <a:gd name="T28" fmla="*/ 0 h 15"/>
                  <a:gd name="T29" fmla="*/ 15 w 15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" h="15">
                    <a:moveTo>
                      <a:pt x="15" y="0"/>
                    </a:moveTo>
                    <a:lnTo>
                      <a:pt x="14" y="2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0" y="1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5" name="Freeform 597"/>
              <p:cNvSpPr>
                <a:spLocks/>
              </p:cNvSpPr>
              <p:nvPr/>
            </p:nvSpPr>
            <p:spPr bwMode="auto">
              <a:xfrm>
                <a:off x="2598" y="2947"/>
                <a:ext cx="36" cy="23"/>
              </a:xfrm>
              <a:custGeom>
                <a:avLst/>
                <a:gdLst>
                  <a:gd name="T0" fmla="*/ 36 w 36"/>
                  <a:gd name="T1" fmla="*/ 0 h 23"/>
                  <a:gd name="T2" fmla="*/ 31 w 36"/>
                  <a:gd name="T3" fmla="*/ 3 h 23"/>
                  <a:gd name="T4" fmla="*/ 26 w 36"/>
                  <a:gd name="T5" fmla="*/ 5 h 23"/>
                  <a:gd name="T6" fmla="*/ 21 w 36"/>
                  <a:gd name="T7" fmla="*/ 6 h 23"/>
                  <a:gd name="T8" fmla="*/ 16 w 36"/>
                  <a:gd name="T9" fmla="*/ 10 h 23"/>
                  <a:gd name="T10" fmla="*/ 13 w 36"/>
                  <a:gd name="T11" fmla="*/ 11 h 23"/>
                  <a:gd name="T12" fmla="*/ 8 w 36"/>
                  <a:gd name="T13" fmla="*/ 15 h 23"/>
                  <a:gd name="T14" fmla="*/ 5 w 36"/>
                  <a:gd name="T15" fmla="*/ 18 h 23"/>
                  <a:gd name="T16" fmla="*/ 1 w 36"/>
                  <a:gd name="T17" fmla="*/ 23 h 23"/>
                  <a:gd name="T18" fmla="*/ 1 w 36"/>
                  <a:gd name="T19" fmla="*/ 23 h 23"/>
                  <a:gd name="T20" fmla="*/ 1 w 36"/>
                  <a:gd name="T21" fmla="*/ 23 h 23"/>
                  <a:gd name="T22" fmla="*/ 0 w 36"/>
                  <a:gd name="T23" fmla="*/ 23 h 23"/>
                  <a:gd name="T24" fmla="*/ 0 w 36"/>
                  <a:gd name="T25" fmla="*/ 23 h 23"/>
                  <a:gd name="T26" fmla="*/ 0 w 36"/>
                  <a:gd name="T27" fmla="*/ 23 h 23"/>
                  <a:gd name="T28" fmla="*/ 0 w 36"/>
                  <a:gd name="T29" fmla="*/ 23 h 23"/>
                  <a:gd name="T30" fmla="*/ 0 w 36"/>
                  <a:gd name="T31" fmla="*/ 21 h 23"/>
                  <a:gd name="T32" fmla="*/ 0 w 36"/>
                  <a:gd name="T33" fmla="*/ 21 h 2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6"/>
                  <a:gd name="T52" fmla="*/ 0 h 23"/>
                  <a:gd name="T53" fmla="*/ 36 w 36"/>
                  <a:gd name="T54" fmla="*/ 23 h 2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6" h="23">
                    <a:moveTo>
                      <a:pt x="36" y="0"/>
                    </a:moveTo>
                    <a:lnTo>
                      <a:pt x="31" y="3"/>
                    </a:lnTo>
                    <a:lnTo>
                      <a:pt x="26" y="5"/>
                    </a:lnTo>
                    <a:lnTo>
                      <a:pt x="21" y="6"/>
                    </a:lnTo>
                    <a:lnTo>
                      <a:pt x="16" y="10"/>
                    </a:lnTo>
                    <a:lnTo>
                      <a:pt x="13" y="11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1" y="23"/>
                    </a:lnTo>
                    <a:lnTo>
                      <a:pt x="0" y="23"/>
                    </a:lnTo>
                    <a:lnTo>
                      <a:pt x="0" y="21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6" name="Freeform 598"/>
              <p:cNvSpPr>
                <a:spLocks/>
              </p:cNvSpPr>
              <p:nvPr/>
            </p:nvSpPr>
            <p:spPr bwMode="auto">
              <a:xfrm>
                <a:off x="2616" y="2947"/>
                <a:ext cx="13" cy="3"/>
              </a:xfrm>
              <a:custGeom>
                <a:avLst/>
                <a:gdLst>
                  <a:gd name="T0" fmla="*/ 13 w 13"/>
                  <a:gd name="T1" fmla="*/ 0 h 3"/>
                  <a:gd name="T2" fmla="*/ 11 w 13"/>
                  <a:gd name="T3" fmla="*/ 0 h 3"/>
                  <a:gd name="T4" fmla="*/ 10 w 13"/>
                  <a:gd name="T5" fmla="*/ 0 h 3"/>
                  <a:gd name="T6" fmla="*/ 8 w 13"/>
                  <a:gd name="T7" fmla="*/ 0 h 3"/>
                  <a:gd name="T8" fmla="*/ 7 w 13"/>
                  <a:gd name="T9" fmla="*/ 0 h 3"/>
                  <a:gd name="T10" fmla="*/ 5 w 13"/>
                  <a:gd name="T11" fmla="*/ 1 h 3"/>
                  <a:gd name="T12" fmla="*/ 3 w 13"/>
                  <a:gd name="T13" fmla="*/ 1 h 3"/>
                  <a:gd name="T14" fmla="*/ 2 w 13"/>
                  <a:gd name="T15" fmla="*/ 1 h 3"/>
                  <a:gd name="T16" fmla="*/ 0 w 13"/>
                  <a:gd name="T17" fmla="*/ 3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"/>
                  <a:gd name="T28" fmla="*/ 0 h 3"/>
                  <a:gd name="T29" fmla="*/ 13 w 13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" h="3">
                    <a:moveTo>
                      <a:pt x="13" y="0"/>
                    </a:move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7" name="Freeform 599"/>
              <p:cNvSpPr>
                <a:spLocks/>
              </p:cNvSpPr>
              <p:nvPr/>
            </p:nvSpPr>
            <p:spPr bwMode="auto">
              <a:xfrm>
                <a:off x="2591" y="2942"/>
                <a:ext cx="30" cy="25"/>
              </a:xfrm>
              <a:custGeom>
                <a:avLst/>
                <a:gdLst>
                  <a:gd name="T0" fmla="*/ 30 w 30"/>
                  <a:gd name="T1" fmla="*/ 0 h 25"/>
                  <a:gd name="T2" fmla="*/ 27 w 30"/>
                  <a:gd name="T3" fmla="*/ 1 h 25"/>
                  <a:gd name="T4" fmla="*/ 23 w 30"/>
                  <a:gd name="T5" fmla="*/ 5 h 25"/>
                  <a:gd name="T6" fmla="*/ 18 w 30"/>
                  <a:gd name="T7" fmla="*/ 8 h 25"/>
                  <a:gd name="T8" fmla="*/ 15 w 30"/>
                  <a:gd name="T9" fmla="*/ 10 h 25"/>
                  <a:gd name="T10" fmla="*/ 10 w 30"/>
                  <a:gd name="T11" fmla="*/ 13 h 25"/>
                  <a:gd name="T12" fmla="*/ 7 w 30"/>
                  <a:gd name="T13" fmla="*/ 16 h 25"/>
                  <a:gd name="T14" fmla="*/ 3 w 30"/>
                  <a:gd name="T15" fmla="*/ 20 h 25"/>
                  <a:gd name="T16" fmla="*/ 0 w 30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25"/>
                  <a:gd name="T29" fmla="*/ 30 w 30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25">
                    <a:moveTo>
                      <a:pt x="30" y="0"/>
                    </a:moveTo>
                    <a:lnTo>
                      <a:pt x="27" y="1"/>
                    </a:lnTo>
                    <a:lnTo>
                      <a:pt x="23" y="5"/>
                    </a:lnTo>
                    <a:lnTo>
                      <a:pt x="18" y="8"/>
                    </a:lnTo>
                    <a:lnTo>
                      <a:pt x="15" y="10"/>
                    </a:lnTo>
                    <a:lnTo>
                      <a:pt x="10" y="13"/>
                    </a:lnTo>
                    <a:lnTo>
                      <a:pt x="7" y="16"/>
                    </a:lnTo>
                    <a:lnTo>
                      <a:pt x="3" y="20"/>
                    </a:lnTo>
                    <a:lnTo>
                      <a:pt x="0" y="25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8" name="Freeform 600"/>
              <p:cNvSpPr>
                <a:spLocks/>
              </p:cNvSpPr>
              <p:nvPr/>
            </p:nvSpPr>
            <p:spPr bwMode="auto">
              <a:xfrm>
                <a:off x="1405" y="2960"/>
                <a:ext cx="580" cy="786"/>
              </a:xfrm>
              <a:custGeom>
                <a:avLst/>
                <a:gdLst>
                  <a:gd name="T0" fmla="*/ 51 w 580"/>
                  <a:gd name="T1" fmla="*/ 106 h 786"/>
                  <a:gd name="T2" fmla="*/ 96 w 580"/>
                  <a:gd name="T3" fmla="*/ 80 h 786"/>
                  <a:gd name="T4" fmla="*/ 171 w 580"/>
                  <a:gd name="T5" fmla="*/ 43 h 786"/>
                  <a:gd name="T6" fmla="*/ 241 w 580"/>
                  <a:gd name="T7" fmla="*/ 18 h 786"/>
                  <a:gd name="T8" fmla="*/ 289 w 580"/>
                  <a:gd name="T9" fmla="*/ 7 h 786"/>
                  <a:gd name="T10" fmla="*/ 339 w 580"/>
                  <a:gd name="T11" fmla="*/ 0 h 786"/>
                  <a:gd name="T12" fmla="*/ 383 w 580"/>
                  <a:gd name="T13" fmla="*/ 0 h 786"/>
                  <a:gd name="T14" fmla="*/ 425 w 580"/>
                  <a:gd name="T15" fmla="*/ 2 h 786"/>
                  <a:gd name="T16" fmla="*/ 463 w 580"/>
                  <a:gd name="T17" fmla="*/ 8 h 786"/>
                  <a:gd name="T18" fmla="*/ 495 w 580"/>
                  <a:gd name="T19" fmla="*/ 17 h 786"/>
                  <a:gd name="T20" fmla="*/ 521 w 580"/>
                  <a:gd name="T21" fmla="*/ 28 h 786"/>
                  <a:gd name="T22" fmla="*/ 541 w 580"/>
                  <a:gd name="T23" fmla="*/ 40 h 786"/>
                  <a:gd name="T24" fmla="*/ 556 w 580"/>
                  <a:gd name="T25" fmla="*/ 53 h 786"/>
                  <a:gd name="T26" fmla="*/ 563 w 580"/>
                  <a:gd name="T27" fmla="*/ 66 h 786"/>
                  <a:gd name="T28" fmla="*/ 565 w 580"/>
                  <a:gd name="T29" fmla="*/ 85 h 786"/>
                  <a:gd name="T30" fmla="*/ 560 w 580"/>
                  <a:gd name="T31" fmla="*/ 121 h 786"/>
                  <a:gd name="T32" fmla="*/ 550 w 580"/>
                  <a:gd name="T33" fmla="*/ 182 h 786"/>
                  <a:gd name="T34" fmla="*/ 543 w 580"/>
                  <a:gd name="T35" fmla="*/ 232 h 786"/>
                  <a:gd name="T36" fmla="*/ 541 w 580"/>
                  <a:gd name="T37" fmla="*/ 265 h 786"/>
                  <a:gd name="T38" fmla="*/ 546 w 580"/>
                  <a:gd name="T39" fmla="*/ 313 h 786"/>
                  <a:gd name="T40" fmla="*/ 563 w 580"/>
                  <a:gd name="T41" fmla="*/ 375 h 786"/>
                  <a:gd name="T42" fmla="*/ 575 w 580"/>
                  <a:gd name="T43" fmla="*/ 418 h 786"/>
                  <a:gd name="T44" fmla="*/ 580 w 580"/>
                  <a:gd name="T45" fmla="*/ 444 h 786"/>
                  <a:gd name="T46" fmla="*/ 578 w 580"/>
                  <a:gd name="T47" fmla="*/ 467 h 786"/>
                  <a:gd name="T48" fmla="*/ 571 w 580"/>
                  <a:gd name="T49" fmla="*/ 487 h 786"/>
                  <a:gd name="T50" fmla="*/ 556 w 580"/>
                  <a:gd name="T51" fmla="*/ 504 h 786"/>
                  <a:gd name="T52" fmla="*/ 530 w 580"/>
                  <a:gd name="T53" fmla="*/ 522 h 786"/>
                  <a:gd name="T54" fmla="*/ 476 w 580"/>
                  <a:gd name="T55" fmla="*/ 550 h 786"/>
                  <a:gd name="T56" fmla="*/ 398 w 580"/>
                  <a:gd name="T57" fmla="*/ 588 h 786"/>
                  <a:gd name="T58" fmla="*/ 332 w 580"/>
                  <a:gd name="T59" fmla="*/ 621 h 786"/>
                  <a:gd name="T60" fmla="*/ 294 w 580"/>
                  <a:gd name="T61" fmla="*/ 648 h 786"/>
                  <a:gd name="T62" fmla="*/ 251 w 580"/>
                  <a:gd name="T63" fmla="*/ 694 h 786"/>
                  <a:gd name="T64" fmla="*/ 202 w 580"/>
                  <a:gd name="T65" fmla="*/ 746 h 786"/>
                  <a:gd name="T66" fmla="*/ 172 w 580"/>
                  <a:gd name="T67" fmla="*/ 774 h 786"/>
                  <a:gd name="T68" fmla="*/ 157 w 580"/>
                  <a:gd name="T69" fmla="*/ 786 h 786"/>
                  <a:gd name="T70" fmla="*/ 148 w 580"/>
                  <a:gd name="T71" fmla="*/ 784 h 786"/>
                  <a:gd name="T72" fmla="*/ 129 w 580"/>
                  <a:gd name="T73" fmla="*/ 762 h 786"/>
                  <a:gd name="T74" fmla="*/ 94 w 580"/>
                  <a:gd name="T75" fmla="*/ 701 h 786"/>
                  <a:gd name="T76" fmla="*/ 54 w 580"/>
                  <a:gd name="T77" fmla="*/ 618 h 786"/>
                  <a:gd name="T78" fmla="*/ 30 w 580"/>
                  <a:gd name="T79" fmla="*/ 558 h 786"/>
                  <a:gd name="T80" fmla="*/ 11 w 580"/>
                  <a:gd name="T81" fmla="*/ 502 h 786"/>
                  <a:gd name="T82" fmla="*/ 1 w 580"/>
                  <a:gd name="T83" fmla="*/ 454 h 786"/>
                  <a:gd name="T84" fmla="*/ 0 w 580"/>
                  <a:gd name="T85" fmla="*/ 394 h 786"/>
                  <a:gd name="T86" fmla="*/ 3 w 580"/>
                  <a:gd name="T87" fmla="*/ 305 h 786"/>
                  <a:gd name="T88" fmla="*/ 13 w 580"/>
                  <a:gd name="T89" fmla="*/ 212 h 786"/>
                  <a:gd name="T90" fmla="*/ 26 w 580"/>
                  <a:gd name="T91" fmla="*/ 152 h 786"/>
                  <a:gd name="T92" fmla="*/ 38 w 580"/>
                  <a:gd name="T93" fmla="*/ 123 h 78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80"/>
                  <a:gd name="T142" fmla="*/ 0 h 786"/>
                  <a:gd name="T143" fmla="*/ 580 w 580"/>
                  <a:gd name="T144" fmla="*/ 786 h 78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80" h="786">
                    <a:moveTo>
                      <a:pt x="45" y="109"/>
                    </a:moveTo>
                    <a:lnTo>
                      <a:pt x="51" y="106"/>
                    </a:lnTo>
                    <a:lnTo>
                      <a:pt x="69" y="94"/>
                    </a:lnTo>
                    <a:lnTo>
                      <a:pt x="96" y="80"/>
                    </a:lnTo>
                    <a:lnTo>
                      <a:pt x="131" y="61"/>
                    </a:lnTo>
                    <a:lnTo>
                      <a:pt x="171" y="43"/>
                    </a:lnTo>
                    <a:lnTo>
                      <a:pt x="217" y="27"/>
                    </a:lnTo>
                    <a:lnTo>
                      <a:pt x="241" y="18"/>
                    </a:lnTo>
                    <a:lnTo>
                      <a:pt x="265" y="12"/>
                    </a:lnTo>
                    <a:lnTo>
                      <a:pt x="289" y="7"/>
                    </a:lnTo>
                    <a:lnTo>
                      <a:pt x="314" y="3"/>
                    </a:lnTo>
                    <a:lnTo>
                      <a:pt x="339" y="0"/>
                    </a:lnTo>
                    <a:lnTo>
                      <a:pt x="362" y="0"/>
                    </a:lnTo>
                    <a:lnTo>
                      <a:pt x="383" y="0"/>
                    </a:lnTo>
                    <a:lnTo>
                      <a:pt x="405" y="0"/>
                    </a:lnTo>
                    <a:lnTo>
                      <a:pt x="425" y="2"/>
                    </a:lnTo>
                    <a:lnTo>
                      <a:pt x="445" y="5"/>
                    </a:lnTo>
                    <a:lnTo>
                      <a:pt x="463" y="8"/>
                    </a:lnTo>
                    <a:lnTo>
                      <a:pt x="480" y="13"/>
                    </a:lnTo>
                    <a:lnTo>
                      <a:pt x="495" y="17"/>
                    </a:lnTo>
                    <a:lnTo>
                      <a:pt x="508" y="22"/>
                    </a:lnTo>
                    <a:lnTo>
                      <a:pt x="521" y="28"/>
                    </a:lnTo>
                    <a:lnTo>
                      <a:pt x="531" y="33"/>
                    </a:lnTo>
                    <a:lnTo>
                      <a:pt x="541" y="40"/>
                    </a:lnTo>
                    <a:lnTo>
                      <a:pt x="550" y="46"/>
                    </a:lnTo>
                    <a:lnTo>
                      <a:pt x="556" y="53"/>
                    </a:lnTo>
                    <a:lnTo>
                      <a:pt x="560" y="58"/>
                    </a:lnTo>
                    <a:lnTo>
                      <a:pt x="563" y="66"/>
                    </a:lnTo>
                    <a:lnTo>
                      <a:pt x="565" y="75"/>
                    </a:lnTo>
                    <a:lnTo>
                      <a:pt x="565" y="85"/>
                    </a:lnTo>
                    <a:lnTo>
                      <a:pt x="563" y="96"/>
                    </a:lnTo>
                    <a:lnTo>
                      <a:pt x="560" y="121"/>
                    </a:lnTo>
                    <a:lnTo>
                      <a:pt x="555" y="151"/>
                    </a:lnTo>
                    <a:lnTo>
                      <a:pt x="550" y="182"/>
                    </a:lnTo>
                    <a:lnTo>
                      <a:pt x="545" y="215"/>
                    </a:lnTo>
                    <a:lnTo>
                      <a:pt x="543" y="232"/>
                    </a:lnTo>
                    <a:lnTo>
                      <a:pt x="541" y="249"/>
                    </a:lnTo>
                    <a:lnTo>
                      <a:pt x="541" y="265"/>
                    </a:lnTo>
                    <a:lnTo>
                      <a:pt x="541" y="280"/>
                    </a:lnTo>
                    <a:lnTo>
                      <a:pt x="546" y="313"/>
                    </a:lnTo>
                    <a:lnTo>
                      <a:pt x="555" y="343"/>
                    </a:lnTo>
                    <a:lnTo>
                      <a:pt x="563" y="375"/>
                    </a:lnTo>
                    <a:lnTo>
                      <a:pt x="571" y="403"/>
                    </a:lnTo>
                    <a:lnTo>
                      <a:pt x="575" y="418"/>
                    </a:lnTo>
                    <a:lnTo>
                      <a:pt x="578" y="431"/>
                    </a:lnTo>
                    <a:lnTo>
                      <a:pt x="580" y="444"/>
                    </a:lnTo>
                    <a:lnTo>
                      <a:pt x="580" y="456"/>
                    </a:lnTo>
                    <a:lnTo>
                      <a:pt x="578" y="467"/>
                    </a:lnTo>
                    <a:lnTo>
                      <a:pt x="576" y="477"/>
                    </a:lnTo>
                    <a:lnTo>
                      <a:pt x="571" y="487"/>
                    </a:lnTo>
                    <a:lnTo>
                      <a:pt x="565" y="496"/>
                    </a:lnTo>
                    <a:lnTo>
                      <a:pt x="556" y="504"/>
                    </a:lnTo>
                    <a:lnTo>
                      <a:pt x="545" y="512"/>
                    </a:lnTo>
                    <a:lnTo>
                      <a:pt x="530" y="522"/>
                    </a:lnTo>
                    <a:lnTo>
                      <a:pt x="513" y="532"/>
                    </a:lnTo>
                    <a:lnTo>
                      <a:pt x="476" y="550"/>
                    </a:lnTo>
                    <a:lnTo>
                      <a:pt x="437" y="570"/>
                    </a:lnTo>
                    <a:lnTo>
                      <a:pt x="398" y="588"/>
                    </a:lnTo>
                    <a:lnTo>
                      <a:pt x="362" y="607"/>
                    </a:lnTo>
                    <a:lnTo>
                      <a:pt x="332" y="621"/>
                    </a:lnTo>
                    <a:lnTo>
                      <a:pt x="312" y="633"/>
                    </a:lnTo>
                    <a:lnTo>
                      <a:pt x="294" y="648"/>
                    </a:lnTo>
                    <a:lnTo>
                      <a:pt x="274" y="670"/>
                    </a:lnTo>
                    <a:lnTo>
                      <a:pt x="251" y="694"/>
                    </a:lnTo>
                    <a:lnTo>
                      <a:pt x="226" y="721"/>
                    </a:lnTo>
                    <a:lnTo>
                      <a:pt x="202" y="746"/>
                    </a:lnTo>
                    <a:lnTo>
                      <a:pt x="182" y="766"/>
                    </a:lnTo>
                    <a:lnTo>
                      <a:pt x="172" y="774"/>
                    </a:lnTo>
                    <a:lnTo>
                      <a:pt x="164" y="781"/>
                    </a:lnTo>
                    <a:lnTo>
                      <a:pt x="157" y="786"/>
                    </a:lnTo>
                    <a:lnTo>
                      <a:pt x="153" y="786"/>
                    </a:lnTo>
                    <a:lnTo>
                      <a:pt x="148" y="784"/>
                    </a:lnTo>
                    <a:lnTo>
                      <a:pt x="139" y="776"/>
                    </a:lnTo>
                    <a:lnTo>
                      <a:pt x="129" y="762"/>
                    </a:lnTo>
                    <a:lnTo>
                      <a:pt x="119" y="746"/>
                    </a:lnTo>
                    <a:lnTo>
                      <a:pt x="94" y="701"/>
                    </a:lnTo>
                    <a:lnTo>
                      <a:pt x="68" y="646"/>
                    </a:lnTo>
                    <a:lnTo>
                      <a:pt x="54" y="618"/>
                    </a:lnTo>
                    <a:lnTo>
                      <a:pt x="41" y="588"/>
                    </a:lnTo>
                    <a:lnTo>
                      <a:pt x="30" y="558"/>
                    </a:lnTo>
                    <a:lnTo>
                      <a:pt x="20" y="530"/>
                    </a:lnTo>
                    <a:lnTo>
                      <a:pt x="11" y="502"/>
                    </a:lnTo>
                    <a:lnTo>
                      <a:pt x="5" y="477"/>
                    </a:lnTo>
                    <a:lnTo>
                      <a:pt x="1" y="454"/>
                    </a:lnTo>
                    <a:lnTo>
                      <a:pt x="0" y="434"/>
                    </a:lnTo>
                    <a:lnTo>
                      <a:pt x="0" y="394"/>
                    </a:lnTo>
                    <a:lnTo>
                      <a:pt x="1" y="351"/>
                    </a:lnTo>
                    <a:lnTo>
                      <a:pt x="3" y="305"/>
                    </a:lnTo>
                    <a:lnTo>
                      <a:pt x="8" y="257"/>
                    </a:lnTo>
                    <a:lnTo>
                      <a:pt x="13" y="212"/>
                    </a:lnTo>
                    <a:lnTo>
                      <a:pt x="21" y="172"/>
                    </a:lnTo>
                    <a:lnTo>
                      <a:pt x="26" y="152"/>
                    </a:lnTo>
                    <a:lnTo>
                      <a:pt x="33" y="136"/>
                    </a:lnTo>
                    <a:lnTo>
                      <a:pt x="38" y="123"/>
                    </a:lnTo>
                    <a:lnTo>
                      <a:pt x="45" y="10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89" name="Freeform 601"/>
              <p:cNvSpPr>
                <a:spLocks/>
              </p:cNvSpPr>
              <p:nvPr/>
            </p:nvSpPr>
            <p:spPr bwMode="auto">
              <a:xfrm>
                <a:off x="1413" y="2970"/>
                <a:ext cx="557" cy="754"/>
              </a:xfrm>
              <a:custGeom>
                <a:avLst/>
                <a:gdLst>
                  <a:gd name="T0" fmla="*/ 50 w 557"/>
                  <a:gd name="T1" fmla="*/ 103 h 754"/>
                  <a:gd name="T2" fmla="*/ 93 w 557"/>
                  <a:gd name="T3" fmla="*/ 78 h 754"/>
                  <a:gd name="T4" fmla="*/ 166 w 557"/>
                  <a:gd name="T5" fmla="*/ 43 h 754"/>
                  <a:gd name="T6" fmla="*/ 231 w 557"/>
                  <a:gd name="T7" fmla="*/ 18 h 754"/>
                  <a:gd name="T8" fmla="*/ 279 w 557"/>
                  <a:gd name="T9" fmla="*/ 8 h 754"/>
                  <a:gd name="T10" fmla="*/ 326 w 557"/>
                  <a:gd name="T11" fmla="*/ 2 h 754"/>
                  <a:gd name="T12" fmla="*/ 369 w 557"/>
                  <a:gd name="T13" fmla="*/ 0 h 754"/>
                  <a:gd name="T14" fmla="*/ 409 w 557"/>
                  <a:gd name="T15" fmla="*/ 3 h 754"/>
                  <a:gd name="T16" fmla="*/ 444 w 557"/>
                  <a:gd name="T17" fmla="*/ 10 h 754"/>
                  <a:gd name="T18" fmla="*/ 475 w 557"/>
                  <a:gd name="T19" fmla="*/ 18 h 754"/>
                  <a:gd name="T20" fmla="*/ 500 w 557"/>
                  <a:gd name="T21" fmla="*/ 28 h 754"/>
                  <a:gd name="T22" fmla="*/ 520 w 557"/>
                  <a:gd name="T23" fmla="*/ 40 h 754"/>
                  <a:gd name="T24" fmla="*/ 533 w 557"/>
                  <a:gd name="T25" fmla="*/ 51 h 754"/>
                  <a:gd name="T26" fmla="*/ 540 w 557"/>
                  <a:gd name="T27" fmla="*/ 65 h 754"/>
                  <a:gd name="T28" fmla="*/ 542 w 557"/>
                  <a:gd name="T29" fmla="*/ 83 h 754"/>
                  <a:gd name="T30" fmla="*/ 537 w 557"/>
                  <a:gd name="T31" fmla="*/ 118 h 754"/>
                  <a:gd name="T32" fmla="*/ 527 w 557"/>
                  <a:gd name="T33" fmla="*/ 176 h 754"/>
                  <a:gd name="T34" fmla="*/ 520 w 557"/>
                  <a:gd name="T35" fmla="*/ 240 h 754"/>
                  <a:gd name="T36" fmla="*/ 525 w 557"/>
                  <a:gd name="T37" fmla="*/ 300 h 754"/>
                  <a:gd name="T38" fmla="*/ 540 w 557"/>
                  <a:gd name="T39" fmla="*/ 360 h 754"/>
                  <a:gd name="T40" fmla="*/ 552 w 557"/>
                  <a:gd name="T41" fmla="*/ 401 h 754"/>
                  <a:gd name="T42" fmla="*/ 557 w 557"/>
                  <a:gd name="T43" fmla="*/ 426 h 754"/>
                  <a:gd name="T44" fmla="*/ 555 w 557"/>
                  <a:gd name="T45" fmla="*/ 449 h 754"/>
                  <a:gd name="T46" fmla="*/ 548 w 557"/>
                  <a:gd name="T47" fmla="*/ 467 h 754"/>
                  <a:gd name="T48" fmla="*/ 533 w 557"/>
                  <a:gd name="T49" fmla="*/ 484 h 754"/>
                  <a:gd name="T50" fmla="*/ 508 w 557"/>
                  <a:gd name="T51" fmla="*/ 500 h 754"/>
                  <a:gd name="T52" fmla="*/ 457 w 557"/>
                  <a:gd name="T53" fmla="*/ 529 h 754"/>
                  <a:gd name="T54" fmla="*/ 382 w 557"/>
                  <a:gd name="T55" fmla="*/ 565 h 754"/>
                  <a:gd name="T56" fmla="*/ 319 w 557"/>
                  <a:gd name="T57" fmla="*/ 597 h 754"/>
                  <a:gd name="T58" fmla="*/ 282 w 557"/>
                  <a:gd name="T59" fmla="*/ 621 h 754"/>
                  <a:gd name="T60" fmla="*/ 241 w 557"/>
                  <a:gd name="T61" fmla="*/ 666 h 754"/>
                  <a:gd name="T62" fmla="*/ 196 w 557"/>
                  <a:gd name="T63" fmla="*/ 716 h 754"/>
                  <a:gd name="T64" fmla="*/ 166 w 557"/>
                  <a:gd name="T65" fmla="*/ 742 h 754"/>
                  <a:gd name="T66" fmla="*/ 153 w 557"/>
                  <a:gd name="T67" fmla="*/ 752 h 754"/>
                  <a:gd name="T68" fmla="*/ 143 w 557"/>
                  <a:gd name="T69" fmla="*/ 752 h 754"/>
                  <a:gd name="T70" fmla="*/ 126 w 557"/>
                  <a:gd name="T71" fmla="*/ 731 h 754"/>
                  <a:gd name="T72" fmla="*/ 91 w 557"/>
                  <a:gd name="T73" fmla="*/ 673 h 754"/>
                  <a:gd name="T74" fmla="*/ 53 w 557"/>
                  <a:gd name="T75" fmla="*/ 593 h 754"/>
                  <a:gd name="T76" fmla="*/ 30 w 557"/>
                  <a:gd name="T77" fmla="*/ 537 h 754"/>
                  <a:gd name="T78" fmla="*/ 12 w 557"/>
                  <a:gd name="T79" fmla="*/ 482 h 754"/>
                  <a:gd name="T80" fmla="*/ 2 w 557"/>
                  <a:gd name="T81" fmla="*/ 436 h 754"/>
                  <a:gd name="T82" fmla="*/ 0 w 557"/>
                  <a:gd name="T83" fmla="*/ 379 h 754"/>
                  <a:gd name="T84" fmla="*/ 5 w 557"/>
                  <a:gd name="T85" fmla="*/ 293 h 754"/>
                  <a:gd name="T86" fmla="*/ 15 w 557"/>
                  <a:gd name="T87" fmla="*/ 205 h 754"/>
                  <a:gd name="T88" fmla="*/ 27 w 557"/>
                  <a:gd name="T89" fmla="*/ 147 h 754"/>
                  <a:gd name="T90" fmla="*/ 38 w 557"/>
                  <a:gd name="T91" fmla="*/ 118 h 75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557"/>
                  <a:gd name="T139" fmla="*/ 0 h 754"/>
                  <a:gd name="T140" fmla="*/ 557 w 557"/>
                  <a:gd name="T141" fmla="*/ 754 h 75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557" h="754">
                    <a:moveTo>
                      <a:pt x="45" y="106"/>
                    </a:moveTo>
                    <a:lnTo>
                      <a:pt x="50" y="103"/>
                    </a:lnTo>
                    <a:lnTo>
                      <a:pt x="66" y="93"/>
                    </a:lnTo>
                    <a:lnTo>
                      <a:pt x="93" y="78"/>
                    </a:lnTo>
                    <a:lnTo>
                      <a:pt x="126" y="61"/>
                    </a:lnTo>
                    <a:lnTo>
                      <a:pt x="166" y="43"/>
                    </a:lnTo>
                    <a:lnTo>
                      <a:pt x="209" y="26"/>
                    </a:lnTo>
                    <a:lnTo>
                      <a:pt x="231" y="18"/>
                    </a:lnTo>
                    <a:lnTo>
                      <a:pt x="254" y="13"/>
                    </a:lnTo>
                    <a:lnTo>
                      <a:pt x="279" y="8"/>
                    </a:lnTo>
                    <a:lnTo>
                      <a:pt x="302" y="3"/>
                    </a:lnTo>
                    <a:lnTo>
                      <a:pt x="326" y="2"/>
                    </a:lnTo>
                    <a:lnTo>
                      <a:pt x="347" y="0"/>
                    </a:lnTo>
                    <a:lnTo>
                      <a:pt x="369" y="0"/>
                    </a:lnTo>
                    <a:lnTo>
                      <a:pt x="389" y="2"/>
                    </a:lnTo>
                    <a:lnTo>
                      <a:pt x="409" y="3"/>
                    </a:lnTo>
                    <a:lnTo>
                      <a:pt x="427" y="7"/>
                    </a:lnTo>
                    <a:lnTo>
                      <a:pt x="444" y="10"/>
                    </a:lnTo>
                    <a:lnTo>
                      <a:pt x="460" y="13"/>
                    </a:lnTo>
                    <a:lnTo>
                      <a:pt x="475" y="18"/>
                    </a:lnTo>
                    <a:lnTo>
                      <a:pt x="488" y="23"/>
                    </a:lnTo>
                    <a:lnTo>
                      <a:pt x="500" y="28"/>
                    </a:lnTo>
                    <a:lnTo>
                      <a:pt x="510" y="33"/>
                    </a:lnTo>
                    <a:lnTo>
                      <a:pt x="520" y="40"/>
                    </a:lnTo>
                    <a:lnTo>
                      <a:pt x="527" y="46"/>
                    </a:lnTo>
                    <a:lnTo>
                      <a:pt x="533" y="51"/>
                    </a:lnTo>
                    <a:lnTo>
                      <a:pt x="537" y="58"/>
                    </a:lnTo>
                    <a:lnTo>
                      <a:pt x="540" y="65"/>
                    </a:lnTo>
                    <a:lnTo>
                      <a:pt x="542" y="73"/>
                    </a:lnTo>
                    <a:lnTo>
                      <a:pt x="542" y="83"/>
                    </a:lnTo>
                    <a:lnTo>
                      <a:pt x="540" y="93"/>
                    </a:lnTo>
                    <a:lnTo>
                      <a:pt x="537" y="118"/>
                    </a:lnTo>
                    <a:lnTo>
                      <a:pt x="532" y="146"/>
                    </a:lnTo>
                    <a:lnTo>
                      <a:pt x="527" y="176"/>
                    </a:lnTo>
                    <a:lnTo>
                      <a:pt x="522" y="207"/>
                    </a:lnTo>
                    <a:lnTo>
                      <a:pt x="520" y="240"/>
                    </a:lnTo>
                    <a:lnTo>
                      <a:pt x="520" y="270"/>
                    </a:lnTo>
                    <a:lnTo>
                      <a:pt x="525" y="300"/>
                    </a:lnTo>
                    <a:lnTo>
                      <a:pt x="532" y="331"/>
                    </a:lnTo>
                    <a:lnTo>
                      <a:pt x="540" y="360"/>
                    </a:lnTo>
                    <a:lnTo>
                      <a:pt x="548" y="388"/>
                    </a:lnTo>
                    <a:lnTo>
                      <a:pt x="552" y="401"/>
                    </a:lnTo>
                    <a:lnTo>
                      <a:pt x="555" y="414"/>
                    </a:lnTo>
                    <a:lnTo>
                      <a:pt x="557" y="426"/>
                    </a:lnTo>
                    <a:lnTo>
                      <a:pt x="557" y="437"/>
                    </a:lnTo>
                    <a:lnTo>
                      <a:pt x="555" y="449"/>
                    </a:lnTo>
                    <a:lnTo>
                      <a:pt x="553" y="459"/>
                    </a:lnTo>
                    <a:lnTo>
                      <a:pt x="548" y="467"/>
                    </a:lnTo>
                    <a:lnTo>
                      <a:pt x="542" y="476"/>
                    </a:lnTo>
                    <a:lnTo>
                      <a:pt x="533" y="484"/>
                    </a:lnTo>
                    <a:lnTo>
                      <a:pt x="522" y="492"/>
                    </a:lnTo>
                    <a:lnTo>
                      <a:pt x="508" y="500"/>
                    </a:lnTo>
                    <a:lnTo>
                      <a:pt x="493" y="510"/>
                    </a:lnTo>
                    <a:lnTo>
                      <a:pt x="457" y="529"/>
                    </a:lnTo>
                    <a:lnTo>
                      <a:pt x="420" y="547"/>
                    </a:lnTo>
                    <a:lnTo>
                      <a:pt x="382" y="565"/>
                    </a:lnTo>
                    <a:lnTo>
                      <a:pt x="347" y="582"/>
                    </a:lnTo>
                    <a:lnTo>
                      <a:pt x="319" y="597"/>
                    </a:lnTo>
                    <a:lnTo>
                      <a:pt x="299" y="608"/>
                    </a:lnTo>
                    <a:lnTo>
                      <a:pt x="282" y="621"/>
                    </a:lnTo>
                    <a:lnTo>
                      <a:pt x="262" y="641"/>
                    </a:lnTo>
                    <a:lnTo>
                      <a:pt x="241" y="666"/>
                    </a:lnTo>
                    <a:lnTo>
                      <a:pt x="218" y="691"/>
                    </a:lnTo>
                    <a:lnTo>
                      <a:pt x="196" y="716"/>
                    </a:lnTo>
                    <a:lnTo>
                      <a:pt x="174" y="736"/>
                    </a:lnTo>
                    <a:lnTo>
                      <a:pt x="166" y="742"/>
                    </a:lnTo>
                    <a:lnTo>
                      <a:pt x="159" y="749"/>
                    </a:lnTo>
                    <a:lnTo>
                      <a:pt x="153" y="752"/>
                    </a:lnTo>
                    <a:lnTo>
                      <a:pt x="148" y="754"/>
                    </a:lnTo>
                    <a:lnTo>
                      <a:pt x="143" y="752"/>
                    </a:lnTo>
                    <a:lnTo>
                      <a:pt x="135" y="744"/>
                    </a:lnTo>
                    <a:lnTo>
                      <a:pt x="126" y="731"/>
                    </a:lnTo>
                    <a:lnTo>
                      <a:pt x="115" y="714"/>
                    </a:lnTo>
                    <a:lnTo>
                      <a:pt x="91" y="673"/>
                    </a:lnTo>
                    <a:lnTo>
                      <a:pt x="65" y="621"/>
                    </a:lnTo>
                    <a:lnTo>
                      <a:pt x="53" y="593"/>
                    </a:lnTo>
                    <a:lnTo>
                      <a:pt x="42" y="565"/>
                    </a:lnTo>
                    <a:lnTo>
                      <a:pt x="30" y="537"/>
                    </a:lnTo>
                    <a:lnTo>
                      <a:pt x="20" y="509"/>
                    </a:lnTo>
                    <a:lnTo>
                      <a:pt x="12" y="482"/>
                    </a:lnTo>
                    <a:lnTo>
                      <a:pt x="5" y="459"/>
                    </a:lnTo>
                    <a:lnTo>
                      <a:pt x="2" y="436"/>
                    </a:lnTo>
                    <a:lnTo>
                      <a:pt x="0" y="418"/>
                    </a:lnTo>
                    <a:lnTo>
                      <a:pt x="0" y="379"/>
                    </a:lnTo>
                    <a:lnTo>
                      <a:pt x="2" y="338"/>
                    </a:lnTo>
                    <a:lnTo>
                      <a:pt x="5" y="293"/>
                    </a:lnTo>
                    <a:lnTo>
                      <a:pt x="8" y="249"/>
                    </a:lnTo>
                    <a:lnTo>
                      <a:pt x="15" y="205"/>
                    </a:lnTo>
                    <a:lnTo>
                      <a:pt x="22" y="166"/>
                    </a:lnTo>
                    <a:lnTo>
                      <a:pt x="27" y="147"/>
                    </a:lnTo>
                    <a:lnTo>
                      <a:pt x="32" y="133"/>
                    </a:lnTo>
                    <a:lnTo>
                      <a:pt x="38" y="118"/>
                    </a:lnTo>
                    <a:lnTo>
                      <a:pt x="45" y="10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0" name="Freeform 602"/>
              <p:cNvSpPr>
                <a:spLocks/>
              </p:cNvSpPr>
              <p:nvPr/>
            </p:nvSpPr>
            <p:spPr bwMode="auto">
              <a:xfrm>
                <a:off x="1423" y="2982"/>
                <a:ext cx="530" cy="720"/>
              </a:xfrm>
              <a:custGeom>
                <a:avLst/>
                <a:gdLst>
                  <a:gd name="T0" fmla="*/ 48 w 530"/>
                  <a:gd name="T1" fmla="*/ 97 h 720"/>
                  <a:gd name="T2" fmla="*/ 88 w 530"/>
                  <a:gd name="T3" fmla="*/ 74 h 720"/>
                  <a:gd name="T4" fmla="*/ 158 w 530"/>
                  <a:gd name="T5" fmla="*/ 41 h 720"/>
                  <a:gd name="T6" fmla="*/ 221 w 530"/>
                  <a:gd name="T7" fmla="*/ 18 h 720"/>
                  <a:gd name="T8" fmla="*/ 266 w 530"/>
                  <a:gd name="T9" fmla="*/ 6 h 720"/>
                  <a:gd name="T10" fmla="*/ 309 w 530"/>
                  <a:gd name="T11" fmla="*/ 1 h 720"/>
                  <a:gd name="T12" fmla="*/ 351 w 530"/>
                  <a:gd name="T13" fmla="*/ 0 h 720"/>
                  <a:gd name="T14" fmla="*/ 389 w 530"/>
                  <a:gd name="T15" fmla="*/ 3 h 720"/>
                  <a:gd name="T16" fmla="*/ 424 w 530"/>
                  <a:gd name="T17" fmla="*/ 8 h 720"/>
                  <a:gd name="T18" fmla="*/ 454 w 530"/>
                  <a:gd name="T19" fmla="*/ 16 h 720"/>
                  <a:gd name="T20" fmla="*/ 477 w 530"/>
                  <a:gd name="T21" fmla="*/ 26 h 720"/>
                  <a:gd name="T22" fmla="*/ 497 w 530"/>
                  <a:gd name="T23" fmla="*/ 38 h 720"/>
                  <a:gd name="T24" fmla="*/ 508 w 530"/>
                  <a:gd name="T25" fmla="*/ 49 h 720"/>
                  <a:gd name="T26" fmla="*/ 515 w 530"/>
                  <a:gd name="T27" fmla="*/ 61 h 720"/>
                  <a:gd name="T28" fmla="*/ 517 w 530"/>
                  <a:gd name="T29" fmla="*/ 77 h 720"/>
                  <a:gd name="T30" fmla="*/ 513 w 530"/>
                  <a:gd name="T31" fmla="*/ 112 h 720"/>
                  <a:gd name="T32" fmla="*/ 502 w 530"/>
                  <a:gd name="T33" fmla="*/ 169 h 720"/>
                  <a:gd name="T34" fmla="*/ 495 w 530"/>
                  <a:gd name="T35" fmla="*/ 228 h 720"/>
                  <a:gd name="T36" fmla="*/ 500 w 530"/>
                  <a:gd name="T37" fmla="*/ 286 h 720"/>
                  <a:gd name="T38" fmla="*/ 515 w 530"/>
                  <a:gd name="T39" fmla="*/ 344 h 720"/>
                  <a:gd name="T40" fmla="*/ 528 w 530"/>
                  <a:gd name="T41" fmla="*/ 396 h 720"/>
                  <a:gd name="T42" fmla="*/ 530 w 530"/>
                  <a:gd name="T43" fmla="*/ 429 h 720"/>
                  <a:gd name="T44" fmla="*/ 523 w 530"/>
                  <a:gd name="T45" fmla="*/ 447 h 720"/>
                  <a:gd name="T46" fmla="*/ 508 w 530"/>
                  <a:gd name="T47" fmla="*/ 462 h 720"/>
                  <a:gd name="T48" fmla="*/ 485 w 530"/>
                  <a:gd name="T49" fmla="*/ 478 h 720"/>
                  <a:gd name="T50" fmla="*/ 437 w 530"/>
                  <a:gd name="T51" fmla="*/ 505 h 720"/>
                  <a:gd name="T52" fmla="*/ 364 w 530"/>
                  <a:gd name="T53" fmla="*/ 540 h 720"/>
                  <a:gd name="T54" fmla="*/ 304 w 530"/>
                  <a:gd name="T55" fmla="*/ 570 h 720"/>
                  <a:gd name="T56" fmla="*/ 269 w 530"/>
                  <a:gd name="T57" fmla="*/ 594 h 720"/>
                  <a:gd name="T58" fmla="*/ 229 w 530"/>
                  <a:gd name="T59" fmla="*/ 636 h 720"/>
                  <a:gd name="T60" fmla="*/ 186 w 530"/>
                  <a:gd name="T61" fmla="*/ 682 h 720"/>
                  <a:gd name="T62" fmla="*/ 158 w 530"/>
                  <a:gd name="T63" fmla="*/ 711 h 720"/>
                  <a:gd name="T64" fmla="*/ 144 w 530"/>
                  <a:gd name="T65" fmla="*/ 719 h 720"/>
                  <a:gd name="T66" fmla="*/ 135 w 530"/>
                  <a:gd name="T67" fmla="*/ 717 h 720"/>
                  <a:gd name="T68" fmla="*/ 120 w 530"/>
                  <a:gd name="T69" fmla="*/ 699 h 720"/>
                  <a:gd name="T70" fmla="*/ 86 w 530"/>
                  <a:gd name="T71" fmla="*/ 643 h 720"/>
                  <a:gd name="T72" fmla="*/ 38 w 530"/>
                  <a:gd name="T73" fmla="*/ 540 h 720"/>
                  <a:gd name="T74" fmla="*/ 10 w 530"/>
                  <a:gd name="T75" fmla="*/ 460 h 720"/>
                  <a:gd name="T76" fmla="*/ 2 w 530"/>
                  <a:gd name="T77" fmla="*/ 417 h 720"/>
                  <a:gd name="T78" fmla="*/ 0 w 530"/>
                  <a:gd name="T79" fmla="*/ 362 h 720"/>
                  <a:gd name="T80" fmla="*/ 3 w 530"/>
                  <a:gd name="T81" fmla="*/ 280 h 720"/>
                  <a:gd name="T82" fmla="*/ 13 w 530"/>
                  <a:gd name="T83" fmla="*/ 195 h 720"/>
                  <a:gd name="T84" fmla="*/ 25 w 530"/>
                  <a:gd name="T85" fmla="*/ 140 h 720"/>
                  <a:gd name="T86" fmla="*/ 35 w 530"/>
                  <a:gd name="T87" fmla="*/ 112 h 72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30"/>
                  <a:gd name="T133" fmla="*/ 0 h 720"/>
                  <a:gd name="T134" fmla="*/ 530 w 530"/>
                  <a:gd name="T135" fmla="*/ 720 h 72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30" h="720">
                    <a:moveTo>
                      <a:pt x="41" y="101"/>
                    </a:moveTo>
                    <a:lnTo>
                      <a:pt x="48" y="97"/>
                    </a:lnTo>
                    <a:lnTo>
                      <a:pt x="63" y="87"/>
                    </a:lnTo>
                    <a:lnTo>
                      <a:pt x="88" y="74"/>
                    </a:lnTo>
                    <a:lnTo>
                      <a:pt x="120" y="58"/>
                    </a:lnTo>
                    <a:lnTo>
                      <a:pt x="158" y="41"/>
                    </a:lnTo>
                    <a:lnTo>
                      <a:pt x="199" y="24"/>
                    </a:lnTo>
                    <a:lnTo>
                      <a:pt x="221" y="18"/>
                    </a:lnTo>
                    <a:lnTo>
                      <a:pt x="243" y="11"/>
                    </a:lnTo>
                    <a:lnTo>
                      <a:pt x="266" y="6"/>
                    </a:lnTo>
                    <a:lnTo>
                      <a:pt x="287" y="3"/>
                    </a:lnTo>
                    <a:lnTo>
                      <a:pt x="309" y="1"/>
                    </a:lnTo>
                    <a:lnTo>
                      <a:pt x="331" y="0"/>
                    </a:lnTo>
                    <a:lnTo>
                      <a:pt x="351" y="0"/>
                    </a:lnTo>
                    <a:lnTo>
                      <a:pt x="370" y="1"/>
                    </a:lnTo>
                    <a:lnTo>
                      <a:pt x="389" y="3"/>
                    </a:lnTo>
                    <a:lnTo>
                      <a:pt x="407" y="6"/>
                    </a:lnTo>
                    <a:lnTo>
                      <a:pt x="424" y="8"/>
                    </a:lnTo>
                    <a:lnTo>
                      <a:pt x="439" y="13"/>
                    </a:lnTo>
                    <a:lnTo>
                      <a:pt x="454" y="16"/>
                    </a:lnTo>
                    <a:lnTo>
                      <a:pt x="465" y="21"/>
                    </a:lnTo>
                    <a:lnTo>
                      <a:pt x="477" y="26"/>
                    </a:lnTo>
                    <a:lnTo>
                      <a:pt x="487" y="33"/>
                    </a:lnTo>
                    <a:lnTo>
                      <a:pt x="497" y="38"/>
                    </a:lnTo>
                    <a:lnTo>
                      <a:pt x="503" y="43"/>
                    </a:lnTo>
                    <a:lnTo>
                      <a:pt x="508" y="49"/>
                    </a:lnTo>
                    <a:lnTo>
                      <a:pt x="512" y="54"/>
                    </a:lnTo>
                    <a:lnTo>
                      <a:pt x="515" y="61"/>
                    </a:lnTo>
                    <a:lnTo>
                      <a:pt x="517" y="69"/>
                    </a:lnTo>
                    <a:lnTo>
                      <a:pt x="517" y="77"/>
                    </a:lnTo>
                    <a:lnTo>
                      <a:pt x="517" y="89"/>
                    </a:lnTo>
                    <a:lnTo>
                      <a:pt x="513" y="112"/>
                    </a:lnTo>
                    <a:lnTo>
                      <a:pt x="508" y="139"/>
                    </a:lnTo>
                    <a:lnTo>
                      <a:pt x="502" y="169"/>
                    </a:lnTo>
                    <a:lnTo>
                      <a:pt x="498" y="198"/>
                    </a:lnTo>
                    <a:lnTo>
                      <a:pt x="495" y="228"/>
                    </a:lnTo>
                    <a:lnTo>
                      <a:pt x="497" y="258"/>
                    </a:lnTo>
                    <a:lnTo>
                      <a:pt x="500" y="286"/>
                    </a:lnTo>
                    <a:lnTo>
                      <a:pt x="508" y="316"/>
                    </a:lnTo>
                    <a:lnTo>
                      <a:pt x="515" y="344"/>
                    </a:lnTo>
                    <a:lnTo>
                      <a:pt x="523" y="371"/>
                    </a:lnTo>
                    <a:lnTo>
                      <a:pt x="528" y="396"/>
                    </a:lnTo>
                    <a:lnTo>
                      <a:pt x="530" y="417"/>
                    </a:lnTo>
                    <a:lnTo>
                      <a:pt x="530" y="429"/>
                    </a:lnTo>
                    <a:lnTo>
                      <a:pt x="527" y="437"/>
                    </a:lnTo>
                    <a:lnTo>
                      <a:pt x="523" y="447"/>
                    </a:lnTo>
                    <a:lnTo>
                      <a:pt x="517" y="454"/>
                    </a:lnTo>
                    <a:lnTo>
                      <a:pt x="508" y="462"/>
                    </a:lnTo>
                    <a:lnTo>
                      <a:pt x="498" y="470"/>
                    </a:lnTo>
                    <a:lnTo>
                      <a:pt x="485" y="478"/>
                    </a:lnTo>
                    <a:lnTo>
                      <a:pt x="470" y="487"/>
                    </a:lnTo>
                    <a:lnTo>
                      <a:pt x="437" y="505"/>
                    </a:lnTo>
                    <a:lnTo>
                      <a:pt x="400" y="523"/>
                    </a:lnTo>
                    <a:lnTo>
                      <a:pt x="364" y="540"/>
                    </a:lnTo>
                    <a:lnTo>
                      <a:pt x="331" y="555"/>
                    </a:lnTo>
                    <a:lnTo>
                      <a:pt x="304" y="570"/>
                    </a:lnTo>
                    <a:lnTo>
                      <a:pt x="286" y="580"/>
                    </a:lnTo>
                    <a:lnTo>
                      <a:pt x="269" y="594"/>
                    </a:lnTo>
                    <a:lnTo>
                      <a:pt x="251" y="613"/>
                    </a:lnTo>
                    <a:lnTo>
                      <a:pt x="229" y="636"/>
                    </a:lnTo>
                    <a:lnTo>
                      <a:pt x="208" y="661"/>
                    </a:lnTo>
                    <a:lnTo>
                      <a:pt x="186" y="682"/>
                    </a:lnTo>
                    <a:lnTo>
                      <a:pt x="166" y="702"/>
                    </a:lnTo>
                    <a:lnTo>
                      <a:pt x="158" y="711"/>
                    </a:lnTo>
                    <a:lnTo>
                      <a:pt x="151" y="715"/>
                    </a:lnTo>
                    <a:lnTo>
                      <a:pt x="144" y="719"/>
                    </a:lnTo>
                    <a:lnTo>
                      <a:pt x="139" y="720"/>
                    </a:lnTo>
                    <a:lnTo>
                      <a:pt x="135" y="717"/>
                    </a:lnTo>
                    <a:lnTo>
                      <a:pt x="128" y="711"/>
                    </a:lnTo>
                    <a:lnTo>
                      <a:pt x="120" y="699"/>
                    </a:lnTo>
                    <a:lnTo>
                      <a:pt x="110" y="682"/>
                    </a:lnTo>
                    <a:lnTo>
                      <a:pt x="86" y="643"/>
                    </a:lnTo>
                    <a:lnTo>
                      <a:pt x="61" y="593"/>
                    </a:lnTo>
                    <a:lnTo>
                      <a:pt x="38" y="540"/>
                    </a:lnTo>
                    <a:lnTo>
                      <a:pt x="18" y="487"/>
                    </a:lnTo>
                    <a:lnTo>
                      <a:pt x="10" y="460"/>
                    </a:lnTo>
                    <a:lnTo>
                      <a:pt x="5" y="437"/>
                    </a:lnTo>
                    <a:lnTo>
                      <a:pt x="2" y="417"/>
                    </a:lnTo>
                    <a:lnTo>
                      <a:pt x="0" y="399"/>
                    </a:lnTo>
                    <a:lnTo>
                      <a:pt x="0" y="362"/>
                    </a:lnTo>
                    <a:lnTo>
                      <a:pt x="2" y="323"/>
                    </a:lnTo>
                    <a:lnTo>
                      <a:pt x="3" y="280"/>
                    </a:lnTo>
                    <a:lnTo>
                      <a:pt x="7" y="237"/>
                    </a:lnTo>
                    <a:lnTo>
                      <a:pt x="13" y="195"/>
                    </a:lnTo>
                    <a:lnTo>
                      <a:pt x="20" y="159"/>
                    </a:lnTo>
                    <a:lnTo>
                      <a:pt x="25" y="140"/>
                    </a:lnTo>
                    <a:lnTo>
                      <a:pt x="30" y="126"/>
                    </a:lnTo>
                    <a:lnTo>
                      <a:pt x="35" y="112"/>
                    </a:lnTo>
                    <a:lnTo>
                      <a:pt x="41" y="1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1" name="Freeform 603"/>
              <p:cNvSpPr>
                <a:spLocks/>
              </p:cNvSpPr>
              <p:nvPr/>
            </p:nvSpPr>
            <p:spPr bwMode="auto">
              <a:xfrm>
                <a:off x="1431" y="2993"/>
                <a:ext cx="507" cy="688"/>
              </a:xfrm>
              <a:custGeom>
                <a:avLst/>
                <a:gdLst>
                  <a:gd name="T0" fmla="*/ 47 w 507"/>
                  <a:gd name="T1" fmla="*/ 95 h 688"/>
                  <a:gd name="T2" fmla="*/ 85 w 507"/>
                  <a:gd name="T3" fmla="*/ 71 h 688"/>
                  <a:gd name="T4" fmla="*/ 151 w 507"/>
                  <a:gd name="T5" fmla="*/ 40 h 688"/>
                  <a:gd name="T6" fmla="*/ 211 w 507"/>
                  <a:gd name="T7" fmla="*/ 17 h 688"/>
                  <a:gd name="T8" fmla="*/ 254 w 507"/>
                  <a:gd name="T9" fmla="*/ 7 h 688"/>
                  <a:gd name="T10" fmla="*/ 296 w 507"/>
                  <a:gd name="T11" fmla="*/ 2 h 688"/>
                  <a:gd name="T12" fmla="*/ 336 w 507"/>
                  <a:gd name="T13" fmla="*/ 0 h 688"/>
                  <a:gd name="T14" fmla="*/ 389 w 507"/>
                  <a:gd name="T15" fmla="*/ 5 h 688"/>
                  <a:gd name="T16" fmla="*/ 446 w 507"/>
                  <a:gd name="T17" fmla="*/ 22 h 688"/>
                  <a:gd name="T18" fmla="*/ 474 w 507"/>
                  <a:gd name="T19" fmla="*/ 37 h 688"/>
                  <a:gd name="T20" fmla="*/ 485 w 507"/>
                  <a:gd name="T21" fmla="*/ 47 h 688"/>
                  <a:gd name="T22" fmla="*/ 492 w 507"/>
                  <a:gd name="T23" fmla="*/ 58 h 688"/>
                  <a:gd name="T24" fmla="*/ 494 w 507"/>
                  <a:gd name="T25" fmla="*/ 75 h 688"/>
                  <a:gd name="T26" fmla="*/ 490 w 507"/>
                  <a:gd name="T27" fmla="*/ 108 h 688"/>
                  <a:gd name="T28" fmla="*/ 480 w 507"/>
                  <a:gd name="T29" fmla="*/ 161 h 688"/>
                  <a:gd name="T30" fmla="*/ 474 w 507"/>
                  <a:gd name="T31" fmla="*/ 219 h 688"/>
                  <a:gd name="T32" fmla="*/ 479 w 507"/>
                  <a:gd name="T33" fmla="*/ 274 h 688"/>
                  <a:gd name="T34" fmla="*/ 494 w 507"/>
                  <a:gd name="T35" fmla="*/ 328 h 688"/>
                  <a:gd name="T36" fmla="*/ 505 w 507"/>
                  <a:gd name="T37" fmla="*/ 378 h 688"/>
                  <a:gd name="T38" fmla="*/ 507 w 507"/>
                  <a:gd name="T39" fmla="*/ 408 h 688"/>
                  <a:gd name="T40" fmla="*/ 500 w 507"/>
                  <a:gd name="T41" fmla="*/ 426 h 688"/>
                  <a:gd name="T42" fmla="*/ 487 w 507"/>
                  <a:gd name="T43" fmla="*/ 441 h 688"/>
                  <a:gd name="T44" fmla="*/ 464 w 507"/>
                  <a:gd name="T45" fmla="*/ 456 h 688"/>
                  <a:gd name="T46" fmla="*/ 417 w 507"/>
                  <a:gd name="T47" fmla="*/ 482 h 688"/>
                  <a:gd name="T48" fmla="*/ 349 w 507"/>
                  <a:gd name="T49" fmla="*/ 516 h 688"/>
                  <a:gd name="T50" fmla="*/ 291 w 507"/>
                  <a:gd name="T51" fmla="*/ 544 h 688"/>
                  <a:gd name="T52" fmla="*/ 258 w 507"/>
                  <a:gd name="T53" fmla="*/ 567 h 688"/>
                  <a:gd name="T54" fmla="*/ 220 w 507"/>
                  <a:gd name="T55" fmla="*/ 607 h 688"/>
                  <a:gd name="T56" fmla="*/ 178 w 507"/>
                  <a:gd name="T57" fmla="*/ 651 h 688"/>
                  <a:gd name="T58" fmla="*/ 151 w 507"/>
                  <a:gd name="T59" fmla="*/ 678 h 688"/>
                  <a:gd name="T60" fmla="*/ 140 w 507"/>
                  <a:gd name="T61" fmla="*/ 686 h 688"/>
                  <a:gd name="T62" fmla="*/ 130 w 507"/>
                  <a:gd name="T63" fmla="*/ 685 h 688"/>
                  <a:gd name="T64" fmla="*/ 115 w 507"/>
                  <a:gd name="T65" fmla="*/ 666 h 688"/>
                  <a:gd name="T66" fmla="*/ 83 w 507"/>
                  <a:gd name="T67" fmla="*/ 613 h 688"/>
                  <a:gd name="T68" fmla="*/ 38 w 507"/>
                  <a:gd name="T69" fmla="*/ 514 h 688"/>
                  <a:gd name="T70" fmla="*/ 12 w 507"/>
                  <a:gd name="T71" fmla="*/ 439 h 688"/>
                  <a:gd name="T72" fmla="*/ 2 w 507"/>
                  <a:gd name="T73" fmla="*/ 398 h 688"/>
                  <a:gd name="T74" fmla="*/ 0 w 507"/>
                  <a:gd name="T75" fmla="*/ 347 h 688"/>
                  <a:gd name="T76" fmla="*/ 5 w 507"/>
                  <a:gd name="T77" fmla="*/ 267 h 688"/>
                  <a:gd name="T78" fmla="*/ 14 w 507"/>
                  <a:gd name="T79" fmla="*/ 187 h 688"/>
                  <a:gd name="T80" fmla="*/ 25 w 507"/>
                  <a:gd name="T81" fmla="*/ 134 h 688"/>
                  <a:gd name="T82" fmla="*/ 35 w 507"/>
                  <a:gd name="T83" fmla="*/ 108 h 68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07"/>
                  <a:gd name="T127" fmla="*/ 0 h 688"/>
                  <a:gd name="T128" fmla="*/ 507 w 507"/>
                  <a:gd name="T129" fmla="*/ 688 h 68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07" h="688">
                    <a:moveTo>
                      <a:pt x="40" y="98"/>
                    </a:moveTo>
                    <a:lnTo>
                      <a:pt x="47" y="95"/>
                    </a:lnTo>
                    <a:lnTo>
                      <a:pt x="62" y="85"/>
                    </a:lnTo>
                    <a:lnTo>
                      <a:pt x="85" y="71"/>
                    </a:lnTo>
                    <a:lnTo>
                      <a:pt x="115" y="55"/>
                    </a:lnTo>
                    <a:lnTo>
                      <a:pt x="151" y="40"/>
                    </a:lnTo>
                    <a:lnTo>
                      <a:pt x="191" y="23"/>
                    </a:lnTo>
                    <a:lnTo>
                      <a:pt x="211" y="17"/>
                    </a:lnTo>
                    <a:lnTo>
                      <a:pt x="233" y="12"/>
                    </a:lnTo>
                    <a:lnTo>
                      <a:pt x="254" y="7"/>
                    </a:lnTo>
                    <a:lnTo>
                      <a:pt x="276" y="3"/>
                    </a:lnTo>
                    <a:lnTo>
                      <a:pt x="296" y="2"/>
                    </a:lnTo>
                    <a:lnTo>
                      <a:pt x="316" y="0"/>
                    </a:lnTo>
                    <a:lnTo>
                      <a:pt x="336" y="0"/>
                    </a:lnTo>
                    <a:lnTo>
                      <a:pt x="354" y="2"/>
                    </a:lnTo>
                    <a:lnTo>
                      <a:pt x="389" y="5"/>
                    </a:lnTo>
                    <a:lnTo>
                      <a:pt x="419" y="12"/>
                    </a:lnTo>
                    <a:lnTo>
                      <a:pt x="446" y="22"/>
                    </a:lnTo>
                    <a:lnTo>
                      <a:pt x="465" y="32"/>
                    </a:lnTo>
                    <a:lnTo>
                      <a:pt x="474" y="37"/>
                    </a:lnTo>
                    <a:lnTo>
                      <a:pt x="480" y="42"/>
                    </a:lnTo>
                    <a:lnTo>
                      <a:pt x="485" y="47"/>
                    </a:lnTo>
                    <a:lnTo>
                      <a:pt x="490" y="53"/>
                    </a:lnTo>
                    <a:lnTo>
                      <a:pt x="492" y="58"/>
                    </a:lnTo>
                    <a:lnTo>
                      <a:pt x="494" y="66"/>
                    </a:lnTo>
                    <a:lnTo>
                      <a:pt x="494" y="75"/>
                    </a:lnTo>
                    <a:lnTo>
                      <a:pt x="494" y="85"/>
                    </a:lnTo>
                    <a:lnTo>
                      <a:pt x="490" y="108"/>
                    </a:lnTo>
                    <a:lnTo>
                      <a:pt x="485" y="133"/>
                    </a:lnTo>
                    <a:lnTo>
                      <a:pt x="480" y="161"/>
                    </a:lnTo>
                    <a:lnTo>
                      <a:pt x="475" y="189"/>
                    </a:lnTo>
                    <a:lnTo>
                      <a:pt x="474" y="219"/>
                    </a:lnTo>
                    <a:lnTo>
                      <a:pt x="474" y="247"/>
                    </a:lnTo>
                    <a:lnTo>
                      <a:pt x="479" y="274"/>
                    </a:lnTo>
                    <a:lnTo>
                      <a:pt x="485" y="302"/>
                    </a:lnTo>
                    <a:lnTo>
                      <a:pt x="494" y="328"/>
                    </a:lnTo>
                    <a:lnTo>
                      <a:pt x="500" y="353"/>
                    </a:lnTo>
                    <a:lnTo>
                      <a:pt x="505" y="378"/>
                    </a:lnTo>
                    <a:lnTo>
                      <a:pt x="507" y="400"/>
                    </a:lnTo>
                    <a:lnTo>
                      <a:pt x="507" y="408"/>
                    </a:lnTo>
                    <a:lnTo>
                      <a:pt x="504" y="418"/>
                    </a:lnTo>
                    <a:lnTo>
                      <a:pt x="500" y="426"/>
                    </a:lnTo>
                    <a:lnTo>
                      <a:pt x="494" y="434"/>
                    </a:lnTo>
                    <a:lnTo>
                      <a:pt x="487" y="441"/>
                    </a:lnTo>
                    <a:lnTo>
                      <a:pt x="475" y="449"/>
                    </a:lnTo>
                    <a:lnTo>
                      <a:pt x="464" y="456"/>
                    </a:lnTo>
                    <a:lnTo>
                      <a:pt x="449" y="464"/>
                    </a:lnTo>
                    <a:lnTo>
                      <a:pt x="417" y="482"/>
                    </a:lnTo>
                    <a:lnTo>
                      <a:pt x="382" y="499"/>
                    </a:lnTo>
                    <a:lnTo>
                      <a:pt x="349" y="516"/>
                    </a:lnTo>
                    <a:lnTo>
                      <a:pt x="318" y="530"/>
                    </a:lnTo>
                    <a:lnTo>
                      <a:pt x="291" y="544"/>
                    </a:lnTo>
                    <a:lnTo>
                      <a:pt x="273" y="554"/>
                    </a:lnTo>
                    <a:lnTo>
                      <a:pt x="258" y="567"/>
                    </a:lnTo>
                    <a:lnTo>
                      <a:pt x="239" y="585"/>
                    </a:lnTo>
                    <a:lnTo>
                      <a:pt x="220" y="607"/>
                    </a:lnTo>
                    <a:lnTo>
                      <a:pt x="200" y="630"/>
                    </a:lnTo>
                    <a:lnTo>
                      <a:pt x="178" y="651"/>
                    </a:lnTo>
                    <a:lnTo>
                      <a:pt x="160" y="670"/>
                    </a:lnTo>
                    <a:lnTo>
                      <a:pt x="151" y="678"/>
                    </a:lnTo>
                    <a:lnTo>
                      <a:pt x="145" y="683"/>
                    </a:lnTo>
                    <a:lnTo>
                      <a:pt x="140" y="686"/>
                    </a:lnTo>
                    <a:lnTo>
                      <a:pt x="135" y="688"/>
                    </a:lnTo>
                    <a:lnTo>
                      <a:pt x="130" y="685"/>
                    </a:lnTo>
                    <a:lnTo>
                      <a:pt x="123" y="678"/>
                    </a:lnTo>
                    <a:lnTo>
                      <a:pt x="115" y="666"/>
                    </a:lnTo>
                    <a:lnTo>
                      <a:pt x="105" y="651"/>
                    </a:lnTo>
                    <a:lnTo>
                      <a:pt x="83" y="613"/>
                    </a:lnTo>
                    <a:lnTo>
                      <a:pt x="60" y="565"/>
                    </a:lnTo>
                    <a:lnTo>
                      <a:pt x="38" y="514"/>
                    </a:lnTo>
                    <a:lnTo>
                      <a:pt x="19" y="464"/>
                    </a:lnTo>
                    <a:lnTo>
                      <a:pt x="12" y="439"/>
                    </a:lnTo>
                    <a:lnTo>
                      <a:pt x="5" y="418"/>
                    </a:lnTo>
                    <a:lnTo>
                      <a:pt x="2" y="398"/>
                    </a:lnTo>
                    <a:lnTo>
                      <a:pt x="0" y="380"/>
                    </a:lnTo>
                    <a:lnTo>
                      <a:pt x="0" y="347"/>
                    </a:lnTo>
                    <a:lnTo>
                      <a:pt x="2" y="307"/>
                    </a:lnTo>
                    <a:lnTo>
                      <a:pt x="5" y="267"/>
                    </a:lnTo>
                    <a:lnTo>
                      <a:pt x="9" y="226"/>
                    </a:lnTo>
                    <a:lnTo>
                      <a:pt x="14" y="187"/>
                    </a:lnTo>
                    <a:lnTo>
                      <a:pt x="20" y="151"/>
                    </a:lnTo>
                    <a:lnTo>
                      <a:pt x="25" y="134"/>
                    </a:lnTo>
                    <a:lnTo>
                      <a:pt x="30" y="121"/>
                    </a:lnTo>
                    <a:lnTo>
                      <a:pt x="35" y="108"/>
                    </a:lnTo>
                    <a:lnTo>
                      <a:pt x="40" y="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2" name="Freeform 604"/>
              <p:cNvSpPr>
                <a:spLocks/>
              </p:cNvSpPr>
              <p:nvPr/>
            </p:nvSpPr>
            <p:spPr bwMode="auto">
              <a:xfrm>
                <a:off x="1441" y="3005"/>
                <a:ext cx="482" cy="654"/>
              </a:xfrm>
              <a:custGeom>
                <a:avLst/>
                <a:gdLst>
                  <a:gd name="T0" fmla="*/ 43 w 482"/>
                  <a:gd name="T1" fmla="*/ 89 h 654"/>
                  <a:gd name="T2" fmla="*/ 80 w 482"/>
                  <a:gd name="T3" fmla="*/ 68 h 654"/>
                  <a:gd name="T4" fmla="*/ 143 w 482"/>
                  <a:gd name="T5" fmla="*/ 36 h 654"/>
                  <a:gd name="T6" fmla="*/ 200 w 482"/>
                  <a:gd name="T7" fmla="*/ 16 h 654"/>
                  <a:gd name="T8" fmla="*/ 241 w 482"/>
                  <a:gd name="T9" fmla="*/ 6 h 654"/>
                  <a:gd name="T10" fmla="*/ 281 w 482"/>
                  <a:gd name="T11" fmla="*/ 1 h 654"/>
                  <a:gd name="T12" fmla="*/ 319 w 482"/>
                  <a:gd name="T13" fmla="*/ 0 h 654"/>
                  <a:gd name="T14" fmla="*/ 369 w 482"/>
                  <a:gd name="T15" fmla="*/ 5 h 654"/>
                  <a:gd name="T16" fmla="*/ 422 w 482"/>
                  <a:gd name="T17" fmla="*/ 20 h 654"/>
                  <a:gd name="T18" fmla="*/ 450 w 482"/>
                  <a:gd name="T19" fmla="*/ 35 h 654"/>
                  <a:gd name="T20" fmla="*/ 462 w 482"/>
                  <a:gd name="T21" fmla="*/ 44 h 654"/>
                  <a:gd name="T22" fmla="*/ 467 w 482"/>
                  <a:gd name="T23" fmla="*/ 56 h 654"/>
                  <a:gd name="T24" fmla="*/ 469 w 482"/>
                  <a:gd name="T25" fmla="*/ 71 h 654"/>
                  <a:gd name="T26" fmla="*/ 465 w 482"/>
                  <a:gd name="T27" fmla="*/ 103 h 654"/>
                  <a:gd name="T28" fmla="*/ 455 w 482"/>
                  <a:gd name="T29" fmla="*/ 152 h 654"/>
                  <a:gd name="T30" fmla="*/ 450 w 482"/>
                  <a:gd name="T31" fmla="*/ 207 h 654"/>
                  <a:gd name="T32" fmla="*/ 454 w 482"/>
                  <a:gd name="T33" fmla="*/ 260 h 654"/>
                  <a:gd name="T34" fmla="*/ 469 w 482"/>
                  <a:gd name="T35" fmla="*/ 311 h 654"/>
                  <a:gd name="T36" fmla="*/ 480 w 482"/>
                  <a:gd name="T37" fmla="*/ 358 h 654"/>
                  <a:gd name="T38" fmla="*/ 480 w 482"/>
                  <a:gd name="T39" fmla="*/ 388 h 654"/>
                  <a:gd name="T40" fmla="*/ 475 w 482"/>
                  <a:gd name="T41" fmla="*/ 404 h 654"/>
                  <a:gd name="T42" fmla="*/ 462 w 482"/>
                  <a:gd name="T43" fmla="*/ 419 h 654"/>
                  <a:gd name="T44" fmla="*/ 440 w 482"/>
                  <a:gd name="T45" fmla="*/ 434 h 654"/>
                  <a:gd name="T46" fmla="*/ 396 w 482"/>
                  <a:gd name="T47" fmla="*/ 459 h 654"/>
                  <a:gd name="T48" fmla="*/ 331 w 482"/>
                  <a:gd name="T49" fmla="*/ 490 h 654"/>
                  <a:gd name="T50" fmla="*/ 276 w 482"/>
                  <a:gd name="T51" fmla="*/ 517 h 654"/>
                  <a:gd name="T52" fmla="*/ 244 w 482"/>
                  <a:gd name="T53" fmla="*/ 538 h 654"/>
                  <a:gd name="T54" fmla="*/ 208 w 482"/>
                  <a:gd name="T55" fmla="*/ 576 h 654"/>
                  <a:gd name="T56" fmla="*/ 170 w 482"/>
                  <a:gd name="T57" fmla="*/ 620 h 654"/>
                  <a:gd name="T58" fmla="*/ 143 w 482"/>
                  <a:gd name="T59" fmla="*/ 644 h 654"/>
                  <a:gd name="T60" fmla="*/ 131 w 482"/>
                  <a:gd name="T61" fmla="*/ 653 h 654"/>
                  <a:gd name="T62" fmla="*/ 123 w 482"/>
                  <a:gd name="T63" fmla="*/ 651 h 654"/>
                  <a:gd name="T64" fmla="*/ 108 w 482"/>
                  <a:gd name="T65" fmla="*/ 633 h 654"/>
                  <a:gd name="T66" fmla="*/ 78 w 482"/>
                  <a:gd name="T67" fmla="*/ 583 h 654"/>
                  <a:gd name="T68" fmla="*/ 35 w 482"/>
                  <a:gd name="T69" fmla="*/ 489 h 654"/>
                  <a:gd name="T70" fmla="*/ 10 w 482"/>
                  <a:gd name="T71" fmla="*/ 417 h 654"/>
                  <a:gd name="T72" fmla="*/ 2 w 482"/>
                  <a:gd name="T73" fmla="*/ 378 h 654"/>
                  <a:gd name="T74" fmla="*/ 0 w 482"/>
                  <a:gd name="T75" fmla="*/ 328 h 654"/>
                  <a:gd name="T76" fmla="*/ 4 w 482"/>
                  <a:gd name="T77" fmla="*/ 253 h 654"/>
                  <a:gd name="T78" fmla="*/ 12 w 482"/>
                  <a:gd name="T79" fmla="*/ 177 h 654"/>
                  <a:gd name="T80" fmla="*/ 23 w 482"/>
                  <a:gd name="T81" fmla="*/ 127 h 654"/>
                  <a:gd name="T82" fmla="*/ 32 w 482"/>
                  <a:gd name="T83" fmla="*/ 103 h 65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82"/>
                  <a:gd name="T127" fmla="*/ 0 h 654"/>
                  <a:gd name="T128" fmla="*/ 482 w 482"/>
                  <a:gd name="T129" fmla="*/ 654 h 65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82" h="654">
                    <a:moveTo>
                      <a:pt x="38" y="93"/>
                    </a:moveTo>
                    <a:lnTo>
                      <a:pt x="43" y="89"/>
                    </a:lnTo>
                    <a:lnTo>
                      <a:pt x="58" y="79"/>
                    </a:lnTo>
                    <a:lnTo>
                      <a:pt x="80" y="68"/>
                    </a:lnTo>
                    <a:lnTo>
                      <a:pt x="108" y="53"/>
                    </a:lnTo>
                    <a:lnTo>
                      <a:pt x="143" y="36"/>
                    </a:lnTo>
                    <a:lnTo>
                      <a:pt x="181" y="23"/>
                    </a:lnTo>
                    <a:lnTo>
                      <a:pt x="200" y="16"/>
                    </a:lnTo>
                    <a:lnTo>
                      <a:pt x="221" y="11"/>
                    </a:lnTo>
                    <a:lnTo>
                      <a:pt x="241" y="6"/>
                    </a:lnTo>
                    <a:lnTo>
                      <a:pt x="261" y="3"/>
                    </a:lnTo>
                    <a:lnTo>
                      <a:pt x="281" y="1"/>
                    </a:lnTo>
                    <a:lnTo>
                      <a:pt x="301" y="0"/>
                    </a:lnTo>
                    <a:lnTo>
                      <a:pt x="319" y="0"/>
                    </a:lnTo>
                    <a:lnTo>
                      <a:pt x="337" y="1"/>
                    </a:lnTo>
                    <a:lnTo>
                      <a:pt x="369" y="5"/>
                    </a:lnTo>
                    <a:lnTo>
                      <a:pt x="399" y="11"/>
                    </a:lnTo>
                    <a:lnTo>
                      <a:pt x="422" y="20"/>
                    </a:lnTo>
                    <a:lnTo>
                      <a:pt x="442" y="30"/>
                    </a:lnTo>
                    <a:lnTo>
                      <a:pt x="450" y="35"/>
                    </a:lnTo>
                    <a:lnTo>
                      <a:pt x="457" y="40"/>
                    </a:lnTo>
                    <a:lnTo>
                      <a:pt x="462" y="44"/>
                    </a:lnTo>
                    <a:lnTo>
                      <a:pt x="465" y="49"/>
                    </a:lnTo>
                    <a:lnTo>
                      <a:pt x="467" y="56"/>
                    </a:lnTo>
                    <a:lnTo>
                      <a:pt x="469" y="63"/>
                    </a:lnTo>
                    <a:lnTo>
                      <a:pt x="469" y="71"/>
                    </a:lnTo>
                    <a:lnTo>
                      <a:pt x="469" y="81"/>
                    </a:lnTo>
                    <a:lnTo>
                      <a:pt x="465" y="103"/>
                    </a:lnTo>
                    <a:lnTo>
                      <a:pt x="460" y="126"/>
                    </a:lnTo>
                    <a:lnTo>
                      <a:pt x="455" y="152"/>
                    </a:lnTo>
                    <a:lnTo>
                      <a:pt x="452" y="180"/>
                    </a:lnTo>
                    <a:lnTo>
                      <a:pt x="450" y="207"/>
                    </a:lnTo>
                    <a:lnTo>
                      <a:pt x="450" y="233"/>
                    </a:lnTo>
                    <a:lnTo>
                      <a:pt x="454" y="260"/>
                    </a:lnTo>
                    <a:lnTo>
                      <a:pt x="460" y="286"/>
                    </a:lnTo>
                    <a:lnTo>
                      <a:pt x="469" y="311"/>
                    </a:lnTo>
                    <a:lnTo>
                      <a:pt x="475" y="336"/>
                    </a:lnTo>
                    <a:lnTo>
                      <a:pt x="480" y="358"/>
                    </a:lnTo>
                    <a:lnTo>
                      <a:pt x="482" y="379"/>
                    </a:lnTo>
                    <a:lnTo>
                      <a:pt x="480" y="388"/>
                    </a:lnTo>
                    <a:lnTo>
                      <a:pt x="479" y="397"/>
                    </a:lnTo>
                    <a:lnTo>
                      <a:pt x="475" y="404"/>
                    </a:lnTo>
                    <a:lnTo>
                      <a:pt x="469" y="412"/>
                    </a:lnTo>
                    <a:lnTo>
                      <a:pt x="462" y="419"/>
                    </a:lnTo>
                    <a:lnTo>
                      <a:pt x="452" y="426"/>
                    </a:lnTo>
                    <a:lnTo>
                      <a:pt x="440" y="434"/>
                    </a:lnTo>
                    <a:lnTo>
                      <a:pt x="427" y="442"/>
                    </a:lnTo>
                    <a:lnTo>
                      <a:pt x="396" y="459"/>
                    </a:lnTo>
                    <a:lnTo>
                      <a:pt x="364" y="474"/>
                    </a:lnTo>
                    <a:lnTo>
                      <a:pt x="331" y="490"/>
                    </a:lnTo>
                    <a:lnTo>
                      <a:pt x="301" y="504"/>
                    </a:lnTo>
                    <a:lnTo>
                      <a:pt x="276" y="517"/>
                    </a:lnTo>
                    <a:lnTo>
                      <a:pt x="259" y="527"/>
                    </a:lnTo>
                    <a:lnTo>
                      <a:pt x="244" y="538"/>
                    </a:lnTo>
                    <a:lnTo>
                      <a:pt x="228" y="557"/>
                    </a:lnTo>
                    <a:lnTo>
                      <a:pt x="208" y="576"/>
                    </a:lnTo>
                    <a:lnTo>
                      <a:pt x="188" y="600"/>
                    </a:lnTo>
                    <a:lnTo>
                      <a:pt x="170" y="620"/>
                    </a:lnTo>
                    <a:lnTo>
                      <a:pt x="151" y="638"/>
                    </a:lnTo>
                    <a:lnTo>
                      <a:pt x="143" y="644"/>
                    </a:lnTo>
                    <a:lnTo>
                      <a:pt x="136" y="649"/>
                    </a:lnTo>
                    <a:lnTo>
                      <a:pt x="131" y="653"/>
                    </a:lnTo>
                    <a:lnTo>
                      <a:pt x="128" y="654"/>
                    </a:lnTo>
                    <a:lnTo>
                      <a:pt x="123" y="651"/>
                    </a:lnTo>
                    <a:lnTo>
                      <a:pt x="117" y="644"/>
                    </a:lnTo>
                    <a:lnTo>
                      <a:pt x="108" y="633"/>
                    </a:lnTo>
                    <a:lnTo>
                      <a:pt x="100" y="620"/>
                    </a:lnTo>
                    <a:lnTo>
                      <a:pt x="78" y="583"/>
                    </a:lnTo>
                    <a:lnTo>
                      <a:pt x="57" y="538"/>
                    </a:lnTo>
                    <a:lnTo>
                      <a:pt x="35" y="489"/>
                    </a:lnTo>
                    <a:lnTo>
                      <a:pt x="17" y="441"/>
                    </a:lnTo>
                    <a:lnTo>
                      <a:pt x="10" y="417"/>
                    </a:lnTo>
                    <a:lnTo>
                      <a:pt x="5" y="397"/>
                    </a:lnTo>
                    <a:lnTo>
                      <a:pt x="2" y="378"/>
                    </a:lnTo>
                    <a:lnTo>
                      <a:pt x="0" y="361"/>
                    </a:lnTo>
                    <a:lnTo>
                      <a:pt x="0" y="328"/>
                    </a:lnTo>
                    <a:lnTo>
                      <a:pt x="2" y="291"/>
                    </a:lnTo>
                    <a:lnTo>
                      <a:pt x="4" y="253"/>
                    </a:lnTo>
                    <a:lnTo>
                      <a:pt x="7" y="215"/>
                    </a:lnTo>
                    <a:lnTo>
                      <a:pt x="12" y="177"/>
                    </a:lnTo>
                    <a:lnTo>
                      <a:pt x="18" y="144"/>
                    </a:lnTo>
                    <a:lnTo>
                      <a:pt x="23" y="127"/>
                    </a:lnTo>
                    <a:lnTo>
                      <a:pt x="27" y="114"/>
                    </a:lnTo>
                    <a:lnTo>
                      <a:pt x="32" y="103"/>
                    </a:lnTo>
                    <a:lnTo>
                      <a:pt x="38" y="9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3" name="Freeform 605"/>
              <p:cNvSpPr>
                <a:spLocks/>
              </p:cNvSpPr>
              <p:nvPr/>
            </p:nvSpPr>
            <p:spPr bwMode="auto">
              <a:xfrm>
                <a:off x="1450" y="3016"/>
                <a:ext cx="456" cy="620"/>
              </a:xfrm>
              <a:custGeom>
                <a:avLst/>
                <a:gdLst>
                  <a:gd name="T0" fmla="*/ 41 w 456"/>
                  <a:gd name="T1" fmla="*/ 85 h 620"/>
                  <a:gd name="T2" fmla="*/ 76 w 456"/>
                  <a:gd name="T3" fmla="*/ 65 h 620"/>
                  <a:gd name="T4" fmla="*/ 136 w 456"/>
                  <a:gd name="T5" fmla="*/ 35 h 620"/>
                  <a:gd name="T6" fmla="*/ 191 w 456"/>
                  <a:gd name="T7" fmla="*/ 15 h 620"/>
                  <a:gd name="T8" fmla="*/ 229 w 456"/>
                  <a:gd name="T9" fmla="*/ 7 h 620"/>
                  <a:gd name="T10" fmla="*/ 267 w 456"/>
                  <a:gd name="T11" fmla="*/ 2 h 620"/>
                  <a:gd name="T12" fmla="*/ 304 w 456"/>
                  <a:gd name="T13" fmla="*/ 0 h 620"/>
                  <a:gd name="T14" fmla="*/ 350 w 456"/>
                  <a:gd name="T15" fmla="*/ 5 h 620"/>
                  <a:gd name="T16" fmla="*/ 402 w 456"/>
                  <a:gd name="T17" fmla="*/ 19 h 620"/>
                  <a:gd name="T18" fmla="*/ 427 w 456"/>
                  <a:gd name="T19" fmla="*/ 33 h 620"/>
                  <a:gd name="T20" fmla="*/ 438 w 456"/>
                  <a:gd name="T21" fmla="*/ 43 h 620"/>
                  <a:gd name="T22" fmla="*/ 443 w 456"/>
                  <a:gd name="T23" fmla="*/ 53 h 620"/>
                  <a:gd name="T24" fmla="*/ 445 w 456"/>
                  <a:gd name="T25" fmla="*/ 68 h 620"/>
                  <a:gd name="T26" fmla="*/ 441 w 456"/>
                  <a:gd name="T27" fmla="*/ 96 h 620"/>
                  <a:gd name="T28" fmla="*/ 433 w 456"/>
                  <a:gd name="T29" fmla="*/ 145 h 620"/>
                  <a:gd name="T30" fmla="*/ 427 w 456"/>
                  <a:gd name="T31" fmla="*/ 198 h 620"/>
                  <a:gd name="T32" fmla="*/ 431 w 456"/>
                  <a:gd name="T33" fmla="*/ 247 h 620"/>
                  <a:gd name="T34" fmla="*/ 445 w 456"/>
                  <a:gd name="T35" fmla="*/ 297 h 620"/>
                  <a:gd name="T36" fmla="*/ 456 w 456"/>
                  <a:gd name="T37" fmla="*/ 340 h 620"/>
                  <a:gd name="T38" fmla="*/ 456 w 456"/>
                  <a:gd name="T39" fmla="*/ 368 h 620"/>
                  <a:gd name="T40" fmla="*/ 451 w 456"/>
                  <a:gd name="T41" fmla="*/ 385 h 620"/>
                  <a:gd name="T42" fmla="*/ 430 w 456"/>
                  <a:gd name="T43" fmla="*/ 405 h 620"/>
                  <a:gd name="T44" fmla="*/ 377 w 456"/>
                  <a:gd name="T45" fmla="*/ 435 h 620"/>
                  <a:gd name="T46" fmla="*/ 314 w 456"/>
                  <a:gd name="T47" fmla="*/ 464 h 620"/>
                  <a:gd name="T48" fmla="*/ 262 w 456"/>
                  <a:gd name="T49" fmla="*/ 491 h 620"/>
                  <a:gd name="T50" fmla="*/ 232 w 456"/>
                  <a:gd name="T51" fmla="*/ 512 h 620"/>
                  <a:gd name="T52" fmla="*/ 197 w 456"/>
                  <a:gd name="T53" fmla="*/ 547 h 620"/>
                  <a:gd name="T54" fmla="*/ 161 w 456"/>
                  <a:gd name="T55" fmla="*/ 589 h 620"/>
                  <a:gd name="T56" fmla="*/ 137 w 456"/>
                  <a:gd name="T57" fmla="*/ 612 h 620"/>
                  <a:gd name="T58" fmla="*/ 126 w 456"/>
                  <a:gd name="T59" fmla="*/ 620 h 620"/>
                  <a:gd name="T60" fmla="*/ 117 w 456"/>
                  <a:gd name="T61" fmla="*/ 619 h 620"/>
                  <a:gd name="T62" fmla="*/ 103 w 456"/>
                  <a:gd name="T63" fmla="*/ 602 h 620"/>
                  <a:gd name="T64" fmla="*/ 74 w 456"/>
                  <a:gd name="T65" fmla="*/ 554 h 620"/>
                  <a:gd name="T66" fmla="*/ 33 w 456"/>
                  <a:gd name="T67" fmla="*/ 464 h 620"/>
                  <a:gd name="T68" fmla="*/ 9 w 456"/>
                  <a:gd name="T69" fmla="*/ 398 h 620"/>
                  <a:gd name="T70" fmla="*/ 1 w 456"/>
                  <a:gd name="T71" fmla="*/ 358 h 620"/>
                  <a:gd name="T72" fmla="*/ 1 w 456"/>
                  <a:gd name="T73" fmla="*/ 312 h 620"/>
                  <a:gd name="T74" fmla="*/ 3 w 456"/>
                  <a:gd name="T75" fmla="*/ 241 h 620"/>
                  <a:gd name="T76" fmla="*/ 11 w 456"/>
                  <a:gd name="T77" fmla="*/ 169 h 620"/>
                  <a:gd name="T78" fmla="*/ 21 w 456"/>
                  <a:gd name="T79" fmla="*/ 121 h 620"/>
                  <a:gd name="T80" fmla="*/ 31 w 456"/>
                  <a:gd name="T81" fmla="*/ 98 h 6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56"/>
                  <a:gd name="T124" fmla="*/ 0 h 620"/>
                  <a:gd name="T125" fmla="*/ 456 w 456"/>
                  <a:gd name="T126" fmla="*/ 620 h 62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56" h="620">
                    <a:moveTo>
                      <a:pt x="36" y="88"/>
                    </a:moveTo>
                    <a:lnTo>
                      <a:pt x="41" y="85"/>
                    </a:lnTo>
                    <a:lnTo>
                      <a:pt x="54" y="77"/>
                    </a:lnTo>
                    <a:lnTo>
                      <a:pt x="76" y="65"/>
                    </a:lnTo>
                    <a:lnTo>
                      <a:pt x="104" y="50"/>
                    </a:lnTo>
                    <a:lnTo>
                      <a:pt x="136" y="35"/>
                    </a:lnTo>
                    <a:lnTo>
                      <a:pt x="172" y="22"/>
                    </a:lnTo>
                    <a:lnTo>
                      <a:pt x="191" y="15"/>
                    </a:lnTo>
                    <a:lnTo>
                      <a:pt x="209" y="10"/>
                    </a:lnTo>
                    <a:lnTo>
                      <a:pt x="229" y="7"/>
                    </a:lnTo>
                    <a:lnTo>
                      <a:pt x="249" y="4"/>
                    </a:lnTo>
                    <a:lnTo>
                      <a:pt x="267" y="2"/>
                    </a:lnTo>
                    <a:lnTo>
                      <a:pt x="285" y="0"/>
                    </a:lnTo>
                    <a:lnTo>
                      <a:pt x="304" y="0"/>
                    </a:lnTo>
                    <a:lnTo>
                      <a:pt x="320" y="2"/>
                    </a:lnTo>
                    <a:lnTo>
                      <a:pt x="350" y="5"/>
                    </a:lnTo>
                    <a:lnTo>
                      <a:pt x="378" y="12"/>
                    </a:lnTo>
                    <a:lnTo>
                      <a:pt x="402" y="19"/>
                    </a:lnTo>
                    <a:lnTo>
                      <a:pt x="420" y="29"/>
                    </a:lnTo>
                    <a:lnTo>
                      <a:pt x="427" y="33"/>
                    </a:lnTo>
                    <a:lnTo>
                      <a:pt x="433" y="38"/>
                    </a:lnTo>
                    <a:lnTo>
                      <a:pt x="438" y="43"/>
                    </a:lnTo>
                    <a:lnTo>
                      <a:pt x="441" y="48"/>
                    </a:lnTo>
                    <a:lnTo>
                      <a:pt x="443" y="53"/>
                    </a:lnTo>
                    <a:lnTo>
                      <a:pt x="445" y="60"/>
                    </a:lnTo>
                    <a:lnTo>
                      <a:pt x="445" y="68"/>
                    </a:lnTo>
                    <a:lnTo>
                      <a:pt x="445" y="77"/>
                    </a:lnTo>
                    <a:lnTo>
                      <a:pt x="441" y="96"/>
                    </a:lnTo>
                    <a:lnTo>
                      <a:pt x="438" y="120"/>
                    </a:lnTo>
                    <a:lnTo>
                      <a:pt x="433" y="145"/>
                    </a:lnTo>
                    <a:lnTo>
                      <a:pt x="430" y="171"/>
                    </a:lnTo>
                    <a:lnTo>
                      <a:pt x="427" y="198"/>
                    </a:lnTo>
                    <a:lnTo>
                      <a:pt x="428" y="222"/>
                    </a:lnTo>
                    <a:lnTo>
                      <a:pt x="431" y="247"/>
                    </a:lnTo>
                    <a:lnTo>
                      <a:pt x="438" y="272"/>
                    </a:lnTo>
                    <a:lnTo>
                      <a:pt x="445" y="297"/>
                    </a:lnTo>
                    <a:lnTo>
                      <a:pt x="451" y="319"/>
                    </a:lnTo>
                    <a:lnTo>
                      <a:pt x="456" y="340"/>
                    </a:lnTo>
                    <a:lnTo>
                      <a:pt x="456" y="360"/>
                    </a:lnTo>
                    <a:lnTo>
                      <a:pt x="456" y="368"/>
                    </a:lnTo>
                    <a:lnTo>
                      <a:pt x="455" y="377"/>
                    </a:lnTo>
                    <a:lnTo>
                      <a:pt x="451" y="385"/>
                    </a:lnTo>
                    <a:lnTo>
                      <a:pt x="446" y="391"/>
                    </a:lnTo>
                    <a:lnTo>
                      <a:pt x="430" y="405"/>
                    </a:lnTo>
                    <a:lnTo>
                      <a:pt x="405" y="420"/>
                    </a:lnTo>
                    <a:lnTo>
                      <a:pt x="377" y="435"/>
                    </a:lnTo>
                    <a:lnTo>
                      <a:pt x="345" y="451"/>
                    </a:lnTo>
                    <a:lnTo>
                      <a:pt x="314" y="464"/>
                    </a:lnTo>
                    <a:lnTo>
                      <a:pt x="285" y="479"/>
                    </a:lnTo>
                    <a:lnTo>
                      <a:pt x="262" y="491"/>
                    </a:lnTo>
                    <a:lnTo>
                      <a:pt x="245" y="501"/>
                    </a:lnTo>
                    <a:lnTo>
                      <a:pt x="232" y="512"/>
                    </a:lnTo>
                    <a:lnTo>
                      <a:pt x="216" y="529"/>
                    </a:lnTo>
                    <a:lnTo>
                      <a:pt x="197" y="547"/>
                    </a:lnTo>
                    <a:lnTo>
                      <a:pt x="179" y="569"/>
                    </a:lnTo>
                    <a:lnTo>
                      <a:pt x="161" y="589"/>
                    </a:lnTo>
                    <a:lnTo>
                      <a:pt x="144" y="605"/>
                    </a:lnTo>
                    <a:lnTo>
                      <a:pt x="137" y="612"/>
                    </a:lnTo>
                    <a:lnTo>
                      <a:pt x="131" y="617"/>
                    </a:lnTo>
                    <a:lnTo>
                      <a:pt x="126" y="620"/>
                    </a:lnTo>
                    <a:lnTo>
                      <a:pt x="121" y="620"/>
                    </a:lnTo>
                    <a:lnTo>
                      <a:pt x="117" y="619"/>
                    </a:lnTo>
                    <a:lnTo>
                      <a:pt x="111" y="612"/>
                    </a:lnTo>
                    <a:lnTo>
                      <a:pt x="103" y="602"/>
                    </a:lnTo>
                    <a:lnTo>
                      <a:pt x="94" y="589"/>
                    </a:lnTo>
                    <a:lnTo>
                      <a:pt x="74" y="554"/>
                    </a:lnTo>
                    <a:lnTo>
                      <a:pt x="54" y="511"/>
                    </a:lnTo>
                    <a:lnTo>
                      <a:pt x="33" y="464"/>
                    </a:lnTo>
                    <a:lnTo>
                      <a:pt x="16" y="420"/>
                    </a:lnTo>
                    <a:lnTo>
                      <a:pt x="9" y="398"/>
                    </a:lnTo>
                    <a:lnTo>
                      <a:pt x="5" y="377"/>
                    </a:lnTo>
                    <a:lnTo>
                      <a:pt x="1" y="358"/>
                    </a:lnTo>
                    <a:lnTo>
                      <a:pt x="0" y="343"/>
                    </a:lnTo>
                    <a:lnTo>
                      <a:pt x="1" y="312"/>
                    </a:lnTo>
                    <a:lnTo>
                      <a:pt x="1" y="277"/>
                    </a:lnTo>
                    <a:lnTo>
                      <a:pt x="3" y="241"/>
                    </a:lnTo>
                    <a:lnTo>
                      <a:pt x="6" y="204"/>
                    </a:lnTo>
                    <a:lnTo>
                      <a:pt x="11" y="169"/>
                    </a:lnTo>
                    <a:lnTo>
                      <a:pt x="18" y="136"/>
                    </a:lnTo>
                    <a:lnTo>
                      <a:pt x="21" y="121"/>
                    </a:lnTo>
                    <a:lnTo>
                      <a:pt x="26" y="110"/>
                    </a:lnTo>
                    <a:lnTo>
                      <a:pt x="31" y="98"/>
                    </a:lnTo>
                    <a:lnTo>
                      <a:pt x="36" y="8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4" name="Freeform 606"/>
              <p:cNvSpPr>
                <a:spLocks/>
              </p:cNvSpPr>
              <p:nvPr/>
            </p:nvSpPr>
            <p:spPr bwMode="auto">
              <a:xfrm>
                <a:off x="1459" y="3028"/>
                <a:ext cx="432" cy="587"/>
              </a:xfrm>
              <a:custGeom>
                <a:avLst/>
                <a:gdLst>
                  <a:gd name="T0" fmla="*/ 39 w 432"/>
                  <a:gd name="T1" fmla="*/ 80 h 587"/>
                  <a:gd name="T2" fmla="*/ 72 w 432"/>
                  <a:gd name="T3" fmla="*/ 61 h 587"/>
                  <a:gd name="T4" fmla="*/ 128 w 432"/>
                  <a:gd name="T5" fmla="*/ 33 h 587"/>
                  <a:gd name="T6" fmla="*/ 180 w 432"/>
                  <a:gd name="T7" fmla="*/ 15 h 587"/>
                  <a:gd name="T8" fmla="*/ 216 w 432"/>
                  <a:gd name="T9" fmla="*/ 5 h 587"/>
                  <a:gd name="T10" fmla="*/ 270 w 432"/>
                  <a:gd name="T11" fmla="*/ 0 h 587"/>
                  <a:gd name="T12" fmla="*/ 333 w 432"/>
                  <a:gd name="T13" fmla="*/ 5 h 587"/>
                  <a:gd name="T14" fmla="*/ 379 w 432"/>
                  <a:gd name="T15" fmla="*/ 18 h 587"/>
                  <a:gd name="T16" fmla="*/ 404 w 432"/>
                  <a:gd name="T17" fmla="*/ 31 h 587"/>
                  <a:gd name="T18" fmla="*/ 414 w 432"/>
                  <a:gd name="T19" fmla="*/ 40 h 587"/>
                  <a:gd name="T20" fmla="*/ 419 w 432"/>
                  <a:gd name="T21" fmla="*/ 50 h 587"/>
                  <a:gd name="T22" fmla="*/ 421 w 432"/>
                  <a:gd name="T23" fmla="*/ 65 h 587"/>
                  <a:gd name="T24" fmla="*/ 418 w 432"/>
                  <a:gd name="T25" fmla="*/ 91 h 587"/>
                  <a:gd name="T26" fmla="*/ 409 w 432"/>
                  <a:gd name="T27" fmla="*/ 138 h 587"/>
                  <a:gd name="T28" fmla="*/ 404 w 432"/>
                  <a:gd name="T29" fmla="*/ 186 h 587"/>
                  <a:gd name="T30" fmla="*/ 408 w 432"/>
                  <a:gd name="T31" fmla="*/ 234 h 587"/>
                  <a:gd name="T32" fmla="*/ 421 w 432"/>
                  <a:gd name="T33" fmla="*/ 280 h 587"/>
                  <a:gd name="T34" fmla="*/ 431 w 432"/>
                  <a:gd name="T35" fmla="*/ 321 h 587"/>
                  <a:gd name="T36" fmla="*/ 432 w 432"/>
                  <a:gd name="T37" fmla="*/ 348 h 587"/>
                  <a:gd name="T38" fmla="*/ 427 w 432"/>
                  <a:gd name="T39" fmla="*/ 363 h 587"/>
                  <a:gd name="T40" fmla="*/ 406 w 432"/>
                  <a:gd name="T41" fmla="*/ 383 h 587"/>
                  <a:gd name="T42" fmla="*/ 356 w 432"/>
                  <a:gd name="T43" fmla="*/ 411 h 587"/>
                  <a:gd name="T44" fmla="*/ 298 w 432"/>
                  <a:gd name="T45" fmla="*/ 439 h 587"/>
                  <a:gd name="T46" fmla="*/ 248 w 432"/>
                  <a:gd name="T47" fmla="*/ 464 h 587"/>
                  <a:gd name="T48" fmla="*/ 220 w 432"/>
                  <a:gd name="T49" fmla="*/ 484 h 587"/>
                  <a:gd name="T50" fmla="*/ 188 w 432"/>
                  <a:gd name="T51" fmla="*/ 519 h 587"/>
                  <a:gd name="T52" fmla="*/ 152 w 432"/>
                  <a:gd name="T53" fmla="*/ 557 h 587"/>
                  <a:gd name="T54" fmla="*/ 130 w 432"/>
                  <a:gd name="T55" fmla="*/ 578 h 587"/>
                  <a:gd name="T56" fmla="*/ 118 w 432"/>
                  <a:gd name="T57" fmla="*/ 585 h 587"/>
                  <a:gd name="T58" fmla="*/ 110 w 432"/>
                  <a:gd name="T59" fmla="*/ 585 h 587"/>
                  <a:gd name="T60" fmla="*/ 99 w 432"/>
                  <a:gd name="T61" fmla="*/ 568 h 587"/>
                  <a:gd name="T62" fmla="*/ 70 w 432"/>
                  <a:gd name="T63" fmla="*/ 524 h 587"/>
                  <a:gd name="T64" fmla="*/ 32 w 432"/>
                  <a:gd name="T65" fmla="*/ 439 h 587"/>
                  <a:gd name="T66" fmla="*/ 9 w 432"/>
                  <a:gd name="T67" fmla="*/ 376 h 587"/>
                  <a:gd name="T68" fmla="*/ 2 w 432"/>
                  <a:gd name="T69" fmla="*/ 340 h 587"/>
                  <a:gd name="T70" fmla="*/ 0 w 432"/>
                  <a:gd name="T71" fmla="*/ 295 h 587"/>
                  <a:gd name="T72" fmla="*/ 4 w 432"/>
                  <a:gd name="T73" fmla="*/ 227 h 587"/>
                  <a:gd name="T74" fmla="*/ 10 w 432"/>
                  <a:gd name="T75" fmla="*/ 159 h 587"/>
                  <a:gd name="T76" fmla="*/ 20 w 432"/>
                  <a:gd name="T77" fmla="*/ 114 h 587"/>
                  <a:gd name="T78" fmla="*/ 29 w 432"/>
                  <a:gd name="T79" fmla="*/ 91 h 58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432"/>
                  <a:gd name="T121" fmla="*/ 0 h 587"/>
                  <a:gd name="T122" fmla="*/ 432 w 432"/>
                  <a:gd name="T123" fmla="*/ 587 h 58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432" h="587">
                    <a:moveTo>
                      <a:pt x="35" y="83"/>
                    </a:moveTo>
                    <a:lnTo>
                      <a:pt x="39" y="80"/>
                    </a:lnTo>
                    <a:lnTo>
                      <a:pt x="52" y="71"/>
                    </a:lnTo>
                    <a:lnTo>
                      <a:pt x="72" y="61"/>
                    </a:lnTo>
                    <a:lnTo>
                      <a:pt x="99" y="46"/>
                    </a:lnTo>
                    <a:lnTo>
                      <a:pt x="128" y="33"/>
                    </a:lnTo>
                    <a:lnTo>
                      <a:pt x="163" y="20"/>
                    </a:lnTo>
                    <a:lnTo>
                      <a:pt x="180" y="15"/>
                    </a:lnTo>
                    <a:lnTo>
                      <a:pt x="198" y="10"/>
                    </a:lnTo>
                    <a:lnTo>
                      <a:pt x="216" y="5"/>
                    </a:lnTo>
                    <a:lnTo>
                      <a:pt x="235" y="3"/>
                    </a:lnTo>
                    <a:lnTo>
                      <a:pt x="270" y="0"/>
                    </a:lnTo>
                    <a:lnTo>
                      <a:pt x="303" y="2"/>
                    </a:lnTo>
                    <a:lnTo>
                      <a:pt x="333" y="5"/>
                    </a:lnTo>
                    <a:lnTo>
                      <a:pt x="358" y="10"/>
                    </a:lnTo>
                    <a:lnTo>
                      <a:pt x="379" y="18"/>
                    </a:lnTo>
                    <a:lnTo>
                      <a:pt x="398" y="26"/>
                    </a:lnTo>
                    <a:lnTo>
                      <a:pt x="404" y="31"/>
                    </a:lnTo>
                    <a:lnTo>
                      <a:pt x="411" y="35"/>
                    </a:lnTo>
                    <a:lnTo>
                      <a:pt x="414" y="40"/>
                    </a:lnTo>
                    <a:lnTo>
                      <a:pt x="418" y="45"/>
                    </a:lnTo>
                    <a:lnTo>
                      <a:pt x="419" y="50"/>
                    </a:lnTo>
                    <a:lnTo>
                      <a:pt x="421" y="56"/>
                    </a:lnTo>
                    <a:lnTo>
                      <a:pt x="421" y="65"/>
                    </a:lnTo>
                    <a:lnTo>
                      <a:pt x="421" y="73"/>
                    </a:lnTo>
                    <a:lnTo>
                      <a:pt x="418" y="91"/>
                    </a:lnTo>
                    <a:lnTo>
                      <a:pt x="414" y="113"/>
                    </a:lnTo>
                    <a:lnTo>
                      <a:pt x="409" y="138"/>
                    </a:lnTo>
                    <a:lnTo>
                      <a:pt x="406" y="161"/>
                    </a:lnTo>
                    <a:lnTo>
                      <a:pt x="404" y="186"/>
                    </a:lnTo>
                    <a:lnTo>
                      <a:pt x="404" y="210"/>
                    </a:lnTo>
                    <a:lnTo>
                      <a:pt x="408" y="234"/>
                    </a:lnTo>
                    <a:lnTo>
                      <a:pt x="414" y="257"/>
                    </a:lnTo>
                    <a:lnTo>
                      <a:pt x="421" y="280"/>
                    </a:lnTo>
                    <a:lnTo>
                      <a:pt x="427" y="302"/>
                    </a:lnTo>
                    <a:lnTo>
                      <a:pt x="431" y="321"/>
                    </a:lnTo>
                    <a:lnTo>
                      <a:pt x="432" y="340"/>
                    </a:lnTo>
                    <a:lnTo>
                      <a:pt x="432" y="348"/>
                    </a:lnTo>
                    <a:lnTo>
                      <a:pt x="431" y="356"/>
                    </a:lnTo>
                    <a:lnTo>
                      <a:pt x="427" y="363"/>
                    </a:lnTo>
                    <a:lnTo>
                      <a:pt x="422" y="370"/>
                    </a:lnTo>
                    <a:lnTo>
                      <a:pt x="406" y="383"/>
                    </a:lnTo>
                    <a:lnTo>
                      <a:pt x="383" y="396"/>
                    </a:lnTo>
                    <a:lnTo>
                      <a:pt x="356" y="411"/>
                    </a:lnTo>
                    <a:lnTo>
                      <a:pt x="326" y="426"/>
                    </a:lnTo>
                    <a:lnTo>
                      <a:pt x="298" y="439"/>
                    </a:lnTo>
                    <a:lnTo>
                      <a:pt x="270" y="452"/>
                    </a:lnTo>
                    <a:lnTo>
                      <a:pt x="248" y="464"/>
                    </a:lnTo>
                    <a:lnTo>
                      <a:pt x="233" y="472"/>
                    </a:lnTo>
                    <a:lnTo>
                      <a:pt x="220" y="484"/>
                    </a:lnTo>
                    <a:lnTo>
                      <a:pt x="205" y="499"/>
                    </a:lnTo>
                    <a:lnTo>
                      <a:pt x="188" y="519"/>
                    </a:lnTo>
                    <a:lnTo>
                      <a:pt x="170" y="537"/>
                    </a:lnTo>
                    <a:lnTo>
                      <a:pt x="152" y="557"/>
                    </a:lnTo>
                    <a:lnTo>
                      <a:pt x="137" y="572"/>
                    </a:lnTo>
                    <a:lnTo>
                      <a:pt x="130" y="578"/>
                    </a:lnTo>
                    <a:lnTo>
                      <a:pt x="123" y="583"/>
                    </a:lnTo>
                    <a:lnTo>
                      <a:pt x="118" y="585"/>
                    </a:lnTo>
                    <a:lnTo>
                      <a:pt x="115" y="587"/>
                    </a:lnTo>
                    <a:lnTo>
                      <a:pt x="110" y="585"/>
                    </a:lnTo>
                    <a:lnTo>
                      <a:pt x="105" y="578"/>
                    </a:lnTo>
                    <a:lnTo>
                      <a:pt x="99" y="568"/>
                    </a:lnTo>
                    <a:lnTo>
                      <a:pt x="90" y="557"/>
                    </a:lnTo>
                    <a:lnTo>
                      <a:pt x="70" y="524"/>
                    </a:lnTo>
                    <a:lnTo>
                      <a:pt x="50" y="482"/>
                    </a:lnTo>
                    <a:lnTo>
                      <a:pt x="32" y="439"/>
                    </a:lnTo>
                    <a:lnTo>
                      <a:pt x="15" y="396"/>
                    </a:lnTo>
                    <a:lnTo>
                      <a:pt x="9" y="376"/>
                    </a:lnTo>
                    <a:lnTo>
                      <a:pt x="4" y="356"/>
                    </a:lnTo>
                    <a:lnTo>
                      <a:pt x="2" y="340"/>
                    </a:lnTo>
                    <a:lnTo>
                      <a:pt x="0" y="325"/>
                    </a:lnTo>
                    <a:lnTo>
                      <a:pt x="0" y="295"/>
                    </a:lnTo>
                    <a:lnTo>
                      <a:pt x="2" y="262"/>
                    </a:lnTo>
                    <a:lnTo>
                      <a:pt x="4" y="227"/>
                    </a:lnTo>
                    <a:lnTo>
                      <a:pt x="7" y="192"/>
                    </a:lnTo>
                    <a:lnTo>
                      <a:pt x="10" y="159"/>
                    </a:lnTo>
                    <a:lnTo>
                      <a:pt x="17" y="129"/>
                    </a:lnTo>
                    <a:lnTo>
                      <a:pt x="20" y="114"/>
                    </a:lnTo>
                    <a:lnTo>
                      <a:pt x="25" y="103"/>
                    </a:lnTo>
                    <a:lnTo>
                      <a:pt x="29" y="91"/>
                    </a:lnTo>
                    <a:lnTo>
                      <a:pt x="35" y="8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5" name="Freeform 607"/>
              <p:cNvSpPr>
                <a:spLocks/>
              </p:cNvSpPr>
              <p:nvPr/>
            </p:nvSpPr>
            <p:spPr bwMode="auto">
              <a:xfrm>
                <a:off x="1468" y="3040"/>
                <a:ext cx="409" cy="553"/>
              </a:xfrm>
              <a:custGeom>
                <a:avLst/>
                <a:gdLst>
                  <a:gd name="T0" fmla="*/ 36 w 409"/>
                  <a:gd name="T1" fmla="*/ 74 h 553"/>
                  <a:gd name="T2" fmla="*/ 68 w 409"/>
                  <a:gd name="T3" fmla="*/ 56 h 553"/>
                  <a:gd name="T4" fmla="*/ 121 w 409"/>
                  <a:gd name="T5" fmla="*/ 31 h 553"/>
                  <a:gd name="T6" fmla="*/ 171 w 409"/>
                  <a:gd name="T7" fmla="*/ 13 h 553"/>
                  <a:gd name="T8" fmla="*/ 204 w 409"/>
                  <a:gd name="T9" fmla="*/ 5 h 553"/>
                  <a:gd name="T10" fmla="*/ 256 w 409"/>
                  <a:gd name="T11" fmla="*/ 0 h 553"/>
                  <a:gd name="T12" fmla="*/ 314 w 409"/>
                  <a:gd name="T13" fmla="*/ 5 h 553"/>
                  <a:gd name="T14" fmla="*/ 359 w 409"/>
                  <a:gd name="T15" fmla="*/ 16 h 553"/>
                  <a:gd name="T16" fmla="*/ 382 w 409"/>
                  <a:gd name="T17" fmla="*/ 28 h 553"/>
                  <a:gd name="T18" fmla="*/ 392 w 409"/>
                  <a:gd name="T19" fmla="*/ 38 h 553"/>
                  <a:gd name="T20" fmla="*/ 397 w 409"/>
                  <a:gd name="T21" fmla="*/ 46 h 553"/>
                  <a:gd name="T22" fmla="*/ 397 w 409"/>
                  <a:gd name="T23" fmla="*/ 59 h 553"/>
                  <a:gd name="T24" fmla="*/ 395 w 409"/>
                  <a:gd name="T25" fmla="*/ 86 h 553"/>
                  <a:gd name="T26" fmla="*/ 387 w 409"/>
                  <a:gd name="T27" fmla="*/ 129 h 553"/>
                  <a:gd name="T28" fmla="*/ 382 w 409"/>
                  <a:gd name="T29" fmla="*/ 175 h 553"/>
                  <a:gd name="T30" fmla="*/ 385 w 409"/>
                  <a:gd name="T31" fmla="*/ 220 h 553"/>
                  <a:gd name="T32" fmla="*/ 397 w 409"/>
                  <a:gd name="T33" fmla="*/ 263 h 553"/>
                  <a:gd name="T34" fmla="*/ 407 w 409"/>
                  <a:gd name="T35" fmla="*/ 303 h 553"/>
                  <a:gd name="T36" fmla="*/ 407 w 409"/>
                  <a:gd name="T37" fmla="*/ 328 h 553"/>
                  <a:gd name="T38" fmla="*/ 402 w 409"/>
                  <a:gd name="T39" fmla="*/ 343 h 553"/>
                  <a:gd name="T40" fmla="*/ 384 w 409"/>
                  <a:gd name="T41" fmla="*/ 361 h 553"/>
                  <a:gd name="T42" fmla="*/ 335 w 409"/>
                  <a:gd name="T43" fmla="*/ 387 h 553"/>
                  <a:gd name="T44" fmla="*/ 281 w 409"/>
                  <a:gd name="T45" fmla="*/ 414 h 553"/>
                  <a:gd name="T46" fmla="*/ 234 w 409"/>
                  <a:gd name="T47" fmla="*/ 437 h 553"/>
                  <a:gd name="T48" fmla="*/ 207 w 409"/>
                  <a:gd name="T49" fmla="*/ 455 h 553"/>
                  <a:gd name="T50" fmla="*/ 178 w 409"/>
                  <a:gd name="T51" fmla="*/ 488 h 553"/>
                  <a:gd name="T52" fmla="*/ 144 w 409"/>
                  <a:gd name="T53" fmla="*/ 523 h 553"/>
                  <a:gd name="T54" fmla="*/ 116 w 409"/>
                  <a:gd name="T55" fmla="*/ 550 h 553"/>
                  <a:gd name="T56" fmla="*/ 104 w 409"/>
                  <a:gd name="T57" fmla="*/ 551 h 553"/>
                  <a:gd name="T58" fmla="*/ 93 w 409"/>
                  <a:gd name="T59" fmla="*/ 536 h 553"/>
                  <a:gd name="T60" fmla="*/ 68 w 409"/>
                  <a:gd name="T61" fmla="*/ 492 h 553"/>
                  <a:gd name="T62" fmla="*/ 30 w 409"/>
                  <a:gd name="T63" fmla="*/ 414 h 553"/>
                  <a:gd name="T64" fmla="*/ 10 w 409"/>
                  <a:gd name="T65" fmla="*/ 354 h 553"/>
                  <a:gd name="T66" fmla="*/ 1 w 409"/>
                  <a:gd name="T67" fmla="*/ 319 h 553"/>
                  <a:gd name="T68" fmla="*/ 1 w 409"/>
                  <a:gd name="T69" fmla="*/ 278 h 553"/>
                  <a:gd name="T70" fmla="*/ 3 w 409"/>
                  <a:gd name="T71" fmla="*/ 215 h 553"/>
                  <a:gd name="T72" fmla="*/ 11 w 409"/>
                  <a:gd name="T73" fmla="*/ 150 h 553"/>
                  <a:gd name="T74" fmla="*/ 20 w 409"/>
                  <a:gd name="T75" fmla="*/ 109 h 553"/>
                  <a:gd name="T76" fmla="*/ 28 w 409"/>
                  <a:gd name="T77" fmla="*/ 86 h 55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09"/>
                  <a:gd name="T118" fmla="*/ 0 h 553"/>
                  <a:gd name="T119" fmla="*/ 409 w 409"/>
                  <a:gd name="T120" fmla="*/ 553 h 55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09" h="553">
                    <a:moveTo>
                      <a:pt x="33" y="77"/>
                    </a:moveTo>
                    <a:lnTo>
                      <a:pt x="36" y="74"/>
                    </a:lnTo>
                    <a:lnTo>
                      <a:pt x="50" y="68"/>
                    </a:lnTo>
                    <a:lnTo>
                      <a:pt x="68" y="56"/>
                    </a:lnTo>
                    <a:lnTo>
                      <a:pt x="93" y="44"/>
                    </a:lnTo>
                    <a:lnTo>
                      <a:pt x="121" y="31"/>
                    </a:lnTo>
                    <a:lnTo>
                      <a:pt x="153" y="18"/>
                    </a:lnTo>
                    <a:lnTo>
                      <a:pt x="171" y="13"/>
                    </a:lnTo>
                    <a:lnTo>
                      <a:pt x="188" y="8"/>
                    </a:lnTo>
                    <a:lnTo>
                      <a:pt x="204" y="5"/>
                    </a:lnTo>
                    <a:lnTo>
                      <a:pt x="222" y="3"/>
                    </a:lnTo>
                    <a:lnTo>
                      <a:pt x="256" y="0"/>
                    </a:lnTo>
                    <a:lnTo>
                      <a:pt x="286" y="1"/>
                    </a:lnTo>
                    <a:lnTo>
                      <a:pt x="314" y="5"/>
                    </a:lnTo>
                    <a:lnTo>
                      <a:pt x="337" y="9"/>
                    </a:lnTo>
                    <a:lnTo>
                      <a:pt x="359" y="16"/>
                    </a:lnTo>
                    <a:lnTo>
                      <a:pt x="375" y="24"/>
                    </a:lnTo>
                    <a:lnTo>
                      <a:pt x="382" y="28"/>
                    </a:lnTo>
                    <a:lnTo>
                      <a:pt x="387" y="33"/>
                    </a:lnTo>
                    <a:lnTo>
                      <a:pt x="392" y="38"/>
                    </a:lnTo>
                    <a:lnTo>
                      <a:pt x="394" y="41"/>
                    </a:lnTo>
                    <a:lnTo>
                      <a:pt x="397" y="46"/>
                    </a:lnTo>
                    <a:lnTo>
                      <a:pt x="397" y="53"/>
                    </a:lnTo>
                    <a:lnTo>
                      <a:pt x="397" y="59"/>
                    </a:lnTo>
                    <a:lnTo>
                      <a:pt x="397" y="68"/>
                    </a:lnTo>
                    <a:lnTo>
                      <a:pt x="395" y="86"/>
                    </a:lnTo>
                    <a:lnTo>
                      <a:pt x="390" y="106"/>
                    </a:lnTo>
                    <a:lnTo>
                      <a:pt x="387" y="129"/>
                    </a:lnTo>
                    <a:lnTo>
                      <a:pt x="384" y="152"/>
                    </a:lnTo>
                    <a:lnTo>
                      <a:pt x="382" y="175"/>
                    </a:lnTo>
                    <a:lnTo>
                      <a:pt x="382" y="198"/>
                    </a:lnTo>
                    <a:lnTo>
                      <a:pt x="385" y="220"/>
                    </a:lnTo>
                    <a:lnTo>
                      <a:pt x="390" y="242"/>
                    </a:lnTo>
                    <a:lnTo>
                      <a:pt x="397" y="263"/>
                    </a:lnTo>
                    <a:lnTo>
                      <a:pt x="402" y="285"/>
                    </a:lnTo>
                    <a:lnTo>
                      <a:pt x="407" y="303"/>
                    </a:lnTo>
                    <a:lnTo>
                      <a:pt x="409" y="321"/>
                    </a:lnTo>
                    <a:lnTo>
                      <a:pt x="407" y="328"/>
                    </a:lnTo>
                    <a:lnTo>
                      <a:pt x="405" y="336"/>
                    </a:lnTo>
                    <a:lnTo>
                      <a:pt x="402" y="343"/>
                    </a:lnTo>
                    <a:lnTo>
                      <a:pt x="399" y="349"/>
                    </a:lnTo>
                    <a:lnTo>
                      <a:pt x="384" y="361"/>
                    </a:lnTo>
                    <a:lnTo>
                      <a:pt x="362" y="374"/>
                    </a:lnTo>
                    <a:lnTo>
                      <a:pt x="335" y="387"/>
                    </a:lnTo>
                    <a:lnTo>
                      <a:pt x="309" y="401"/>
                    </a:lnTo>
                    <a:lnTo>
                      <a:pt x="281" y="414"/>
                    </a:lnTo>
                    <a:lnTo>
                      <a:pt x="256" y="425"/>
                    </a:lnTo>
                    <a:lnTo>
                      <a:pt x="234" y="437"/>
                    </a:lnTo>
                    <a:lnTo>
                      <a:pt x="219" y="445"/>
                    </a:lnTo>
                    <a:lnTo>
                      <a:pt x="207" y="455"/>
                    </a:lnTo>
                    <a:lnTo>
                      <a:pt x="193" y="470"/>
                    </a:lnTo>
                    <a:lnTo>
                      <a:pt x="178" y="488"/>
                    </a:lnTo>
                    <a:lnTo>
                      <a:pt x="159" y="507"/>
                    </a:lnTo>
                    <a:lnTo>
                      <a:pt x="144" y="523"/>
                    </a:lnTo>
                    <a:lnTo>
                      <a:pt x="129" y="538"/>
                    </a:lnTo>
                    <a:lnTo>
                      <a:pt x="116" y="550"/>
                    </a:lnTo>
                    <a:lnTo>
                      <a:pt x="108" y="553"/>
                    </a:lnTo>
                    <a:lnTo>
                      <a:pt x="104" y="551"/>
                    </a:lnTo>
                    <a:lnTo>
                      <a:pt x="99" y="545"/>
                    </a:lnTo>
                    <a:lnTo>
                      <a:pt x="93" y="536"/>
                    </a:lnTo>
                    <a:lnTo>
                      <a:pt x="85" y="523"/>
                    </a:lnTo>
                    <a:lnTo>
                      <a:pt x="68" y="492"/>
                    </a:lnTo>
                    <a:lnTo>
                      <a:pt x="48" y="455"/>
                    </a:lnTo>
                    <a:lnTo>
                      <a:pt x="30" y="414"/>
                    </a:lnTo>
                    <a:lnTo>
                      <a:pt x="15" y="372"/>
                    </a:lnTo>
                    <a:lnTo>
                      <a:pt x="10" y="354"/>
                    </a:lnTo>
                    <a:lnTo>
                      <a:pt x="5" y="336"/>
                    </a:lnTo>
                    <a:lnTo>
                      <a:pt x="1" y="319"/>
                    </a:lnTo>
                    <a:lnTo>
                      <a:pt x="0" y="306"/>
                    </a:lnTo>
                    <a:lnTo>
                      <a:pt x="1" y="278"/>
                    </a:lnTo>
                    <a:lnTo>
                      <a:pt x="1" y="246"/>
                    </a:lnTo>
                    <a:lnTo>
                      <a:pt x="3" y="215"/>
                    </a:lnTo>
                    <a:lnTo>
                      <a:pt x="6" y="182"/>
                    </a:lnTo>
                    <a:lnTo>
                      <a:pt x="11" y="150"/>
                    </a:lnTo>
                    <a:lnTo>
                      <a:pt x="16" y="121"/>
                    </a:lnTo>
                    <a:lnTo>
                      <a:pt x="20" y="109"/>
                    </a:lnTo>
                    <a:lnTo>
                      <a:pt x="23" y="96"/>
                    </a:lnTo>
                    <a:lnTo>
                      <a:pt x="28" y="86"/>
                    </a:lnTo>
                    <a:lnTo>
                      <a:pt x="33" y="7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6" name="Freeform 608"/>
              <p:cNvSpPr>
                <a:spLocks/>
              </p:cNvSpPr>
              <p:nvPr/>
            </p:nvSpPr>
            <p:spPr bwMode="auto">
              <a:xfrm>
                <a:off x="1478" y="3051"/>
                <a:ext cx="384" cy="521"/>
              </a:xfrm>
              <a:custGeom>
                <a:avLst/>
                <a:gdLst>
                  <a:gd name="T0" fmla="*/ 35 w 384"/>
                  <a:gd name="T1" fmla="*/ 71 h 521"/>
                  <a:gd name="T2" fmla="*/ 63 w 384"/>
                  <a:gd name="T3" fmla="*/ 53 h 521"/>
                  <a:gd name="T4" fmla="*/ 113 w 384"/>
                  <a:gd name="T5" fmla="*/ 30 h 521"/>
                  <a:gd name="T6" fmla="*/ 159 w 384"/>
                  <a:gd name="T7" fmla="*/ 13 h 521"/>
                  <a:gd name="T8" fmla="*/ 191 w 384"/>
                  <a:gd name="T9" fmla="*/ 5 h 521"/>
                  <a:gd name="T10" fmla="*/ 239 w 384"/>
                  <a:gd name="T11" fmla="*/ 0 h 521"/>
                  <a:gd name="T12" fmla="*/ 294 w 384"/>
                  <a:gd name="T13" fmla="*/ 3 h 521"/>
                  <a:gd name="T14" fmla="*/ 335 w 384"/>
                  <a:gd name="T15" fmla="*/ 15 h 521"/>
                  <a:gd name="T16" fmla="*/ 364 w 384"/>
                  <a:gd name="T17" fmla="*/ 32 h 521"/>
                  <a:gd name="T18" fmla="*/ 372 w 384"/>
                  <a:gd name="T19" fmla="*/ 50 h 521"/>
                  <a:gd name="T20" fmla="*/ 370 w 384"/>
                  <a:gd name="T21" fmla="*/ 81 h 521"/>
                  <a:gd name="T22" fmla="*/ 362 w 384"/>
                  <a:gd name="T23" fmla="*/ 121 h 521"/>
                  <a:gd name="T24" fmla="*/ 357 w 384"/>
                  <a:gd name="T25" fmla="*/ 164 h 521"/>
                  <a:gd name="T26" fmla="*/ 360 w 384"/>
                  <a:gd name="T27" fmla="*/ 207 h 521"/>
                  <a:gd name="T28" fmla="*/ 372 w 384"/>
                  <a:gd name="T29" fmla="*/ 249 h 521"/>
                  <a:gd name="T30" fmla="*/ 382 w 384"/>
                  <a:gd name="T31" fmla="*/ 285 h 521"/>
                  <a:gd name="T32" fmla="*/ 382 w 384"/>
                  <a:gd name="T33" fmla="*/ 308 h 521"/>
                  <a:gd name="T34" fmla="*/ 377 w 384"/>
                  <a:gd name="T35" fmla="*/ 322 h 521"/>
                  <a:gd name="T36" fmla="*/ 359 w 384"/>
                  <a:gd name="T37" fmla="*/ 340 h 521"/>
                  <a:gd name="T38" fmla="*/ 315 w 384"/>
                  <a:gd name="T39" fmla="*/ 365 h 521"/>
                  <a:gd name="T40" fmla="*/ 262 w 384"/>
                  <a:gd name="T41" fmla="*/ 390 h 521"/>
                  <a:gd name="T42" fmla="*/ 219 w 384"/>
                  <a:gd name="T43" fmla="*/ 411 h 521"/>
                  <a:gd name="T44" fmla="*/ 194 w 384"/>
                  <a:gd name="T45" fmla="*/ 428 h 521"/>
                  <a:gd name="T46" fmla="*/ 166 w 384"/>
                  <a:gd name="T47" fmla="*/ 459 h 521"/>
                  <a:gd name="T48" fmla="*/ 134 w 384"/>
                  <a:gd name="T49" fmla="*/ 492 h 521"/>
                  <a:gd name="T50" fmla="*/ 109 w 384"/>
                  <a:gd name="T51" fmla="*/ 517 h 521"/>
                  <a:gd name="T52" fmla="*/ 98 w 384"/>
                  <a:gd name="T53" fmla="*/ 519 h 521"/>
                  <a:gd name="T54" fmla="*/ 86 w 384"/>
                  <a:gd name="T55" fmla="*/ 504 h 521"/>
                  <a:gd name="T56" fmla="*/ 63 w 384"/>
                  <a:gd name="T57" fmla="*/ 463 h 521"/>
                  <a:gd name="T58" fmla="*/ 28 w 384"/>
                  <a:gd name="T59" fmla="*/ 390 h 521"/>
                  <a:gd name="T60" fmla="*/ 8 w 384"/>
                  <a:gd name="T61" fmla="*/ 333 h 521"/>
                  <a:gd name="T62" fmla="*/ 1 w 384"/>
                  <a:gd name="T63" fmla="*/ 300 h 521"/>
                  <a:gd name="T64" fmla="*/ 0 w 384"/>
                  <a:gd name="T65" fmla="*/ 262 h 521"/>
                  <a:gd name="T66" fmla="*/ 3 w 384"/>
                  <a:gd name="T67" fmla="*/ 202 h 521"/>
                  <a:gd name="T68" fmla="*/ 10 w 384"/>
                  <a:gd name="T69" fmla="*/ 141 h 521"/>
                  <a:gd name="T70" fmla="*/ 18 w 384"/>
                  <a:gd name="T71" fmla="*/ 103 h 521"/>
                  <a:gd name="T72" fmla="*/ 26 w 384"/>
                  <a:gd name="T73" fmla="*/ 81 h 52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84"/>
                  <a:gd name="T112" fmla="*/ 0 h 521"/>
                  <a:gd name="T113" fmla="*/ 384 w 384"/>
                  <a:gd name="T114" fmla="*/ 521 h 52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84" h="521">
                    <a:moveTo>
                      <a:pt x="30" y="73"/>
                    </a:moveTo>
                    <a:lnTo>
                      <a:pt x="35" y="71"/>
                    </a:lnTo>
                    <a:lnTo>
                      <a:pt x="46" y="63"/>
                    </a:lnTo>
                    <a:lnTo>
                      <a:pt x="63" y="53"/>
                    </a:lnTo>
                    <a:lnTo>
                      <a:pt x="86" y="42"/>
                    </a:lnTo>
                    <a:lnTo>
                      <a:pt x="113" y="30"/>
                    </a:lnTo>
                    <a:lnTo>
                      <a:pt x="143" y="18"/>
                    </a:lnTo>
                    <a:lnTo>
                      <a:pt x="159" y="13"/>
                    </a:lnTo>
                    <a:lnTo>
                      <a:pt x="176" y="8"/>
                    </a:lnTo>
                    <a:lnTo>
                      <a:pt x="191" y="5"/>
                    </a:lnTo>
                    <a:lnTo>
                      <a:pt x="207" y="3"/>
                    </a:lnTo>
                    <a:lnTo>
                      <a:pt x="239" y="0"/>
                    </a:lnTo>
                    <a:lnTo>
                      <a:pt x="267" y="2"/>
                    </a:lnTo>
                    <a:lnTo>
                      <a:pt x="294" y="3"/>
                    </a:lnTo>
                    <a:lnTo>
                      <a:pt x="317" y="8"/>
                    </a:lnTo>
                    <a:lnTo>
                      <a:pt x="335" y="15"/>
                    </a:lnTo>
                    <a:lnTo>
                      <a:pt x="352" y="23"/>
                    </a:lnTo>
                    <a:lnTo>
                      <a:pt x="364" y="32"/>
                    </a:lnTo>
                    <a:lnTo>
                      <a:pt x="370" y="40"/>
                    </a:lnTo>
                    <a:lnTo>
                      <a:pt x="372" y="50"/>
                    </a:lnTo>
                    <a:lnTo>
                      <a:pt x="372" y="65"/>
                    </a:lnTo>
                    <a:lnTo>
                      <a:pt x="370" y="81"/>
                    </a:lnTo>
                    <a:lnTo>
                      <a:pt x="367" y="100"/>
                    </a:lnTo>
                    <a:lnTo>
                      <a:pt x="362" y="121"/>
                    </a:lnTo>
                    <a:lnTo>
                      <a:pt x="359" y="143"/>
                    </a:lnTo>
                    <a:lnTo>
                      <a:pt x="357" y="164"/>
                    </a:lnTo>
                    <a:lnTo>
                      <a:pt x="359" y="186"/>
                    </a:lnTo>
                    <a:lnTo>
                      <a:pt x="360" y="207"/>
                    </a:lnTo>
                    <a:lnTo>
                      <a:pt x="367" y="227"/>
                    </a:lnTo>
                    <a:lnTo>
                      <a:pt x="372" y="249"/>
                    </a:lnTo>
                    <a:lnTo>
                      <a:pt x="377" y="267"/>
                    </a:lnTo>
                    <a:lnTo>
                      <a:pt x="382" y="285"/>
                    </a:lnTo>
                    <a:lnTo>
                      <a:pt x="384" y="302"/>
                    </a:lnTo>
                    <a:lnTo>
                      <a:pt x="382" y="308"/>
                    </a:lnTo>
                    <a:lnTo>
                      <a:pt x="380" y="315"/>
                    </a:lnTo>
                    <a:lnTo>
                      <a:pt x="377" y="322"/>
                    </a:lnTo>
                    <a:lnTo>
                      <a:pt x="374" y="328"/>
                    </a:lnTo>
                    <a:lnTo>
                      <a:pt x="359" y="340"/>
                    </a:lnTo>
                    <a:lnTo>
                      <a:pt x="339" y="351"/>
                    </a:lnTo>
                    <a:lnTo>
                      <a:pt x="315" y="365"/>
                    </a:lnTo>
                    <a:lnTo>
                      <a:pt x="289" y="376"/>
                    </a:lnTo>
                    <a:lnTo>
                      <a:pt x="262" y="390"/>
                    </a:lnTo>
                    <a:lnTo>
                      <a:pt x="239" y="401"/>
                    </a:lnTo>
                    <a:lnTo>
                      <a:pt x="219" y="411"/>
                    </a:lnTo>
                    <a:lnTo>
                      <a:pt x="206" y="419"/>
                    </a:lnTo>
                    <a:lnTo>
                      <a:pt x="194" y="428"/>
                    </a:lnTo>
                    <a:lnTo>
                      <a:pt x="181" y="443"/>
                    </a:lnTo>
                    <a:lnTo>
                      <a:pt x="166" y="459"/>
                    </a:lnTo>
                    <a:lnTo>
                      <a:pt x="149" y="476"/>
                    </a:lnTo>
                    <a:lnTo>
                      <a:pt x="134" y="492"/>
                    </a:lnTo>
                    <a:lnTo>
                      <a:pt x="121" y="507"/>
                    </a:lnTo>
                    <a:lnTo>
                      <a:pt x="109" y="517"/>
                    </a:lnTo>
                    <a:lnTo>
                      <a:pt x="101" y="521"/>
                    </a:lnTo>
                    <a:lnTo>
                      <a:pt x="98" y="519"/>
                    </a:lnTo>
                    <a:lnTo>
                      <a:pt x="93" y="512"/>
                    </a:lnTo>
                    <a:lnTo>
                      <a:pt x="86" y="504"/>
                    </a:lnTo>
                    <a:lnTo>
                      <a:pt x="80" y="492"/>
                    </a:lnTo>
                    <a:lnTo>
                      <a:pt x="63" y="463"/>
                    </a:lnTo>
                    <a:lnTo>
                      <a:pt x="45" y="428"/>
                    </a:lnTo>
                    <a:lnTo>
                      <a:pt x="28" y="390"/>
                    </a:lnTo>
                    <a:lnTo>
                      <a:pt x="13" y="351"/>
                    </a:lnTo>
                    <a:lnTo>
                      <a:pt x="8" y="333"/>
                    </a:lnTo>
                    <a:lnTo>
                      <a:pt x="3" y="315"/>
                    </a:lnTo>
                    <a:lnTo>
                      <a:pt x="1" y="300"/>
                    </a:lnTo>
                    <a:lnTo>
                      <a:pt x="0" y="287"/>
                    </a:lnTo>
                    <a:lnTo>
                      <a:pt x="0" y="262"/>
                    </a:lnTo>
                    <a:lnTo>
                      <a:pt x="1" y="232"/>
                    </a:lnTo>
                    <a:lnTo>
                      <a:pt x="3" y="202"/>
                    </a:lnTo>
                    <a:lnTo>
                      <a:pt x="5" y="171"/>
                    </a:lnTo>
                    <a:lnTo>
                      <a:pt x="10" y="141"/>
                    </a:lnTo>
                    <a:lnTo>
                      <a:pt x="15" y="115"/>
                    </a:lnTo>
                    <a:lnTo>
                      <a:pt x="18" y="103"/>
                    </a:lnTo>
                    <a:lnTo>
                      <a:pt x="21" y="91"/>
                    </a:lnTo>
                    <a:lnTo>
                      <a:pt x="26" y="81"/>
                    </a:lnTo>
                    <a:lnTo>
                      <a:pt x="30" y="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7" name="Freeform 609"/>
              <p:cNvSpPr>
                <a:spLocks/>
              </p:cNvSpPr>
              <p:nvPr/>
            </p:nvSpPr>
            <p:spPr bwMode="auto">
              <a:xfrm>
                <a:off x="1486" y="3063"/>
                <a:ext cx="359" cy="485"/>
              </a:xfrm>
              <a:custGeom>
                <a:avLst/>
                <a:gdLst>
                  <a:gd name="T0" fmla="*/ 33 w 359"/>
                  <a:gd name="T1" fmla="*/ 66 h 485"/>
                  <a:gd name="T2" fmla="*/ 60 w 359"/>
                  <a:gd name="T3" fmla="*/ 49 h 485"/>
                  <a:gd name="T4" fmla="*/ 108 w 359"/>
                  <a:gd name="T5" fmla="*/ 28 h 485"/>
                  <a:gd name="T6" fmla="*/ 165 w 359"/>
                  <a:gd name="T7" fmla="*/ 8 h 485"/>
                  <a:gd name="T8" fmla="*/ 224 w 359"/>
                  <a:gd name="T9" fmla="*/ 0 h 485"/>
                  <a:gd name="T10" fmla="*/ 276 w 359"/>
                  <a:gd name="T11" fmla="*/ 3 h 485"/>
                  <a:gd name="T12" fmla="*/ 316 w 359"/>
                  <a:gd name="T13" fmla="*/ 15 h 485"/>
                  <a:gd name="T14" fmla="*/ 341 w 359"/>
                  <a:gd name="T15" fmla="*/ 30 h 485"/>
                  <a:gd name="T16" fmla="*/ 349 w 359"/>
                  <a:gd name="T17" fmla="*/ 46 h 485"/>
                  <a:gd name="T18" fmla="*/ 347 w 359"/>
                  <a:gd name="T19" fmla="*/ 76 h 485"/>
                  <a:gd name="T20" fmla="*/ 341 w 359"/>
                  <a:gd name="T21" fmla="*/ 112 h 485"/>
                  <a:gd name="T22" fmla="*/ 336 w 359"/>
                  <a:gd name="T23" fmla="*/ 154 h 485"/>
                  <a:gd name="T24" fmla="*/ 339 w 359"/>
                  <a:gd name="T25" fmla="*/ 194 h 485"/>
                  <a:gd name="T26" fmla="*/ 349 w 359"/>
                  <a:gd name="T27" fmla="*/ 232 h 485"/>
                  <a:gd name="T28" fmla="*/ 357 w 359"/>
                  <a:gd name="T29" fmla="*/ 267 h 485"/>
                  <a:gd name="T30" fmla="*/ 359 w 359"/>
                  <a:gd name="T31" fmla="*/ 288 h 485"/>
                  <a:gd name="T32" fmla="*/ 354 w 359"/>
                  <a:gd name="T33" fmla="*/ 301 h 485"/>
                  <a:gd name="T34" fmla="*/ 337 w 359"/>
                  <a:gd name="T35" fmla="*/ 316 h 485"/>
                  <a:gd name="T36" fmla="*/ 296 w 359"/>
                  <a:gd name="T37" fmla="*/ 341 h 485"/>
                  <a:gd name="T38" fmla="*/ 248 w 359"/>
                  <a:gd name="T39" fmla="*/ 364 h 485"/>
                  <a:gd name="T40" fmla="*/ 206 w 359"/>
                  <a:gd name="T41" fmla="*/ 384 h 485"/>
                  <a:gd name="T42" fmla="*/ 183 w 359"/>
                  <a:gd name="T43" fmla="*/ 401 h 485"/>
                  <a:gd name="T44" fmla="*/ 156 w 359"/>
                  <a:gd name="T45" fmla="*/ 429 h 485"/>
                  <a:gd name="T46" fmla="*/ 126 w 359"/>
                  <a:gd name="T47" fmla="*/ 460 h 485"/>
                  <a:gd name="T48" fmla="*/ 103 w 359"/>
                  <a:gd name="T49" fmla="*/ 482 h 485"/>
                  <a:gd name="T50" fmla="*/ 91 w 359"/>
                  <a:gd name="T51" fmla="*/ 484 h 485"/>
                  <a:gd name="T52" fmla="*/ 81 w 359"/>
                  <a:gd name="T53" fmla="*/ 470 h 485"/>
                  <a:gd name="T54" fmla="*/ 60 w 359"/>
                  <a:gd name="T55" fmla="*/ 432 h 485"/>
                  <a:gd name="T56" fmla="*/ 27 w 359"/>
                  <a:gd name="T57" fmla="*/ 364 h 485"/>
                  <a:gd name="T58" fmla="*/ 8 w 359"/>
                  <a:gd name="T59" fmla="*/ 311 h 485"/>
                  <a:gd name="T60" fmla="*/ 2 w 359"/>
                  <a:gd name="T61" fmla="*/ 281 h 485"/>
                  <a:gd name="T62" fmla="*/ 2 w 359"/>
                  <a:gd name="T63" fmla="*/ 243 h 485"/>
                  <a:gd name="T64" fmla="*/ 3 w 359"/>
                  <a:gd name="T65" fmla="*/ 189 h 485"/>
                  <a:gd name="T66" fmla="*/ 10 w 359"/>
                  <a:gd name="T67" fmla="*/ 132 h 485"/>
                  <a:gd name="T68" fmla="*/ 22 w 359"/>
                  <a:gd name="T69" fmla="*/ 84 h 48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9"/>
                  <a:gd name="T106" fmla="*/ 0 h 485"/>
                  <a:gd name="T107" fmla="*/ 359 w 359"/>
                  <a:gd name="T108" fmla="*/ 485 h 48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9" h="485">
                    <a:moveTo>
                      <a:pt x="30" y="68"/>
                    </a:moveTo>
                    <a:lnTo>
                      <a:pt x="33" y="66"/>
                    </a:lnTo>
                    <a:lnTo>
                      <a:pt x="43" y="59"/>
                    </a:lnTo>
                    <a:lnTo>
                      <a:pt x="60" y="49"/>
                    </a:lnTo>
                    <a:lnTo>
                      <a:pt x="81" y="38"/>
                    </a:lnTo>
                    <a:lnTo>
                      <a:pt x="108" y="28"/>
                    </a:lnTo>
                    <a:lnTo>
                      <a:pt x="135" y="16"/>
                    </a:lnTo>
                    <a:lnTo>
                      <a:pt x="165" y="8"/>
                    </a:lnTo>
                    <a:lnTo>
                      <a:pt x="194" y="1"/>
                    </a:lnTo>
                    <a:lnTo>
                      <a:pt x="224" y="0"/>
                    </a:lnTo>
                    <a:lnTo>
                      <a:pt x="251" y="1"/>
                    </a:lnTo>
                    <a:lnTo>
                      <a:pt x="276" y="3"/>
                    </a:lnTo>
                    <a:lnTo>
                      <a:pt x="297" y="8"/>
                    </a:lnTo>
                    <a:lnTo>
                      <a:pt x="316" y="15"/>
                    </a:lnTo>
                    <a:lnTo>
                      <a:pt x="331" y="21"/>
                    </a:lnTo>
                    <a:lnTo>
                      <a:pt x="341" y="30"/>
                    </a:lnTo>
                    <a:lnTo>
                      <a:pt x="347" y="36"/>
                    </a:lnTo>
                    <a:lnTo>
                      <a:pt x="349" y="46"/>
                    </a:lnTo>
                    <a:lnTo>
                      <a:pt x="349" y="59"/>
                    </a:lnTo>
                    <a:lnTo>
                      <a:pt x="347" y="76"/>
                    </a:lnTo>
                    <a:lnTo>
                      <a:pt x="344" y="94"/>
                    </a:lnTo>
                    <a:lnTo>
                      <a:pt x="341" y="112"/>
                    </a:lnTo>
                    <a:lnTo>
                      <a:pt x="337" y="134"/>
                    </a:lnTo>
                    <a:lnTo>
                      <a:pt x="336" y="154"/>
                    </a:lnTo>
                    <a:lnTo>
                      <a:pt x="336" y="174"/>
                    </a:lnTo>
                    <a:lnTo>
                      <a:pt x="339" y="194"/>
                    </a:lnTo>
                    <a:lnTo>
                      <a:pt x="344" y="214"/>
                    </a:lnTo>
                    <a:lnTo>
                      <a:pt x="349" y="232"/>
                    </a:lnTo>
                    <a:lnTo>
                      <a:pt x="354" y="250"/>
                    </a:lnTo>
                    <a:lnTo>
                      <a:pt x="357" y="267"/>
                    </a:lnTo>
                    <a:lnTo>
                      <a:pt x="359" y="281"/>
                    </a:lnTo>
                    <a:lnTo>
                      <a:pt x="359" y="288"/>
                    </a:lnTo>
                    <a:lnTo>
                      <a:pt x="357" y="295"/>
                    </a:lnTo>
                    <a:lnTo>
                      <a:pt x="354" y="301"/>
                    </a:lnTo>
                    <a:lnTo>
                      <a:pt x="351" y="306"/>
                    </a:lnTo>
                    <a:lnTo>
                      <a:pt x="337" y="316"/>
                    </a:lnTo>
                    <a:lnTo>
                      <a:pt x="319" y="328"/>
                    </a:lnTo>
                    <a:lnTo>
                      <a:pt x="296" y="341"/>
                    </a:lnTo>
                    <a:lnTo>
                      <a:pt x="271" y="353"/>
                    </a:lnTo>
                    <a:lnTo>
                      <a:pt x="248" y="364"/>
                    </a:lnTo>
                    <a:lnTo>
                      <a:pt x="224" y="374"/>
                    </a:lnTo>
                    <a:lnTo>
                      <a:pt x="206" y="384"/>
                    </a:lnTo>
                    <a:lnTo>
                      <a:pt x="194" y="391"/>
                    </a:lnTo>
                    <a:lnTo>
                      <a:pt x="183" y="401"/>
                    </a:lnTo>
                    <a:lnTo>
                      <a:pt x="171" y="414"/>
                    </a:lnTo>
                    <a:lnTo>
                      <a:pt x="156" y="429"/>
                    </a:lnTo>
                    <a:lnTo>
                      <a:pt x="141" y="446"/>
                    </a:lnTo>
                    <a:lnTo>
                      <a:pt x="126" y="460"/>
                    </a:lnTo>
                    <a:lnTo>
                      <a:pt x="113" y="474"/>
                    </a:lnTo>
                    <a:lnTo>
                      <a:pt x="103" y="482"/>
                    </a:lnTo>
                    <a:lnTo>
                      <a:pt x="96" y="485"/>
                    </a:lnTo>
                    <a:lnTo>
                      <a:pt x="91" y="484"/>
                    </a:lnTo>
                    <a:lnTo>
                      <a:pt x="88" y="479"/>
                    </a:lnTo>
                    <a:lnTo>
                      <a:pt x="81" y="470"/>
                    </a:lnTo>
                    <a:lnTo>
                      <a:pt x="75" y="460"/>
                    </a:lnTo>
                    <a:lnTo>
                      <a:pt x="60" y="432"/>
                    </a:lnTo>
                    <a:lnTo>
                      <a:pt x="43" y="399"/>
                    </a:lnTo>
                    <a:lnTo>
                      <a:pt x="27" y="364"/>
                    </a:lnTo>
                    <a:lnTo>
                      <a:pt x="13" y="328"/>
                    </a:lnTo>
                    <a:lnTo>
                      <a:pt x="8" y="311"/>
                    </a:lnTo>
                    <a:lnTo>
                      <a:pt x="5" y="295"/>
                    </a:lnTo>
                    <a:lnTo>
                      <a:pt x="2" y="281"/>
                    </a:lnTo>
                    <a:lnTo>
                      <a:pt x="0" y="268"/>
                    </a:lnTo>
                    <a:lnTo>
                      <a:pt x="2" y="243"/>
                    </a:lnTo>
                    <a:lnTo>
                      <a:pt x="2" y="217"/>
                    </a:lnTo>
                    <a:lnTo>
                      <a:pt x="3" y="189"/>
                    </a:lnTo>
                    <a:lnTo>
                      <a:pt x="7" y="159"/>
                    </a:lnTo>
                    <a:lnTo>
                      <a:pt x="10" y="132"/>
                    </a:lnTo>
                    <a:lnTo>
                      <a:pt x="15" y="106"/>
                    </a:lnTo>
                    <a:lnTo>
                      <a:pt x="22" y="84"/>
                    </a:lnTo>
                    <a:lnTo>
                      <a:pt x="30" y="6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8" name="Freeform 610"/>
              <p:cNvSpPr>
                <a:spLocks/>
              </p:cNvSpPr>
              <p:nvPr/>
            </p:nvSpPr>
            <p:spPr bwMode="auto">
              <a:xfrm>
                <a:off x="1496" y="3074"/>
                <a:ext cx="334" cy="453"/>
              </a:xfrm>
              <a:custGeom>
                <a:avLst/>
                <a:gdLst>
                  <a:gd name="T0" fmla="*/ 30 w 334"/>
                  <a:gd name="T1" fmla="*/ 62 h 453"/>
                  <a:gd name="T2" fmla="*/ 55 w 334"/>
                  <a:gd name="T3" fmla="*/ 47 h 453"/>
                  <a:gd name="T4" fmla="*/ 100 w 334"/>
                  <a:gd name="T5" fmla="*/ 25 h 453"/>
                  <a:gd name="T6" fmla="*/ 153 w 334"/>
                  <a:gd name="T7" fmla="*/ 7 h 453"/>
                  <a:gd name="T8" fmla="*/ 208 w 334"/>
                  <a:gd name="T9" fmla="*/ 0 h 453"/>
                  <a:gd name="T10" fmla="*/ 256 w 334"/>
                  <a:gd name="T11" fmla="*/ 4 h 453"/>
                  <a:gd name="T12" fmla="*/ 292 w 334"/>
                  <a:gd name="T13" fmla="*/ 14 h 453"/>
                  <a:gd name="T14" fmla="*/ 316 w 334"/>
                  <a:gd name="T15" fmla="*/ 27 h 453"/>
                  <a:gd name="T16" fmla="*/ 324 w 334"/>
                  <a:gd name="T17" fmla="*/ 43 h 453"/>
                  <a:gd name="T18" fmla="*/ 322 w 334"/>
                  <a:gd name="T19" fmla="*/ 70 h 453"/>
                  <a:gd name="T20" fmla="*/ 316 w 334"/>
                  <a:gd name="T21" fmla="*/ 106 h 453"/>
                  <a:gd name="T22" fmla="*/ 312 w 334"/>
                  <a:gd name="T23" fmla="*/ 145 h 453"/>
                  <a:gd name="T24" fmla="*/ 316 w 334"/>
                  <a:gd name="T25" fmla="*/ 181 h 453"/>
                  <a:gd name="T26" fmla="*/ 324 w 334"/>
                  <a:gd name="T27" fmla="*/ 216 h 453"/>
                  <a:gd name="T28" fmla="*/ 332 w 334"/>
                  <a:gd name="T29" fmla="*/ 249 h 453"/>
                  <a:gd name="T30" fmla="*/ 334 w 334"/>
                  <a:gd name="T31" fmla="*/ 269 h 453"/>
                  <a:gd name="T32" fmla="*/ 329 w 334"/>
                  <a:gd name="T33" fmla="*/ 280 h 453"/>
                  <a:gd name="T34" fmla="*/ 314 w 334"/>
                  <a:gd name="T35" fmla="*/ 295 h 453"/>
                  <a:gd name="T36" fmla="*/ 274 w 334"/>
                  <a:gd name="T37" fmla="*/ 317 h 453"/>
                  <a:gd name="T38" fmla="*/ 229 w 334"/>
                  <a:gd name="T39" fmla="*/ 340 h 453"/>
                  <a:gd name="T40" fmla="*/ 191 w 334"/>
                  <a:gd name="T41" fmla="*/ 358 h 453"/>
                  <a:gd name="T42" fmla="*/ 170 w 334"/>
                  <a:gd name="T43" fmla="*/ 373 h 453"/>
                  <a:gd name="T44" fmla="*/ 145 w 334"/>
                  <a:gd name="T45" fmla="*/ 400 h 453"/>
                  <a:gd name="T46" fmla="*/ 118 w 334"/>
                  <a:gd name="T47" fmla="*/ 430 h 453"/>
                  <a:gd name="T48" fmla="*/ 95 w 334"/>
                  <a:gd name="T49" fmla="*/ 449 h 453"/>
                  <a:gd name="T50" fmla="*/ 85 w 334"/>
                  <a:gd name="T51" fmla="*/ 451 h 453"/>
                  <a:gd name="T52" fmla="*/ 75 w 334"/>
                  <a:gd name="T53" fmla="*/ 440 h 453"/>
                  <a:gd name="T54" fmla="*/ 55 w 334"/>
                  <a:gd name="T55" fmla="*/ 403 h 453"/>
                  <a:gd name="T56" fmla="*/ 25 w 334"/>
                  <a:gd name="T57" fmla="*/ 338 h 453"/>
                  <a:gd name="T58" fmla="*/ 7 w 334"/>
                  <a:gd name="T59" fmla="*/ 290 h 453"/>
                  <a:gd name="T60" fmla="*/ 0 w 334"/>
                  <a:gd name="T61" fmla="*/ 262 h 453"/>
                  <a:gd name="T62" fmla="*/ 0 w 334"/>
                  <a:gd name="T63" fmla="*/ 227 h 453"/>
                  <a:gd name="T64" fmla="*/ 3 w 334"/>
                  <a:gd name="T65" fmla="*/ 176 h 453"/>
                  <a:gd name="T66" fmla="*/ 8 w 334"/>
                  <a:gd name="T67" fmla="*/ 123 h 453"/>
                  <a:gd name="T68" fmla="*/ 18 w 334"/>
                  <a:gd name="T69" fmla="*/ 80 h 45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34"/>
                  <a:gd name="T106" fmla="*/ 0 h 453"/>
                  <a:gd name="T107" fmla="*/ 334 w 334"/>
                  <a:gd name="T108" fmla="*/ 453 h 45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34" h="453">
                    <a:moveTo>
                      <a:pt x="27" y="63"/>
                    </a:moveTo>
                    <a:lnTo>
                      <a:pt x="30" y="62"/>
                    </a:lnTo>
                    <a:lnTo>
                      <a:pt x="40" y="55"/>
                    </a:lnTo>
                    <a:lnTo>
                      <a:pt x="55" y="47"/>
                    </a:lnTo>
                    <a:lnTo>
                      <a:pt x="76" y="37"/>
                    </a:lnTo>
                    <a:lnTo>
                      <a:pt x="100" y="25"/>
                    </a:lnTo>
                    <a:lnTo>
                      <a:pt x="125" y="15"/>
                    </a:lnTo>
                    <a:lnTo>
                      <a:pt x="153" y="7"/>
                    </a:lnTo>
                    <a:lnTo>
                      <a:pt x="181" y="2"/>
                    </a:lnTo>
                    <a:lnTo>
                      <a:pt x="208" y="0"/>
                    </a:lnTo>
                    <a:lnTo>
                      <a:pt x="233" y="0"/>
                    </a:lnTo>
                    <a:lnTo>
                      <a:pt x="256" y="4"/>
                    </a:lnTo>
                    <a:lnTo>
                      <a:pt x="276" y="9"/>
                    </a:lnTo>
                    <a:lnTo>
                      <a:pt x="292" y="14"/>
                    </a:lnTo>
                    <a:lnTo>
                      <a:pt x="306" y="20"/>
                    </a:lnTo>
                    <a:lnTo>
                      <a:pt x="316" y="27"/>
                    </a:lnTo>
                    <a:lnTo>
                      <a:pt x="322" y="35"/>
                    </a:lnTo>
                    <a:lnTo>
                      <a:pt x="324" y="43"/>
                    </a:lnTo>
                    <a:lnTo>
                      <a:pt x="324" y="57"/>
                    </a:lnTo>
                    <a:lnTo>
                      <a:pt x="322" y="70"/>
                    </a:lnTo>
                    <a:lnTo>
                      <a:pt x="319" y="88"/>
                    </a:lnTo>
                    <a:lnTo>
                      <a:pt x="316" y="106"/>
                    </a:lnTo>
                    <a:lnTo>
                      <a:pt x="314" y="125"/>
                    </a:lnTo>
                    <a:lnTo>
                      <a:pt x="312" y="145"/>
                    </a:lnTo>
                    <a:lnTo>
                      <a:pt x="312" y="163"/>
                    </a:lnTo>
                    <a:lnTo>
                      <a:pt x="316" y="181"/>
                    </a:lnTo>
                    <a:lnTo>
                      <a:pt x="319" y="199"/>
                    </a:lnTo>
                    <a:lnTo>
                      <a:pt x="324" y="216"/>
                    </a:lnTo>
                    <a:lnTo>
                      <a:pt x="329" y="232"/>
                    </a:lnTo>
                    <a:lnTo>
                      <a:pt x="332" y="249"/>
                    </a:lnTo>
                    <a:lnTo>
                      <a:pt x="334" y="262"/>
                    </a:lnTo>
                    <a:lnTo>
                      <a:pt x="334" y="269"/>
                    </a:lnTo>
                    <a:lnTo>
                      <a:pt x="332" y="275"/>
                    </a:lnTo>
                    <a:lnTo>
                      <a:pt x="329" y="280"/>
                    </a:lnTo>
                    <a:lnTo>
                      <a:pt x="326" y="285"/>
                    </a:lnTo>
                    <a:lnTo>
                      <a:pt x="314" y="295"/>
                    </a:lnTo>
                    <a:lnTo>
                      <a:pt x="296" y="307"/>
                    </a:lnTo>
                    <a:lnTo>
                      <a:pt x="274" y="317"/>
                    </a:lnTo>
                    <a:lnTo>
                      <a:pt x="253" y="328"/>
                    </a:lnTo>
                    <a:lnTo>
                      <a:pt x="229" y="340"/>
                    </a:lnTo>
                    <a:lnTo>
                      <a:pt x="208" y="350"/>
                    </a:lnTo>
                    <a:lnTo>
                      <a:pt x="191" y="358"/>
                    </a:lnTo>
                    <a:lnTo>
                      <a:pt x="179" y="365"/>
                    </a:lnTo>
                    <a:lnTo>
                      <a:pt x="170" y="373"/>
                    </a:lnTo>
                    <a:lnTo>
                      <a:pt x="158" y="385"/>
                    </a:lnTo>
                    <a:lnTo>
                      <a:pt x="145" y="400"/>
                    </a:lnTo>
                    <a:lnTo>
                      <a:pt x="131" y="415"/>
                    </a:lnTo>
                    <a:lnTo>
                      <a:pt x="118" y="430"/>
                    </a:lnTo>
                    <a:lnTo>
                      <a:pt x="105" y="441"/>
                    </a:lnTo>
                    <a:lnTo>
                      <a:pt x="95" y="449"/>
                    </a:lnTo>
                    <a:lnTo>
                      <a:pt x="88" y="453"/>
                    </a:lnTo>
                    <a:lnTo>
                      <a:pt x="85" y="451"/>
                    </a:lnTo>
                    <a:lnTo>
                      <a:pt x="81" y="446"/>
                    </a:lnTo>
                    <a:lnTo>
                      <a:pt x="75" y="440"/>
                    </a:lnTo>
                    <a:lnTo>
                      <a:pt x="68" y="430"/>
                    </a:lnTo>
                    <a:lnTo>
                      <a:pt x="55" y="403"/>
                    </a:lnTo>
                    <a:lnTo>
                      <a:pt x="40" y="373"/>
                    </a:lnTo>
                    <a:lnTo>
                      <a:pt x="25" y="338"/>
                    </a:lnTo>
                    <a:lnTo>
                      <a:pt x="12" y="305"/>
                    </a:lnTo>
                    <a:lnTo>
                      <a:pt x="7" y="290"/>
                    </a:lnTo>
                    <a:lnTo>
                      <a:pt x="3" y="275"/>
                    </a:lnTo>
                    <a:lnTo>
                      <a:pt x="0" y="262"/>
                    </a:lnTo>
                    <a:lnTo>
                      <a:pt x="0" y="251"/>
                    </a:lnTo>
                    <a:lnTo>
                      <a:pt x="0" y="227"/>
                    </a:lnTo>
                    <a:lnTo>
                      <a:pt x="2" y="203"/>
                    </a:lnTo>
                    <a:lnTo>
                      <a:pt x="3" y="176"/>
                    </a:lnTo>
                    <a:lnTo>
                      <a:pt x="5" y="150"/>
                    </a:lnTo>
                    <a:lnTo>
                      <a:pt x="8" y="123"/>
                    </a:lnTo>
                    <a:lnTo>
                      <a:pt x="13" y="100"/>
                    </a:lnTo>
                    <a:lnTo>
                      <a:pt x="18" y="80"/>
                    </a:lnTo>
                    <a:lnTo>
                      <a:pt x="27" y="6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599" name="Freeform 611"/>
              <p:cNvSpPr>
                <a:spLocks/>
              </p:cNvSpPr>
              <p:nvPr/>
            </p:nvSpPr>
            <p:spPr bwMode="auto">
              <a:xfrm>
                <a:off x="1506" y="3086"/>
                <a:ext cx="309" cy="419"/>
              </a:xfrm>
              <a:custGeom>
                <a:avLst/>
                <a:gdLst>
                  <a:gd name="T0" fmla="*/ 27 w 309"/>
                  <a:gd name="T1" fmla="*/ 56 h 419"/>
                  <a:gd name="T2" fmla="*/ 52 w 309"/>
                  <a:gd name="T3" fmla="*/ 43 h 419"/>
                  <a:gd name="T4" fmla="*/ 91 w 309"/>
                  <a:gd name="T5" fmla="*/ 23 h 419"/>
                  <a:gd name="T6" fmla="*/ 141 w 309"/>
                  <a:gd name="T7" fmla="*/ 7 h 419"/>
                  <a:gd name="T8" fmla="*/ 193 w 309"/>
                  <a:gd name="T9" fmla="*/ 0 h 419"/>
                  <a:gd name="T10" fmla="*/ 236 w 309"/>
                  <a:gd name="T11" fmla="*/ 3 h 419"/>
                  <a:gd name="T12" fmla="*/ 271 w 309"/>
                  <a:gd name="T13" fmla="*/ 12 h 419"/>
                  <a:gd name="T14" fmla="*/ 292 w 309"/>
                  <a:gd name="T15" fmla="*/ 25 h 419"/>
                  <a:gd name="T16" fmla="*/ 301 w 309"/>
                  <a:gd name="T17" fmla="*/ 40 h 419"/>
                  <a:gd name="T18" fmla="*/ 297 w 309"/>
                  <a:gd name="T19" fmla="*/ 65 h 419"/>
                  <a:gd name="T20" fmla="*/ 292 w 309"/>
                  <a:gd name="T21" fmla="*/ 98 h 419"/>
                  <a:gd name="T22" fmla="*/ 287 w 309"/>
                  <a:gd name="T23" fmla="*/ 133 h 419"/>
                  <a:gd name="T24" fmla="*/ 291 w 309"/>
                  <a:gd name="T25" fmla="*/ 167 h 419"/>
                  <a:gd name="T26" fmla="*/ 299 w 309"/>
                  <a:gd name="T27" fmla="*/ 200 h 419"/>
                  <a:gd name="T28" fmla="*/ 307 w 309"/>
                  <a:gd name="T29" fmla="*/ 230 h 419"/>
                  <a:gd name="T30" fmla="*/ 307 w 309"/>
                  <a:gd name="T31" fmla="*/ 249 h 419"/>
                  <a:gd name="T32" fmla="*/ 304 w 309"/>
                  <a:gd name="T33" fmla="*/ 260 h 419"/>
                  <a:gd name="T34" fmla="*/ 289 w 309"/>
                  <a:gd name="T35" fmla="*/ 273 h 419"/>
                  <a:gd name="T36" fmla="*/ 254 w 309"/>
                  <a:gd name="T37" fmla="*/ 293 h 419"/>
                  <a:gd name="T38" fmla="*/ 211 w 309"/>
                  <a:gd name="T39" fmla="*/ 313 h 419"/>
                  <a:gd name="T40" fmla="*/ 176 w 309"/>
                  <a:gd name="T41" fmla="*/ 331 h 419"/>
                  <a:gd name="T42" fmla="*/ 156 w 309"/>
                  <a:gd name="T43" fmla="*/ 345 h 419"/>
                  <a:gd name="T44" fmla="*/ 133 w 309"/>
                  <a:gd name="T45" fmla="*/ 370 h 419"/>
                  <a:gd name="T46" fmla="*/ 108 w 309"/>
                  <a:gd name="T47" fmla="*/ 398 h 419"/>
                  <a:gd name="T48" fmla="*/ 88 w 309"/>
                  <a:gd name="T49" fmla="*/ 416 h 419"/>
                  <a:gd name="T50" fmla="*/ 78 w 309"/>
                  <a:gd name="T51" fmla="*/ 418 h 419"/>
                  <a:gd name="T52" fmla="*/ 68 w 309"/>
                  <a:gd name="T53" fmla="*/ 406 h 419"/>
                  <a:gd name="T54" fmla="*/ 50 w 309"/>
                  <a:gd name="T55" fmla="*/ 373 h 419"/>
                  <a:gd name="T56" fmla="*/ 22 w 309"/>
                  <a:gd name="T57" fmla="*/ 313 h 419"/>
                  <a:gd name="T58" fmla="*/ 5 w 309"/>
                  <a:gd name="T59" fmla="*/ 268 h 419"/>
                  <a:gd name="T60" fmla="*/ 0 w 309"/>
                  <a:gd name="T61" fmla="*/ 242 h 419"/>
                  <a:gd name="T62" fmla="*/ 0 w 309"/>
                  <a:gd name="T63" fmla="*/ 210 h 419"/>
                  <a:gd name="T64" fmla="*/ 2 w 309"/>
                  <a:gd name="T65" fmla="*/ 162 h 419"/>
                  <a:gd name="T66" fmla="*/ 7 w 309"/>
                  <a:gd name="T67" fmla="*/ 114 h 419"/>
                  <a:gd name="T68" fmla="*/ 17 w 309"/>
                  <a:gd name="T69" fmla="*/ 73 h 4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09"/>
                  <a:gd name="T106" fmla="*/ 0 h 419"/>
                  <a:gd name="T107" fmla="*/ 309 w 309"/>
                  <a:gd name="T108" fmla="*/ 419 h 41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09" h="419">
                    <a:moveTo>
                      <a:pt x="23" y="60"/>
                    </a:moveTo>
                    <a:lnTo>
                      <a:pt x="27" y="56"/>
                    </a:lnTo>
                    <a:lnTo>
                      <a:pt x="37" y="51"/>
                    </a:lnTo>
                    <a:lnTo>
                      <a:pt x="52" y="43"/>
                    </a:lnTo>
                    <a:lnTo>
                      <a:pt x="70" y="33"/>
                    </a:lnTo>
                    <a:lnTo>
                      <a:pt x="91" y="23"/>
                    </a:lnTo>
                    <a:lnTo>
                      <a:pt x="115" y="15"/>
                    </a:lnTo>
                    <a:lnTo>
                      <a:pt x="141" y="7"/>
                    </a:lnTo>
                    <a:lnTo>
                      <a:pt x="166" y="2"/>
                    </a:lnTo>
                    <a:lnTo>
                      <a:pt x="193" y="0"/>
                    </a:lnTo>
                    <a:lnTo>
                      <a:pt x="216" y="0"/>
                    </a:lnTo>
                    <a:lnTo>
                      <a:pt x="236" y="3"/>
                    </a:lnTo>
                    <a:lnTo>
                      <a:pt x="254" y="7"/>
                    </a:lnTo>
                    <a:lnTo>
                      <a:pt x="271" y="12"/>
                    </a:lnTo>
                    <a:lnTo>
                      <a:pt x="282" y="18"/>
                    </a:lnTo>
                    <a:lnTo>
                      <a:pt x="292" y="25"/>
                    </a:lnTo>
                    <a:lnTo>
                      <a:pt x="297" y="31"/>
                    </a:lnTo>
                    <a:lnTo>
                      <a:pt x="301" y="40"/>
                    </a:lnTo>
                    <a:lnTo>
                      <a:pt x="299" y="51"/>
                    </a:lnTo>
                    <a:lnTo>
                      <a:pt x="297" y="65"/>
                    </a:lnTo>
                    <a:lnTo>
                      <a:pt x="296" y="81"/>
                    </a:lnTo>
                    <a:lnTo>
                      <a:pt x="292" y="98"/>
                    </a:lnTo>
                    <a:lnTo>
                      <a:pt x="289" y="114"/>
                    </a:lnTo>
                    <a:lnTo>
                      <a:pt x="287" y="133"/>
                    </a:lnTo>
                    <a:lnTo>
                      <a:pt x="287" y="151"/>
                    </a:lnTo>
                    <a:lnTo>
                      <a:pt x="291" y="167"/>
                    </a:lnTo>
                    <a:lnTo>
                      <a:pt x="296" y="184"/>
                    </a:lnTo>
                    <a:lnTo>
                      <a:pt x="299" y="200"/>
                    </a:lnTo>
                    <a:lnTo>
                      <a:pt x="304" y="215"/>
                    </a:lnTo>
                    <a:lnTo>
                      <a:pt x="307" y="230"/>
                    </a:lnTo>
                    <a:lnTo>
                      <a:pt x="309" y="244"/>
                    </a:lnTo>
                    <a:lnTo>
                      <a:pt x="307" y="249"/>
                    </a:lnTo>
                    <a:lnTo>
                      <a:pt x="306" y="255"/>
                    </a:lnTo>
                    <a:lnTo>
                      <a:pt x="304" y="260"/>
                    </a:lnTo>
                    <a:lnTo>
                      <a:pt x="301" y="263"/>
                    </a:lnTo>
                    <a:lnTo>
                      <a:pt x="289" y="273"/>
                    </a:lnTo>
                    <a:lnTo>
                      <a:pt x="272" y="283"/>
                    </a:lnTo>
                    <a:lnTo>
                      <a:pt x="254" y="293"/>
                    </a:lnTo>
                    <a:lnTo>
                      <a:pt x="233" y="303"/>
                    </a:lnTo>
                    <a:lnTo>
                      <a:pt x="211" y="313"/>
                    </a:lnTo>
                    <a:lnTo>
                      <a:pt x="193" y="323"/>
                    </a:lnTo>
                    <a:lnTo>
                      <a:pt x="176" y="331"/>
                    </a:lnTo>
                    <a:lnTo>
                      <a:pt x="166" y="338"/>
                    </a:lnTo>
                    <a:lnTo>
                      <a:pt x="156" y="345"/>
                    </a:lnTo>
                    <a:lnTo>
                      <a:pt x="146" y="356"/>
                    </a:lnTo>
                    <a:lnTo>
                      <a:pt x="133" y="370"/>
                    </a:lnTo>
                    <a:lnTo>
                      <a:pt x="120" y="384"/>
                    </a:lnTo>
                    <a:lnTo>
                      <a:pt x="108" y="398"/>
                    </a:lnTo>
                    <a:lnTo>
                      <a:pt x="96" y="409"/>
                    </a:lnTo>
                    <a:lnTo>
                      <a:pt x="88" y="416"/>
                    </a:lnTo>
                    <a:lnTo>
                      <a:pt x="81" y="419"/>
                    </a:lnTo>
                    <a:lnTo>
                      <a:pt x="78" y="418"/>
                    </a:lnTo>
                    <a:lnTo>
                      <a:pt x="75" y="413"/>
                    </a:lnTo>
                    <a:lnTo>
                      <a:pt x="68" y="406"/>
                    </a:lnTo>
                    <a:lnTo>
                      <a:pt x="63" y="398"/>
                    </a:lnTo>
                    <a:lnTo>
                      <a:pt x="50" y="373"/>
                    </a:lnTo>
                    <a:lnTo>
                      <a:pt x="35" y="345"/>
                    </a:lnTo>
                    <a:lnTo>
                      <a:pt x="22" y="313"/>
                    </a:lnTo>
                    <a:lnTo>
                      <a:pt x="10" y="283"/>
                    </a:lnTo>
                    <a:lnTo>
                      <a:pt x="5" y="268"/>
                    </a:lnTo>
                    <a:lnTo>
                      <a:pt x="2" y="255"/>
                    </a:lnTo>
                    <a:lnTo>
                      <a:pt x="0" y="242"/>
                    </a:lnTo>
                    <a:lnTo>
                      <a:pt x="0" y="232"/>
                    </a:lnTo>
                    <a:lnTo>
                      <a:pt x="0" y="210"/>
                    </a:lnTo>
                    <a:lnTo>
                      <a:pt x="0" y="187"/>
                    </a:lnTo>
                    <a:lnTo>
                      <a:pt x="2" y="162"/>
                    </a:lnTo>
                    <a:lnTo>
                      <a:pt x="3" y="138"/>
                    </a:lnTo>
                    <a:lnTo>
                      <a:pt x="7" y="114"/>
                    </a:lnTo>
                    <a:lnTo>
                      <a:pt x="12" y="91"/>
                    </a:lnTo>
                    <a:lnTo>
                      <a:pt x="17" y="73"/>
                    </a:lnTo>
                    <a:lnTo>
                      <a:pt x="23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0" name="Freeform 612"/>
              <p:cNvSpPr>
                <a:spLocks/>
              </p:cNvSpPr>
              <p:nvPr/>
            </p:nvSpPr>
            <p:spPr bwMode="auto">
              <a:xfrm>
                <a:off x="1514" y="3098"/>
                <a:ext cx="284" cy="386"/>
              </a:xfrm>
              <a:custGeom>
                <a:avLst/>
                <a:gdLst>
                  <a:gd name="T0" fmla="*/ 25 w 284"/>
                  <a:gd name="T1" fmla="*/ 53 h 386"/>
                  <a:gd name="T2" fmla="*/ 48 w 284"/>
                  <a:gd name="T3" fmla="*/ 39 h 386"/>
                  <a:gd name="T4" fmla="*/ 85 w 284"/>
                  <a:gd name="T5" fmla="*/ 21 h 386"/>
                  <a:gd name="T6" fmla="*/ 130 w 284"/>
                  <a:gd name="T7" fmla="*/ 6 h 386"/>
                  <a:gd name="T8" fmla="*/ 178 w 284"/>
                  <a:gd name="T9" fmla="*/ 0 h 386"/>
                  <a:gd name="T10" fmla="*/ 218 w 284"/>
                  <a:gd name="T11" fmla="*/ 3 h 386"/>
                  <a:gd name="T12" fmla="*/ 250 w 284"/>
                  <a:gd name="T13" fmla="*/ 11 h 386"/>
                  <a:gd name="T14" fmla="*/ 269 w 284"/>
                  <a:gd name="T15" fmla="*/ 23 h 386"/>
                  <a:gd name="T16" fmla="*/ 278 w 284"/>
                  <a:gd name="T17" fmla="*/ 36 h 386"/>
                  <a:gd name="T18" fmla="*/ 274 w 284"/>
                  <a:gd name="T19" fmla="*/ 59 h 386"/>
                  <a:gd name="T20" fmla="*/ 269 w 284"/>
                  <a:gd name="T21" fmla="*/ 89 h 386"/>
                  <a:gd name="T22" fmla="*/ 266 w 284"/>
                  <a:gd name="T23" fmla="*/ 122 h 386"/>
                  <a:gd name="T24" fmla="*/ 269 w 284"/>
                  <a:gd name="T25" fmla="*/ 154 h 386"/>
                  <a:gd name="T26" fmla="*/ 276 w 284"/>
                  <a:gd name="T27" fmla="*/ 184 h 386"/>
                  <a:gd name="T28" fmla="*/ 284 w 284"/>
                  <a:gd name="T29" fmla="*/ 212 h 386"/>
                  <a:gd name="T30" fmla="*/ 284 w 284"/>
                  <a:gd name="T31" fmla="*/ 228 h 386"/>
                  <a:gd name="T32" fmla="*/ 281 w 284"/>
                  <a:gd name="T33" fmla="*/ 238 h 386"/>
                  <a:gd name="T34" fmla="*/ 268 w 284"/>
                  <a:gd name="T35" fmla="*/ 251 h 386"/>
                  <a:gd name="T36" fmla="*/ 235 w 284"/>
                  <a:gd name="T37" fmla="*/ 270 h 386"/>
                  <a:gd name="T38" fmla="*/ 196 w 284"/>
                  <a:gd name="T39" fmla="*/ 288 h 386"/>
                  <a:gd name="T40" fmla="*/ 163 w 284"/>
                  <a:gd name="T41" fmla="*/ 304 h 386"/>
                  <a:gd name="T42" fmla="*/ 145 w 284"/>
                  <a:gd name="T43" fmla="*/ 318 h 386"/>
                  <a:gd name="T44" fmla="*/ 123 w 284"/>
                  <a:gd name="T45" fmla="*/ 339 h 386"/>
                  <a:gd name="T46" fmla="*/ 100 w 284"/>
                  <a:gd name="T47" fmla="*/ 366 h 386"/>
                  <a:gd name="T48" fmla="*/ 82 w 284"/>
                  <a:gd name="T49" fmla="*/ 382 h 386"/>
                  <a:gd name="T50" fmla="*/ 68 w 284"/>
                  <a:gd name="T51" fmla="*/ 379 h 386"/>
                  <a:gd name="T52" fmla="*/ 47 w 284"/>
                  <a:gd name="T53" fmla="*/ 343 h 386"/>
                  <a:gd name="T54" fmla="*/ 22 w 284"/>
                  <a:gd name="T55" fmla="*/ 288 h 386"/>
                  <a:gd name="T56" fmla="*/ 7 w 284"/>
                  <a:gd name="T57" fmla="*/ 246 h 386"/>
                  <a:gd name="T58" fmla="*/ 0 w 284"/>
                  <a:gd name="T59" fmla="*/ 222 h 386"/>
                  <a:gd name="T60" fmla="*/ 0 w 284"/>
                  <a:gd name="T61" fmla="*/ 193 h 386"/>
                  <a:gd name="T62" fmla="*/ 2 w 284"/>
                  <a:gd name="T63" fmla="*/ 149 h 386"/>
                  <a:gd name="T64" fmla="*/ 7 w 284"/>
                  <a:gd name="T65" fmla="*/ 104 h 386"/>
                  <a:gd name="T66" fmla="*/ 17 w 284"/>
                  <a:gd name="T67" fmla="*/ 68 h 38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4"/>
                  <a:gd name="T103" fmla="*/ 0 h 386"/>
                  <a:gd name="T104" fmla="*/ 284 w 284"/>
                  <a:gd name="T105" fmla="*/ 386 h 38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4" h="386">
                    <a:moveTo>
                      <a:pt x="24" y="54"/>
                    </a:moveTo>
                    <a:lnTo>
                      <a:pt x="25" y="53"/>
                    </a:lnTo>
                    <a:lnTo>
                      <a:pt x="35" y="46"/>
                    </a:lnTo>
                    <a:lnTo>
                      <a:pt x="48" y="39"/>
                    </a:lnTo>
                    <a:lnTo>
                      <a:pt x="65" y="31"/>
                    </a:lnTo>
                    <a:lnTo>
                      <a:pt x="85" y="21"/>
                    </a:lnTo>
                    <a:lnTo>
                      <a:pt x="107" y="13"/>
                    </a:lnTo>
                    <a:lnTo>
                      <a:pt x="130" y="6"/>
                    </a:lnTo>
                    <a:lnTo>
                      <a:pt x="155" y="1"/>
                    </a:lnTo>
                    <a:lnTo>
                      <a:pt x="178" y="0"/>
                    </a:lnTo>
                    <a:lnTo>
                      <a:pt x="200" y="0"/>
                    </a:lnTo>
                    <a:lnTo>
                      <a:pt x="218" y="3"/>
                    </a:lnTo>
                    <a:lnTo>
                      <a:pt x="236" y="6"/>
                    </a:lnTo>
                    <a:lnTo>
                      <a:pt x="250" y="11"/>
                    </a:lnTo>
                    <a:lnTo>
                      <a:pt x="261" y="16"/>
                    </a:lnTo>
                    <a:lnTo>
                      <a:pt x="269" y="23"/>
                    </a:lnTo>
                    <a:lnTo>
                      <a:pt x="274" y="29"/>
                    </a:lnTo>
                    <a:lnTo>
                      <a:pt x="278" y="36"/>
                    </a:lnTo>
                    <a:lnTo>
                      <a:pt x="278" y="46"/>
                    </a:lnTo>
                    <a:lnTo>
                      <a:pt x="274" y="59"/>
                    </a:lnTo>
                    <a:lnTo>
                      <a:pt x="273" y="74"/>
                    </a:lnTo>
                    <a:lnTo>
                      <a:pt x="269" y="89"/>
                    </a:lnTo>
                    <a:lnTo>
                      <a:pt x="268" y="106"/>
                    </a:lnTo>
                    <a:lnTo>
                      <a:pt x="266" y="122"/>
                    </a:lnTo>
                    <a:lnTo>
                      <a:pt x="266" y="137"/>
                    </a:lnTo>
                    <a:lnTo>
                      <a:pt x="269" y="154"/>
                    </a:lnTo>
                    <a:lnTo>
                      <a:pt x="273" y="169"/>
                    </a:lnTo>
                    <a:lnTo>
                      <a:pt x="276" y="184"/>
                    </a:lnTo>
                    <a:lnTo>
                      <a:pt x="281" y="198"/>
                    </a:lnTo>
                    <a:lnTo>
                      <a:pt x="284" y="212"/>
                    </a:lnTo>
                    <a:lnTo>
                      <a:pt x="284" y="223"/>
                    </a:lnTo>
                    <a:lnTo>
                      <a:pt x="284" y="228"/>
                    </a:lnTo>
                    <a:lnTo>
                      <a:pt x="283" y="233"/>
                    </a:lnTo>
                    <a:lnTo>
                      <a:pt x="281" y="238"/>
                    </a:lnTo>
                    <a:lnTo>
                      <a:pt x="278" y="243"/>
                    </a:lnTo>
                    <a:lnTo>
                      <a:pt x="268" y="251"/>
                    </a:lnTo>
                    <a:lnTo>
                      <a:pt x="253" y="260"/>
                    </a:lnTo>
                    <a:lnTo>
                      <a:pt x="235" y="270"/>
                    </a:lnTo>
                    <a:lnTo>
                      <a:pt x="215" y="280"/>
                    </a:lnTo>
                    <a:lnTo>
                      <a:pt x="196" y="288"/>
                    </a:lnTo>
                    <a:lnTo>
                      <a:pt x="178" y="296"/>
                    </a:lnTo>
                    <a:lnTo>
                      <a:pt x="163" y="304"/>
                    </a:lnTo>
                    <a:lnTo>
                      <a:pt x="153" y="309"/>
                    </a:lnTo>
                    <a:lnTo>
                      <a:pt x="145" y="318"/>
                    </a:lnTo>
                    <a:lnTo>
                      <a:pt x="135" y="328"/>
                    </a:lnTo>
                    <a:lnTo>
                      <a:pt x="123" y="339"/>
                    </a:lnTo>
                    <a:lnTo>
                      <a:pt x="112" y="353"/>
                    </a:lnTo>
                    <a:lnTo>
                      <a:pt x="100" y="366"/>
                    </a:lnTo>
                    <a:lnTo>
                      <a:pt x="90" y="376"/>
                    </a:lnTo>
                    <a:lnTo>
                      <a:pt x="82" y="382"/>
                    </a:lnTo>
                    <a:lnTo>
                      <a:pt x="75" y="386"/>
                    </a:lnTo>
                    <a:lnTo>
                      <a:pt x="68" y="379"/>
                    </a:lnTo>
                    <a:lnTo>
                      <a:pt x="58" y="366"/>
                    </a:lnTo>
                    <a:lnTo>
                      <a:pt x="47" y="343"/>
                    </a:lnTo>
                    <a:lnTo>
                      <a:pt x="34" y="316"/>
                    </a:lnTo>
                    <a:lnTo>
                      <a:pt x="22" y="288"/>
                    </a:lnTo>
                    <a:lnTo>
                      <a:pt x="10" y="260"/>
                    </a:lnTo>
                    <a:lnTo>
                      <a:pt x="7" y="246"/>
                    </a:lnTo>
                    <a:lnTo>
                      <a:pt x="4" y="233"/>
                    </a:lnTo>
                    <a:lnTo>
                      <a:pt x="0" y="222"/>
                    </a:lnTo>
                    <a:lnTo>
                      <a:pt x="0" y="213"/>
                    </a:lnTo>
                    <a:lnTo>
                      <a:pt x="0" y="193"/>
                    </a:lnTo>
                    <a:lnTo>
                      <a:pt x="2" y="172"/>
                    </a:lnTo>
                    <a:lnTo>
                      <a:pt x="2" y="149"/>
                    </a:lnTo>
                    <a:lnTo>
                      <a:pt x="5" y="126"/>
                    </a:lnTo>
                    <a:lnTo>
                      <a:pt x="7" y="104"/>
                    </a:lnTo>
                    <a:lnTo>
                      <a:pt x="12" y="84"/>
                    </a:lnTo>
                    <a:lnTo>
                      <a:pt x="17" y="68"/>
                    </a:lnTo>
                    <a:lnTo>
                      <a:pt x="24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1" name="Freeform 613"/>
              <p:cNvSpPr>
                <a:spLocks/>
              </p:cNvSpPr>
              <p:nvPr/>
            </p:nvSpPr>
            <p:spPr bwMode="auto">
              <a:xfrm>
                <a:off x="1524" y="3109"/>
                <a:ext cx="259" cy="353"/>
              </a:xfrm>
              <a:custGeom>
                <a:avLst/>
                <a:gdLst>
                  <a:gd name="T0" fmla="*/ 24 w 259"/>
                  <a:gd name="T1" fmla="*/ 48 h 353"/>
                  <a:gd name="T2" fmla="*/ 43 w 259"/>
                  <a:gd name="T3" fmla="*/ 37 h 353"/>
                  <a:gd name="T4" fmla="*/ 77 w 259"/>
                  <a:gd name="T5" fmla="*/ 20 h 353"/>
                  <a:gd name="T6" fmla="*/ 118 w 259"/>
                  <a:gd name="T7" fmla="*/ 5 h 353"/>
                  <a:gd name="T8" fmla="*/ 161 w 259"/>
                  <a:gd name="T9" fmla="*/ 0 h 353"/>
                  <a:gd name="T10" fmla="*/ 200 w 259"/>
                  <a:gd name="T11" fmla="*/ 2 h 353"/>
                  <a:gd name="T12" fmla="*/ 228 w 259"/>
                  <a:gd name="T13" fmla="*/ 10 h 353"/>
                  <a:gd name="T14" fmla="*/ 246 w 259"/>
                  <a:gd name="T15" fmla="*/ 22 h 353"/>
                  <a:gd name="T16" fmla="*/ 253 w 259"/>
                  <a:gd name="T17" fmla="*/ 33 h 353"/>
                  <a:gd name="T18" fmla="*/ 251 w 259"/>
                  <a:gd name="T19" fmla="*/ 55 h 353"/>
                  <a:gd name="T20" fmla="*/ 246 w 259"/>
                  <a:gd name="T21" fmla="*/ 81 h 353"/>
                  <a:gd name="T22" fmla="*/ 243 w 259"/>
                  <a:gd name="T23" fmla="*/ 111 h 353"/>
                  <a:gd name="T24" fmla="*/ 245 w 259"/>
                  <a:gd name="T25" fmla="*/ 141 h 353"/>
                  <a:gd name="T26" fmla="*/ 253 w 259"/>
                  <a:gd name="T27" fmla="*/ 168 h 353"/>
                  <a:gd name="T28" fmla="*/ 258 w 259"/>
                  <a:gd name="T29" fmla="*/ 192 h 353"/>
                  <a:gd name="T30" fmla="*/ 259 w 259"/>
                  <a:gd name="T31" fmla="*/ 209 h 353"/>
                  <a:gd name="T32" fmla="*/ 256 w 259"/>
                  <a:gd name="T33" fmla="*/ 219 h 353"/>
                  <a:gd name="T34" fmla="*/ 243 w 259"/>
                  <a:gd name="T35" fmla="*/ 231 h 353"/>
                  <a:gd name="T36" fmla="*/ 213 w 259"/>
                  <a:gd name="T37" fmla="*/ 247 h 353"/>
                  <a:gd name="T38" fmla="*/ 178 w 259"/>
                  <a:gd name="T39" fmla="*/ 264 h 353"/>
                  <a:gd name="T40" fmla="*/ 148 w 259"/>
                  <a:gd name="T41" fmla="*/ 279 h 353"/>
                  <a:gd name="T42" fmla="*/ 132 w 259"/>
                  <a:gd name="T43" fmla="*/ 290 h 353"/>
                  <a:gd name="T44" fmla="*/ 112 w 259"/>
                  <a:gd name="T45" fmla="*/ 312 h 353"/>
                  <a:gd name="T46" fmla="*/ 90 w 259"/>
                  <a:gd name="T47" fmla="*/ 333 h 353"/>
                  <a:gd name="T48" fmla="*/ 73 w 259"/>
                  <a:gd name="T49" fmla="*/ 350 h 353"/>
                  <a:gd name="T50" fmla="*/ 62 w 259"/>
                  <a:gd name="T51" fmla="*/ 348 h 353"/>
                  <a:gd name="T52" fmla="*/ 42 w 259"/>
                  <a:gd name="T53" fmla="*/ 313 h 353"/>
                  <a:gd name="T54" fmla="*/ 19 w 259"/>
                  <a:gd name="T55" fmla="*/ 264 h 353"/>
                  <a:gd name="T56" fmla="*/ 2 w 259"/>
                  <a:gd name="T57" fmla="*/ 214 h 353"/>
                  <a:gd name="T58" fmla="*/ 0 w 259"/>
                  <a:gd name="T59" fmla="*/ 177 h 353"/>
                  <a:gd name="T60" fmla="*/ 2 w 259"/>
                  <a:gd name="T61" fmla="*/ 136 h 353"/>
                  <a:gd name="T62" fmla="*/ 7 w 259"/>
                  <a:gd name="T63" fmla="*/ 96 h 353"/>
                  <a:gd name="T64" fmla="*/ 14 w 259"/>
                  <a:gd name="T65" fmla="*/ 61 h 35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9"/>
                  <a:gd name="T100" fmla="*/ 0 h 353"/>
                  <a:gd name="T101" fmla="*/ 259 w 259"/>
                  <a:gd name="T102" fmla="*/ 353 h 35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9" h="353">
                    <a:moveTo>
                      <a:pt x="20" y="50"/>
                    </a:moveTo>
                    <a:lnTo>
                      <a:pt x="24" y="48"/>
                    </a:lnTo>
                    <a:lnTo>
                      <a:pt x="30" y="43"/>
                    </a:lnTo>
                    <a:lnTo>
                      <a:pt x="43" y="37"/>
                    </a:lnTo>
                    <a:lnTo>
                      <a:pt x="58" y="28"/>
                    </a:lnTo>
                    <a:lnTo>
                      <a:pt x="77" y="20"/>
                    </a:lnTo>
                    <a:lnTo>
                      <a:pt x="97" y="12"/>
                    </a:lnTo>
                    <a:lnTo>
                      <a:pt x="118" y="5"/>
                    </a:lnTo>
                    <a:lnTo>
                      <a:pt x="140" y="2"/>
                    </a:lnTo>
                    <a:lnTo>
                      <a:pt x="161" y="0"/>
                    </a:lnTo>
                    <a:lnTo>
                      <a:pt x="181" y="0"/>
                    </a:lnTo>
                    <a:lnTo>
                      <a:pt x="200" y="2"/>
                    </a:lnTo>
                    <a:lnTo>
                      <a:pt x="215" y="7"/>
                    </a:lnTo>
                    <a:lnTo>
                      <a:pt x="228" y="10"/>
                    </a:lnTo>
                    <a:lnTo>
                      <a:pt x="238" y="15"/>
                    </a:lnTo>
                    <a:lnTo>
                      <a:pt x="246" y="22"/>
                    </a:lnTo>
                    <a:lnTo>
                      <a:pt x="251" y="27"/>
                    </a:lnTo>
                    <a:lnTo>
                      <a:pt x="253" y="33"/>
                    </a:lnTo>
                    <a:lnTo>
                      <a:pt x="253" y="43"/>
                    </a:lnTo>
                    <a:lnTo>
                      <a:pt x="251" y="55"/>
                    </a:lnTo>
                    <a:lnTo>
                      <a:pt x="248" y="68"/>
                    </a:lnTo>
                    <a:lnTo>
                      <a:pt x="246" y="81"/>
                    </a:lnTo>
                    <a:lnTo>
                      <a:pt x="243" y="96"/>
                    </a:lnTo>
                    <a:lnTo>
                      <a:pt x="243" y="111"/>
                    </a:lnTo>
                    <a:lnTo>
                      <a:pt x="243" y="126"/>
                    </a:lnTo>
                    <a:lnTo>
                      <a:pt x="245" y="141"/>
                    </a:lnTo>
                    <a:lnTo>
                      <a:pt x="248" y="154"/>
                    </a:lnTo>
                    <a:lnTo>
                      <a:pt x="253" y="168"/>
                    </a:lnTo>
                    <a:lnTo>
                      <a:pt x="256" y="181"/>
                    </a:lnTo>
                    <a:lnTo>
                      <a:pt x="258" y="192"/>
                    </a:lnTo>
                    <a:lnTo>
                      <a:pt x="259" y="204"/>
                    </a:lnTo>
                    <a:lnTo>
                      <a:pt x="259" y="209"/>
                    </a:lnTo>
                    <a:lnTo>
                      <a:pt x="258" y="214"/>
                    </a:lnTo>
                    <a:lnTo>
                      <a:pt x="256" y="219"/>
                    </a:lnTo>
                    <a:lnTo>
                      <a:pt x="253" y="222"/>
                    </a:lnTo>
                    <a:lnTo>
                      <a:pt x="243" y="231"/>
                    </a:lnTo>
                    <a:lnTo>
                      <a:pt x="230" y="239"/>
                    </a:lnTo>
                    <a:lnTo>
                      <a:pt x="213" y="247"/>
                    </a:lnTo>
                    <a:lnTo>
                      <a:pt x="196" y="255"/>
                    </a:lnTo>
                    <a:lnTo>
                      <a:pt x="178" y="264"/>
                    </a:lnTo>
                    <a:lnTo>
                      <a:pt x="161" y="272"/>
                    </a:lnTo>
                    <a:lnTo>
                      <a:pt x="148" y="279"/>
                    </a:lnTo>
                    <a:lnTo>
                      <a:pt x="140" y="284"/>
                    </a:lnTo>
                    <a:lnTo>
                      <a:pt x="132" y="290"/>
                    </a:lnTo>
                    <a:lnTo>
                      <a:pt x="123" y="300"/>
                    </a:lnTo>
                    <a:lnTo>
                      <a:pt x="112" y="312"/>
                    </a:lnTo>
                    <a:lnTo>
                      <a:pt x="102" y="323"/>
                    </a:lnTo>
                    <a:lnTo>
                      <a:pt x="90" y="333"/>
                    </a:lnTo>
                    <a:lnTo>
                      <a:pt x="82" y="343"/>
                    </a:lnTo>
                    <a:lnTo>
                      <a:pt x="73" y="350"/>
                    </a:lnTo>
                    <a:lnTo>
                      <a:pt x="68" y="353"/>
                    </a:lnTo>
                    <a:lnTo>
                      <a:pt x="62" y="348"/>
                    </a:lnTo>
                    <a:lnTo>
                      <a:pt x="53" y="333"/>
                    </a:lnTo>
                    <a:lnTo>
                      <a:pt x="42" y="313"/>
                    </a:lnTo>
                    <a:lnTo>
                      <a:pt x="30" y="290"/>
                    </a:lnTo>
                    <a:lnTo>
                      <a:pt x="19" y="264"/>
                    </a:lnTo>
                    <a:lnTo>
                      <a:pt x="9" y="237"/>
                    </a:lnTo>
                    <a:lnTo>
                      <a:pt x="2" y="214"/>
                    </a:lnTo>
                    <a:lnTo>
                      <a:pt x="0" y="194"/>
                    </a:lnTo>
                    <a:lnTo>
                      <a:pt x="0" y="177"/>
                    </a:lnTo>
                    <a:lnTo>
                      <a:pt x="0" y="158"/>
                    </a:lnTo>
                    <a:lnTo>
                      <a:pt x="2" y="136"/>
                    </a:lnTo>
                    <a:lnTo>
                      <a:pt x="4" y="116"/>
                    </a:lnTo>
                    <a:lnTo>
                      <a:pt x="7" y="96"/>
                    </a:lnTo>
                    <a:lnTo>
                      <a:pt x="10" y="78"/>
                    </a:lnTo>
                    <a:lnTo>
                      <a:pt x="14" y="61"/>
                    </a:lnTo>
                    <a:lnTo>
                      <a:pt x="20" y="5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2" name="Freeform 614"/>
              <p:cNvSpPr>
                <a:spLocks/>
              </p:cNvSpPr>
              <p:nvPr/>
            </p:nvSpPr>
            <p:spPr bwMode="auto">
              <a:xfrm>
                <a:off x="1533" y="3121"/>
                <a:ext cx="236" cy="318"/>
              </a:xfrm>
              <a:custGeom>
                <a:avLst/>
                <a:gdLst>
                  <a:gd name="T0" fmla="*/ 21 w 236"/>
                  <a:gd name="T1" fmla="*/ 43 h 318"/>
                  <a:gd name="T2" fmla="*/ 39 w 236"/>
                  <a:gd name="T3" fmla="*/ 33 h 318"/>
                  <a:gd name="T4" fmla="*/ 69 w 236"/>
                  <a:gd name="T5" fmla="*/ 18 h 318"/>
                  <a:gd name="T6" fmla="*/ 108 w 236"/>
                  <a:gd name="T7" fmla="*/ 5 h 318"/>
                  <a:gd name="T8" fmla="*/ 146 w 236"/>
                  <a:gd name="T9" fmla="*/ 0 h 318"/>
                  <a:gd name="T10" fmla="*/ 181 w 236"/>
                  <a:gd name="T11" fmla="*/ 1 h 318"/>
                  <a:gd name="T12" fmla="*/ 206 w 236"/>
                  <a:gd name="T13" fmla="*/ 10 h 318"/>
                  <a:gd name="T14" fmla="*/ 222 w 236"/>
                  <a:gd name="T15" fmla="*/ 18 h 318"/>
                  <a:gd name="T16" fmla="*/ 229 w 236"/>
                  <a:gd name="T17" fmla="*/ 30 h 318"/>
                  <a:gd name="T18" fmla="*/ 227 w 236"/>
                  <a:gd name="T19" fmla="*/ 49 h 318"/>
                  <a:gd name="T20" fmla="*/ 222 w 236"/>
                  <a:gd name="T21" fmla="*/ 74 h 318"/>
                  <a:gd name="T22" fmla="*/ 219 w 236"/>
                  <a:gd name="T23" fmla="*/ 101 h 318"/>
                  <a:gd name="T24" fmla="*/ 222 w 236"/>
                  <a:gd name="T25" fmla="*/ 126 h 318"/>
                  <a:gd name="T26" fmla="*/ 229 w 236"/>
                  <a:gd name="T27" fmla="*/ 152 h 318"/>
                  <a:gd name="T28" fmla="*/ 234 w 236"/>
                  <a:gd name="T29" fmla="*/ 174 h 318"/>
                  <a:gd name="T30" fmla="*/ 234 w 236"/>
                  <a:gd name="T31" fmla="*/ 194 h 318"/>
                  <a:gd name="T32" fmla="*/ 221 w 236"/>
                  <a:gd name="T33" fmla="*/ 207 h 318"/>
                  <a:gd name="T34" fmla="*/ 194 w 236"/>
                  <a:gd name="T35" fmla="*/ 223 h 318"/>
                  <a:gd name="T36" fmla="*/ 161 w 236"/>
                  <a:gd name="T37" fmla="*/ 238 h 318"/>
                  <a:gd name="T38" fmla="*/ 134 w 236"/>
                  <a:gd name="T39" fmla="*/ 252 h 318"/>
                  <a:gd name="T40" fmla="*/ 119 w 236"/>
                  <a:gd name="T41" fmla="*/ 262 h 318"/>
                  <a:gd name="T42" fmla="*/ 101 w 236"/>
                  <a:gd name="T43" fmla="*/ 281 h 318"/>
                  <a:gd name="T44" fmla="*/ 83 w 236"/>
                  <a:gd name="T45" fmla="*/ 301 h 318"/>
                  <a:gd name="T46" fmla="*/ 66 w 236"/>
                  <a:gd name="T47" fmla="*/ 316 h 318"/>
                  <a:gd name="T48" fmla="*/ 56 w 236"/>
                  <a:gd name="T49" fmla="*/ 315 h 318"/>
                  <a:gd name="T50" fmla="*/ 38 w 236"/>
                  <a:gd name="T51" fmla="*/ 283 h 318"/>
                  <a:gd name="T52" fmla="*/ 16 w 236"/>
                  <a:gd name="T53" fmla="*/ 238 h 318"/>
                  <a:gd name="T54" fmla="*/ 1 w 236"/>
                  <a:gd name="T55" fmla="*/ 194 h 318"/>
                  <a:gd name="T56" fmla="*/ 0 w 236"/>
                  <a:gd name="T57" fmla="*/ 161 h 318"/>
                  <a:gd name="T58" fmla="*/ 1 w 236"/>
                  <a:gd name="T59" fmla="*/ 122 h 318"/>
                  <a:gd name="T60" fmla="*/ 6 w 236"/>
                  <a:gd name="T61" fmla="*/ 86 h 318"/>
                  <a:gd name="T62" fmla="*/ 13 w 236"/>
                  <a:gd name="T63" fmla="*/ 54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6"/>
                  <a:gd name="T97" fmla="*/ 0 h 318"/>
                  <a:gd name="T98" fmla="*/ 236 w 236"/>
                  <a:gd name="T99" fmla="*/ 318 h 3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6" h="318">
                    <a:moveTo>
                      <a:pt x="18" y="45"/>
                    </a:moveTo>
                    <a:lnTo>
                      <a:pt x="21" y="43"/>
                    </a:lnTo>
                    <a:lnTo>
                      <a:pt x="28" y="38"/>
                    </a:lnTo>
                    <a:lnTo>
                      <a:pt x="39" y="33"/>
                    </a:lnTo>
                    <a:lnTo>
                      <a:pt x="53" y="25"/>
                    </a:lnTo>
                    <a:lnTo>
                      <a:pt x="69" y="18"/>
                    </a:lnTo>
                    <a:lnTo>
                      <a:pt x="88" y="10"/>
                    </a:lnTo>
                    <a:lnTo>
                      <a:pt x="108" y="5"/>
                    </a:lnTo>
                    <a:lnTo>
                      <a:pt x="128" y="1"/>
                    </a:lnTo>
                    <a:lnTo>
                      <a:pt x="146" y="0"/>
                    </a:lnTo>
                    <a:lnTo>
                      <a:pt x="164" y="0"/>
                    </a:lnTo>
                    <a:lnTo>
                      <a:pt x="181" y="1"/>
                    </a:lnTo>
                    <a:lnTo>
                      <a:pt x="194" y="5"/>
                    </a:lnTo>
                    <a:lnTo>
                      <a:pt x="206" y="10"/>
                    </a:lnTo>
                    <a:lnTo>
                      <a:pt x="216" y="13"/>
                    </a:lnTo>
                    <a:lnTo>
                      <a:pt x="222" y="18"/>
                    </a:lnTo>
                    <a:lnTo>
                      <a:pt x="227" y="23"/>
                    </a:lnTo>
                    <a:lnTo>
                      <a:pt x="229" y="30"/>
                    </a:lnTo>
                    <a:lnTo>
                      <a:pt x="229" y="38"/>
                    </a:lnTo>
                    <a:lnTo>
                      <a:pt x="227" y="49"/>
                    </a:lnTo>
                    <a:lnTo>
                      <a:pt x="226" y="61"/>
                    </a:lnTo>
                    <a:lnTo>
                      <a:pt x="222" y="74"/>
                    </a:lnTo>
                    <a:lnTo>
                      <a:pt x="221" y="88"/>
                    </a:lnTo>
                    <a:lnTo>
                      <a:pt x="219" y="101"/>
                    </a:lnTo>
                    <a:lnTo>
                      <a:pt x="219" y="114"/>
                    </a:lnTo>
                    <a:lnTo>
                      <a:pt x="222" y="126"/>
                    </a:lnTo>
                    <a:lnTo>
                      <a:pt x="226" y="139"/>
                    </a:lnTo>
                    <a:lnTo>
                      <a:pt x="229" y="152"/>
                    </a:lnTo>
                    <a:lnTo>
                      <a:pt x="232" y="164"/>
                    </a:lnTo>
                    <a:lnTo>
                      <a:pt x="234" y="174"/>
                    </a:lnTo>
                    <a:lnTo>
                      <a:pt x="236" y="184"/>
                    </a:lnTo>
                    <a:lnTo>
                      <a:pt x="234" y="194"/>
                    </a:lnTo>
                    <a:lnTo>
                      <a:pt x="229" y="200"/>
                    </a:lnTo>
                    <a:lnTo>
                      <a:pt x="221" y="207"/>
                    </a:lnTo>
                    <a:lnTo>
                      <a:pt x="209" y="215"/>
                    </a:lnTo>
                    <a:lnTo>
                      <a:pt x="194" y="223"/>
                    </a:lnTo>
                    <a:lnTo>
                      <a:pt x="177" y="230"/>
                    </a:lnTo>
                    <a:lnTo>
                      <a:pt x="161" y="238"/>
                    </a:lnTo>
                    <a:lnTo>
                      <a:pt x="146" y="245"/>
                    </a:lnTo>
                    <a:lnTo>
                      <a:pt x="134" y="252"/>
                    </a:lnTo>
                    <a:lnTo>
                      <a:pt x="126" y="257"/>
                    </a:lnTo>
                    <a:lnTo>
                      <a:pt x="119" y="262"/>
                    </a:lnTo>
                    <a:lnTo>
                      <a:pt x="111" y="272"/>
                    </a:lnTo>
                    <a:lnTo>
                      <a:pt x="101" y="281"/>
                    </a:lnTo>
                    <a:lnTo>
                      <a:pt x="93" y="291"/>
                    </a:lnTo>
                    <a:lnTo>
                      <a:pt x="83" y="301"/>
                    </a:lnTo>
                    <a:lnTo>
                      <a:pt x="74" y="310"/>
                    </a:lnTo>
                    <a:lnTo>
                      <a:pt x="66" y="316"/>
                    </a:lnTo>
                    <a:lnTo>
                      <a:pt x="63" y="318"/>
                    </a:lnTo>
                    <a:lnTo>
                      <a:pt x="56" y="315"/>
                    </a:lnTo>
                    <a:lnTo>
                      <a:pt x="48" y="301"/>
                    </a:lnTo>
                    <a:lnTo>
                      <a:pt x="38" y="283"/>
                    </a:lnTo>
                    <a:lnTo>
                      <a:pt x="28" y="262"/>
                    </a:lnTo>
                    <a:lnTo>
                      <a:pt x="16" y="238"/>
                    </a:lnTo>
                    <a:lnTo>
                      <a:pt x="8" y="215"/>
                    </a:lnTo>
                    <a:lnTo>
                      <a:pt x="1" y="194"/>
                    </a:lnTo>
                    <a:lnTo>
                      <a:pt x="0" y="175"/>
                    </a:lnTo>
                    <a:lnTo>
                      <a:pt x="0" y="161"/>
                    </a:lnTo>
                    <a:lnTo>
                      <a:pt x="1" y="142"/>
                    </a:lnTo>
                    <a:lnTo>
                      <a:pt x="1" y="122"/>
                    </a:lnTo>
                    <a:lnTo>
                      <a:pt x="3" y="104"/>
                    </a:lnTo>
                    <a:lnTo>
                      <a:pt x="6" y="86"/>
                    </a:lnTo>
                    <a:lnTo>
                      <a:pt x="10" y="69"/>
                    </a:lnTo>
                    <a:lnTo>
                      <a:pt x="13" y="54"/>
                    </a:lnTo>
                    <a:lnTo>
                      <a:pt x="18" y="4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3" name="Freeform 615"/>
              <p:cNvSpPr>
                <a:spLocks/>
              </p:cNvSpPr>
              <p:nvPr/>
            </p:nvSpPr>
            <p:spPr bwMode="auto">
              <a:xfrm>
                <a:off x="1543" y="3132"/>
                <a:ext cx="209" cy="285"/>
              </a:xfrm>
              <a:custGeom>
                <a:avLst/>
                <a:gdLst>
                  <a:gd name="T0" fmla="*/ 18 w 209"/>
                  <a:gd name="T1" fmla="*/ 38 h 285"/>
                  <a:gd name="T2" fmla="*/ 34 w 209"/>
                  <a:gd name="T3" fmla="*/ 30 h 285"/>
                  <a:gd name="T4" fmla="*/ 61 w 209"/>
                  <a:gd name="T5" fmla="*/ 15 h 285"/>
                  <a:gd name="T6" fmla="*/ 96 w 209"/>
                  <a:gd name="T7" fmla="*/ 5 h 285"/>
                  <a:gd name="T8" fmla="*/ 131 w 209"/>
                  <a:gd name="T9" fmla="*/ 0 h 285"/>
                  <a:gd name="T10" fmla="*/ 161 w 209"/>
                  <a:gd name="T11" fmla="*/ 2 h 285"/>
                  <a:gd name="T12" fmla="*/ 184 w 209"/>
                  <a:gd name="T13" fmla="*/ 9 h 285"/>
                  <a:gd name="T14" fmla="*/ 199 w 209"/>
                  <a:gd name="T15" fmla="*/ 17 h 285"/>
                  <a:gd name="T16" fmla="*/ 204 w 209"/>
                  <a:gd name="T17" fmla="*/ 27 h 285"/>
                  <a:gd name="T18" fmla="*/ 202 w 209"/>
                  <a:gd name="T19" fmla="*/ 45 h 285"/>
                  <a:gd name="T20" fmla="*/ 199 w 209"/>
                  <a:gd name="T21" fmla="*/ 67 h 285"/>
                  <a:gd name="T22" fmla="*/ 196 w 209"/>
                  <a:gd name="T23" fmla="*/ 90 h 285"/>
                  <a:gd name="T24" fmla="*/ 197 w 209"/>
                  <a:gd name="T25" fmla="*/ 113 h 285"/>
                  <a:gd name="T26" fmla="*/ 204 w 209"/>
                  <a:gd name="T27" fmla="*/ 136 h 285"/>
                  <a:gd name="T28" fmla="*/ 209 w 209"/>
                  <a:gd name="T29" fmla="*/ 156 h 285"/>
                  <a:gd name="T30" fmla="*/ 209 w 209"/>
                  <a:gd name="T31" fmla="*/ 173 h 285"/>
                  <a:gd name="T32" fmla="*/ 197 w 209"/>
                  <a:gd name="T33" fmla="*/ 186 h 285"/>
                  <a:gd name="T34" fmla="*/ 172 w 209"/>
                  <a:gd name="T35" fmla="*/ 199 h 285"/>
                  <a:gd name="T36" fmla="*/ 144 w 209"/>
                  <a:gd name="T37" fmla="*/ 214 h 285"/>
                  <a:gd name="T38" fmla="*/ 119 w 209"/>
                  <a:gd name="T39" fmla="*/ 226 h 285"/>
                  <a:gd name="T40" fmla="*/ 106 w 209"/>
                  <a:gd name="T41" fmla="*/ 236 h 285"/>
                  <a:gd name="T42" fmla="*/ 89 w 209"/>
                  <a:gd name="T43" fmla="*/ 252 h 285"/>
                  <a:gd name="T44" fmla="*/ 73 w 209"/>
                  <a:gd name="T45" fmla="*/ 270 h 285"/>
                  <a:gd name="T46" fmla="*/ 59 w 209"/>
                  <a:gd name="T47" fmla="*/ 284 h 285"/>
                  <a:gd name="T48" fmla="*/ 49 w 209"/>
                  <a:gd name="T49" fmla="*/ 282 h 285"/>
                  <a:gd name="T50" fmla="*/ 33 w 209"/>
                  <a:gd name="T51" fmla="*/ 254 h 285"/>
                  <a:gd name="T52" fmla="*/ 15 w 209"/>
                  <a:gd name="T53" fmla="*/ 214 h 285"/>
                  <a:gd name="T54" fmla="*/ 1 w 209"/>
                  <a:gd name="T55" fmla="*/ 173 h 285"/>
                  <a:gd name="T56" fmla="*/ 0 w 209"/>
                  <a:gd name="T57" fmla="*/ 143 h 285"/>
                  <a:gd name="T58" fmla="*/ 1 w 209"/>
                  <a:gd name="T59" fmla="*/ 111 h 285"/>
                  <a:gd name="T60" fmla="*/ 5 w 209"/>
                  <a:gd name="T61" fmla="*/ 78 h 285"/>
                  <a:gd name="T62" fmla="*/ 11 w 209"/>
                  <a:gd name="T63" fmla="*/ 50 h 28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9"/>
                  <a:gd name="T97" fmla="*/ 0 h 285"/>
                  <a:gd name="T98" fmla="*/ 209 w 209"/>
                  <a:gd name="T99" fmla="*/ 285 h 28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9" h="285">
                    <a:moveTo>
                      <a:pt x="16" y="40"/>
                    </a:moveTo>
                    <a:lnTo>
                      <a:pt x="18" y="38"/>
                    </a:lnTo>
                    <a:lnTo>
                      <a:pt x="24" y="35"/>
                    </a:lnTo>
                    <a:lnTo>
                      <a:pt x="34" y="30"/>
                    </a:lnTo>
                    <a:lnTo>
                      <a:pt x="46" y="24"/>
                    </a:lnTo>
                    <a:lnTo>
                      <a:pt x="61" y="15"/>
                    </a:lnTo>
                    <a:lnTo>
                      <a:pt x="78" y="10"/>
                    </a:lnTo>
                    <a:lnTo>
                      <a:pt x="96" y="5"/>
                    </a:lnTo>
                    <a:lnTo>
                      <a:pt x="113" y="2"/>
                    </a:lnTo>
                    <a:lnTo>
                      <a:pt x="131" y="0"/>
                    </a:lnTo>
                    <a:lnTo>
                      <a:pt x="146" y="0"/>
                    </a:lnTo>
                    <a:lnTo>
                      <a:pt x="161" y="2"/>
                    </a:lnTo>
                    <a:lnTo>
                      <a:pt x="172" y="5"/>
                    </a:lnTo>
                    <a:lnTo>
                      <a:pt x="184" y="9"/>
                    </a:lnTo>
                    <a:lnTo>
                      <a:pt x="192" y="12"/>
                    </a:lnTo>
                    <a:lnTo>
                      <a:pt x="199" y="17"/>
                    </a:lnTo>
                    <a:lnTo>
                      <a:pt x="202" y="22"/>
                    </a:lnTo>
                    <a:lnTo>
                      <a:pt x="204" y="27"/>
                    </a:lnTo>
                    <a:lnTo>
                      <a:pt x="204" y="35"/>
                    </a:lnTo>
                    <a:lnTo>
                      <a:pt x="202" y="45"/>
                    </a:lnTo>
                    <a:lnTo>
                      <a:pt x="201" y="55"/>
                    </a:lnTo>
                    <a:lnTo>
                      <a:pt x="199" y="67"/>
                    </a:lnTo>
                    <a:lnTo>
                      <a:pt x="197" y="78"/>
                    </a:lnTo>
                    <a:lnTo>
                      <a:pt x="196" y="90"/>
                    </a:lnTo>
                    <a:lnTo>
                      <a:pt x="196" y="101"/>
                    </a:lnTo>
                    <a:lnTo>
                      <a:pt x="197" y="113"/>
                    </a:lnTo>
                    <a:lnTo>
                      <a:pt x="201" y="125"/>
                    </a:lnTo>
                    <a:lnTo>
                      <a:pt x="204" y="136"/>
                    </a:lnTo>
                    <a:lnTo>
                      <a:pt x="207" y="146"/>
                    </a:lnTo>
                    <a:lnTo>
                      <a:pt x="209" y="156"/>
                    </a:lnTo>
                    <a:lnTo>
                      <a:pt x="209" y="166"/>
                    </a:lnTo>
                    <a:lnTo>
                      <a:pt x="209" y="173"/>
                    </a:lnTo>
                    <a:lnTo>
                      <a:pt x="204" y="179"/>
                    </a:lnTo>
                    <a:lnTo>
                      <a:pt x="197" y="186"/>
                    </a:lnTo>
                    <a:lnTo>
                      <a:pt x="186" y="193"/>
                    </a:lnTo>
                    <a:lnTo>
                      <a:pt x="172" y="199"/>
                    </a:lnTo>
                    <a:lnTo>
                      <a:pt x="157" y="208"/>
                    </a:lnTo>
                    <a:lnTo>
                      <a:pt x="144" y="214"/>
                    </a:lnTo>
                    <a:lnTo>
                      <a:pt x="131" y="221"/>
                    </a:lnTo>
                    <a:lnTo>
                      <a:pt x="119" y="226"/>
                    </a:lnTo>
                    <a:lnTo>
                      <a:pt x="113" y="231"/>
                    </a:lnTo>
                    <a:lnTo>
                      <a:pt x="106" y="236"/>
                    </a:lnTo>
                    <a:lnTo>
                      <a:pt x="99" y="242"/>
                    </a:lnTo>
                    <a:lnTo>
                      <a:pt x="89" y="252"/>
                    </a:lnTo>
                    <a:lnTo>
                      <a:pt x="81" y="262"/>
                    </a:lnTo>
                    <a:lnTo>
                      <a:pt x="73" y="270"/>
                    </a:lnTo>
                    <a:lnTo>
                      <a:pt x="66" y="279"/>
                    </a:lnTo>
                    <a:lnTo>
                      <a:pt x="59" y="284"/>
                    </a:lnTo>
                    <a:lnTo>
                      <a:pt x="54" y="285"/>
                    </a:lnTo>
                    <a:lnTo>
                      <a:pt x="49" y="282"/>
                    </a:lnTo>
                    <a:lnTo>
                      <a:pt x="43" y="270"/>
                    </a:lnTo>
                    <a:lnTo>
                      <a:pt x="33" y="254"/>
                    </a:lnTo>
                    <a:lnTo>
                      <a:pt x="24" y="234"/>
                    </a:lnTo>
                    <a:lnTo>
                      <a:pt x="15" y="214"/>
                    </a:lnTo>
                    <a:lnTo>
                      <a:pt x="6" y="193"/>
                    </a:lnTo>
                    <a:lnTo>
                      <a:pt x="1" y="173"/>
                    </a:lnTo>
                    <a:lnTo>
                      <a:pt x="0" y="158"/>
                    </a:lnTo>
                    <a:lnTo>
                      <a:pt x="0" y="143"/>
                    </a:lnTo>
                    <a:lnTo>
                      <a:pt x="0" y="128"/>
                    </a:lnTo>
                    <a:lnTo>
                      <a:pt x="1" y="111"/>
                    </a:lnTo>
                    <a:lnTo>
                      <a:pt x="3" y="93"/>
                    </a:lnTo>
                    <a:lnTo>
                      <a:pt x="5" y="78"/>
                    </a:lnTo>
                    <a:lnTo>
                      <a:pt x="8" y="63"/>
                    </a:lnTo>
                    <a:lnTo>
                      <a:pt x="11" y="50"/>
                    </a:lnTo>
                    <a:lnTo>
                      <a:pt x="16" y="4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4" name="Freeform 616"/>
              <p:cNvSpPr>
                <a:spLocks/>
              </p:cNvSpPr>
              <p:nvPr/>
            </p:nvSpPr>
            <p:spPr bwMode="auto">
              <a:xfrm>
                <a:off x="1551" y="3144"/>
                <a:ext cx="186" cy="252"/>
              </a:xfrm>
              <a:custGeom>
                <a:avLst/>
                <a:gdLst>
                  <a:gd name="T0" fmla="*/ 16 w 186"/>
                  <a:gd name="T1" fmla="*/ 33 h 252"/>
                  <a:gd name="T2" fmla="*/ 31 w 186"/>
                  <a:gd name="T3" fmla="*/ 25 h 252"/>
                  <a:gd name="T4" fmla="*/ 55 w 186"/>
                  <a:gd name="T5" fmla="*/ 13 h 252"/>
                  <a:gd name="T6" fmla="*/ 85 w 186"/>
                  <a:gd name="T7" fmla="*/ 3 h 252"/>
                  <a:gd name="T8" fmla="*/ 116 w 186"/>
                  <a:gd name="T9" fmla="*/ 0 h 252"/>
                  <a:gd name="T10" fmla="*/ 143 w 186"/>
                  <a:gd name="T11" fmla="*/ 2 h 252"/>
                  <a:gd name="T12" fmla="*/ 163 w 186"/>
                  <a:gd name="T13" fmla="*/ 7 h 252"/>
                  <a:gd name="T14" fmla="*/ 176 w 186"/>
                  <a:gd name="T15" fmla="*/ 15 h 252"/>
                  <a:gd name="T16" fmla="*/ 181 w 186"/>
                  <a:gd name="T17" fmla="*/ 23 h 252"/>
                  <a:gd name="T18" fmla="*/ 179 w 186"/>
                  <a:gd name="T19" fmla="*/ 38 h 252"/>
                  <a:gd name="T20" fmla="*/ 176 w 186"/>
                  <a:gd name="T21" fmla="*/ 58 h 252"/>
                  <a:gd name="T22" fmla="*/ 174 w 186"/>
                  <a:gd name="T23" fmla="*/ 80 h 252"/>
                  <a:gd name="T24" fmla="*/ 176 w 186"/>
                  <a:gd name="T25" fmla="*/ 99 h 252"/>
                  <a:gd name="T26" fmla="*/ 181 w 186"/>
                  <a:gd name="T27" fmla="*/ 119 h 252"/>
                  <a:gd name="T28" fmla="*/ 186 w 186"/>
                  <a:gd name="T29" fmla="*/ 138 h 252"/>
                  <a:gd name="T30" fmla="*/ 184 w 186"/>
                  <a:gd name="T31" fmla="*/ 152 h 252"/>
                  <a:gd name="T32" fmla="*/ 174 w 186"/>
                  <a:gd name="T33" fmla="*/ 164 h 252"/>
                  <a:gd name="T34" fmla="*/ 153 w 186"/>
                  <a:gd name="T35" fmla="*/ 176 h 252"/>
                  <a:gd name="T36" fmla="*/ 128 w 186"/>
                  <a:gd name="T37" fmla="*/ 189 h 252"/>
                  <a:gd name="T38" fmla="*/ 106 w 186"/>
                  <a:gd name="T39" fmla="*/ 199 h 252"/>
                  <a:gd name="T40" fmla="*/ 95 w 186"/>
                  <a:gd name="T41" fmla="*/ 207 h 252"/>
                  <a:gd name="T42" fmla="*/ 81 w 186"/>
                  <a:gd name="T43" fmla="*/ 222 h 252"/>
                  <a:gd name="T44" fmla="*/ 65 w 186"/>
                  <a:gd name="T45" fmla="*/ 239 h 252"/>
                  <a:gd name="T46" fmla="*/ 53 w 186"/>
                  <a:gd name="T47" fmla="*/ 250 h 252"/>
                  <a:gd name="T48" fmla="*/ 45 w 186"/>
                  <a:gd name="T49" fmla="*/ 249 h 252"/>
                  <a:gd name="T50" fmla="*/ 30 w 186"/>
                  <a:gd name="T51" fmla="*/ 224 h 252"/>
                  <a:gd name="T52" fmla="*/ 13 w 186"/>
                  <a:gd name="T53" fmla="*/ 189 h 252"/>
                  <a:gd name="T54" fmla="*/ 2 w 186"/>
                  <a:gd name="T55" fmla="*/ 152 h 252"/>
                  <a:gd name="T56" fmla="*/ 0 w 186"/>
                  <a:gd name="T57" fmla="*/ 126 h 252"/>
                  <a:gd name="T58" fmla="*/ 2 w 186"/>
                  <a:gd name="T59" fmla="*/ 98 h 252"/>
                  <a:gd name="T60" fmla="*/ 5 w 186"/>
                  <a:gd name="T61" fmla="*/ 68 h 252"/>
                  <a:gd name="T62" fmla="*/ 11 w 186"/>
                  <a:gd name="T63" fmla="*/ 43 h 25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6"/>
                  <a:gd name="T97" fmla="*/ 0 h 252"/>
                  <a:gd name="T98" fmla="*/ 186 w 186"/>
                  <a:gd name="T99" fmla="*/ 252 h 25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6" h="252">
                    <a:moveTo>
                      <a:pt x="15" y="35"/>
                    </a:moveTo>
                    <a:lnTo>
                      <a:pt x="16" y="33"/>
                    </a:lnTo>
                    <a:lnTo>
                      <a:pt x="23" y="30"/>
                    </a:lnTo>
                    <a:lnTo>
                      <a:pt x="31" y="25"/>
                    </a:lnTo>
                    <a:lnTo>
                      <a:pt x="43" y="20"/>
                    </a:lnTo>
                    <a:lnTo>
                      <a:pt x="55" y="13"/>
                    </a:lnTo>
                    <a:lnTo>
                      <a:pt x="70" y="8"/>
                    </a:lnTo>
                    <a:lnTo>
                      <a:pt x="85" y="3"/>
                    </a:lnTo>
                    <a:lnTo>
                      <a:pt x="101" y="0"/>
                    </a:lnTo>
                    <a:lnTo>
                      <a:pt x="116" y="0"/>
                    </a:lnTo>
                    <a:lnTo>
                      <a:pt x="129" y="0"/>
                    </a:lnTo>
                    <a:lnTo>
                      <a:pt x="143" y="2"/>
                    </a:lnTo>
                    <a:lnTo>
                      <a:pt x="154" y="3"/>
                    </a:lnTo>
                    <a:lnTo>
                      <a:pt x="163" y="7"/>
                    </a:lnTo>
                    <a:lnTo>
                      <a:pt x="171" y="12"/>
                    </a:lnTo>
                    <a:lnTo>
                      <a:pt x="176" y="15"/>
                    </a:lnTo>
                    <a:lnTo>
                      <a:pt x="179" y="18"/>
                    </a:lnTo>
                    <a:lnTo>
                      <a:pt x="181" y="23"/>
                    </a:lnTo>
                    <a:lnTo>
                      <a:pt x="181" y="30"/>
                    </a:lnTo>
                    <a:lnTo>
                      <a:pt x="179" y="38"/>
                    </a:lnTo>
                    <a:lnTo>
                      <a:pt x="178" y="48"/>
                    </a:lnTo>
                    <a:lnTo>
                      <a:pt x="176" y="58"/>
                    </a:lnTo>
                    <a:lnTo>
                      <a:pt x="174" y="70"/>
                    </a:lnTo>
                    <a:lnTo>
                      <a:pt x="174" y="80"/>
                    </a:lnTo>
                    <a:lnTo>
                      <a:pt x="174" y="89"/>
                    </a:lnTo>
                    <a:lnTo>
                      <a:pt x="176" y="99"/>
                    </a:lnTo>
                    <a:lnTo>
                      <a:pt x="178" y="109"/>
                    </a:lnTo>
                    <a:lnTo>
                      <a:pt x="181" y="119"/>
                    </a:lnTo>
                    <a:lnTo>
                      <a:pt x="183" y="129"/>
                    </a:lnTo>
                    <a:lnTo>
                      <a:pt x="186" y="138"/>
                    </a:lnTo>
                    <a:lnTo>
                      <a:pt x="186" y="146"/>
                    </a:lnTo>
                    <a:lnTo>
                      <a:pt x="184" y="152"/>
                    </a:lnTo>
                    <a:lnTo>
                      <a:pt x="181" y="159"/>
                    </a:lnTo>
                    <a:lnTo>
                      <a:pt x="174" y="164"/>
                    </a:lnTo>
                    <a:lnTo>
                      <a:pt x="164" y="171"/>
                    </a:lnTo>
                    <a:lnTo>
                      <a:pt x="153" y="176"/>
                    </a:lnTo>
                    <a:lnTo>
                      <a:pt x="141" y="182"/>
                    </a:lnTo>
                    <a:lnTo>
                      <a:pt x="128" y="189"/>
                    </a:lnTo>
                    <a:lnTo>
                      <a:pt x="116" y="194"/>
                    </a:lnTo>
                    <a:lnTo>
                      <a:pt x="106" y="199"/>
                    </a:lnTo>
                    <a:lnTo>
                      <a:pt x="100" y="202"/>
                    </a:lnTo>
                    <a:lnTo>
                      <a:pt x="95" y="207"/>
                    </a:lnTo>
                    <a:lnTo>
                      <a:pt x="88" y="214"/>
                    </a:lnTo>
                    <a:lnTo>
                      <a:pt x="81" y="222"/>
                    </a:lnTo>
                    <a:lnTo>
                      <a:pt x="73" y="230"/>
                    </a:lnTo>
                    <a:lnTo>
                      <a:pt x="65" y="239"/>
                    </a:lnTo>
                    <a:lnTo>
                      <a:pt x="58" y="245"/>
                    </a:lnTo>
                    <a:lnTo>
                      <a:pt x="53" y="250"/>
                    </a:lnTo>
                    <a:lnTo>
                      <a:pt x="50" y="252"/>
                    </a:lnTo>
                    <a:lnTo>
                      <a:pt x="45" y="249"/>
                    </a:lnTo>
                    <a:lnTo>
                      <a:pt x="38" y="239"/>
                    </a:lnTo>
                    <a:lnTo>
                      <a:pt x="30" y="224"/>
                    </a:lnTo>
                    <a:lnTo>
                      <a:pt x="21" y="207"/>
                    </a:lnTo>
                    <a:lnTo>
                      <a:pt x="13" y="189"/>
                    </a:lnTo>
                    <a:lnTo>
                      <a:pt x="7" y="169"/>
                    </a:lnTo>
                    <a:lnTo>
                      <a:pt x="2" y="152"/>
                    </a:lnTo>
                    <a:lnTo>
                      <a:pt x="0" y="139"/>
                    </a:lnTo>
                    <a:lnTo>
                      <a:pt x="0" y="126"/>
                    </a:lnTo>
                    <a:lnTo>
                      <a:pt x="2" y="113"/>
                    </a:lnTo>
                    <a:lnTo>
                      <a:pt x="2" y="98"/>
                    </a:lnTo>
                    <a:lnTo>
                      <a:pt x="3" y="83"/>
                    </a:lnTo>
                    <a:lnTo>
                      <a:pt x="5" y="68"/>
                    </a:lnTo>
                    <a:lnTo>
                      <a:pt x="8" y="55"/>
                    </a:lnTo>
                    <a:lnTo>
                      <a:pt x="11" y="43"/>
                    </a:lnTo>
                    <a:lnTo>
                      <a:pt x="15" y="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5" name="Freeform 617"/>
              <p:cNvSpPr>
                <a:spLocks/>
              </p:cNvSpPr>
              <p:nvPr/>
            </p:nvSpPr>
            <p:spPr bwMode="auto">
              <a:xfrm>
                <a:off x="1561" y="3156"/>
                <a:ext cx="161" cy="218"/>
              </a:xfrm>
              <a:custGeom>
                <a:avLst/>
                <a:gdLst>
                  <a:gd name="T0" fmla="*/ 13 w 161"/>
                  <a:gd name="T1" fmla="*/ 29 h 218"/>
                  <a:gd name="T2" fmla="*/ 26 w 161"/>
                  <a:gd name="T3" fmla="*/ 21 h 218"/>
                  <a:gd name="T4" fmla="*/ 48 w 161"/>
                  <a:gd name="T5" fmla="*/ 11 h 218"/>
                  <a:gd name="T6" fmla="*/ 73 w 161"/>
                  <a:gd name="T7" fmla="*/ 3 h 218"/>
                  <a:gd name="T8" fmla="*/ 100 w 161"/>
                  <a:gd name="T9" fmla="*/ 0 h 218"/>
                  <a:gd name="T10" fmla="*/ 123 w 161"/>
                  <a:gd name="T11" fmla="*/ 1 h 218"/>
                  <a:gd name="T12" fmla="*/ 141 w 161"/>
                  <a:gd name="T13" fmla="*/ 6 h 218"/>
                  <a:gd name="T14" fmla="*/ 153 w 161"/>
                  <a:gd name="T15" fmla="*/ 13 h 218"/>
                  <a:gd name="T16" fmla="*/ 156 w 161"/>
                  <a:gd name="T17" fmla="*/ 19 h 218"/>
                  <a:gd name="T18" fmla="*/ 154 w 161"/>
                  <a:gd name="T19" fmla="*/ 33 h 218"/>
                  <a:gd name="T20" fmla="*/ 153 w 161"/>
                  <a:gd name="T21" fmla="*/ 49 h 218"/>
                  <a:gd name="T22" fmla="*/ 149 w 161"/>
                  <a:gd name="T23" fmla="*/ 69 h 218"/>
                  <a:gd name="T24" fmla="*/ 151 w 161"/>
                  <a:gd name="T25" fmla="*/ 86 h 218"/>
                  <a:gd name="T26" fmla="*/ 156 w 161"/>
                  <a:gd name="T27" fmla="*/ 104 h 218"/>
                  <a:gd name="T28" fmla="*/ 159 w 161"/>
                  <a:gd name="T29" fmla="*/ 119 h 218"/>
                  <a:gd name="T30" fmla="*/ 159 w 161"/>
                  <a:gd name="T31" fmla="*/ 132 h 218"/>
                  <a:gd name="T32" fmla="*/ 151 w 161"/>
                  <a:gd name="T33" fmla="*/ 142 h 218"/>
                  <a:gd name="T34" fmla="*/ 133 w 161"/>
                  <a:gd name="T35" fmla="*/ 152 h 218"/>
                  <a:gd name="T36" fmla="*/ 109 w 161"/>
                  <a:gd name="T37" fmla="*/ 164 h 218"/>
                  <a:gd name="T38" fmla="*/ 91 w 161"/>
                  <a:gd name="T39" fmla="*/ 172 h 218"/>
                  <a:gd name="T40" fmla="*/ 81 w 161"/>
                  <a:gd name="T41" fmla="*/ 179 h 218"/>
                  <a:gd name="T42" fmla="*/ 70 w 161"/>
                  <a:gd name="T43" fmla="*/ 192 h 218"/>
                  <a:gd name="T44" fmla="*/ 56 w 161"/>
                  <a:gd name="T45" fmla="*/ 207 h 218"/>
                  <a:gd name="T46" fmla="*/ 45 w 161"/>
                  <a:gd name="T47" fmla="*/ 217 h 218"/>
                  <a:gd name="T48" fmla="*/ 38 w 161"/>
                  <a:gd name="T49" fmla="*/ 215 h 218"/>
                  <a:gd name="T50" fmla="*/ 26 w 161"/>
                  <a:gd name="T51" fmla="*/ 193 h 218"/>
                  <a:gd name="T52" fmla="*/ 11 w 161"/>
                  <a:gd name="T53" fmla="*/ 162 h 218"/>
                  <a:gd name="T54" fmla="*/ 1 w 161"/>
                  <a:gd name="T55" fmla="*/ 132 h 218"/>
                  <a:gd name="T56" fmla="*/ 0 w 161"/>
                  <a:gd name="T57" fmla="*/ 109 h 218"/>
                  <a:gd name="T58" fmla="*/ 0 w 161"/>
                  <a:gd name="T59" fmla="*/ 84 h 218"/>
                  <a:gd name="T60" fmla="*/ 3 w 161"/>
                  <a:gd name="T61" fmla="*/ 59 h 218"/>
                  <a:gd name="T62" fmla="*/ 8 w 161"/>
                  <a:gd name="T63" fmla="*/ 38 h 2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61"/>
                  <a:gd name="T97" fmla="*/ 0 h 218"/>
                  <a:gd name="T98" fmla="*/ 161 w 161"/>
                  <a:gd name="T99" fmla="*/ 218 h 2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61" h="218">
                    <a:moveTo>
                      <a:pt x="11" y="29"/>
                    </a:moveTo>
                    <a:lnTo>
                      <a:pt x="13" y="29"/>
                    </a:lnTo>
                    <a:lnTo>
                      <a:pt x="18" y="26"/>
                    </a:lnTo>
                    <a:lnTo>
                      <a:pt x="26" y="21"/>
                    </a:lnTo>
                    <a:lnTo>
                      <a:pt x="36" y="16"/>
                    </a:lnTo>
                    <a:lnTo>
                      <a:pt x="48" y="11"/>
                    </a:lnTo>
                    <a:lnTo>
                      <a:pt x="60" y="6"/>
                    </a:lnTo>
                    <a:lnTo>
                      <a:pt x="73" y="3"/>
                    </a:lnTo>
                    <a:lnTo>
                      <a:pt x="86" y="0"/>
                    </a:lnTo>
                    <a:lnTo>
                      <a:pt x="100" y="0"/>
                    </a:lnTo>
                    <a:lnTo>
                      <a:pt x="113" y="0"/>
                    </a:lnTo>
                    <a:lnTo>
                      <a:pt x="123" y="1"/>
                    </a:lnTo>
                    <a:lnTo>
                      <a:pt x="133" y="3"/>
                    </a:lnTo>
                    <a:lnTo>
                      <a:pt x="141" y="6"/>
                    </a:lnTo>
                    <a:lnTo>
                      <a:pt x="148" y="10"/>
                    </a:lnTo>
                    <a:lnTo>
                      <a:pt x="153" y="13"/>
                    </a:lnTo>
                    <a:lnTo>
                      <a:pt x="154" y="16"/>
                    </a:lnTo>
                    <a:lnTo>
                      <a:pt x="156" y="19"/>
                    </a:lnTo>
                    <a:lnTo>
                      <a:pt x="156" y="26"/>
                    </a:lnTo>
                    <a:lnTo>
                      <a:pt x="154" y="33"/>
                    </a:lnTo>
                    <a:lnTo>
                      <a:pt x="154" y="41"/>
                    </a:lnTo>
                    <a:lnTo>
                      <a:pt x="153" y="49"/>
                    </a:lnTo>
                    <a:lnTo>
                      <a:pt x="151" y="59"/>
                    </a:lnTo>
                    <a:lnTo>
                      <a:pt x="149" y="69"/>
                    </a:lnTo>
                    <a:lnTo>
                      <a:pt x="149" y="77"/>
                    </a:lnTo>
                    <a:lnTo>
                      <a:pt x="151" y="86"/>
                    </a:lnTo>
                    <a:lnTo>
                      <a:pt x="154" y="94"/>
                    </a:lnTo>
                    <a:lnTo>
                      <a:pt x="156" y="104"/>
                    </a:lnTo>
                    <a:lnTo>
                      <a:pt x="158" y="111"/>
                    </a:lnTo>
                    <a:lnTo>
                      <a:pt x="159" y="119"/>
                    </a:lnTo>
                    <a:lnTo>
                      <a:pt x="161" y="126"/>
                    </a:lnTo>
                    <a:lnTo>
                      <a:pt x="159" y="132"/>
                    </a:lnTo>
                    <a:lnTo>
                      <a:pt x="156" y="137"/>
                    </a:lnTo>
                    <a:lnTo>
                      <a:pt x="151" y="142"/>
                    </a:lnTo>
                    <a:lnTo>
                      <a:pt x="143" y="147"/>
                    </a:lnTo>
                    <a:lnTo>
                      <a:pt x="133" y="152"/>
                    </a:lnTo>
                    <a:lnTo>
                      <a:pt x="121" y="157"/>
                    </a:lnTo>
                    <a:lnTo>
                      <a:pt x="109" y="164"/>
                    </a:lnTo>
                    <a:lnTo>
                      <a:pt x="100" y="167"/>
                    </a:lnTo>
                    <a:lnTo>
                      <a:pt x="91" y="172"/>
                    </a:lnTo>
                    <a:lnTo>
                      <a:pt x="86" y="175"/>
                    </a:lnTo>
                    <a:lnTo>
                      <a:pt x="81" y="179"/>
                    </a:lnTo>
                    <a:lnTo>
                      <a:pt x="76" y="185"/>
                    </a:lnTo>
                    <a:lnTo>
                      <a:pt x="70" y="192"/>
                    </a:lnTo>
                    <a:lnTo>
                      <a:pt x="63" y="200"/>
                    </a:lnTo>
                    <a:lnTo>
                      <a:pt x="56" y="207"/>
                    </a:lnTo>
                    <a:lnTo>
                      <a:pt x="50" y="212"/>
                    </a:lnTo>
                    <a:lnTo>
                      <a:pt x="45" y="217"/>
                    </a:lnTo>
                    <a:lnTo>
                      <a:pt x="41" y="218"/>
                    </a:lnTo>
                    <a:lnTo>
                      <a:pt x="38" y="215"/>
                    </a:lnTo>
                    <a:lnTo>
                      <a:pt x="33" y="207"/>
                    </a:lnTo>
                    <a:lnTo>
                      <a:pt x="26" y="193"/>
                    </a:lnTo>
                    <a:lnTo>
                      <a:pt x="18" y="179"/>
                    </a:lnTo>
                    <a:lnTo>
                      <a:pt x="11" y="162"/>
                    </a:lnTo>
                    <a:lnTo>
                      <a:pt x="5" y="147"/>
                    </a:lnTo>
                    <a:lnTo>
                      <a:pt x="1" y="132"/>
                    </a:lnTo>
                    <a:lnTo>
                      <a:pt x="0" y="121"/>
                    </a:lnTo>
                    <a:lnTo>
                      <a:pt x="0" y="109"/>
                    </a:lnTo>
                    <a:lnTo>
                      <a:pt x="0" y="97"/>
                    </a:lnTo>
                    <a:lnTo>
                      <a:pt x="0" y="84"/>
                    </a:lnTo>
                    <a:lnTo>
                      <a:pt x="1" y="71"/>
                    </a:lnTo>
                    <a:lnTo>
                      <a:pt x="3" y="59"/>
                    </a:lnTo>
                    <a:lnTo>
                      <a:pt x="6" y="48"/>
                    </a:lnTo>
                    <a:lnTo>
                      <a:pt x="8" y="38"/>
                    </a:lnTo>
                    <a:lnTo>
                      <a:pt x="11" y="2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6" name="Freeform 618"/>
              <p:cNvSpPr>
                <a:spLocks/>
              </p:cNvSpPr>
              <p:nvPr/>
            </p:nvSpPr>
            <p:spPr bwMode="auto">
              <a:xfrm>
                <a:off x="1569" y="3167"/>
                <a:ext cx="136" cy="184"/>
              </a:xfrm>
              <a:custGeom>
                <a:avLst/>
                <a:gdLst>
                  <a:gd name="T0" fmla="*/ 13 w 136"/>
                  <a:gd name="T1" fmla="*/ 25 h 184"/>
                  <a:gd name="T2" fmla="*/ 23 w 136"/>
                  <a:gd name="T3" fmla="*/ 18 h 184"/>
                  <a:gd name="T4" fmla="*/ 42 w 136"/>
                  <a:gd name="T5" fmla="*/ 10 h 184"/>
                  <a:gd name="T6" fmla="*/ 63 w 136"/>
                  <a:gd name="T7" fmla="*/ 2 h 184"/>
                  <a:gd name="T8" fmla="*/ 87 w 136"/>
                  <a:gd name="T9" fmla="*/ 0 h 184"/>
                  <a:gd name="T10" fmla="*/ 105 w 136"/>
                  <a:gd name="T11" fmla="*/ 2 h 184"/>
                  <a:gd name="T12" fmla="*/ 120 w 136"/>
                  <a:gd name="T13" fmla="*/ 5 h 184"/>
                  <a:gd name="T14" fmla="*/ 130 w 136"/>
                  <a:gd name="T15" fmla="*/ 10 h 184"/>
                  <a:gd name="T16" fmla="*/ 133 w 136"/>
                  <a:gd name="T17" fmla="*/ 17 h 184"/>
                  <a:gd name="T18" fmla="*/ 133 w 136"/>
                  <a:gd name="T19" fmla="*/ 28 h 184"/>
                  <a:gd name="T20" fmla="*/ 130 w 136"/>
                  <a:gd name="T21" fmla="*/ 43 h 184"/>
                  <a:gd name="T22" fmla="*/ 128 w 136"/>
                  <a:gd name="T23" fmla="*/ 58 h 184"/>
                  <a:gd name="T24" fmla="*/ 130 w 136"/>
                  <a:gd name="T25" fmla="*/ 73 h 184"/>
                  <a:gd name="T26" fmla="*/ 133 w 136"/>
                  <a:gd name="T27" fmla="*/ 88 h 184"/>
                  <a:gd name="T28" fmla="*/ 136 w 136"/>
                  <a:gd name="T29" fmla="*/ 101 h 184"/>
                  <a:gd name="T30" fmla="*/ 136 w 136"/>
                  <a:gd name="T31" fmla="*/ 113 h 184"/>
                  <a:gd name="T32" fmla="*/ 128 w 136"/>
                  <a:gd name="T33" fmla="*/ 121 h 184"/>
                  <a:gd name="T34" fmla="*/ 113 w 136"/>
                  <a:gd name="T35" fmla="*/ 129 h 184"/>
                  <a:gd name="T36" fmla="*/ 95 w 136"/>
                  <a:gd name="T37" fmla="*/ 138 h 184"/>
                  <a:gd name="T38" fmla="*/ 78 w 136"/>
                  <a:gd name="T39" fmla="*/ 146 h 184"/>
                  <a:gd name="T40" fmla="*/ 70 w 136"/>
                  <a:gd name="T41" fmla="*/ 153 h 184"/>
                  <a:gd name="T42" fmla="*/ 60 w 136"/>
                  <a:gd name="T43" fmla="*/ 163 h 184"/>
                  <a:gd name="T44" fmla="*/ 48 w 136"/>
                  <a:gd name="T45" fmla="*/ 176 h 184"/>
                  <a:gd name="T46" fmla="*/ 40 w 136"/>
                  <a:gd name="T47" fmla="*/ 184 h 184"/>
                  <a:gd name="T48" fmla="*/ 33 w 136"/>
                  <a:gd name="T49" fmla="*/ 182 h 184"/>
                  <a:gd name="T50" fmla="*/ 23 w 136"/>
                  <a:gd name="T51" fmla="*/ 164 h 184"/>
                  <a:gd name="T52" fmla="*/ 10 w 136"/>
                  <a:gd name="T53" fmla="*/ 138 h 184"/>
                  <a:gd name="T54" fmla="*/ 2 w 136"/>
                  <a:gd name="T55" fmla="*/ 113 h 184"/>
                  <a:gd name="T56" fmla="*/ 0 w 136"/>
                  <a:gd name="T57" fmla="*/ 93 h 184"/>
                  <a:gd name="T58" fmla="*/ 2 w 136"/>
                  <a:gd name="T59" fmla="*/ 71 h 184"/>
                  <a:gd name="T60" fmla="*/ 3 w 136"/>
                  <a:gd name="T61" fmla="*/ 50 h 184"/>
                  <a:gd name="T62" fmla="*/ 8 w 136"/>
                  <a:gd name="T63" fmla="*/ 32 h 18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36"/>
                  <a:gd name="T97" fmla="*/ 0 h 184"/>
                  <a:gd name="T98" fmla="*/ 136 w 136"/>
                  <a:gd name="T99" fmla="*/ 184 h 18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36" h="184">
                    <a:moveTo>
                      <a:pt x="12" y="25"/>
                    </a:moveTo>
                    <a:lnTo>
                      <a:pt x="13" y="25"/>
                    </a:lnTo>
                    <a:lnTo>
                      <a:pt x="17" y="22"/>
                    </a:lnTo>
                    <a:lnTo>
                      <a:pt x="23" y="18"/>
                    </a:lnTo>
                    <a:lnTo>
                      <a:pt x="32" y="15"/>
                    </a:lnTo>
                    <a:lnTo>
                      <a:pt x="42" y="10"/>
                    </a:lnTo>
                    <a:lnTo>
                      <a:pt x="52" y="7"/>
                    </a:lnTo>
                    <a:lnTo>
                      <a:pt x="63" y="2"/>
                    </a:lnTo>
                    <a:lnTo>
                      <a:pt x="75" y="0"/>
                    </a:lnTo>
                    <a:lnTo>
                      <a:pt x="87" y="0"/>
                    </a:lnTo>
                    <a:lnTo>
                      <a:pt x="97" y="0"/>
                    </a:lnTo>
                    <a:lnTo>
                      <a:pt x="105" y="2"/>
                    </a:lnTo>
                    <a:lnTo>
                      <a:pt x="113" y="3"/>
                    </a:lnTo>
                    <a:lnTo>
                      <a:pt x="120" y="5"/>
                    </a:lnTo>
                    <a:lnTo>
                      <a:pt x="126" y="8"/>
                    </a:lnTo>
                    <a:lnTo>
                      <a:pt x="130" y="10"/>
                    </a:lnTo>
                    <a:lnTo>
                      <a:pt x="133" y="13"/>
                    </a:lnTo>
                    <a:lnTo>
                      <a:pt x="133" y="17"/>
                    </a:lnTo>
                    <a:lnTo>
                      <a:pt x="133" y="22"/>
                    </a:lnTo>
                    <a:lnTo>
                      <a:pt x="133" y="28"/>
                    </a:lnTo>
                    <a:lnTo>
                      <a:pt x="131" y="35"/>
                    </a:lnTo>
                    <a:lnTo>
                      <a:pt x="130" y="43"/>
                    </a:lnTo>
                    <a:lnTo>
                      <a:pt x="128" y="50"/>
                    </a:lnTo>
                    <a:lnTo>
                      <a:pt x="128" y="58"/>
                    </a:lnTo>
                    <a:lnTo>
                      <a:pt x="128" y="66"/>
                    </a:lnTo>
                    <a:lnTo>
                      <a:pt x="130" y="73"/>
                    </a:lnTo>
                    <a:lnTo>
                      <a:pt x="131" y="81"/>
                    </a:lnTo>
                    <a:lnTo>
                      <a:pt x="133" y="88"/>
                    </a:lnTo>
                    <a:lnTo>
                      <a:pt x="135" y="95"/>
                    </a:lnTo>
                    <a:lnTo>
                      <a:pt x="136" y="101"/>
                    </a:lnTo>
                    <a:lnTo>
                      <a:pt x="136" y="106"/>
                    </a:lnTo>
                    <a:lnTo>
                      <a:pt x="136" y="113"/>
                    </a:lnTo>
                    <a:lnTo>
                      <a:pt x="133" y="116"/>
                    </a:lnTo>
                    <a:lnTo>
                      <a:pt x="128" y="121"/>
                    </a:lnTo>
                    <a:lnTo>
                      <a:pt x="121" y="124"/>
                    </a:lnTo>
                    <a:lnTo>
                      <a:pt x="113" y="129"/>
                    </a:lnTo>
                    <a:lnTo>
                      <a:pt x="103" y="134"/>
                    </a:lnTo>
                    <a:lnTo>
                      <a:pt x="95" y="138"/>
                    </a:lnTo>
                    <a:lnTo>
                      <a:pt x="87" y="143"/>
                    </a:lnTo>
                    <a:lnTo>
                      <a:pt x="78" y="146"/>
                    </a:lnTo>
                    <a:lnTo>
                      <a:pt x="73" y="149"/>
                    </a:lnTo>
                    <a:lnTo>
                      <a:pt x="70" y="153"/>
                    </a:lnTo>
                    <a:lnTo>
                      <a:pt x="65" y="158"/>
                    </a:lnTo>
                    <a:lnTo>
                      <a:pt x="60" y="163"/>
                    </a:lnTo>
                    <a:lnTo>
                      <a:pt x="53" y="169"/>
                    </a:lnTo>
                    <a:lnTo>
                      <a:pt x="48" y="176"/>
                    </a:lnTo>
                    <a:lnTo>
                      <a:pt x="43" y="181"/>
                    </a:lnTo>
                    <a:lnTo>
                      <a:pt x="40" y="184"/>
                    </a:lnTo>
                    <a:lnTo>
                      <a:pt x="37" y="184"/>
                    </a:lnTo>
                    <a:lnTo>
                      <a:pt x="33" y="182"/>
                    </a:lnTo>
                    <a:lnTo>
                      <a:pt x="28" y="176"/>
                    </a:lnTo>
                    <a:lnTo>
                      <a:pt x="23" y="164"/>
                    </a:lnTo>
                    <a:lnTo>
                      <a:pt x="17" y="153"/>
                    </a:lnTo>
                    <a:lnTo>
                      <a:pt x="10" y="138"/>
                    </a:lnTo>
                    <a:lnTo>
                      <a:pt x="5" y="124"/>
                    </a:lnTo>
                    <a:lnTo>
                      <a:pt x="2" y="113"/>
                    </a:lnTo>
                    <a:lnTo>
                      <a:pt x="0" y="101"/>
                    </a:lnTo>
                    <a:lnTo>
                      <a:pt x="0" y="93"/>
                    </a:lnTo>
                    <a:lnTo>
                      <a:pt x="2" y="83"/>
                    </a:lnTo>
                    <a:lnTo>
                      <a:pt x="2" y="71"/>
                    </a:lnTo>
                    <a:lnTo>
                      <a:pt x="2" y="60"/>
                    </a:lnTo>
                    <a:lnTo>
                      <a:pt x="3" y="50"/>
                    </a:lnTo>
                    <a:lnTo>
                      <a:pt x="5" y="40"/>
                    </a:lnTo>
                    <a:lnTo>
                      <a:pt x="8" y="32"/>
                    </a:lnTo>
                    <a:lnTo>
                      <a:pt x="12" y="2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7" name="Freeform 619"/>
              <p:cNvSpPr>
                <a:spLocks/>
              </p:cNvSpPr>
              <p:nvPr/>
            </p:nvSpPr>
            <p:spPr bwMode="auto">
              <a:xfrm>
                <a:off x="1579" y="3179"/>
                <a:ext cx="111" cy="151"/>
              </a:xfrm>
              <a:custGeom>
                <a:avLst/>
                <a:gdLst>
                  <a:gd name="T0" fmla="*/ 10 w 111"/>
                  <a:gd name="T1" fmla="*/ 20 h 151"/>
                  <a:gd name="T2" fmla="*/ 18 w 111"/>
                  <a:gd name="T3" fmla="*/ 15 h 151"/>
                  <a:gd name="T4" fmla="*/ 33 w 111"/>
                  <a:gd name="T5" fmla="*/ 8 h 151"/>
                  <a:gd name="T6" fmla="*/ 52 w 111"/>
                  <a:gd name="T7" fmla="*/ 1 h 151"/>
                  <a:gd name="T8" fmla="*/ 70 w 111"/>
                  <a:gd name="T9" fmla="*/ 0 h 151"/>
                  <a:gd name="T10" fmla="*/ 85 w 111"/>
                  <a:gd name="T11" fmla="*/ 0 h 151"/>
                  <a:gd name="T12" fmla="*/ 98 w 111"/>
                  <a:gd name="T13" fmla="*/ 3 h 151"/>
                  <a:gd name="T14" fmla="*/ 106 w 111"/>
                  <a:gd name="T15" fmla="*/ 8 h 151"/>
                  <a:gd name="T16" fmla="*/ 108 w 111"/>
                  <a:gd name="T17" fmla="*/ 13 h 151"/>
                  <a:gd name="T18" fmla="*/ 108 w 111"/>
                  <a:gd name="T19" fmla="*/ 23 h 151"/>
                  <a:gd name="T20" fmla="*/ 106 w 111"/>
                  <a:gd name="T21" fmla="*/ 35 h 151"/>
                  <a:gd name="T22" fmla="*/ 105 w 111"/>
                  <a:gd name="T23" fmla="*/ 48 h 151"/>
                  <a:gd name="T24" fmla="*/ 105 w 111"/>
                  <a:gd name="T25" fmla="*/ 59 h 151"/>
                  <a:gd name="T26" fmla="*/ 108 w 111"/>
                  <a:gd name="T27" fmla="*/ 71 h 151"/>
                  <a:gd name="T28" fmla="*/ 111 w 111"/>
                  <a:gd name="T29" fmla="*/ 83 h 151"/>
                  <a:gd name="T30" fmla="*/ 111 w 111"/>
                  <a:gd name="T31" fmla="*/ 91 h 151"/>
                  <a:gd name="T32" fmla="*/ 105 w 111"/>
                  <a:gd name="T33" fmla="*/ 98 h 151"/>
                  <a:gd name="T34" fmla="*/ 91 w 111"/>
                  <a:gd name="T35" fmla="*/ 106 h 151"/>
                  <a:gd name="T36" fmla="*/ 77 w 111"/>
                  <a:gd name="T37" fmla="*/ 112 h 151"/>
                  <a:gd name="T38" fmla="*/ 63 w 111"/>
                  <a:gd name="T39" fmla="*/ 119 h 151"/>
                  <a:gd name="T40" fmla="*/ 57 w 111"/>
                  <a:gd name="T41" fmla="*/ 124 h 151"/>
                  <a:gd name="T42" fmla="*/ 48 w 111"/>
                  <a:gd name="T43" fmla="*/ 132 h 151"/>
                  <a:gd name="T44" fmla="*/ 38 w 111"/>
                  <a:gd name="T45" fmla="*/ 142 h 151"/>
                  <a:gd name="T46" fmla="*/ 32 w 111"/>
                  <a:gd name="T47" fmla="*/ 151 h 151"/>
                  <a:gd name="T48" fmla="*/ 27 w 111"/>
                  <a:gd name="T49" fmla="*/ 149 h 151"/>
                  <a:gd name="T50" fmla="*/ 18 w 111"/>
                  <a:gd name="T51" fmla="*/ 134 h 151"/>
                  <a:gd name="T52" fmla="*/ 8 w 111"/>
                  <a:gd name="T53" fmla="*/ 112 h 151"/>
                  <a:gd name="T54" fmla="*/ 0 w 111"/>
                  <a:gd name="T55" fmla="*/ 91 h 151"/>
                  <a:gd name="T56" fmla="*/ 0 w 111"/>
                  <a:gd name="T57" fmla="*/ 76 h 151"/>
                  <a:gd name="T58" fmla="*/ 0 w 111"/>
                  <a:gd name="T59" fmla="*/ 58 h 151"/>
                  <a:gd name="T60" fmla="*/ 2 w 111"/>
                  <a:gd name="T61" fmla="*/ 40 h 151"/>
                  <a:gd name="T62" fmla="*/ 7 w 111"/>
                  <a:gd name="T63" fmla="*/ 26 h 15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1"/>
                  <a:gd name="T97" fmla="*/ 0 h 151"/>
                  <a:gd name="T98" fmla="*/ 111 w 111"/>
                  <a:gd name="T99" fmla="*/ 151 h 15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1" h="151">
                    <a:moveTo>
                      <a:pt x="8" y="21"/>
                    </a:moveTo>
                    <a:lnTo>
                      <a:pt x="10" y="20"/>
                    </a:lnTo>
                    <a:lnTo>
                      <a:pt x="13" y="18"/>
                    </a:lnTo>
                    <a:lnTo>
                      <a:pt x="18" y="15"/>
                    </a:lnTo>
                    <a:lnTo>
                      <a:pt x="25" y="11"/>
                    </a:lnTo>
                    <a:lnTo>
                      <a:pt x="33" y="8"/>
                    </a:lnTo>
                    <a:lnTo>
                      <a:pt x="42" y="5"/>
                    </a:lnTo>
                    <a:lnTo>
                      <a:pt x="52" y="1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78" y="0"/>
                    </a:lnTo>
                    <a:lnTo>
                      <a:pt x="85" y="0"/>
                    </a:lnTo>
                    <a:lnTo>
                      <a:pt x="91" y="1"/>
                    </a:lnTo>
                    <a:lnTo>
                      <a:pt x="98" y="3"/>
                    </a:lnTo>
                    <a:lnTo>
                      <a:pt x="103" y="6"/>
                    </a:lnTo>
                    <a:lnTo>
                      <a:pt x="106" y="8"/>
                    </a:lnTo>
                    <a:lnTo>
                      <a:pt x="108" y="11"/>
                    </a:lnTo>
                    <a:lnTo>
                      <a:pt x="108" y="13"/>
                    </a:lnTo>
                    <a:lnTo>
                      <a:pt x="108" y="18"/>
                    </a:lnTo>
                    <a:lnTo>
                      <a:pt x="108" y="23"/>
                    </a:lnTo>
                    <a:lnTo>
                      <a:pt x="106" y="28"/>
                    </a:lnTo>
                    <a:lnTo>
                      <a:pt x="106" y="35"/>
                    </a:lnTo>
                    <a:lnTo>
                      <a:pt x="105" y="41"/>
                    </a:lnTo>
                    <a:lnTo>
                      <a:pt x="105" y="48"/>
                    </a:lnTo>
                    <a:lnTo>
                      <a:pt x="105" y="53"/>
                    </a:lnTo>
                    <a:lnTo>
                      <a:pt x="105" y="59"/>
                    </a:lnTo>
                    <a:lnTo>
                      <a:pt x="106" y="66"/>
                    </a:lnTo>
                    <a:lnTo>
                      <a:pt x="108" y="71"/>
                    </a:lnTo>
                    <a:lnTo>
                      <a:pt x="110" y="78"/>
                    </a:lnTo>
                    <a:lnTo>
                      <a:pt x="111" y="83"/>
                    </a:lnTo>
                    <a:lnTo>
                      <a:pt x="111" y="88"/>
                    </a:lnTo>
                    <a:lnTo>
                      <a:pt x="111" y="91"/>
                    </a:lnTo>
                    <a:lnTo>
                      <a:pt x="108" y="94"/>
                    </a:lnTo>
                    <a:lnTo>
                      <a:pt x="105" y="98"/>
                    </a:lnTo>
                    <a:lnTo>
                      <a:pt x="98" y="103"/>
                    </a:lnTo>
                    <a:lnTo>
                      <a:pt x="91" y="106"/>
                    </a:lnTo>
                    <a:lnTo>
                      <a:pt x="85" y="109"/>
                    </a:lnTo>
                    <a:lnTo>
                      <a:pt x="77" y="112"/>
                    </a:lnTo>
                    <a:lnTo>
                      <a:pt x="70" y="116"/>
                    </a:lnTo>
                    <a:lnTo>
                      <a:pt x="63" y="119"/>
                    </a:lnTo>
                    <a:lnTo>
                      <a:pt x="60" y="121"/>
                    </a:lnTo>
                    <a:lnTo>
                      <a:pt x="57" y="124"/>
                    </a:lnTo>
                    <a:lnTo>
                      <a:pt x="53" y="129"/>
                    </a:lnTo>
                    <a:lnTo>
                      <a:pt x="48" y="132"/>
                    </a:lnTo>
                    <a:lnTo>
                      <a:pt x="43" y="137"/>
                    </a:lnTo>
                    <a:lnTo>
                      <a:pt x="38" y="142"/>
                    </a:lnTo>
                    <a:lnTo>
                      <a:pt x="35" y="147"/>
                    </a:lnTo>
                    <a:lnTo>
                      <a:pt x="32" y="151"/>
                    </a:lnTo>
                    <a:lnTo>
                      <a:pt x="30" y="151"/>
                    </a:lnTo>
                    <a:lnTo>
                      <a:pt x="27" y="149"/>
                    </a:lnTo>
                    <a:lnTo>
                      <a:pt x="23" y="142"/>
                    </a:lnTo>
                    <a:lnTo>
                      <a:pt x="18" y="134"/>
                    </a:lnTo>
                    <a:lnTo>
                      <a:pt x="13" y="124"/>
                    </a:lnTo>
                    <a:lnTo>
                      <a:pt x="8" y="112"/>
                    </a:lnTo>
                    <a:lnTo>
                      <a:pt x="3" y="101"/>
                    </a:lnTo>
                    <a:lnTo>
                      <a:pt x="0" y="91"/>
                    </a:lnTo>
                    <a:lnTo>
                      <a:pt x="0" y="83"/>
                    </a:lnTo>
                    <a:lnTo>
                      <a:pt x="0" y="76"/>
                    </a:lnTo>
                    <a:lnTo>
                      <a:pt x="0" y="68"/>
                    </a:lnTo>
                    <a:lnTo>
                      <a:pt x="0" y="58"/>
                    </a:lnTo>
                    <a:lnTo>
                      <a:pt x="2" y="49"/>
                    </a:lnTo>
                    <a:lnTo>
                      <a:pt x="2" y="40"/>
                    </a:lnTo>
                    <a:lnTo>
                      <a:pt x="3" y="33"/>
                    </a:lnTo>
                    <a:lnTo>
                      <a:pt x="7" y="26"/>
                    </a:lnTo>
                    <a:lnTo>
                      <a:pt x="8" y="2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8" name="Freeform 620"/>
              <p:cNvSpPr>
                <a:spLocks/>
              </p:cNvSpPr>
              <p:nvPr/>
            </p:nvSpPr>
            <p:spPr bwMode="auto">
              <a:xfrm>
                <a:off x="1587" y="3190"/>
                <a:ext cx="88" cy="118"/>
              </a:xfrm>
              <a:custGeom>
                <a:avLst/>
                <a:gdLst>
                  <a:gd name="T0" fmla="*/ 9 w 88"/>
                  <a:gd name="T1" fmla="*/ 15 h 118"/>
                  <a:gd name="T2" fmla="*/ 15 w 88"/>
                  <a:gd name="T3" fmla="*/ 12 h 118"/>
                  <a:gd name="T4" fmla="*/ 27 w 88"/>
                  <a:gd name="T5" fmla="*/ 7 h 118"/>
                  <a:gd name="T6" fmla="*/ 40 w 88"/>
                  <a:gd name="T7" fmla="*/ 2 h 118"/>
                  <a:gd name="T8" fmla="*/ 55 w 88"/>
                  <a:gd name="T9" fmla="*/ 0 h 118"/>
                  <a:gd name="T10" fmla="*/ 69 w 88"/>
                  <a:gd name="T11" fmla="*/ 0 h 118"/>
                  <a:gd name="T12" fmla="*/ 77 w 88"/>
                  <a:gd name="T13" fmla="*/ 4 h 118"/>
                  <a:gd name="T14" fmla="*/ 83 w 88"/>
                  <a:gd name="T15" fmla="*/ 7 h 118"/>
                  <a:gd name="T16" fmla="*/ 85 w 88"/>
                  <a:gd name="T17" fmla="*/ 10 h 118"/>
                  <a:gd name="T18" fmla="*/ 85 w 88"/>
                  <a:gd name="T19" fmla="*/ 19 h 118"/>
                  <a:gd name="T20" fmla="*/ 83 w 88"/>
                  <a:gd name="T21" fmla="*/ 27 h 118"/>
                  <a:gd name="T22" fmla="*/ 82 w 88"/>
                  <a:gd name="T23" fmla="*/ 37 h 118"/>
                  <a:gd name="T24" fmla="*/ 83 w 88"/>
                  <a:gd name="T25" fmla="*/ 47 h 118"/>
                  <a:gd name="T26" fmla="*/ 85 w 88"/>
                  <a:gd name="T27" fmla="*/ 57 h 118"/>
                  <a:gd name="T28" fmla="*/ 88 w 88"/>
                  <a:gd name="T29" fmla="*/ 65 h 118"/>
                  <a:gd name="T30" fmla="*/ 87 w 88"/>
                  <a:gd name="T31" fmla="*/ 72 h 118"/>
                  <a:gd name="T32" fmla="*/ 83 w 88"/>
                  <a:gd name="T33" fmla="*/ 77 h 118"/>
                  <a:gd name="T34" fmla="*/ 72 w 88"/>
                  <a:gd name="T35" fmla="*/ 83 h 118"/>
                  <a:gd name="T36" fmla="*/ 60 w 88"/>
                  <a:gd name="T37" fmla="*/ 88 h 118"/>
                  <a:gd name="T38" fmla="*/ 50 w 88"/>
                  <a:gd name="T39" fmla="*/ 93 h 118"/>
                  <a:gd name="T40" fmla="*/ 45 w 88"/>
                  <a:gd name="T41" fmla="*/ 96 h 118"/>
                  <a:gd name="T42" fmla="*/ 39 w 88"/>
                  <a:gd name="T43" fmla="*/ 105 h 118"/>
                  <a:gd name="T44" fmla="*/ 32 w 88"/>
                  <a:gd name="T45" fmla="*/ 111 h 118"/>
                  <a:gd name="T46" fmla="*/ 25 w 88"/>
                  <a:gd name="T47" fmla="*/ 116 h 118"/>
                  <a:gd name="T48" fmla="*/ 22 w 88"/>
                  <a:gd name="T49" fmla="*/ 116 h 118"/>
                  <a:gd name="T50" fmla="*/ 15 w 88"/>
                  <a:gd name="T51" fmla="*/ 105 h 118"/>
                  <a:gd name="T52" fmla="*/ 7 w 88"/>
                  <a:gd name="T53" fmla="*/ 88 h 118"/>
                  <a:gd name="T54" fmla="*/ 2 w 88"/>
                  <a:gd name="T55" fmla="*/ 72 h 118"/>
                  <a:gd name="T56" fmla="*/ 0 w 88"/>
                  <a:gd name="T57" fmla="*/ 58 h 118"/>
                  <a:gd name="T58" fmla="*/ 2 w 88"/>
                  <a:gd name="T59" fmla="*/ 45 h 118"/>
                  <a:gd name="T60" fmla="*/ 4 w 88"/>
                  <a:gd name="T61" fmla="*/ 32 h 118"/>
                  <a:gd name="T62" fmla="*/ 5 w 88"/>
                  <a:gd name="T63" fmla="*/ 2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8"/>
                  <a:gd name="T97" fmla="*/ 0 h 118"/>
                  <a:gd name="T98" fmla="*/ 88 w 88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8" h="118">
                    <a:moveTo>
                      <a:pt x="7" y="17"/>
                    </a:moveTo>
                    <a:lnTo>
                      <a:pt x="9" y="15"/>
                    </a:lnTo>
                    <a:lnTo>
                      <a:pt x="12" y="14"/>
                    </a:lnTo>
                    <a:lnTo>
                      <a:pt x="15" y="12"/>
                    </a:lnTo>
                    <a:lnTo>
                      <a:pt x="20" y="9"/>
                    </a:lnTo>
                    <a:lnTo>
                      <a:pt x="27" y="7"/>
                    </a:lnTo>
                    <a:lnTo>
                      <a:pt x="34" y="4"/>
                    </a:lnTo>
                    <a:lnTo>
                      <a:pt x="40" y="2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4" y="2"/>
                    </a:lnTo>
                    <a:lnTo>
                      <a:pt x="77" y="4"/>
                    </a:lnTo>
                    <a:lnTo>
                      <a:pt x="80" y="5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85" y="10"/>
                    </a:lnTo>
                    <a:lnTo>
                      <a:pt x="85" y="14"/>
                    </a:lnTo>
                    <a:lnTo>
                      <a:pt x="85" y="19"/>
                    </a:lnTo>
                    <a:lnTo>
                      <a:pt x="85" y="22"/>
                    </a:lnTo>
                    <a:lnTo>
                      <a:pt x="83" y="27"/>
                    </a:lnTo>
                    <a:lnTo>
                      <a:pt x="83" y="32"/>
                    </a:lnTo>
                    <a:lnTo>
                      <a:pt x="82" y="37"/>
                    </a:lnTo>
                    <a:lnTo>
                      <a:pt x="82" y="42"/>
                    </a:lnTo>
                    <a:lnTo>
                      <a:pt x="83" y="47"/>
                    </a:lnTo>
                    <a:lnTo>
                      <a:pt x="83" y="52"/>
                    </a:lnTo>
                    <a:lnTo>
                      <a:pt x="85" y="57"/>
                    </a:lnTo>
                    <a:lnTo>
                      <a:pt x="87" y="60"/>
                    </a:lnTo>
                    <a:lnTo>
                      <a:pt x="88" y="65"/>
                    </a:lnTo>
                    <a:lnTo>
                      <a:pt x="88" y="68"/>
                    </a:lnTo>
                    <a:lnTo>
                      <a:pt x="87" y="72"/>
                    </a:lnTo>
                    <a:lnTo>
                      <a:pt x="85" y="75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2" y="83"/>
                    </a:lnTo>
                    <a:lnTo>
                      <a:pt x="67" y="85"/>
                    </a:lnTo>
                    <a:lnTo>
                      <a:pt x="60" y="88"/>
                    </a:lnTo>
                    <a:lnTo>
                      <a:pt x="55" y="92"/>
                    </a:lnTo>
                    <a:lnTo>
                      <a:pt x="50" y="93"/>
                    </a:lnTo>
                    <a:lnTo>
                      <a:pt x="49" y="95"/>
                    </a:lnTo>
                    <a:lnTo>
                      <a:pt x="45" y="96"/>
                    </a:lnTo>
                    <a:lnTo>
                      <a:pt x="42" y="100"/>
                    </a:lnTo>
                    <a:lnTo>
                      <a:pt x="39" y="105"/>
                    </a:lnTo>
                    <a:lnTo>
                      <a:pt x="35" y="108"/>
                    </a:lnTo>
                    <a:lnTo>
                      <a:pt x="32" y="111"/>
                    </a:lnTo>
                    <a:lnTo>
                      <a:pt x="29" y="115"/>
                    </a:lnTo>
                    <a:lnTo>
                      <a:pt x="25" y="116"/>
                    </a:lnTo>
                    <a:lnTo>
                      <a:pt x="24" y="118"/>
                    </a:lnTo>
                    <a:lnTo>
                      <a:pt x="22" y="116"/>
                    </a:lnTo>
                    <a:lnTo>
                      <a:pt x="19" y="111"/>
                    </a:lnTo>
                    <a:lnTo>
                      <a:pt x="15" y="105"/>
                    </a:lnTo>
                    <a:lnTo>
                      <a:pt x="10" y="96"/>
                    </a:lnTo>
                    <a:lnTo>
                      <a:pt x="7" y="88"/>
                    </a:lnTo>
                    <a:lnTo>
                      <a:pt x="4" y="80"/>
                    </a:lnTo>
                    <a:lnTo>
                      <a:pt x="2" y="72"/>
                    </a:lnTo>
                    <a:lnTo>
                      <a:pt x="0" y="65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5"/>
                    </a:lnTo>
                    <a:lnTo>
                      <a:pt x="2" y="38"/>
                    </a:lnTo>
                    <a:lnTo>
                      <a:pt x="4" y="32"/>
                    </a:lnTo>
                    <a:lnTo>
                      <a:pt x="4" y="25"/>
                    </a:lnTo>
                    <a:lnTo>
                      <a:pt x="5" y="20"/>
                    </a:lnTo>
                    <a:lnTo>
                      <a:pt x="7" y="1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09" name="Freeform 621"/>
              <p:cNvSpPr>
                <a:spLocks/>
              </p:cNvSpPr>
              <p:nvPr/>
            </p:nvSpPr>
            <p:spPr bwMode="auto">
              <a:xfrm>
                <a:off x="1597" y="3202"/>
                <a:ext cx="62" cy="84"/>
              </a:xfrm>
              <a:custGeom>
                <a:avLst/>
                <a:gdLst>
                  <a:gd name="T0" fmla="*/ 5 w 62"/>
                  <a:gd name="T1" fmla="*/ 12 h 84"/>
                  <a:gd name="T2" fmla="*/ 10 w 62"/>
                  <a:gd name="T3" fmla="*/ 8 h 84"/>
                  <a:gd name="T4" fmla="*/ 19 w 62"/>
                  <a:gd name="T5" fmla="*/ 3 h 84"/>
                  <a:gd name="T6" fmla="*/ 29 w 62"/>
                  <a:gd name="T7" fmla="*/ 0 h 84"/>
                  <a:gd name="T8" fmla="*/ 39 w 62"/>
                  <a:gd name="T9" fmla="*/ 0 h 84"/>
                  <a:gd name="T10" fmla="*/ 49 w 62"/>
                  <a:gd name="T11" fmla="*/ 0 h 84"/>
                  <a:gd name="T12" fmla="*/ 55 w 62"/>
                  <a:gd name="T13" fmla="*/ 2 h 84"/>
                  <a:gd name="T14" fmla="*/ 59 w 62"/>
                  <a:gd name="T15" fmla="*/ 5 h 84"/>
                  <a:gd name="T16" fmla="*/ 60 w 62"/>
                  <a:gd name="T17" fmla="*/ 7 h 84"/>
                  <a:gd name="T18" fmla="*/ 60 w 62"/>
                  <a:gd name="T19" fmla="*/ 13 h 84"/>
                  <a:gd name="T20" fmla="*/ 59 w 62"/>
                  <a:gd name="T21" fmla="*/ 18 h 84"/>
                  <a:gd name="T22" fmla="*/ 59 w 62"/>
                  <a:gd name="T23" fmla="*/ 26 h 84"/>
                  <a:gd name="T24" fmla="*/ 59 w 62"/>
                  <a:gd name="T25" fmla="*/ 33 h 84"/>
                  <a:gd name="T26" fmla="*/ 60 w 62"/>
                  <a:gd name="T27" fmla="*/ 40 h 84"/>
                  <a:gd name="T28" fmla="*/ 62 w 62"/>
                  <a:gd name="T29" fmla="*/ 46 h 84"/>
                  <a:gd name="T30" fmla="*/ 62 w 62"/>
                  <a:gd name="T31" fmla="*/ 51 h 84"/>
                  <a:gd name="T32" fmla="*/ 59 w 62"/>
                  <a:gd name="T33" fmla="*/ 55 h 84"/>
                  <a:gd name="T34" fmla="*/ 52 w 62"/>
                  <a:gd name="T35" fmla="*/ 58 h 84"/>
                  <a:gd name="T36" fmla="*/ 44 w 62"/>
                  <a:gd name="T37" fmla="*/ 63 h 84"/>
                  <a:gd name="T38" fmla="*/ 35 w 62"/>
                  <a:gd name="T39" fmla="*/ 66 h 84"/>
                  <a:gd name="T40" fmla="*/ 32 w 62"/>
                  <a:gd name="T41" fmla="*/ 70 h 84"/>
                  <a:gd name="T42" fmla="*/ 27 w 62"/>
                  <a:gd name="T43" fmla="*/ 75 h 84"/>
                  <a:gd name="T44" fmla="*/ 22 w 62"/>
                  <a:gd name="T45" fmla="*/ 80 h 84"/>
                  <a:gd name="T46" fmla="*/ 19 w 62"/>
                  <a:gd name="T47" fmla="*/ 83 h 84"/>
                  <a:gd name="T48" fmla="*/ 15 w 62"/>
                  <a:gd name="T49" fmla="*/ 83 h 84"/>
                  <a:gd name="T50" fmla="*/ 10 w 62"/>
                  <a:gd name="T51" fmla="*/ 75 h 84"/>
                  <a:gd name="T52" fmla="*/ 5 w 62"/>
                  <a:gd name="T53" fmla="*/ 63 h 84"/>
                  <a:gd name="T54" fmla="*/ 0 w 62"/>
                  <a:gd name="T55" fmla="*/ 51 h 84"/>
                  <a:gd name="T56" fmla="*/ 0 w 62"/>
                  <a:gd name="T57" fmla="*/ 41 h 84"/>
                  <a:gd name="T58" fmla="*/ 0 w 62"/>
                  <a:gd name="T59" fmla="*/ 31 h 84"/>
                  <a:gd name="T60" fmla="*/ 2 w 62"/>
                  <a:gd name="T61" fmla="*/ 22 h 84"/>
                  <a:gd name="T62" fmla="*/ 4 w 62"/>
                  <a:gd name="T63" fmla="*/ 15 h 8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2"/>
                  <a:gd name="T97" fmla="*/ 0 h 84"/>
                  <a:gd name="T98" fmla="*/ 62 w 62"/>
                  <a:gd name="T99" fmla="*/ 84 h 8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2" h="84">
                    <a:moveTo>
                      <a:pt x="5" y="12"/>
                    </a:moveTo>
                    <a:lnTo>
                      <a:pt x="5" y="12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4" y="2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3"/>
                    </a:lnTo>
                    <a:lnTo>
                      <a:pt x="59" y="5"/>
                    </a:lnTo>
                    <a:lnTo>
                      <a:pt x="60" y="5"/>
                    </a:lnTo>
                    <a:lnTo>
                      <a:pt x="60" y="7"/>
                    </a:lnTo>
                    <a:lnTo>
                      <a:pt x="60" y="10"/>
                    </a:lnTo>
                    <a:lnTo>
                      <a:pt x="60" y="13"/>
                    </a:lnTo>
                    <a:lnTo>
                      <a:pt x="60" y="15"/>
                    </a:lnTo>
                    <a:lnTo>
                      <a:pt x="59" y="18"/>
                    </a:lnTo>
                    <a:lnTo>
                      <a:pt x="59" y="23"/>
                    </a:lnTo>
                    <a:lnTo>
                      <a:pt x="59" y="26"/>
                    </a:lnTo>
                    <a:lnTo>
                      <a:pt x="59" y="30"/>
                    </a:lnTo>
                    <a:lnTo>
                      <a:pt x="59" y="33"/>
                    </a:lnTo>
                    <a:lnTo>
                      <a:pt x="60" y="36"/>
                    </a:lnTo>
                    <a:lnTo>
                      <a:pt x="60" y="40"/>
                    </a:lnTo>
                    <a:lnTo>
                      <a:pt x="62" y="43"/>
                    </a:lnTo>
                    <a:lnTo>
                      <a:pt x="62" y="46"/>
                    </a:lnTo>
                    <a:lnTo>
                      <a:pt x="62" y="48"/>
                    </a:lnTo>
                    <a:lnTo>
                      <a:pt x="62" y="51"/>
                    </a:lnTo>
                    <a:lnTo>
                      <a:pt x="60" y="53"/>
                    </a:lnTo>
                    <a:lnTo>
                      <a:pt x="59" y="55"/>
                    </a:lnTo>
                    <a:lnTo>
                      <a:pt x="55" y="56"/>
                    </a:lnTo>
                    <a:lnTo>
                      <a:pt x="52" y="58"/>
                    </a:lnTo>
                    <a:lnTo>
                      <a:pt x="47" y="61"/>
                    </a:lnTo>
                    <a:lnTo>
                      <a:pt x="44" y="63"/>
                    </a:lnTo>
                    <a:lnTo>
                      <a:pt x="39" y="65"/>
                    </a:lnTo>
                    <a:lnTo>
                      <a:pt x="35" y="66"/>
                    </a:lnTo>
                    <a:lnTo>
                      <a:pt x="34" y="68"/>
                    </a:lnTo>
                    <a:lnTo>
                      <a:pt x="32" y="70"/>
                    </a:lnTo>
                    <a:lnTo>
                      <a:pt x="30" y="71"/>
                    </a:lnTo>
                    <a:lnTo>
                      <a:pt x="27" y="75"/>
                    </a:lnTo>
                    <a:lnTo>
                      <a:pt x="25" y="76"/>
                    </a:lnTo>
                    <a:lnTo>
                      <a:pt x="22" y="80"/>
                    </a:lnTo>
                    <a:lnTo>
                      <a:pt x="20" y="81"/>
                    </a:lnTo>
                    <a:lnTo>
                      <a:pt x="19" y="83"/>
                    </a:lnTo>
                    <a:lnTo>
                      <a:pt x="17" y="84"/>
                    </a:lnTo>
                    <a:lnTo>
                      <a:pt x="15" y="83"/>
                    </a:lnTo>
                    <a:lnTo>
                      <a:pt x="14" y="80"/>
                    </a:lnTo>
                    <a:lnTo>
                      <a:pt x="10" y="75"/>
                    </a:lnTo>
                    <a:lnTo>
                      <a:pt x="7" y="70"/>
                    </a:lnTo>
                    <a:lnTo>
                      <a:pt x="5" y="63"/>
                    </a:lnTo>
                    <a:lnTo>
                      <a:pt x="2" y="56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2" y="18"/>
                    </a:lnTo>
                    <a:lnTo>
                      <a:pt x="4" y="15"/>
                    </a:lnTo>
                    <a:lnTo>
                      <a:pt x="5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0" name="Freeform 622"/>
              <p:cNvSpPr>
                <a:spLocks/>
              </p:cNvSpPr>
              <p:nvPr/>
            </p:nvSpPr>
            <p:spPr bwMode="auto">
              <a:xfrm>
                <a:off x="2054" y="2996"/>
                <a:ext cx="489" cy="402"/>
              </a:xfrm>
              <a:custGeom>
                <a:avLst/>
                <a:gdLst>
                  <a:gd name="T0" fmla="*/ 5 w 489"/>
                  <a:gd name="T1" fmla="*/ 65 h 402"/>
                  <a:gd name="T2" fmla="*/ 15 w 489"/>
                  <a:gd name="T3" fmla="*/ 53 h 402"/>
                  <a:gd name="T4" fmla="*/ 29 w 489"/>
                  <a:gd name="T5" fmla="*/ 44 h 402"/>
                  <a:gd name="T6" fmla="*/ 45 w 489"/>
                  <a:gd name="T7" fmla="*/ 39 h 402"/>
                  <a:gd name="T8" fmla="*/ 78 w 489"/>
                  <a:gd name="T9" fmla="*/ 35 h 402"/>
                  <a:gd name="T10" fmla="*/ 130 w 489"/>
                  <a:gd name="T11" fmla="*/ 35 h 402"/>
                  <a:gd name="T12" fmla="*/ 195 w 489"/>
                  <a:gd name="T13" fmla="*/ 34 h 402"/>
                  <a:gd name="T14" fmla="*/ 291 w 489"/>
                  <a:gd name="T15" fmla="*/ 17 h 402"/>
                  <a:gd name="T16" fmla="*/ 369 w 489"/>
                  <a:gd name="T17" fmla="*/ 5 h 402"/>
                  <a:gd name="T18" fmla="*/ 416 w 489"/>
                  <a:gd name="T19" fmla="*/ 0 h 402"/>
                  <a:gd name="T20" fmla="*/ 454 w 489"/>
                  <a:gd name="T21" fmla="*/ 0 h 402"/>
                  <a:gd name="T22" fmla="*/ 474 w 489"/>
                  <a:gd name="T23" fmla="*/ 5 h 402"/>
                  <a:gd name="T24" fmla="*/ 482 w 489"/>
                  <a:gd name="T25" fmla="*/ 12 h 402"/>
                  <a:gd name="T26" fmla="*/ 487 w 489"/>
                  <a:gd name="T27" fmla="*/ 24 h 402"/>
                  <a:gd name="T28" fmla="*/ 487 w 489"/>
                  <a:gd name="T29" fmla="*/ 49 h 402"/>
                  <a:gd name="T30" fmla="*/ 480 w 489"/>
                  <a:gd name="T31" fmla="*/ 78 h 402"/>
                  <a:gd name="T32" fmla="*/ 469 w 489"/>
                  <a:gd name="T33" fmla="*/ 113 h 402"/>
                  <a:gd name="T34" fmla="*/ 454 w 489"/>
                  <a:gd name="T35" fmla="*/ 146 h 402"/>
                  <a:gd name="T36" fmla="*/ 434 w 489"/>
                  <a:gd name="T37" fmla="*/ 179 h 402"/>
                  <a:gd name="T38" fmla="*/ 411 w 489"/>
                  <a:gd name="T39" fmla="*/ 209 h 402"/>
                  <a:gd name="T40" fmla="*/ 386 w 489"/>
                  <a:gd name="T41" fmla="*/ 234 h 402"/>
                  <a:gd name="T42" fmla="*/ 343 w 489"/>
                  <a:gd name="T43" fmla="*/ 262 h 402"/>
                  <a:gd name="T44" fmla="*/ 256 w 489"/>
                  <a:gd name="T45" fmla="*/ 322 h 402"/>
                  <a:gd name="T46" fmla="*/ 183 w 489"/>
                  <a:gd name="T47" fmla="*/ 365 h 402"/>
                  <a:gd name="T48" fmla="*/ 138 w 489"/>
                  <a:gd name="T49" fmla="*/ 388 h 402"/>
                  <a:gd name="T50" fmla="*/ 100 w 489"/>
                  <a:gd name="T51" fmla="*/ 400 h 402"/>
                  <a:gd name="T52" fmla="*/ 78 w 489"/>
                  <a:gd name="T53" fmla="*/ 400 h 402"/>
                  <a:gd name="T54" fmla="*/ 68 w 489"/>
                  <a:gd name="T55" fmla="*/ 395 h 402"/>
                  <a:gd name="T56" fmla="*/ 58 w 489"/>
                  <a:gd name="T57" fmla="*/ 378 h 402"/>
                  <a:gd name="T58" fmla="*/ 45 w 489"/>
                  <a:gd name="T59" fmla="*/ 347 h 402"/>
                  <a:gd name="T60" fmla="*/ 27 w 489"/>
                  <a:gd name="T61" fmla="*/ 282 h 402"/>
                  <a:gd name="T62" fmla="*/ 9 w 489"/>
                  <a:gd name="T63" fmla="*/ 184 h 402"/>
                  <a:gd name="T64" fmla="*/ 0 w 489"/>
                  <a:gd name="T65" fmla="*/ 120 h 402"/>
                  <a:gd name="T66" fmla="*/ 2 w 489"/>
                  <a:gd name="T67" fmla="*/ 87 h 4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89"/>
                  <a:gd name="T103" fmla="*/ 0 h 402"/>
                  <a:gd name="T104" fmla="*/ 489 w 489"/>
                  <a:gd name="T105" fmla="*/ 402 h 4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89" h="402">
                    <a:moveTo>
                      <a:pt x="4" y="73"/>
                    </a:moveTo>
                    <a:lnTo>
                      <a:pt x="5" y="65"/>
                    </a:lnTo>
                    <a:lnTo>
                      <a:pt x="10" y="58"/>
                    </a:lnTo>
                    <a:lnTo>
                      <a:pt x="15" y="53"/>
                    </a:lnTo>
                    <a:lnTo>
                      <a:pt x="20" y="49"/>
                    </a:lnTo>
                    <a:lnTo>
                      <a:pt x="29" y="44"/>
                    </a:lnTo>
                    <a:lnTo>
                      <a:pt x="37" y="40"/>
                    </a:lnTo>
                    <a:lnTo>
                      <a:pt x="45" y="39"/>
                    </a:lnTo>
                    <a:lnTo>
                      <a:pt x="55" y="37"/>
                    </a:lnTo>
                    <a:lnTo>
                      <a:pt x="78" y="35"/>
                    </a:lnTo>
                    <a:lnTo>
                      <a:pt x="103" y="35"/>
                    </a:lnTo>
                    <a:lnTo>
                      <a:pt x="130" y="35"/>
                    </a:lnTo>
                    <a:lnTo>
                      <a:pt x="160" y="35"/>
                    </a:lnTo>
                    <a:lnTo>
                      <a:pt x="195" y="34"/>
                    </a:lnTo>
                    <a:lnTo>
                      <a:pt x="241" y="27"/>
                    </a:lnTo>
                    <a:lnTo>
                      <a:pt x="291" y="17"/>
                    </a:lnTo>
                    <a:lnTo>
                      <a:pt x="344" y="9"/>
                    </a:lnTo>
                    <a:lnTo>
                      <a:pt x="369" y="5"/>
                    </a:lnTo>
                    <a:lnTo>
                      <a:pt x="394" y="2"/>
                    </a:lnTo>
                    <a:lnTo>
                      <a:pt x="416" y="0"/>
                    </a:lnTo>
                    <a:lnTo>
                      <a:pt x="436" y="0"/>
                    </a:lnTo>
                    <a:lnTo>
                      <a:pt x="454" y="0"/>
                    </a:lnTo>
                    <a:lnTo>
                      <a:pt x="467" y="4"/>
                    </a:lnTo>
                    <a:lnTo>
                      <a:pt x="474" y="5"/>
                    </a:lnTo>
                    <a:lnTo>
                      <a:pt x="479" y="9"/>
                    </a:lnTo>
                    <a:lnTo>
                      <a:pt x="482" y="12"/>
                    </a:lnTo>
                    <a:lnTo>
                      <a:pt x="484" y="15"/>
                    </a:lnTo>
                    <a:lnTo>
                      <a:pt x="487" y="24"/>
                    </a:lnTo>
                    <a:lnTo>
                      <a:pt x="489" y="35"/>
                    </a:lnTo>
                    <a:lnTo>
                      <a:pt x="487" y="49"/>
                    </a:lnTo>
                    <a:lnTo>
                      <a:pt x="485" y="63"/>
                    </a:lnTo>
                    <a:lnTo>
                      <a:pt x="480" y="78"/>
                    </a:lnTo>
                    <a:lnTo>
                      <a:pt x="475" y="95"/>
                    </a:lnTo>
                    <a:lnTo>
                      <a:pt x="469" y="113"/>
                    </a:lnTo>
                    <a:lnTo>
                      <a:pt x="462" y="130"/>
                    </a:lnTo>
                    <a:lnTo>
                      <a:pt x="454" y="146"/>
                    </a:lnTo>
                    <a:lnTo>
                      <a:pt x="444" y="165"/>
                    </a:lnTo>
                    <a:lnTo>
                      <a:pt x="434" y="179"/>
                    </a:lnTo>
                    <a:lnTo>
                      <a:pt x="422" y="196"/>
                    </a:lnTo>
                    <a:lnTo>
                      <a:pt x="411" y="209"/>
                    </a:lnTo>
                    <a:lnTo>
                      <a:pt x="399" y="223"/>
                    </a:lnTo>
                    <a:lnTo>
                      <a:pt x="386" y="234"/>
                    </a:lnTo>
                    <a:lnTo>
                      <a:pt x="374" y="242"/>
                    </a:lnTo>
                    <a:lnTo>
                      <a:pt x="343" y="262"/>
                    </a:lnTo>
                    <a:lnTo>
                      <a:pt x="303" y="290"/>
                    </a:lnTo>
                    <a:lnTo>
                      <a:pt x="256" y="322"/>
                    </a:lnTo>
                    <a:lnTo>
                      <a:pt x="206" y="352"/>
                    </a:lnTo>
                    <a:lnTo>
                      <a:pt x="183" y="365"/>
                    </a:lnTo>
                    <a:lnTo>
                      <a:pt x="160" y="378"/>
                    </a:lnTo>
                    <a:lnTo>
                      <a:pt x="138" y="388"/>
                    </a:lnTo>
                    <a:lnTo>
                      <a:pt x="118" y="395"/>
                    </a:lnTo>
                    <a:lnTo>
                      <a:pt x="100" y="400"/>
                    </a:lnTo>
                    <a:lnTo>
                      <a:pt x="85" y="402"/>
                    </a:lnTo>
                    <a:lnTo>
                      <a:pt x="78" y="400"/>
                    </a:lnTo>
                    <a:lnTo>
                      <a:pt x="73" y="398"/>
                    </a:lnTo>
                    <a:lnTo>
                      <a:pt x="68" y="395"/>
                    </a:lnTo>
                    <a:lnTo>
                      <a:pt x="65" y="390"/>
                    </a:lnTo>
                    <a:lnTo>
                      <a:pt x="58" y="378"/>
                    </a:lnTo>
                    <a:lnTo>
                      <a:pt x="52" y="363"/>
                    </a:lnTo>
                    <a:lnTo>
                      <a:pt x="45" y="347"/>
                    </a:lnTo>
                    <a:lnTo>
                      <a:pt x="39" y="327"/>
                    </a:lnTo>
                    <a:lnTo>
                      <a:pt x="27" y="282"/>
                    </a:lnTo>
                    <a:lnTo>
                      <a:pt x="17" y="232"/>
                    </a:lnTo>
                    <a:lnTo>
                      <a:pt x="9" y="184"/>
                    </a:lnTo>
                    <a:lnTo>
                      <a:pt x="2" y="140"/>
                    </a:lnTo>
                    <a:lnTo>
                      <a:pt x="0" y="120"/>
                    </a:lnTo>
                    <a:lnTo>
                      <a:pt x="0" y="102"/>
                    </a:lnTo>
                    <a:lnTo>
                      <a:pt x="2" y="87"/>
                    </a:lnTo>
                    <a:lnTo>
                      <a:pt x="4" y="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1" name="Freeform 623"/>
              <p:cNvSpPr>
                <a:spLocks/>
              </p:cNvSpPr>
              <p:nvPr/>
            </p:nvSpPr>
            <p:spPr bwMode="auto">
              <a:xfrm>
                <a:off x="2063" y="3003"/>
                <a:ext cx="468" cy="385"/>
              </a:xfrm>
              <a:custGeom>
                <a:avLst/>
                <a:gdLst>
                  <a:gd name="T0" fmla="*/ 5 w 468"/>
                  <a:gd name="T1" fmla="*/ 63 h 385"/>
                  <a:gd name="T2" fmla="*/ 13 w 468"/>
                  <a:gd name="T3" fmla="*/ 50 h 385"/>
                  <a:gd name="T4" fmla="*/ 26 w 468"/>
                  <a:gd name="T5" fmla="*/ 42 h 385"/>
                  <a:gd name="T6" fmla="*/ 43 w 468"/>
                  <a:gd name="T7" fmla="*/ 37 h 385"/>
                  <a:gd name="T8" fmla="*/ 74 w 468"/>
                  <a:gd name="T9" fmla="*/ 33 h 385"/>
                  <a:gd name="T10" fmla="*/ 124 w 468"/>
                  <a:gd name="T11" fmla="*/ 33 h 385"/>
                  <a:gd name="T12" fmla="*/ 187 w 468"/>
                  <a:gd name="T13" fmla="*/ 32 h 385"/>
                  <a:gd name="T14" fmla="*/ 279 w 468"/>
                  <a:gd name="T15" fmla="*/ 17 h 385"/>
                  <a:gd name="T16" fmla="*/ 377 w 468"/>
                  <a:gd name="T17" fmla="*/ 2 h 385"/>
                  <a:gd name="T18" fmla="*/ 435 w 468"/>
                  <a:gd name="T19" fmla="*/ 0 h 385"/>
                  <a:gd name="T20" fmla="*/ 453 w 468"/>
                  <a:gd name="T21" fmla="*/ 5 h 385"/>
                  <a:gd name="T22" fmla="*/ 461 w 468"/>
                  <a:gd name="T23" fmla="*/ 10 h 385"/>
                  <a:gd name="T24" fmla="*/ 466 w 468"/>
                  <a:gd name="T25" fmla="*/ 23 h 385"/>
                  <a:gd name="T26" fmla="*/ 468 w 468"/>
                  <a:gd name="T27" fmla="*/ 46 h 385"/>
                  <a:gd name="T28" fmla="*/ 461 w 468"/>
                  <a:gd name="T29" fmla="*/ 75 h 385"/>
                  <a:gd name="T30" fmla="*/ 450 w 468"/>
                  <a:gd name="T31" fmla="*/ 108 h 385"/>
                  <a:gd name="T32" fmla="*/ 435 w 468"/>
                  <a:gd name="T33" fmla="*/ 141 h 385"/>
                  <a:gd name="T34" fmla="*/ 415 w 468"/>
                  <a:gd name="T35" fmla="*/ 172 h 385"/>
                  <a:gd name="T36" fmla="*/ 393 w 468"/>
                  <a:gd name="T37" fmla="*/ 201 h 385"/>
                  <a:gd name="T38" fmla="*/ 370 w 468"/>
                  <a:gd name="T39" fmla="*/ 224 h 385"/>
                  <a:gd name="T40" fmla="*/ 329 w 468"/>
                  <a:gd name="T41" fmla="*/ 252 h 385"/>
                  <a:gd name="T42" fmla="*/ 245 w 468"/>
                  <a:gd name="T43" fmla="*/ 308 h 385"/>
                  <a:gd name="T44" fmla="*/ 174 w 468"/>
                  <a:gd name="T45" fmla="*/ 351 h 385"/>
                  <a:gd name="T46" fmla="*/ 131 w 468"/>
                  <a:gd name="T47" fmla="*/ 373 h 385"/>
                  <a:gd name="T48" fmla="*/ 94 w 468"/>
                  <a:gd name="T49" fmla="*/ 385 h 385"/>
                  <a:gd name="T50" fmla="*/ 74 w 468"/>
                  <a:gd name="T51" fmla="*/ 385 h 385"/>
                  <a:gd name="T52" fmla="*/ 64 w 468"/>
                  <a:gd name="T53" fmla="*/ 380 h 385"/>
                  <a:gd name="T54" fmla="*/ 54 w 468"/>
                  <a:gd name="T55" fmla="*/ 363 h 385"/>
                  <a:gd name="T56" fmla="*/ 43 w 468"/>
                  <a:gd name="T57" fmla="*/ 332 h 385"/>
                  <a:gd name="T58" fmla="*/ 25 w 468"/>
                  <a:gd name="T59" fmla="*/ 270 h 385"/>
                  <a:gd name="T60" fmla="*/ 6 w 468"/>
                  <a:gd name="T61" fmla="*/ 177 h 385"/>
                  <a:gd name="T62" fmla="*/ 0 w 468"/>
                  <a:gd name="T63" fmla="*/ 114 h 385"/>
                  <a:gd name="T64" fmla="*/ 0 w 468"/>
                  <a:gd name="T65" fmla="*/ 83 h 38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68"/>
                  <a:gd name="T100" fmla="*/ 0 h 385"/>
                  <a:gd name="T101" fmla="*/ 468 w 468"/>
                  <a:gd name="T102" fmla="*/ 385 h 38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68" h="385">
                    <a:moveTo>
                      <a:pt x="1" y="71"/>
                    </a:moveTo>
                    <a:lnTo>
                      <a:pt x="5" y="63"/>
                    </a:lnTo>
                    <a:lnTo>
                      <a:pt x="8" y="56"/>
                    </a:lnTo>
                    <a:lnTo>
                      <a:pt x="13" y="50"/>
                    </a:lnTo>
                    <a:lnTo>
                      <a:pt x="20" y="46"/>
                    </a:lnTo>
                    <a:lnTo>
                      <a:pt x="26" y="42"/>
                    </a:lnTo>
                    <a:lnTo>
                      <a:pt x="34" y="40"/>
                    </a:lnTo>
                    <a:lnTo>
                      <a:pt x="43" y="37"/>
                    </a:lnTo>
                    <a:lnTo>
                      <a:pt x="53" y="35"/>
                    </a:lnTo>
                    <a:lnTo>
                      <a:pt x="74" y="33"/>
                    </a:lnTo>
                    <a:lnTo>
                      <a:pt x="98" y="33"/>
                    </a:lnTo>
                    <a:lnTo>
                      <a:pt x="124" y="33"/>
                    </a:lnTo>
                    <a:lnTo>
                      <a:pt x="152" y="33"/>
                    </a:lnTo>
                    <a:lnTo>
                      <a:pt x="187" y="32"/>
                    </a:lnTo>
                    <a:lnTo>
                      <a:pt x="231" y="25"/>
                    </a:lnTo>
                    <a:lnTo>
                      <a:pt x="279" y="17"/>
                    </a:lnTo>
                    <a:lnTo>
                      <a:pt x="330" y="8"/>
                    </a:lnTo>
                    <a:lnTo>
                      <a:pt x="377" y="2"/>
                    </a:lnTo>
                    <a:lnTo>
                      <a:pt x="418" y="0"/>
                    </a:lnTo>
                    <a:lnTo>
                      <a:pt x="435" y="0"/>
                    </a:lnTo>
                    <a:lnTo>
                      <a:pt x="448" y="3"/>
                    </a:lnTo>
                    <a:lnTo>
                      <a:pt x="453" y="5"/>
                    </a:lnTo>
                    <a:lnTo>
                      <a:pt x="458" y="8"/>
                    </a:lnTo>
                    <a:lnTo>
                      <a:pt x="461" y="10"/>
                    </a:lnTo>
                    <a:lnTo>
                      <a:pt x="465" y="15"/>
                    </a:lnTo>
                    <a:lnTo>
                      <a:pt x="466" y="23"/>
                    </a:lnTo>
                    <a:lnTo>
                      <a:pt x="468" y="33"/>
                    </a:lnTo>
                    <a:lnTo>
                      <a:pt x="468" y="46"/>
                    </a:lnTo>
                    <a:lnTo>
                      <a:pt x="465" y="60"/>
                    </a:lnTo>
                    <a:lnTo>
                      <a:pt x="461" y="75"/>
                    </a:lnTo>
                    <a:lnTo>
                      <a:pt x="456" y="91"/>
                    </a:lnTo>
                    <a:lnTo>
                      <a:pt x="450" y="108"/>
                    </a:lnTo>
                    <a:lnTo>
                      <a:pt x="443" y="124"/>
                    </a:lnTo>
                    <a:lnTo>
                      <a:pt x="435" y="141"/>
                    </a:lnTo>
                    <a:lnTo>
                      <a:pt x="425" y="158"/>
                    </a:lnTo>
                    <a:lnTo>
                      <a:pt x="415" y="172"/>
                    </a:lnTo>
                    <a:lnTo>
                      <a:pt x="405" y="187"/>
                    </a:lnTo>
                    <a:lnTo>
                      <a:pt x="393" y="201"/>
                    </a:lnTo>
                    <a:lnTo>
                      <a:pt x="382" y="214"/>
                    </a:lnTo>
                    <a:lnTo>
                      <a:pt x="370" y="224"/>
                    </a:lnTo>
                    <a:lnTo>
                      <a:pt x="358" y="232"/>
                    </a:lnTo>
                    <a:lnTo>
                      <a:pt x="329" y="252"/>
                    </a:lnTo>
                    <a:lnTo>
                      <a:pt x="290" y="279"/>
                    </a:lnTo>
                    <a:lnTo>
                      <a:pt x="245" y="308"/>
                    </a:lnTo>
                    <a:lnTo>
                      <a:pt x="197" y="338"/>
                    </a:lnTo>
                    <a:lnTo>
                      <a:pt x="174" y="351"/>
                    </a:lnTo>
                    <a:lnTo>
                      <a:pt x="152" y="363"/>
                    </a:lnTo>
                    <a:lnTo>
                      <a:pt x="131" y="373"/>
                    </a:lnTo>
                    <a:lnTo>
                      <a:pt x="113" y="380"/>
                    </a:lnTo>
                    <a:lnTo>
                      <a:pt x="94" y="385"/>
                    </a:lnTo>
                    <a:lnTo>
                      <a:pt x="81" y="385"/>
                    </a:lnTo>
                    <a:lnTo>
                      <a:pt x="74" y="385"/>
                    </a:lnTo>
                    <a:lnTo>
                      <a:pt x="69" y="383"/>
                    </a:lnTo>
                    <a:lnTo>
                      <a:pt x="64" y="380"/>
                    </a:lnTo>
                    <a:lnTo>
                      <a:pt x="61" y="375"/>
                    </a:lnTo>
                    <a:lnTo>
                      <a:pt x="54" y="363"/>
                    </a:lnTo>
                    <a:lnTo>
                      <a:pt x="49" y="350"/>
                    </a:lnTo>
                    <a:lnTo>
                      <a:pt x="43" y="332"/>
                    </a:lnTo>
                    <a:lnTo>
                      <a:pt x="36" y="313"/>
                    </a:lnTo>
                    <a:lnTo>
                      <a:pt x="25" y="270"/>
                    </a:lnTo>
                    <a:lnTo>
                      <a:pt x="15" y="224"/>
                    </a:lnTo>
                    <a:lnTo>
                      <a:pt x="6" y="177"/>
                    </a:lnTo>
                    <a:lnTo>
                      <a:pt x="1" y="134"/>
                    </a:lnTo>
                    <a:lnTo>
                      <a:pt x="0" y="114"/>
                    </a:lnTo>
                    <a:lnTo>
                      <a:pt x="0" y="98"/>
                    </a:lnTo>
                    <a:lnTo>
                      <a:pt x="0" y="83"/>
                    </a:lnTo>
                    <a:lnTo>
                      <a:pt x="1" y="7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2" name="Freeform 624"/>
              <p:cNvSpPr>
                <a:spLocks/>
              </p:cNvSpPr>
              <p:nvPr/>
            </p:nvSpPr>
            <p:spPr bwMode="auto">
              <a:xfrm>
                <a:off x="2071" y="3010"/>
                <a:ext cx="448" cy="369"/>
              </a:xfrm>
              <a:custGeom>
                <a:avLst/>
                <a:gdLst>
                  <a:gd name="T0" fmla="*/ 5 w 448"/>
                  <a:gd name="T1" fmla="*/ 59 h 369"/>
                  <a:gd name="T2" fmla="*/ 13 w 448"/>
                  <a:gd name="T3" fmla="*/ 48 h 369"/>
                  <a:gd name="T4" fmla="*/ 25 w 448"/>
                  <a:gd name="T5" fmla="*/ 39 h 369"/>
                  <a:gd name="T6" fmla="*/ 41 w 448"/>
                  <a:gd name="T7" fmla="*/ 35 h 369"/>
                  <a:gd name="T8" fmla="*/ 71 w 448"/>
                  <a:gd name="T9" fmla="*/ 31 h 369"/>
                  <a:gd name="T10" fmla="*/ 120 w 448"/>
                  <a:gd name="T11" fmla="*/ 31 h 369"/>
                  <a:gd name="T12" fmla="*/ 179 w 448"/>
                  <a:gd name="T13" fmla="*/ 30 h 369"/>
                  <a:gd name="T14" fmla="*/ 267 w 448"/>
                  <a:gd name="T15" fmla="*/ 16 h 369"/>
                  <a:gd name="T16" fmla="*/ 362 w 448"/>
                  <a:gd name="T17" fmla="*/ 1 h 369"/>
                  <a:gd name="T18" fmla="*/ 417 w 448"/>
                  <a:gd name="T19" fmla="*/ 0 h 369"/>
                  <a:gd name="T20" fmla="*/ 435 w 448"/>
                  <a:gd name="T21" fmla="*/ 5 h 369"/>
                  <a:gd name="T22" fmla="*/ 444 w 448"/>
                  <a:gd name="T23" fmla="*/ 10 h 369"/>
                  <a:gd name="T24" fmla="*/ 448 w 448"/>
                  <a:gd name="T25" fmla="*/ 21 h 369"/>
                  <a:gd name="T26" fmla="*/ 448 w 448"/>
                  <a:gd name="T27" fmla="*/ 44 h 369"/>
                  <a:gd name="T28" fmla="*/ 444 w 448"/>
                  <a:gd name="T29" fmla="*/ 73 h 369"/>
                  <a:gd name="T30" fmla="*/ 432 w 448"/>
                  <a:gd name="T31" fmla="*/ 102 h 369"/>
                  <a:gd name="T32" fmla="*/ 417 w 448"/>
                  <a:gd name="T33" fmla="*/ 136 h 369"/>
                  <a:gd name="T34" fmla="*/ 399 w 448"/>
                  <a:gd name="T35" fmla="*/ 165 h 369"/>
                  <a:gd name="T36" fmla="*/ 379 w 448"/>
                  <a:gd name="T37" fmla="*/ 194 h 369"/>
                  <a:gd name="T38" fmla="*/ 355 w 448"/>
                  <a:gd name="T39" fmla="*/ 215 h 369"/>
                  <a:gd name="T40" fmla="*/ 316 w 448"/>
                  <a:gd name="T41" fmla="*/ 242 h 369"/>
                  <a:gd name="T42" fmla="*/ 234 w 448"/>
                  <a:gd name="T43" fmla="*/ 295 h 369"/>
                  <a:gd name="T44" fmla="*/ 168 w 448"/>
                  <a:gd name="T45" fmla="*/ 336 h 369"/>
                  <a:gd name="T46" fmla="*/ 126 w 448"/>
                  <a:gd name="T47" fmla="*/ 358 h 369"/>
                  <a:gd name="T48" fmla="*/ 91 w 448"/>
                  <a:gd name="T49" fmla="*/ 368 h 369"/>
                  <a:gd name="T50" fmla="*/ 71 w 448"/>
                  <a:gd name="T51" fmla="*/ 368 h 369"/>
                  <a:gd name="T52" fmla="*/ 61 w 448"/>
                  <a:gd name="T53" fmla="*/ 363 h 369"/>
                  <a:gd name="T54" fmla="*/ 53 w 448"/>
                  <a:gd name="T55" fmla="*/ 348 h 369"/>
                  <a:gd name="T56" fmla="*/ 41 w 448"/>
                  <a:gd name="T57" fmla="*/ 318 h 369"/>
                  <a:gd name="T58" fmla="*/ 25 w 448"/>
                  <a:gd name="T59" fmla="*/ 258 h 369"/>
                  <a:gd name="T60" fmla="*/ 7 w 448"/>
                  <a:gd name="T61" fmla="*/ 169 h 369"/>
                  <a:gd name="T62" fmla="*/ 0 w 448"/>
                  <a:gd name="T63" fmla="*/ 109 h 369"/>
                  <a:gd name="T64" fmla="*/ 0 w 448"/>
                  <a:gd name="T65" fmla="*/ 79 h 36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48"/>
                  <a:gd name="T100" fmla="*/ 0 h 369"/>
                  <a:gd name="T101" fmla="*/ 448 w 448"/>
                  <a:gd name="T102" fmla="*/ 369 h 36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48" h="369">
                    <a:moveTo>
                      <a:pt x="2" y="68"/>
                    </a:moveTo>
                    <a:lnTo>
                      <a:pt x="5" y="59"/>
                    </a:lnTo>
                    <a:lnTo>
                      <a:pt x="8" y="53"/>
                    </a:lnTo>
                    <a:lnTo>
                      <a:pt x="13" y="48"/>
                    </a:lnTo>
                    <a:lnTo>
                      <a:pt x="18" y="43"/>
                    </a:lnTo>
                    <a:lnTo>
                      <a:pt x="25" y="39"/>
                    </a:lnTo>
                    <a:lnTo>
                      <a:pt x="33" y="38"/>
                    </a:lnTo>
                    <a:lnTo>
                      <a:pt x="41" y="35"/>
                    </a:lnTo>
                    <a:lnTo>
                      <a:pt x="50" y="33"/>
                    </a:lnTo>
                    <a:lnTo>
                      <a:pt x="71" y="31"/>
                    </a:lnTo>
                    <a:lnTo>
                      <a:pt x="95" y="31"/>
                    </a:lnTo>
                    <a:lnTo>
                      <a:pt x="120" y="31"/>
                    </a:lnTo>
                    <a:lnTo>
                      <a:pt x="146" y="33"/>
                    </a:lnTo>
                    <a:lnTo>
                      <a:pt x="179" y="30"/>
                    </a:lnTo>
                    <a:lnTo>
                      <a:pt x="221" y="23"/>
                    </a:lnTo>
                    <a:lnTo>
                      <a:pt x="267" y="16"/>
                    </a:lnTo>
                    <a:lnTo>
                      <a:pt x="316" y="8"/>
                    </a:lnTo>
                    <a:lnTo>
                      <a:pt x="362" y="1"/>
                    </a:lnTo>
                    <a:lnTo>
                      <a:pt x="402" y="0"/>
                    </a:lnTo>
                    <a:lnTo>
                      <a:pt x="417" y="0"/>
                    </a:lnTo>
                    <a:lnTo>
                      <a:pt x="430" y="3"/>
                    </a:lnTo>
                    <a:lnTo>
                      <a:pt x="435" y="5"/>
                    </a:lnTo>
                    <a:lnTo>
                      <a:pt x="440" y="6"/>
                    </a:lnTo>
                    <a:lnTo>
                      <a:pt x="444" y="10"/>
                    </a:lnTo>
                    <a:lnTo>
                      <a:pt x="445" y="13"/>
                    </a:lnTo>
                    <a:lnTo>
                      <a:pt x="448" y="21"/>
                    </a:lnTo>
                    <a:lnTo>
                      <a:pt x="448" y="33"/>
                    </a:lnTo>
                    <a:lnTo>
                      <a:pt x="448" y="44"/>
                    </a:lnTo>
                    <a:lnTo>
                      <a:pt x="447" y="58"/>
                    </a:lnTo>
                    <a:lnTo>
                      <a:pt x="444" y="73"/>
                    </a:lnTo>
                    <a:lnTo>
                      <a:pt x="439" y="88"/>
                    </a:lnTo>
                    <a:lnTo>
                      <a:pt x="432" y="102"/>
                    </a:lnTo>
                    <a:lnTo>
                      <a:pt x="425" y="119"/>
                    </a:lnTo>
                    <a:lnTo>
                      <a:pt x="417" y="136"/>
                    </a:lnTo>
                    <a:lnTo>
                      <a:pt x="409" y="151"/>
                    </a:lnTo>
                    <a:lnTo>
                      <a:pt x="399" y="165"/>
                    </a:lnTo>
                    <a:lnTo>
                      <a:pt x="389" y="180"/>
                    </a:lnTo>
                    <a:lnTo>
                      <a:pt x="379" y="194"/>
                    </a:lnTo>
                    <a:lnTo>
                      <a:pt x="367" y="205"/>
                    </a:lnTo>
                    <a:lnTo>
                      <a:pt x="355" y="215"/>
                    </a:lnTo>
                    <a:lnTo>
                      <a:pt x="344" y="223"/>
                    </a:lnTo>
                    <a:lnTo>
                      <a:pt x="316" y="242"/>
                    </a:lnTo>
                    <a:lnTo>
                      <a:pt x="277" y="267"/>
                    </a:lnTo>
                    <a:lnTo>
                      <a:pt x="234" y="295"/>
                    </a:lnTo>
                    <a:lnTo>
                      <a:pt x="189" y="323"/>
                    </a:lnTo>
                    <a:lnTo>
                      <a:pt x="168" y="336"/>
                    </a:lnTo>
                    <a:lnTo>
                      <a:pt x="146" y="348"/>
                    </a:lnTo>
                    <a:lnTo>
                      <a:pt x="126" y="358"/>
                    </a:lnTo>
                    <a:lnTo>
                      <a:pt x="108" y="364"/>
                    </a:lnTo>
                    <a:lnTo>
                      <a:pt x="91" y="368"/>
                    </a:lnTo>
                    <a:lnTo>
                      <a:pt x="78" y="369"/>
                    </a:lnTo>
                    <a:lnTo>
                      <a:pt x="71" y="368"/>
                    </a:lnTo>
                    <a:lnTo>
                      <a:pt x="66" y="366"/>
                    </a:lnTo>
                    <a:lnTo>
                      <a:pt x="61" y="363"/>
                    </a:lnTo>
                    <a:lnTo>
                      <a:pt x="58" y="359"/>
                    </a:lnTo>
                    <a:lnTo>
                      <a:pt x="53" y="348"/>
                    </a:lnTo>
                    <a:lnTo>
                      <a:pt x="46" y="334"/>
                    </a:lnTo>
                    <a:lnTo>
                      <a:pt x="41" y="318"/>
                    </a:lnTo>
                    <a:lnTo>
                      <a:pt x="35" y="300"/>
                    </a:lnTo>
                    <a:lnTo>
                      <a:pt x="25" y="258"/>
                    </a:lnTo>
                    <a:lnTo>
                      <a:pt x="15" y="214"/>
                    </a:lnTo>
                    <a:lnTo>
                      <a:pt x="7" y="169"/>
                    </a:lnTo>
                    <a:lnTo>
                      <a:pt x="2" y="127"/>
                    </a:lnTo>
                    <a:lnTo>
                      <a:pt x="0" y="109"/>
                    </a:lnTo>
                    <a:lnTo>
                      <a:pt x="0" y="93"/>
                    </a:lnTo>
                    <a:lnTo>
                      <a:pt x="0" y="79"/>
                    </a:lnTo>
                    <a:lnTo>
                      <a:pt x="2" y="6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3" name="Freeform 625"/>
              <p:cNvSpPr>
                <a:spLocks/>
              </p:cNvSpPr>
              <p:nvPr/>
            </p:nvSpPr>
            <p:spPr bwMode="auto">
              <a:xfrm>
                <a:off x="2079" y="3016"/>
                <a:ext cx="431" cy="353"/>
              </a:xfrm>
              <a:custGeom>
                <a:avLst/>
                <a:gdLst>
                  <a:gd name="T0" fmla="*/ 5 w 431"/>
                  <a:gd name="T1" fmla="*/ 58 h 353"/>
                  <a:gd name="T2" fmla="*/ 12 w 431"/>
                  <a:gd name="T3" fmla="*/ 47 h 353"/>
                  <a:gd name="T4" fmla="*/ 23 w 431"/>
                  <a:gd name="T5" fmla="*/ 38 h 353"/>
                  <a:gd name="T6" fmla="*/ 40 w 431"/>
                  <a:gd name="T7" fmla="*/ 33 h 353"/>
                  <a:gd name="T8" fmla="*/ 68 w 431"/>
                  <a:gd name="T9" fmla="*/ 32 h 353"/>
                  <a:gd name="T10" fmla="*/ 115 w 431"/>
                  <a:gd name="T11" fmla="*/ 32 h 353"/>
                  <a:gd name="T12" fmla="*/ 171 w 431"/>
                  <a:gd name="T13" fmla="*/ 29 h 353"/>
                  <a:gd name="T14" fmla="*/ 256 w 431"/>
                  <a:gd name="T15" fmla="*/ 15 h 353"/>
                  <a:gd name="T16" fmla="*/ 347 w 431"/>
                  <a:gd name="T17" fmla="*/ 2 h 353"/>
                  <a:gd name="T18" fmla="*/ 399 w 431"/>
                  <a:gd name="T19" fmla="*/ 0 h 353"/>
                  <a:gd name="T20" fmla="*/ 417 w 431"/>
                  <a:gd name="T21" fmla="*/ 5 h 353"/>
                  <a:gd name="T22" fmla="*/ 424 w 431"/>
                  <a:gd name="T23" fmla="*/ 10 h 353"/>
                  <a:gd name="T24" fmla="*/ 429 w 431"/>
                  <a:gd name="T25" fmla="*/ 22 h 353"/>
                  <a:gd name="T26" fmla="*/ 429 w 431"/>
                  <a:gd name="T27" fmla="*/ 43 h 353"/>
                  <a:gd name="T28" fmla="*/ 424 w 431"/>
                  <a:gd name="T29" fmla="*/ 70 h 353"/>
                  <a:gd name="T30" fmla="*/ 414 w 431"/>
                  <a:gd name="T31" fmla="*/ 100 h 353"/>
                  <a:gd name="T32" fmla="*/ 399 w 431"/>
                  <a:gd name="T33" fmla="*/ 130 h 353"/>
                  <a:gd name="T34" fmla="*/ 382 w 431"/>
                  <a:gd name="T35" fmla="*/ 159 h 353"/>
                  <a:gd name="T36" fmla="*/ 362 w 431"/>
                  <a:gd name="T37" fmla="*/ 186 h 353"/>
                  <a:gd name="T38" fmla="*/ 341 w 431"/>
                  <a:gd name="T39" fmla="*/ 206 h 353"/>
                  <a:gd name="T40" fmla="*/ 303 w 431"/>
                  <a:gd name="T41" fmla="*/ 232 h 353"/>
                  <a:gd name="T42" fmla="*/ 225 w 431"/>
                  <a:gd name="T43" fmla="*/ 284 h 353"/>
                  <a:gd name="T44" fmla="*/ 161 w 431"/>
                  <a:gd name="T45" fmla="*/ 324 h 353"/>
                  <a:gd name="T46" fmla="*/ 121 w 431"/>
                  <a:gd name="T47" fmla="*/ 343 h 353"/>
                  <a:gd name="T48" fmla="*/ 88 w 431"/>
                  <a:gd name="T49" fmla="*/ 353 h 353"/>
                  <a:gd name="T50" fmla="*/ 68 w 431"/>
                  <a:gd name="T51" fmla="*/ 353 h 353"/>
                  <a:gd name="T52" fmla="*/ 60 w 431"/>
                  <a:gd name="T53" fmla="*/ 348 h 353"/>
                  <a:gd name="T54" fmla="*/ 50 w 431"/>
                  <a:gd name="T55" fmla="*/ 335 h 353"/>
                  <a:gd name="T56" fmla="*/ 40 w 431"/>
                  <a:gd name="T57" fmla="*/ 305 h 353"/>
                  <a:gd name="T58" fmla="*/ 23 w 431"/>
                  <a:gd name="T59" fmla="*/ 249 h 353"/>
                  <a:gd name="T60" fmla="*/ 7 w 431"/>
                  <a:gd name="T61" fmla="*/ 163 h 353"/>
                  <a:gd name="T62" fmla="*/ 0 w 431"/>
                  <a:gd name="T63" fmla="*/ 105 h 353"/>
                  <a:gd name="T64" fmla="*/ 0 w 431"/>
                  <a:gd name="T65" fmla="*/ 77 h 35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31"/>
                  <a:gd name="T100" fmla="*/ 0 h 353"/>
                  <a:gd name="T101" fmla="*/ 431 w 431"/>
                  <a:gd name="T102" fmla="*/ 353 h 35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31" h="353">
                    <a:moveTo>
                      <a:pt x="2" y="65"/>
                    </a:moveTo>
                    <a:lnTo>
                      <a:pt x="5" y="58"/>
                    </a:lnTo>
                    <a:lnTo>
                      <a:pt x="9" y="52"/>
                    </a:lnTo>
                    <a:lnTo>
                      <a:pt x="12" y="47"/>
                    </a:lnTo>
                    <a:lnTo>
                      <a:pt x="18" y="42"/>
                    </a:lnTo>
                    <a:lnTo>
                      <a:pt x="23" y="38"/>
                    </a:lnTo>
                    <a:lnTo>
                      <a:pt x="32" y="37"/>
                    </a:lnTo>
                    <a:lnTo>
                      <a:pt x="40" y="33"/>
                    </a:lnTo>
                    <a:lnTo>
                      <a:pt x="48" y="33"/>
                    </a:lnTo>
                    <a:lnTo>
                      <a:pt x="68" y="32"/>
                    </a:lnTo>
                    <a:lnTo>
                      <a:pt x="90" y="30"/>
                    </a:lnTo>
                    <a:lnTo>
                      <a:pt x="115" y="32"/>
                    </a:lnTo>
                    <a:lnTo>
                      <a:pt x="140" y="32"/>
                    </a:lnTo>
                    <a:lnTo>
                      <a:pt x="171" y="29"/>
                    </a:lnTo>
                    <a:lnTo>
                      <a:pt x="211" y="24"/>
                    </a:lnTo>
                    <a:lnTo>
                      <a:pt x="256" y="15"/>
                    </a:lnTo>
                    <a:lnTo>
                      <a:pt x="303" y="9"/>
                    </a:lnTo>
                    <a:lnTo>
                      <a:pt x="347" y="2"/>
                    </a:lnTo>
                    <a:lnTo>
                      <a:pt x="384" y="0"/>
                    </a:lnTo>
                    <a:lnTo>
                      <a:pt x="399" y="0"/>
                    </a:lnTo>
                    <a:lnTo>
                      <a:pt x="412" y="4"/>
                    </a:lnTo>
                    <a:lnTo>
                      <a:pt x="417" y="5"/>
                    </a:lnTo>
                    <a:lnTo>
                      <a:pt x="422" y="7"/>
                    </a:lnTo>
                    <a:lnTo>
                      <a:pt x="424" y="10"/>
                    </a:lnTo>
                    <a:lnTo>
                      <a:pt x="427" y="14"/>
                    </a:lnTo>
                    <a:lnTo>
                      <a:pt x="429" y="22"/>
                    </a:lnTo>
                    <a:lnTo>
                      <a:pt x="431" y="32"/>
                    </a:lnTo>
                    <a:lnTo>
                      <a:pt x="429" y="43"/>
                    </a:lnTo>
                    <a:lnTo>
                      <a:pt x="427" y="57"/>
                    </a:lnTo>
                    <a:lnTo>
                      <a:pt x="424" y="70"/>
                    </a:lnTo>
                    <a:lnTo>
                      <a:pt x="419" y="85"/>
                    </a:lnTo>
                    <a:lnTo>
                      <a:pt x="414" y="100"/>
                    </a:lnTo>
                    <a:lnTo>
                      <a:pt x="407" y="115"/>
                    </a:lnTo>
                    <a:lnTo>
                      <a:pt x="399" y="130"/>
                    </a:lnTo>
                    <a:lnTo>
                      <a:pt x="391" y="145"/>
                    </a:lnTo>
                    <a:lnTo>
                      <a:pt x="382" y="159"/>
                    </a:lnTo>
                    <a:lnTo>
                      <a:pt x="372" y="173"/>
                    </a:lnTo>
                    <a:lnTo>
                      <a:pt x="362" y="186"/>
                    </a:lnTo>
                    <a:lnTo>
                      <a:pt x="351" y="196"/>
                    </a:lnTo>
                    <a:lnTo>
                      <a:pt x="341" y="206"/>
                    </a:lnTo>
                    <a:lnTo>
                      <a:pt x="329" y="214"/>
                    </a:lnTo>
                    <a:lnTo>
                      <a:pt x="303" y="232"/>
                    </a:lnTo>
                    <a:lnTo>
                      <a:pt x="266" y="256"/>
                    </a:lnTo>
                    <a:lnTo>
                      <a:pt x="225" y="284"/>
                    </a:lnTo>
                    <a:lnTo>
                      <a:pt x="181" y="310"/>
                    </a:lnTo>
                    <a:lnTo>
                      <a:pt x="161" y="324"/>
                    </a:lnTo>
                    <a:lnTo>
                      <a:pt x="140" y="333"/>
                    </a:lnTo>
                    <a:lnTo>
                      <a:pt x="121" y="343"/>
                    </a:lnTo>
                    <a:lnTo>
                      <a:pt x="103" y="350"/>
                    </a:lnTo>
                    <a:lnTo>
                      <a:pt x="88" y="353"/>
                    </a:lnTo>
                    <a:lnTo>
                      <a:pt x="73" y="353"/>
                    </a:lnTo>
                    <a:lnTo>
                      <a:pt x="68" y="353"/>
                    </a:lnTo>
                    <a:lnTo>
                      <a:pt x="63" y="352"/>
                    </a:lnTo>
                    <a:lnTo>
                      <a:pt x="60" y="348"/>
                    </a:lnTo>
                    <a:lnTo>
                      <a:pt x="57" y="345"/>
                    </a:lnTo>
                    <a:lnTo>
                      <a:pt x="50" y="335"/>
                    </a:lnTo>
                    <a:lnTo>
                      <a:pt x="45" y="322"/>
                    </a:lnTo>
                    <a:lnTo>
                      <a:pt x="40" y="305"/>
                    </a:lnTo>
                    <a:lnTo>
                      <a:pt x="33" y="289"/>
                    </a:lnTo>
                    <a:lnTo>
                      <a:pt x="23" y="249"/>
                    </a:lnTo>
                    <a:lnTo>
                      <a:pt x="14" y="206"/>
                    </a:lnTo>
                    <a:lnTo>
                      <a:pt x="7" y="163"/>
                    </a:lnTo>
                    <a:lnTo>
                      <a:pt x="2" y="123"/>
                    </a:lnTo>
                    <a:lnTo>
                      <a:pt x="0" y="105"/>
                    </a:lnTo>
                    <a:lnTo>
                      <a:pt x="0" y="90"/>
                    </a:lnTo>
                    <a:lnTo>
                      <a:pt x="0" y="77"/>
                    </a:lnTo>
                    <a:lnTo>
                      <a:pt x="2" y="6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4" name="Freeform 626"/>
              <p:cNvSpPr>
                <a:spLocks/>
              </p:cNvSpPr>
              <p:nvPr/>
            </p:nvSpPr>
            <p:spPr bwMode="auto">
              <a:xfrm>
                <a:off x="2088" y="3023"/>
                <a:ext cx="410" cy="338"/>
              </a:xfrm>
              <a:custGeom>
                <a:avLst/>
                <a:gdLst>
                  <a:gd name="T0" fmla="*/ 3 w 410"/>
                  <a:gd name="T1" fmla="*/ 55 h 338"/>
                  <a:gd name="T2" fmla="*/ 11 w 410"/>
                  <a:gd name="T3" fmla="*/ 45 h 338"/>
                  <a:gd name="T4" fmla="*/ 23 w 410"/>
                  <a:gd name="T5" fmla="*/ 36 h 338"/>
                  <a:gd name="T6" fmla="*/ 38 w 410"/>
                  <a:gd name="T7" fmla="*/ 33 h 338"/>
                  <a:gd name="T8" fmla="*/ 64 w 410"/>
                  <a:gd name="T9" fmla="*/ 30 h 338"/>
                  <a:gd name="T10" fmla="*/ 109 w 410"/>
                  <a:gd name="T11" fmla="*/ 30 h 338"/>
                  <a:gd name="T12" fmla="*/ 164 w 410"/>
                  <a:gd name="T13" fmla="*/ 28 h 338"/>
                  <a:gd name="T14" fmla="*/ 244 w 410"/>
                  <a:gd name="T15" fmla="*/ 15 h 338"/>
                  <a:gd name="T16" fmla="*/ 330 w 410"/>
                  <a:gd name="T17" fmla="*/ 2 h 338"/>
                  <a:gd name="T18" fmla="*/ 382 w 410"/>
                  <a:gd name="T19" fmla="*/ 0 h 338"/>
                  <a:gd name="T20" fmla="*/ 398 w 410"/>
                  <a:gd name="T21" fmla="*/ 5 h 338"/>
                  <a:gd name="T22" fmla="*/ 405 w 410"/>
                  <a:gd name="T23" fmla="*/ 10 h 338"/>
                  <a:gd name="T24" fmla="*/ 410 w 410"/>
                  <a:gd name="T25" fmla="*/ 20 h 338"/>
                  <a:gd name="T26" fmla="*/ 410 w 410"/>
                  <a:gd name="T27" fmla="*/ 41 h 338"/>
                  <a:gd name="T28" fmla="*/ 405 w 410"/>
                  <a:gd name="T29" fmla="*/ 66 h 338"/>
                  <a:gd name="T30" fmla="*/ 395 w 410"/>
                  <a:gd name="T31" fmla="*/ 94 h 338"/>
                  <a:gd name="T32" fmla="*/ 382 w 410"/>
                  <a:gd name="T33" fmla="*/ 124 h 338"/>
                  <a:gd name="T34" fmla="*/ 363 w 410"/>
                  <a:gd name="T35" fmla="*/ 152 h 338"/>
                  <a:gd name="T36" fmla="*/ 345 w 410"/>
                  <a:gd name="T37" fmla="*/ 177 h 338"/>
                  <a:gd name="T38" fmla="*/ 325 w 410"/>
                  <a:gd name="T39" fmla="*/ 197 h 338"/>
                  <a:gd name="T40" fmla="*/ 289 w 410"/>
                  <a:gd name="T41" fmla="*/ 222 h 338"/>
                  <a:gd name="T42" fmla="*/ 214 w 410"/>
                  <a:gd name="T43" fmla="*/ 270 h 338"/>
                  <a:gd name="T44" fmla="*/ 152 w 410"/>
                  <a:gd name="T45" fmla="*/ 308 h 338"/>
                  <a:gd name="T46" fmla="*/ 114 w 410"/>
                  <a:gd name="T47" fmla="*/ 326 h 338"/>
                  <a:gd name="T48" fmla="*/ 83 w 410"/>
                  <a:gd name="T49" fmla="*/ 338 h 338"/>
                  <a:gd name="T50" fmla="*/ 64 w 410"/>
                  <a:gd name="T51" fmla="*/ 338 h 338"/>
                  <a:gd name="T52" fmla="*/ 56 w 410"/>
                  <a:gd name="T53" fmla="*/ 333 h 338"/>
                  <a:gd name="T54" fmla="*/ 48 w 410"/>
                  <a:gd name="T55" fmla="*/ 320 h 338"/>
                  <a:gd name="T56" fmla="*/ 36 w 410"/>
                  <a:gd name="T57" fmla="*/ 292 h 338"/>
                  <a:gd name="T58" fmla="*/ 21 w 410"/>
                  <a:gd name="T59" fmla="*/ 237 h 338"/>
                  <a:gd name="T60" fmla="*/ 6 w 410"/>
                  <a:gd name="T61" fmla="*/ 156 h 338"/>
                  <a:gd name="T62" fmla="*/ 0 w 410"/>
                  <a:gd name="T63" fmla="*/ 101 h 338"/>
                  <a:gd name="T64" fmla="*/ 0 w 410"/>
                  <a:gd name="T65" fmla="*/ 73 h 3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0"/>
                  <a:gd name="T100" fmla="*/ 0 h 338"/>
                  <a:gd name="T101" fmla="*/ 410 w 410"/>
                  <a:gd name="T102" fmla="*/ 338 h 3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0" h="338">
                    <a:moveTo>
                      <a:pt x="1" y="63"/>
                    </a:moveTo>
                    <a:lnTo>
                      <a:pt x="3" y="55"/>
                    </a:lnTo>
                    <a:lnTo>
                      <a:pt x="6" y="50"/>
                    </a:lnTo>
                    <a:lnTo>
                      <a:pt x="11" y="45"/>
                    </a:lnTo>
                    <a:lnTo>
                      <a:pt x="16" y="40"/>
                    </a:lnTo>
                    <a:lnTo>
                      <a:pt x="23" y="36"/>
                    </a:lnTo>
                    <a:lnTo>
                      <a:pt x="29" y="35"/>
                    </a:lnTo>
                    <a:lnTo>
                      <a:pt x="38" y="33"/>
                    </a:lnTo>
                    <a:lnTo>
                      <a:pt x="46" y="31"/>
                    </a:lnTo>
                    <a:lnTo>
                      <a:pt x="64" y="30"/>
                    </a:lnTo>
                    <a:lnTo>
                      <a:pt x="86" y="30"/>
                    </a:lnTo>
                    <a:lnTo>
                      <a:pt x="109" y="30"/>
                    </a:lnTo>
                    <a:lnTo>
                      <a:pt x="132" y="30"/>
                    </a:lnTo>
                    <a:lnTo>
                      <a:pt x="164" y="28"/>
                    </a:lnTo>
                    <a:lnTo>
                      <a:pt x="202" y="22"/>
                    </a:lnTo>
                    <a:lnTo>
                      <a:pt x="244" y="15"/>
                    </a:lnTo>
                    <a:lnTo>
                      <a:pt x="289" y="8"/>
                    </a:lnTo>
                    <a:lnTo>
                      <a:pt x="330" y="2"/>
                    </a:lnTo>
                    <a:lnTo>
                      <a:pt x="367" y="0"/>
                    </a:lnTo>
                    <a:lnTo>
                      <a:pt x="382" y="0"/>
                    </a:lnTo>
                    <a:lnTo>
                      <a:pt x="393" y="3"/>
                    </a:lnTo>
                    <a:lnTo>
                      <a:pt x="398" y="5"/>
                    </a:lnTo>
                    <a:lnTo>
                      <a:pt x="402" y="7"/>
                    </a:lnTo>
                    <a:lnTo>
                      <a:pt x="405" y="10"/>
                    </a:lnTo>
                    <a:lnTo>
                      <a:pt x="407" y="13"/>
                    </a:lnTo>
                    <a:lnTo>
                      <a:pt x="410" y="20"/>
                    </a:lnTo>
                    <a:lnTo>
                      <a:pt x="410" y="30"/>
                    </a:lnTo>
                    <a:lnTo>
                      <a:pt x="410" y="41"/>
                    </a:lnTo>
                    <a:lnTo>
                      <a:pt x="408" y="53"/>
                    </a:lnTo>
                    <a:lnTo>
                      <a:pt x="405" y="66"/>
                    </a:lnTo>
                    <a:lnTo>
                      <a:pt x="400" y="80"/>
                    </a:lnTo>
                    <a:lnTo>
                      <a:pt x="395" y="94"/>
                    </a:lnTo>
                    <a:lnTo>
                      <a:pt x="388" y="109"/>
                    </a:lnTo>
                    <a:lnTo>
                      <a:pt x="382" y="124"/>
                    </a:lnTo>
                    <a:lnTo>
                      <a:pt x="373" y="138"/>
                    </a:lnTo>
                    <a:lnTo>
                      <a:pt x="363" y="152"/>
                    </a:lnTo>
                    <a:lnTo>
                      <a:pt x="355" y="166"/>
                    </a:lnTo>
                    <a:lnTo>
                      <a:pt x="345" y="177"/>
                    </a:lnTo>
                    <a:lnTo>
                      <a:pt x="335" y="187"/>
                    </a:lnTo>
                    <a:lnTo>
                      <a:pt x="325" y="197"/>
                    </a:lnTo>
                    <a:lnTo>
                      <a:pt x="314" y="204"/>
                    </a:lnTo>
                    <a:lnTo>
                      <a:pt x="289" y="222"/>
                    </a:lnTo>
                    <a:lnTo>
                      <a:pt x="254" y="245"/>
                    </a:lnTo>
                    <a:lnTo>
                      <a:pt x="214" y="270"/>
                    </a:lnTo>
                    <a:lnTo>
                      <a:pt x="172" y="297"/>
                    </a:lnTo>
                    <a:lnTo>
                      <a:pt x="152" y="308"/>
                    </a:lnTo>
                    <a:lnTo>
                      <a:pt x="132" y="318"/>
                    </a:lnTo>
                    <a:lnTo>
                      <a:pt x="114" y="326"/>
                    </a:lnTo>
                    <a:lnTo>
                      <a:pt x="98" y="333"/>
                    </a:lnTo>
                    <a:lnTo>
                      <a:pt x="83" y="338"/>
                    </a:lnTo>
                    <a:lnTo>
                      <a:pt x="69" y="338"/>
                    </a:lnTo>
                    <a:lnTo>
                      <a:pt x="64" y="338"/>
                    </a:lnTo>
                    <a:lnTo>
                      <a:pt x="59" y="335"/>
                    </a:lnTo>
                    <a:lnTo>
                      <a:pt x="56" y="333"/>
                    </a:lnTo>
                    <a:lnTo>
                      <a:pt x="53" y="330"/>
                    </a:lnTo>
                    <a:lnTo>
                      <a:pt x="48" y="320"/>
                    </a:lnTo>
                    <a:lnTo>
                      <a:pt x="43" y="307"/>
                    </a:lnTo>
                    <a:lnTo>
                      <a:pt x="36" y="292"/>
                    </a:lnTo>
                    <a:lnTo>
                      <a:pt x="31" y="275"/>
                    </a:lnTo>
                    <a:lnTo>
                      <a:pt x="21" y="237"/>
                    </a:lnTo>
                    <a:lnTo>
                      <a:pt x="13" y="197"/>
                    </a:lnTo>
                    <a:lnTo>
                      <a:pt x="6" y="156"/>
                    </a:lnTo>
                    <a:lnTo>
                      <a:pt x="1" y="118"/>
                    </a:lnTo>
                    <a:lnTo>
                      <a:pt x="0" y="101"/>
                    </a:lnTo>
                    <a:lnTo>
                      <a:pt x="0" y="86"/>
                    </a:lnTo>
                    <a:lnTo>
                      <a:pt x="0" y="73"/>
                    </a:lnTo>
                    <a:lnTo>
                      <a:pt x="1" y="6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5" name="Freeform 627"/>
              <p:cNvSpPr>
                <a:spLocks/>
              </p:cNvSpPr>
              <p:nvPr/>
            </p:nvSpPr>
            <p:spPr bwMode="auto">
              <a:xfrm>
                <a:off x="2096" y="3030"/>
                <a:ext cx="392" cy="323"/>
              </a:xfrm>
              <a:custGeom>
                <a:avLst/>
                <a:gdLst>
                  <a:gd name="T0" fmla="*/ 1 w 392"/>
                  <a:gd name="T1" fmla="*/ 59 h 323"/>
                  <a:gd name="T2" fmla="*/ 3 w 392"/>
                  <a:gd name="T3" fmla="*/ 53 h 323"/>
                  <a:gd name="T4" fmla="*/ 6 w 392"/>
                  <a:gd name="T5" fmla="*/ 46 h 323"/>
                  <a:gd name="T6" fmla="*/ 10 w 392"/>
                  <a:gd name="T7" fmla="*/ 43 h 323"/>
                  <a:gd name="T8" fmla="*/ 15 w 392"/>
                  <a:gd name="T9" fmla="*/ 38 h 323"/>
                  <a:gd name="T10" fmla="*/ 28 w 392"/>
                  <a:gd name="T11" fmla="*/ 33 h 323"/>
                  <a:gd name="T12" fmla="*/ 43 w 392"/>
                  <a:gd name="T13" fmla="*/ 29 h 323"/>
                  <a:gd name="T14" fmla="*/ 61 w 392"/>
                  <a:gd name="T15" fmla="*/ 28 h 323"/>
                  <a:gd name="T16" fmla="*/ 81 w 392"/>
                  <a:gd name="T17" fmla="*/ 28 h 323"/>
                  <a:gd name="T18" fmla="*/ 103 w 392"/>
                  <a:gd name="T19" fmla="*/ 28 h 323"/>
                  <a:gd name="T20" fmla="*/ 126 w 392"/>
                  <a:gd name="T21" fmla="*/ 28 h 323"/>
                  <a:gd name="T22" fmla="*/ 156 w 392"/>
                  <a:gd name="T23" fmla="*/ 26 h 323"/>
                  <a:gd name="T24" fmla="*/ 193 w 392"/>
                  <a:gd name="T25" fmla="*/ 21 h 323"/>
                  <a:gd name="T26" fmla="*/ 234 w 392"/>
                  <a:gd name="T27" fmla="*/ 15 h 323"/>
                  <a:gd name="T28" fmla="*/ 276 w 392"/>
                  <a:gd name="T29" fmla="*/ 6 h 323"/>
                  <a:gd name="T30" fmla="*/ 316 w 392"/>
                  <a:gd name="T31" fmla="*/ 1 h 323"/>
                  <a:gd name="T32" fmla="*/ 349 w 392"/>
                  <a:gd name="T33" fmla="*/ 0 h 323"/>
                  <a:gd name="T34" fmla="*/ 364 w 392"/>
                  <a:gd name="T35" fmla="*/ 0 h 323"/>
                  <a:gd name="T36" fmla="*/ 375 w 392"/>
                  <a:gd name="T37" fmla="*/ 3 h 323"/>
                  <a:gd name="T38" fmla="*/ 380 w 392"/>
                  <a:gd name="T39" fmla="*/ 5 h 323"/>
                  <a:gd name="T40" fmla="*/ 384 w 392"/>
                  <a:gd name="T41" fmla="*/ 6 h 323"/>
                  <a:gd name="T42" fmla="*/ 387 w 392"/>
                  <a:gd name="T43" fmla="*/ 8 h 323"/>
                  <a:gd name="T44" fmla="*/ 389 w 392"/>
                  <a:gd name="T45" fmla="*/ 11 h 323"/>
                  <a:gd name="T46" fmla="*/ 390 w 392"/>
                  <a:gd name="T47" fmla="*/ 19 h 323"/>
                  <a:gd name="T48" fmla="*/ 392 w 392"/>
                  <a:gd name="T49" fmla="*/ 28 h 323"/>
                  <a:gd name="T50" fmla="*/ 390 w 392"/>
                  <a:gd name="T51" fmla="*/ 39 h 323"/>
                  <a:gd name="T52" fmla="*/ 389 w 392"/>
                  <a:gd name="T53" fmla="*/ 51 h 323"/>
                  <a:gd name="T54" fmla="*/ 382 w 392"/>
                  <a:gd name="T55" fmla="*/ 76 h 323"/>
                  <a:gd name="T56" fmla="*/ 370 w 392"/>
                  <a:gd name="T57" fmla="*/ 104 h 323"/>
                  <a:gd name="T58" fmla="*/ 355 w 392"/>
                  <a:gd name="T59" fmla="*/ 132 h 323"/>
                  <a:gd name="T60" fmla="*/ 339 w 392"/>
                  <a:gd name="T61" fmla="*/ 157 h 323"/>
                  <a:gd name="T62" fmla="*/ 329 w 392"/>
                  <a:gd name="T63" fmla="*/ 169 h 323"/>
                  <a:gd name="T64" fmla="*/ 319 w 392"/>
                  <a:gd name="T65" fmla="*/ 179 h 323"/>
                  <a:gd name="T66" fmla="*/ 311 w 392"/>
                  <a:gd name="T67" fmla="*/ 187 h 323"/>
                  <a:gd name="T68" fmla="*/ 301 w 392"/>
                  <a:gd name="T69" fmla="*/ 195 h 323"/>
                  <a:gd name="T70" fmla="*/ 276 w 392"/>
                  <a:gd name="T71" fmla="*/ 210 h 323"/>
                  <a:gd name="T72" fmla="*/ 242 w 392"/>
                  <a:gd name="T73" fmla="*/ 233 h 323"/>
                  <a:gd name="T74" fmla="*/ 204 w 392"/>
                  <a:gd name="T75" fmla="*/ 258 h 323"/>
                  <a:gd name="T76" fmla="*/ 166 w 392"/>
                  <a:gd name="T77" fmla="*/ 283 h 323"/>
                  <a:gd name="T78" fmla="*/ 146 w 392"/>
                  <a:gd name="T79" fmla="*/ 293 h 323"/>
                  <a:gd name="T80" fmla="*/ 128 w 392"/>
                  <a:gd name="T81" fmla="*/ 303 h 323"/>
                  <a:gd name="T82" fmla="*/ 109 w 392"/>
                  <a:gd name="T83" fmla="*/ 311 h 323"/>
                  <a:gd name="T84" fmla="*/ 93 w 392"/>
                  <a:gd name="T85" fmla="*/ 318 h 323"/>
                  <a:gd name="T86" fmla="*/ 80 w 392"/>
                  <a:gd name="T87" fmla="*/ 321 h 323"/>
                  <a:gd name="T88" fmla="*/ 66 w 392"/>
                  <a:gd name="T89" fmla="*/ 323 h 323"/>
                  <a:gd name="T90" fmla="*/ 61 w 392"/>
                  <a:gd name="T91" fmla="*/ 321 h 323"/>
                  <a:gd name="T92" fmla="*/ 58 w 392"/>
                  <a:gd name="T93" fmla="*/ 319 h 323"/>
                  <a:gd name="T94" fmla="*/ 53 w 392"/>
                  <a:gd name="T95" fmla="*/ 318 h 323"/>
                  <a:gd name="T96" fmla="*/ 51 w 392"/>
                  <a:gd name="T97" fmla="*/ 313 h 323"/>
                  <a:gd name="T98" fmla="*/ 40 w 392"/>
                  <a:gd name="T99" fmla="*/ 291 h 323"/>
                  <a:gd name="T100" fmla="*/ 30 w 392"/>
                  <a:gd name="T101" fmla="*/ 261 h 323"/>
                  <a:gd name="T102" fmla="*/ 20 w 392"/>
                  <a:gd name="T103" fmla="*/ 227 h 323"/>
                  <a:gd name="T104" fmla="*/ 11 w 392"/>
                  <a:gd name="T105" fmla="*/ 187 h 323"/>
                  <a:gd name="T106" fmla="*/ 5 w 392"/>
                  <a:gd name="T107" fmla="*/ 149 h 323"/>
                  <a:gd name="T108" fmla="*/ 1 w 392"/>
                  <a:gd name="T109" fmla="*/ 112 h 323"/>
                  <a:gd name="T110" fmla="*/ 0 w 392"/>
                  <a:gd name="T111" fmla="*/ 96 h 323"/>
                  <a:gd name="T112" fmla="*/ 0 w 392"/>
                  <a:gd name="T113" fmla="*/ 81 h 323"/>
                  <a:gd name="T114" fmla="*/ 0 w 392"/>
                  <a:gd name="T115" fmla="*/ 69 h 323"/>
                  <a:gd name="T116" fmla="*/ 1 w 392"/>
                  <a:gd name="T117" fmla="*/ 59 h 32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392"/>
                  <a:gd name="T178" fmla="*/ 0 h 323"/>
                  <a:gd name="T179" fmla="*/ 392 w 392"/>
                  <a:gd name="T180" fmla="*/ 323 h 32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392" h="323">
                    <a:moveTo>
                      <a:pt x="1" y="59"/>
                    </a:moveTo>
                    <a:lnTo>
                      <a:pt x="3" y="53"/>
                    </a:lnTo>
                    <a:lnTo>
                      <a:pt x="6" y="46"/>
                    </a:lnTo>
                    <a:lnTo>
                      <a:pt x="10" y="43"/>
                    </a:lnTo>
                    <a:lnTo>
                      <a:pt x="15" y="38"/>
                    </a:lnTo>
                    <a:lnTo>
                      <a:pt x="28" y="33"/>
                    </a:lnTo>
                    <a:lnTo>
                      <a:pt x="43" y="29"/>
                    </a:lnTo>
                    <a:lnTo>
                      <a:pt x="61" y="28"/>
                    </a:lnTo>
                    <a:lnTo>
                      <a:pt x="81" y="28"/>
                    </a:lnTo>
                    <a:lnTo>
                      <a:pt x="103" y="28"/>
                    </a:lnTo>
                    <a:lnTo>
                      <a:pt x="126" y="28"/>
                    </a:lnTo>
                    <a:lnTo>
                      <a:pt x="156" y="26"/>
                    </a:lnTo>
                    <a:lnTo>
                      <a:pt x="193" y="21"/>
                    </a:lnTo>
                    <a:lnTo>
                      <a:pt x="234" y="15"/>
                    </a:lnTo>
                    <a:lnTo>
                      <a:pt x="276" y="6"/>
                    </a:lnTo>
                    <a:lnTo>
                      <a:pt x="316" y="1"/>
                    </a:lnTo>
                    <a:lnTo>
                      <a:pt x="349" y="0"/>
                    </a:lnTo>
                    <a:lnTo>
                      <a:pt x="364" y="0"/>
                    </a:lnTo>
                    <a:lnTo>
                      <a:pt x="375" y="3"/>
                    </a:lnTo>
                    <a:lnTo>
                      <a:pt x="380" y="5"/>
                    </a:lnTo>
                    <a:lnTo>
                      <a:pt x="384" y="6"/>
                    </a:lnTo>
                    <a:lnTo>
                      <a:pt x="387" y="8"/>
                    </a:lnTo>
                    <a:lnTo>
                      <a:pt x="389" y="11"/>
                    </a:lnTo>
                    <a:lnTo>
                      <a:pt x="390" y="19"/>
                    </a:lnTo>
                    <a:lnTo>
                      <a:pt x="392" y="28"/>
                    </a:lnTo>
                    <a:lnTo>
                      <a:pt x="390" y="39"/>
                    </a:lnTo>
                    <a:lnTo>
                      <a:pt x="389" y="51"/>
                    </a:lnTo>
                    <a:lnTo>
                      <a:pt x="382" y="76"/>
                    </a:lnTo>
                    <a:lnTo>
                      <a:pt x="370" y="104"/>
                    </a:lnTo>
                    <a:lnTo>
                      <a:pt x="355" y="132"/>
                    </a:lnTo>
                    <a:lnTo>
                      <a:pt x="339" y="157"/>
                    </a:lnTo>
                    <a:lnTo>
                      <a:pt x="329" y="169"/>
                    </a:lnTo>
                    <a:lnTo>
                      <a:pt x="319" y="179"/>
                    </a:lnTo>
                    <a:lnTo>
                      <a:pt x="311" y="187"/>
                    </a:lnTo>
                    <a:lnTo>
                      <a:pt x="301" y="195"/>
                    </a:lnTo>
                    <a:lnTo>
                      <a:pt x="276" y="210"/>
                    </a:lnTo>
                    <a:lnTo>
                      <a:pt x="242" y="233"/>
                    </a:lnTo>
                    <a:lnTo>
                      <a:pt x="204" y="258"/>
                    </a:lnTo>
                    <a:lnTo>
                      <a:pt x="166" y="283"/>
                    </a:lnTo>
                    <a:lnTo>
                      <a:pt x="146" y="293"/>
                    </a:lnTo>
                    <a:lnTo>
                      <a:pt x="128" y="303"/>
                    </a:lnTo>
                    <a:lnTo>
                      <a:pt x="109" y="311"/>
                    </a:lnTo>
                    <a:lnTo>
                      <a:pt x="93" y="318"/>
                    </a:lnTo>
                    <a:lnTo>
                      <a:pt x="80" y="321"/>
                    </a:lnTo>
                    <a:lnTo>
                      <a:pt x="66" y="323"/>
                    </a:lnTo>
                    <a:lnTo>
                      <a:pt x="61" y="321"/>
                    </a:lnTo>
                    <a:lnTo>
                      <a:pt x="58" y="319"/>
                    </a:lnTo>
                    <a:lnTo>
                      <a:pt x="53" y="318"/>
                    </a:lnTo>
                    <a:lnTo>
                      <a:pt x="51" y="313"/>
                    </a:lnTo>
                    <a:lnTo>
                      <a:pt x="40" y="291"/>
                    </a:lnTo>
                    <a:lnTo>
                      <a:pt x="30" y="261"/>
                    </a:lnTo>
                    <a:lnTo>
                      <a:pt x="20" y="227"/>
                    </a:lnTo>
                    <a:lnTo>
                      <a:pt x="11" y="187"/>
                    </a:lnTo>
                    <a:lnTo>
                      <a:pt x="5" y="149"/>
                    </a:lnTo>
                    <a:lnTo>
                      <a:pt x="1" y="112"/>
                    </a:lnTo>
                    <a:lnTo>
                      <a:pt x="0" y="96"/>
                    </a:lnTo>
                    <a:lnTo>
                      <a:pt x="0" y="81"/>
                    </a:lnTo>
                    <a:lnTo>
                      <a:pt x="0" y="69"/>
                    </a:lnTo>
                    <a:lnTo>
                      <a:pt x="1" y="5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6" name="Freeform 628"/>
              <p:cNvSpPr>
                <a:spLocks/>
              </p:cNvSpPr>
              <p:nvPr/>
            </p:nvSpPr>
            <p:spPr bwMode="auto">
              <a:xfrm>
                <a:off x="2104" y="3036"/>
                <a:ext cx="372" cy="307"/>
              </a:xfrm>
              <a:custGeom>
                <a:avLst/>
                <a:gdLst>
                  <a:gd name="T0" fmla="*/ 2 w 372"/>
                  <a:gd name="T1" fmla="*/ 57 h 307"/>
                  <a:gd name="T2" fmla="*/ 3 w 372"/>
                  <a:gd name="T3" fmla="*/ 50 h 307"/>
                  <a:gd name="T4" fmla="*/ 7 w 372"/>
                  <a:gd name="T5" fmla="*/ 45 h 307"/>
                  <a:gd name="T6" fmla="*/ 10 w 372"/>
                  <a:gd name="T7" fmla="*/ 40 h 307"/>
                  <a:gd name="T8" fmla="*/ 15 w 372"/>
                  <a:gd name="T9" fmla="*/ 37 h 307"/>
                  <a:gd name="T10" fmla="*/ 27 w 372"/>
                  <a:gd name="T11" fmla="*/ 32 h 307"/>
                  <a:gd name="T12" fmla="*/ 42 w 372"/>
                  <a:gd name="T13" fmla="*/ 28 h 307"/>
                  <a:gd name="T14" fmla="*/ 58 w 372"/>
                  <a:gd name="T15" fmla="*/ 27 h 307"/>
                  <a:gd name="T16" fmla="*/ 78 w 372"/>
                  <a:gd name="T17" fmla="*/ 27 h 307"/>
                  <a:gd name="T18" fmla="*/ 98 w 372"/>
                  <a:gd name="T19" fmla="*/ 27 h 307"/>
                  <a:gd name="T20" fmla="*/ 121 w 372"/>
                  <a:gd name="T21" fmla="*/ 27 h 307"/>
                  <a:gd name="T22" fmla="*/ 148 w 372"/>
                  <a:gd name="T23" fmla="*/ 25 h 307"/>
                  <a:gd name="T24" fmla="*/ 183 w 372"/>
                  <a:gd name="T25" fmla="*/ 20 h 307"/>
                  <a:gd name="T26" fmla="*/ 223 w 372"/>
                  <a:gd name="T27" fmla="*/ 13 h 307"/>
                  <a:gd name="T28" fmla="*/ 263 w 372"/>
                  <a:gd name="T29" fmla="*/ 7 h 307"/>
                  <a:gd name="T30" fmla="*/ 299 w 372"/>
                  <a:gd name="T31" fmla="*/ 2 h 307"/>
                  <a:gd name="T32" fmla="*/ 332 w 372"/>
                  <a:gd name="T33" fmla="*/ 0 h 307"/>
                  <a:gd name="T34" fmla="*/ 346 w 372"/>
                  <a:gd name="T35" fmla="*/ 0 h 307"/>
                  <a:gd name="T36" fmla="*/ 357 w 372"/>
                  <a:gd name="T37" fmla="*/ 4 h 307"/>
                  <a:gd name="T38" fmla="*/ 366 w 372"/>
                  <a:gd name="T39" fmla="*/ 7 h 307"/>
                  <a:gd name="T40" fmla="*/ 369 w 372"/>
                  <a:gd name="T41" fmla="*/ 12 h 307"/>
                  <a:gd name="T42" fmla="*/ 372 w 372"/>
                  <a:gd name="T43" fmla="*/ 18 h 307"/>
                  <a:gd name="T44" fmla="*/ 372 w 372"/>
                  <a:gd name="T45" fmla="*/ 28 h 307"/>
                  <a:gd name="T46" fmla="*/ 372 w 372"/>
                  <a:gd name="T47" fmla="*/ 38 h 307"/>
                  <a:gd name="T48" fmla="*/ 371 w 372"/>
                  <a:gd name="T49" fmla="*/ 48 h 307"/>
                  <a:gd name="T50" fmla="*/ 364 w 372"/>
                  <a:gd name="T51" fmla="*/ 73 h 307"/>
                  <a:gd name="T52" fmla="*/ 352 w 372"/>
                  <a:gd name="T53" fmla="*/ 100 h 307"/>
                  <a:gd name="T54" fmla="*/ 339 w 372"/>
                  <a:gd name="T55" fmla="*/ 126 h 307"/>
                  <a:gd name="T56" fmla="*/ 322 w 372"/>
                  <a:gd name="T57" fmla="*/ 149 h 307"/>
                  <a:gd name="T58" fmla="*/ 314 w 372"/>
                  <a:gd name="T59" fmla="*/ 161 h 307"/>
                  <a:gd name="T60" fmla="*/ 304 w 372"/>
                  <a:gd name="T61" fmla="*/ 171 h 307"/>
                  <a:gd name="T62" fmla="*/ 294 w 372"/>
                  <a:gd name="T63" fmla="*/ 179 h 307"/>
                  <a:gd name="T64" fmla="*/ 286 w 372"/>
                  <a:gd name="T65" fmla="*/ 186 h 307"/>
                  <a:gd name="T66" fmla="*/ 261 w 372"/>
                  <a:gd name="T67" fmla="*/ 201 h 307"/>
                  <a:gd name="T68" fmla="*/ 231 w 372"/>
                  <a:gd name="T69" fmla="*/ 222 h 307"/>
                  <a:gd name="T70" fmla="*/ 195 w 372"/>
                  <a:gd name="T71" fmla="*/ 246 h 307"/>
                  <a:gd name="T72" fmla="*/ 158 w 372"/>
                  <a:gd name="T73" fmla="*/ 269 h 307"/>
                  <a:gd name="T74" fmla="*/ 140 w 372"/>
                  <a:gd name="T75" fmla="*/ 280 h 307"/>
                  <a:gd name="T76" fmla="*/ 121 w 372"/>
                  <a:gd name="T77" fmla="*/ 289 h 307"/>
                  <a:gd name="T78" fmla="*/ 105 w 372"/>
                  <a:gd name="T79" fmla="*/ 297 h 307"/>
                  <a:gd name="T80" fmla="*/ 88 w 372"/>
                  <a:gd name="T81" fmla="*/ 304 h 307"/>
                  <a:gd name="T82" fmla="*/ 75 w 372"/>
                  <a:gd name="T83" fmla="*/ 307 h 307"/>
                  <a:gd name="T84" fmla="*/ 63 w 372"/>
                  <a:gd name="T85" fmla="*/ 307 h 307"/>
                  <a:gd name="T86" fmla="*/ 58 w 372"/>
                  <a:gd name="T87" fmla="*/ 307 h 307"/>
                  <a:gd name="T88" fmla="*/ 55 w 372"/>
                  <a:gd name="T89" fmla="*/ 305 h 307"/>
                  <a:gd name="T90" fmla="*/ 52 w 372"/>
                  <a:gd name="T91" fmla="*/ 302 h 307"/>
                  <a:gd name="T92" fmla="*/ 48 w 372"/>
                  <a:gd name="T93" fmla="*/ 299 h 307"/>
                  <a:gd name="T94" fmla="*/ 38 w 372"/>
                  <a:gd name="T95" fmla="*/ 279 h 307"/>
                  <a:gd name="T96" fmla="*/ 28 w 372"/>
                  <a:gd name="T97" fmla="*/ 250 h 307"/>
                  <a:gd name="T98" fmla="*/ 20 w 372"/>
                  <a:gd name="T99" fmla="*/ 216 h 307"/>
                  <a:gd name="T100" fmla="*/ 12 w 372"/>
                  <a:gd name="T101" fmla="*/ 179 h 307"/>
                  <a:gd name="T102" fmla="*/ 5 w 372"/>
                  <a:gd name="T103" fmla="*/ 141 h 307"/>
                  <a:gd name="T104" fmla="*/ 2 w 372"/>
                  <a:gd name="T105" fmla="*/ 106 h 307"/>
                  <a:gd name="T106" fmla="*/ 0 w 372"/>
                  <a:gd name="T107" fmla="*/ 91 h 307"/>
                  <a:gd name="T108" fmla="*/ 0 w 372"/>
                  <a:gd name="T109" fmla="*/ 78 h 307"/>
                  <a:gd name="T110" fmla="*/ 0 w 372"/>
                  <a:gd name="T111" fmla="*/ 67 h 307"/>
                  <a:gd name="T112" fmla="*/ 2 w 372"/>
                  <a:gd name="T113" fmla="*/ 57 h 30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372"/>
                  <a:gd name="T172" fmla="*/ 0 h 307"/>
                  <a:gd name="T173" fmla="*/ 372 w 372"/>
                  <a:gd name="T174" fmla="*/ 307 h 30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372" h="307">
                    <a:moveTo>
                      <a:pt x="2" y="57"/>
                    </a:moveTo>
                    <a:lnTo>
                      <a:pt x="3" y="50"/>
                    </a:lnTo>
                    <a:lnTo>
                      <a:pt x="7" y="45"/>
                    </a:lnTo>
                    <a:lnTo>
                      <a:pt x="10" y="40"/>
                    </a:lnTo>
                    <a:lnTo>
                      <a:pt x="15" y="37"/>
                    </a:lnTo>
                    <a:lnTo>
                      <a:pt x="27" y="32"/>
                    </a:lnTo>
                    <a:lnTo>
                      <a:pt x="42" y="28"/>
                    </a:lnTo>
                    <a:lnTo>
                      <a:pt x="58" y="27"/>
                    </a:lnTo>
                    <a:lnTo>
                      <a:pt x="78" y="27"/>
                    </a:lnTo>
                    <a:lnTo>
                      <a:pt x="98" y="27"/>
                    </a:lnTo>
                    <a:lnTo>
                      <a:pt x="121" y="27"/>
                    </a:lnTo>
                    <a:lnTo>
                      <a:pt x="148" y="25"/>
                    </a:lnTo>
                    <a:lnTo>
                      <a:pt x="183" y="20"/>
                    </a:lnTo>
                    <a:lnTo>
                      <a:pt x="223" y="13"/>
                    </a:lnTo>
                    <a:lnTo>
                      <a:pt x="263" y="7"/>
                    </a:lnTo>
                    <a:lnTo>
                      <a:pt x="299" y="2"/>
                    </a:lnTo>
                    <a:lnTo>
                      <a:pt x="332" y="0"/>
                    </a:lnTo>
                    <a:lnTo>
                      <a:pt x="346" y="0"/>
                    </a:lnTo>
                    <a:lnTo>
                      <a:pt x="357" y="4"/>
                    </a:lnTo>
                    <a:lnTo>
                      <a:pt x="366" y="7"/>
                    </a:lnTo>
                    <a:lnTo>
                      <a:pt x="369" y="12"/>
                    </a:lnTo>
                    <a:lnTo>
                      <a:pt x="372" y="18"/>
                    </a:lnTo>
                    <a:lnTo>
                      <a:pt x="372" y="28"/>
                    </a:lnTo>
                    <a:lnTo>
                      <a:pt x="372" y="38"/>
                    </a:lnTo>
                    <a:lnTo>
                      <a:pt x="371" y="48"/>
                    </a:lnTo>
                    <a:lnTo>
                      <a:pt x="364" y="73"/>
                    </a:lnTo>
                    <a:lnTo>
                      <a:pt x="352" y="100"/>
                    </a:lnTo>
                    <a:lnTo>
                      <a:pt x="339" y="126"/>
                    </a:lnTo>
                    <a:lnTo>
                      <a:pt x="322" y="149"/>
                    </a:lnTo>
                    <a:lnTo>
                      <a:pt x="314" y="161"/>
                    </a:lnTo>
                    <a:lnTo>
                      <a:pt x="304" y="171"/>
                    </a:lnTo>
                    <a:lnTo>
                      <a:pt x="294" y="179"/>
                    </a:lnTo>
                    <a:lnTo>
                      <a:pt x="286" y="186"/>
                    </a:lnTo>
                    <a:lnTo>
                      <a:pt x="261" y="201"/>
                    </a:lnTo>
                    <a:lnTo>
                      <a:pt x="231" y="222"/>
                    </a:lnTo>
                    <a:lnTo>
                      <a:pt x="195" y="246"/>
                    </a:lnTo>
                    <a:lnTo>
                      <a:pt x="158" y="269"/>
                    </a:lnTo>
                    <a:lnTo>
                      <a:pt x="140" y="280"/>
                    </a:lnTo>
                    <a:lnTo>
                      <a:pt x="121" y="289"/>
                    </a:lnTo>
                    <a:lnTo>
                      <a:pt x="105" y="297"/>
                    </a:lnTo>
                    <a:lnTo>
                      <a:pt x="88" y="304"/>
                    </a:lnTo>
                    <a:lnTo>
                      <a:pt x="75" y="307"/>
                    </a:lnTo>
                    <a:lnTo>
                      <a:pt x="63" y="307"/>
                    </a:lnTo>
                    <a:lnTo>
                      <a:pt x="58" y="307"/>
                    </a:lnTo>
                    <a:lnTo>
                      <a:pt x="55" y="305"/>
                    </a:lnTo>
                    <a:lnTo>
                      <a:pt x="52" y="302"/>
                    </a:lnTo>
                    <a:lnTo>
                      <a:pt x="48" y="299"/>
                    </a:lnTo>
                    <a:lnTo>
                      <a:pt x="38" y="279"/>
                    </a:lnTo>
                    <a:lnTo>
                      <a:pt x="28" y="250"/>
                    </a:lnTo>
                    <a:lnTo>
                      <a:pt x="20" y="216"/>
                    </a:lnTo>
                    <a:lnTo>
                      <a:pt x="12" y="179"/>
                    </a:lnTo>
                    <a:lnTo>
                      <a:pt x="5" y="141"/>
                    </a:lnTo>
                    <a:lnTo>
                      <a:pt x="2" y="106"/>
                    </a:lnTo>
                    <a:lnTo>
                      <a:pt x="0" y="91"/>
                    </a:lnTo>
                    <a:lnTo>
                      <a:pt x="0" y="78"/>
                    </a:lnTo>
                    <a:lnTo>
                      <a:pt x="0" y="67"/>
                    </a:lnTo>
                    <a:lnTo>
                      <a:pt x="2" y="5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7" name="Freeform 629"/>
              <p:cNvSpPr>
                <a:spLocks/>
              </p:cNvSpPr>
              <p:nvPr/>
            </p:nvSpPr>
            <p:spPr bwMode="auto">
              <a:xfrm>
                <a:off x="2112" y="3043"/>
                <a:ext cx="354" cy="292"/>
              </a:xfrm>
              <a:custGeom>
                <a:avLst/>
                <a:gdLst>
                  <a:gd name="T0" fmla="*/ 2 w 354"/>
                  <a:gd name="T1" fmla="*/ 53 h 292"/>
                  <a:gd name="T2" fmla="*/ 4 w 354"/>
                  <a:gd name="T3" fmla="*/ 48 h 292"/>
                  <a:gd name="T4" fmla="*/ 5 w 354"/>
                  <a:gd name="T5" fmla="*/ 43 h 292"/>
                  <a:gd name="T6" fmla="*/ 10 w 354"/>
                  <a:gd name="T7" fmla="*/ 38 h 292"/>
                  <a:gd name="T8" fmla="*/ 14 w 354"/>
                  <a:gd name="T9" fmla="*/ 35 h 292"/>
                  <a:gd name="T10" fmla="*/ 25 w 354"/>
                  <a:gd name="T11" fmla="*/ 30 h 292"/>
                  <a:gd name="T12" fmla="*/ 39 w 354"/>
                  <a:gd name="T13" fmla="*/ 26 h 292"/>
                  <a:gd name="T14" fmla="*/ 55 w 354"/>
                  <a:gd name="T15" fmla="*/ 26 h 292"/>
                  <a:gd name="T16" fmla="*/ 74 w 354"/>
                  <a:gd name="T17" fmla="*/ 25 h 292"/>
                  <a:gd name="T18" fmla="*/ 93 w 354"/>
                  <a:gd name="T19" fmla="*/ 26 h 292"/>
                  <a:gd name="T20" fmla="*/ 115 w 354"/>
                  <a:gd name="T21" fmla="*/ 26 h 292"/>
                  <a:gd name="T22" fmla="*/ 142 w 354"/>
                  <a:gd name="T23" fmla="*/ 25 h 292"/>
                  <a:gd name="T24" fmla="*/ 173 w 354"/>
                  <a:gd name="T25" fmla="*/ 20 h 292"/>
                  <a:gd name="T26" fmla="*/ 211 w 354"/>
                  <a:gd name="T27" fmla="*/ 13 h 292"/>
                  <a:gd name="T28" fmla="*/ 248 w 354"/>
                  <a:gd name="T29" fmla="*/ 6 h 292"/>
                  <a:gd name="T30" fmla="*/ 285 w 354"/>
                  <a:gd name="T31" fmla="*/ 2 h 292"/>
                  <a:gd name="T32" fmla="*/ 316 w 354"/>
                  <a:gd name="T33" fmla="*/ 0 h 292"/>
                  <a:gd name="T34" fmla="*/ 328 w 354"/>
                  <a:gd name="T35" fmla="*/ 0 h 292"/>
                  <a:gd name="T36" fmla="*/ 339 w 354"/>
                  <a:gd name="T37" fmla="*/ 3 h 292"/>
                  <a:gd name="T38" fmla="*/ 346 w 354"/>
                  <a:gd name="T39" fmla="*/ 6 h 292"/>
                  <a:gd name="T40" fmla="*/ 351 w 354"/>
                  <a:gd name="T41" fmla="*/ 11 h 292"/>
                  <a:gd name="T42" fmla="*/ 353 w 354"/>
                  <a:gd name="T43" fmla="*/ 18 h 292"/>
                  <a:gd name="T44" fmla="*/ 354 w 354"/>
                  <a:gd name="T45" fmla="*/ 26 h 292"/>
                  <a:gd name="T46" fmla="*/ 353 w 354"/>
                  <a:gd name="T47" fmla="*/ 35 h 292"/>
                  <a:gd name="T48" fmla="*/ 351 w 354"/>
                  <a:gd name="T49" fmla="*/ 46 h 292"/>
                  <a:gd name="T50" fmla="*/ 344 w 354"/>
                  <a:gd name="T51" fmla="*/ 69 h 292"/>
                  <a:gd name="T52" fmla="*/ 334 w 354"/>
                  <a:gd name="T53" fmla="*/ 94 h 292"/>
                  <a:gd name="T54" fmla="*/ 321 w 354"/>
                  <a:gd name="T55" fmla="*/ 119 h 292"/>
                  <a:gd name="T56" fmla="*/ 306 w 354"/>
                  <a:gd name="T57" fmla="*/ 142 h 292"/>
                  <a:gd name="T58" fmla="*/ 298 w 354"/>
                  <a:gd name="T59" fmla="*/ 152 h 292"/>
                  <a:gd name="T60" fmla="*/ 290 w 354"/>
                  <a:gd name="T61" fmla="*/ 162 h 292"/>
                  <a:gd name="T62" fmla="*/ 280 w 354"/>
                  <a:gd name="T63" fmla="*/ 169 h 292"/>
                  <a:gd name="T64" fmla="*/ 271 w 354"/>
                  <a:gd name="T65" fmla="*/ 176 h 292"/>
                  <a:gd name="T66" fmla="*/ 248 w 354"/>
                  <a:gd name="T67" fmla="*/ 190 h 292"/>
                  <a:gd name="T68" fmla="*/ 218 w 354"/>
                  <a:gd name="T69" fmla="*/ 210 h 292"/>
                  <a:gd name="T70" fmla="*/ 185 w 354"/>
                  <a:gd name="T71" fmla="*/ 234 h 292"/>
                  <a:gd name="T72" fmla="*/ 150 w 354"/>
                  <a:gd name="T73" fmla="*/ 255 h 292"/>
                  <a:gd name="T74" fmla="*/ 132 w 354"/>
                  <a:gd name="T75" fmla="*/ 265 h 292"/>
                  <a:gd name="T76" fmla="*/ 115 w 354"/>
                  <a:gd name="T77" fmla="*/ 275 h 292"/>
                  <a:gd name="T78" fmla="*/ 98 w 354"/>
                  <a:gd name="T79" fmla="*/ 282 h 292"/>
                  <a:gd name="T80" fmla="*/ 85 w 354"/>
                  <a:gd name="T81" fmla="*/ 287 h 292"/>
                  <a:gd name="T82" fmla="*/ 72 w 354"/>
                  <a:gd name="T83" fmla="*/ 290 h 292"/>
                  <a:gd name="T84" fmla="*/ 60 w 354"/>
                  <a:gd name="T85" fmla="*/ 292 h 292"/>
                  <a:gd name="T86" fmla="*/ 55 w 354"/>
                  <a:gd name="T87" fmla="*/ 290 h 292"/>
                  <a:gd name="T88" fmla="*/ 52 w 354"/>
                  <a:gd name="T89" fmla="*/ 288 h 292"/>
                  <a:gd name="T90" fmla="*/ 49 w 354"/>
                  <a:gd name="T91" fmla="*/ 287 h 292"/>
                  <a:gd name="T92" fmla="*/ 45 w 354"/>
                  <a:gd name="T93" fmla="*/ 283 h 292"/>
                  <a:gd name="T94" fmla="*/ 37 w 354"/>
                  <a:gd name="T95" fmla="*/ 263 h 292"/>
                  <a:gd name="T96" fmla="*/ 27 w 354"/>
                  <a:gd name="T97" fmla="*/ 237 h 292"/>
                  <a:gd name="T98" fmla="*/ 19 w 354"/>
                  <a:gd name="T99" fmla="*/ 204 h 292"/>
                  <a:gd name="T100" fmla="*/ 10 w 354"/>
                  <a:gd name="T101" fmla="*/ 169 h 292"/>
                  <a:gd name="T102" fmla="*/ 5 w 354"/>
                  <a:gd name="T103" fmla="*/ 134 h 292"/>
                  <a:gd name="T104" fmla="*/ 0 w 354"/>
                  <a:gd name="T105" fmla="*/ 101 h 292"/>
                  <a:gd name="T106" fmla="*/ 0 w 354"/>
                  <a:gd name="T107" fmla="*/ 73 h 292"/>
                  <a:gd name="T108" fmla="*/ 2 w 354"/>
                  <a:gd name="T109" fmla="*/ 53 h 29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54"/>
                  <a:gd name="T166" fmla="*/ 0 h 292"/>
                  <a:gd name="T167" fmla="*/ 354 w 354"/>
                  <a:gd name="T168" fmla="*/ 292 h 292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54" h="292">
                    <a:moveTo>
                      <a:pt x="2" y="53"/>
                    </a:moveTo>
                    <a:lnTo>
                      <a:pt x="4" y="48"/>
                    </a:lnTo>
                    <a:lnTo>
                      <a:pt x="5" y="43"/>
                    </a:lnTo>
                    <a:lnTo>
                      <a:pt x="10" y="38"/>
                    </a:lnTo>
                    <a:lnTo>
                      <a:pt x="14" y="35"/>
                    </a:lnTo>
                    <a:lnTo>
                      <a:pt x="25" y="30"/>
                    </a:lnTo>
                    <a:lnTo>
                      <a:pt x="39" y="26"/>
                    </a:lnTo>
                    <a:lnTo>
                      <a:pt x="55" y="26"/>
                    </a:lnTo>
                    <a:lnTo>
                      <a:pt x="74" y="25"/>
                    </a:lnTo>
                    <a:lnTo>
                      <a:pt x="93" y="26"/>
                    </a:lnTo>
                    <a:lnTo>
                      <a:pt x="115" y="26"/>
                    </a:lnTo>
                    <a:lnTo>
                      <a:pt x="142" y="25"/>
                    </a:lnTo>
                    <a:lnTo>
                      <a:pt x="173" y="20"/>
                    </a:lnTo>
                    <a:lnTo>
                      <a:pt x="211" y="13"/>
                    </a:lnTo>
                    <a:lnTo>
                      <a:pt x="248" y="6"/>
                    </a:lnTo>
                    <a:lnTo>
                      <a:pt x="285" y="2"/>
                    </a:lnTo>
                    <a:lnTo>
                      <a:pt x="316" y="0"/>
                    </a:lnTo>
                    <a:lnTo>
                      <a:pt x="328" y="0"/>
                    </a:lnTo>
                    <a:lnTo>
                      <a:pt x="339" y="3"/>
                    </a:lnTo>
                    <a:lnTo>
                      <a:pt x="346" y="6"/>
                    </a:lnTo>
                    <a:lnTo>
                      <a:pt x="351" y="11"/>
                    </a:lnTo>
                    <a:lnTo>
                      <a:pt x="353" y="18"/>
                    </a:lnTo>
                    <a:lnTo>
                      <a:pt x="354" y="26"/>
                    </a:lnTo>
                    <a:lnTo>
                      <a:pt x="353" y="35"/>
                    </a:lnTo>
                    <a:lnTo>
                      <a:pt x="351" y="46"/>
                    </a:lnTo>
                    <a:lnTo>
                      <a:pt x="344" y="69"/>
                    </a:lnTo>
                    <a:lnTo>
                      <a:pt x="334" y="94"/>
                    </a:lnTo>
                    <a:lnTo>
                      <a:pt x="321" y="119"/>
                    </a:lnTo>
                    <a:lnTo>
                      <a:pt x="306" y="142"/>
                    </a:lnTo>
                    <a:lnTo>
                      <a:pt x="298" y="152"/>
                    </a:lnTo>
                    <a:lnTo>
                      <a:pt x="290" y="162"/>
                    </a:lnTo>
                    <a:lnTo>
                      <a:pt x="280" y="169"/>
                    </a:lnTo>
                    <a:lnTo>
                      <a:pt x="271" y="176"/>
                    </a:lnTo>
                    <a:lnTo>
                      <a:pt x="248" y="190"/>
                    </a:lnTo>
                    <a:lnTo>
                      <a:pt x="218" y="210"/>
                    </a:lnTo>
                    <a:lnTo>
                      <a:pt x="185" y="234"/>
                    </a:lnTo>
                    <a:lnTo>
                      <a:pt x="150" y="255"/>
                    </a:lnTo>
                    <a:lnTo>
                      <a:pt x="132" y="265"/>
                    </a:lnTo>
                    <a:lnTo>
                      <a:pt x="115" y="275"/>
                    </a:lnTo>
                    <a:lnTo>
                      <a:pt x="98" y="282"/>
                    </a:lnTo>
                    <a:lnTo>
                      <a:pt x="85" y="287"/>
                    </a:lnTo>
                    <a:lnTo>
                      <a:pt x="72" y="290"/>
                    </a:lnTo>
                    <a:lnTo>
                      <a:pt x="60" y="292"/>
                    </a:lnTo>
                    <a:lnTo>
                      <a:pt x="55" y="290"/>
                    </a:lnTo>
                    <a:lnTo>
                      <a:pt x="52" y="288"/>
                    </a:lnTo>
                    <a:lnTo>
                      <a:pt x="49" y="287"/>
                    </a:lnTo>
                    <a:lnTo>
                      <a:pt x="45" y="283"/>
                    </a:lnTo>
                    <a:lnTo>
                      <a:pt x="37" y="263"/>
                    </a:lnTo>
                    <a:lnTo>
                      <a:pt x="27" y="237"/>
                    </a:lnTo>
                    <a:lnTo>
                      <a:pt x="19" y="204"/>
                    </a:lnTo>
                    <a:lnTo>
                      <a:pt x="10" y="169"/>
                    </a:lnTo>
                    <a:lnTo>
                      <a:pt x="5" y="134"/>
                    </a:lnTo>
                    <a:lnTo>
                      <a:pt x="0" y="101"/>
                    </a:lnTo>
                    <a:lnTo>
                      <a:pt x="0" y="73"/>
                    </a:lnTo>
                    <a:lnTo>
                      <a:pt x="2" y="5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8" name="Freeform 630"/>
              <p:cNvSpPr>
                <a:spLocks/>
              </p:cNvSpPr>
              <p:nvPr/>
            </p:nvSpPr>
            <p:spPr bwMode="auto">
              <a:xfrm>
                <a:off x="2119" y="3049"/>
                <a:ext cx="336" cy="276"/>
              </a:xfrm>
              <a:custGeom>
                <a:avLst/>
                <a:gdLst>
                  <a:gd name="T0" fmla="*/ 2 w 336"/>
                  <a:gd name="T1" fmla="*/ 52 h 276"/>
                  <a:gd name="T2" fmla="*/ 5 w 336"/>
                  <a:gd name="T3" fmla="*/ 45 h 276"/>
                  <a:gd name="T4" fmla="*/ 7 w 336"/>
                  <a:gd name="T5" fmla="*/ 40 h 276"/>
                  <a:gd name="T6" fmla="*/ 10 w 336"/>
                  <a:gd name="T7" fmla="*/ 37 h 276"/>
                  <a:gd name="T8" fmla="*/ 15 w 336"/>
                  <a:gd name="T9" fmla="*/ 34 h 276"/>
                  <a:gd name="T10" fmla="*/ 25 w 336"/>
                  <a:gd name="T11" fmla="*/ 29 h 276"/>
                  <a:gd name="T12" fmla="*/ 38 w 336"/>
                  <a:gd name="T13" fmla="*/ 25 h 276"/>
                  <a:gd name="T14" fmla="*/ 53 w 336"/>
                  <a:gd name="T15" fmla="*/ 25 h 276"/>
                  <a:gd name="T16" fmla="*/ 72 w 336"/>
                  <a:gd name="T17" fmla="*/ 25 h 276"/>
                  <a:gd name="T18" fmla="*/ 90 w 336"/>
                  <a:gd name="T19" fmla="*/ 25 h 276"/>
                  <a:gd name="T20" fmla="*/ 110 w 336"/>
                  <a:gd name="T21" fmla="*/ 25 h 276"/>
                  <a:gd name="T22" fmla="*/ 135 w 336"/>
                  <a:gd name="T23" fmla="*/ 24 h 276"/>
                  <a:gd name="T24" fmla="*/ 166 w 336"/>
                  <a:gd name="T25" fmla="*/ 19 h 276"/>
                  <a:gd name="T26" fmla="*/ 201 w 336"/>
                  <a:gd name="T27" fmla="*/ 12 h 276"/>
                  <a:gd name="T28" fmla="*/ 236 w 336"/>
                  <a:gd name="T29" fmla="*/ 7 h 276"/>
                  <a:gd name="T30" fmla="*/ 271 w 336"/>
                  <a:gd name="T31" fmla="*/ 2 h 276"/>
                  <a:gd name="T32" fmla="*/ 299 w 336"/>
                  <a:gd name="T33" fmla="*/ 0 h 276"/>
                  <a:gd name="T34" fmla="*/ 312 w 336"/>
                  <a:gd name="T35" fmla="*/ 2 h 276"/>
                  <a:gd name="T36" fmla="*/ 322 w 336"/>
                  <a:gd name="T37" fmla="*/ 4 h 276"/>
                  <a:gd name="T38" fmla="*/ 329 w 336"/>
                  <a:gd name="T39" fmla="*/ 7 h 276"/>
                  <a:gd name="T40" fmla="*/ 332 w 336"/>
                  <a:gd name="T41" fmla="*/ 10 h 276"/>
                  <a:gd name="T42" fmla="*/ 336 w 336"/>
                  <a:gd name="T43" fmla="*/ 17 h 276"/>
                  <a:gd name="T44" fmla="*/ 336 w 336"/>
                  <a:gd name="T45" fmla="*/ 25 h 276"/>
                  <a:gd name="T46" fmla="*/ 336 w 336"/>
                  <a:gd name="T47" fmla="*/ 34 h 276"/>
                  <a:gd name="T48" fmla="*/ 334 w 336"/>
                  <a:gd name="T49" fmla="*/ 44 h 276"/>
                  <a:gd name="T50" fmla="*/ 327 w 336"/>
                  <a:gd name="T51" fmla="*/ 67 h 276"/>
                  <a:gd name="T52" fmla="*/ 317 w 336"/>
                  <a:gd name="T53" fmla="*/ 90 h 276"/>
                  <a:gd name="T54" fmla="*/ 306 w 336"/>
                  <a:gd name="T55" fmla="*/ 113 h 276"/>
                  <a:gd name="T56" fmla="*/ 291 w 336"/>
                  <a:gd name="T57" fmla="*/ 135 h 276"/>
                  <a:gd name="T58" fmla="*/ 283 w 336"/>
                  <a:gd name="T59" fmla="*/ 145 h 276"/>
                  <a:gd name="T60" fmla="*/ 274 w 336"/>
                  <a:gd name="T61" fmla="*/ 153 h 276"/>
                  <a:gd name="T62" fmla="*/ 266 w 336"/>
                  <a:gd name="T63" fmla="*/ 161 h 276"/>
                  <a:gd name="T64" fmla="*/ 258 w 336"/>
                  <a:gd name="T65" fmla="*/ 168 h 276"/>
                  <a:gd name="T66" fmla="*/ 236 w 336"/>
                  <a:gd name="T67" fmla="*/ 181 h 276"/>
                  <a:gd name="T68" fmla="*/ 208 w 336"/>
                  <a:gd name="T69" fmla="*/ 199 h 276"/>
                  <a:gd name="T70" fmla="*/ 176 w 336"/>
                  <a:gd name="T71" fmla="*/ 221 h 276"/>
                  <a:gd name="T72" fmla="*/ 143 w 336"/>
                  <a:gd name="T73" fmla="*/ 242 h 276"/>
                  <a:gd name="T74" fmla="*/ 126 w 336"/>
                  <a:gd name="T75" fmla="*/ 252 h 276"/>
                  <a:gd name="T76" fmla="*/ 110 w 336"/>
                  <a:gd name="T77" fmla="*/ 261 h 276"/>
                  <a:gd name="T78" fmla="*/ 95 w 336"/>
                  <a:gd name="T79" fmla="*/ 267 h 276"/>
                  <a:gd name="T80" fmla="*/ 81 w 336"/>
                  <a:gd name="T81" fmla="*/ 272 h 276"/>
                  <a:gd name="T82" fmla="*/ 68 w 336"/>
                  <a:gd name="T83" fmla="*/ 276 h 276"/>
                  <a:gd name="T84" fmla="*/ 58 w 336"/>
                  <a:gd name="T85" fmla="*/ 276 h 276"/>
                  <a:gd name="T86" fmla="*/ 55 w 336"/>
                  <a:gd name="T87" fmla="*/ 276 h 276"/>
                  <a:gd name="T88" fmla="*/ 50 w 336"/>
                  <a:gd name="T89" fmla="*/ 274 h 276"/>
                  <a:gd name="T90" fmla="*/ 47 w 336"/>
                  <a:gd name="T91" fmla="*/ 272 h 276"/>
                  <a:gd name="T92" fmla="*/ 45 w 336"/>
                  <a:gd name="T93" fmla="*/ 269 h 276"/>
                  <a:gd name="T94" fmla="*/ 37 w 336"/>
                  <a:gd name="T95" fmla="*/ 251 h 276"/>
                  <a:gd name="T96" fmla="*/ 27 w 336"/>
                  <a:gd name="T97" fmla="*/ 224 h 276"/>
                  <a:gd name="T98" fmla="*/ 18 w 336"/>
                  <a:gd name="T99" fmla="*/ 194 h 276"/>
                  <a:gd name="T100" fmla="*/ 12 w 336"/>
                  <a:gd name="T101" fmla="*/ 161 h 276"/>
                  <a:gd name="T102" fmla="*/ 7 w 336"/>
                  <a:gd name="T103" fmla="*/ 128 h 276"/>
                  <a:gd name="T104" fmla="*/ 2 w 336"/>
                  <a:gd name="T105" fmla="*/ 97 h 276"/>
                  <a:gd name="T106" fmla="*/ 0 w 336"/>
                  <a:gd name="T107" fmla="*/ 70 h 276"/>
                  <a:gd name="T108" fmla="*/ 2 w 336"/>
                  <a:gd name="T109" fmla="*/ 52 h 27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36"/>
                  <a:gd name="T166" fmla="*/ 0 h 276"/>
                  <a:gd name="T167" fmla="*/ 336 w 336"/>
                  <a:gd name="T168" fmla="*/ 276 h 27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36" h="276">
                    <a:moveTo>
                      <a:pt x="2" y="52"/>
                    </a:moveTo>
                    <a:lnTo>
                      <a:pt x="5" y="45"/>
                    </a:lnTo>
                    <a:lnTo>
                      <a:pt x="7" y="40"/>
                    </a:lnTo>
                    <a:lnTo>
                      <a:pt x="10" y="37"/>
                    </a:lnTo>
                    <a:lnTo>
                      <a:pt x="15" y="34"/>
                    </a:lnTo>
                    <a:lnTo>
                      <a:pt x="25" y="29"/>
                    </a:lnTo>
                    <a:lnTo>
                      <a:pt x="38" y="25"/>
                    </a:lnTo>
                    <a:lnTo>
                      <a:pt x="53" y="25"/>
                    </a:lnTo>
                    <a:lnTo>
                      <a:pt x="72" y="25"/>
                    </a:lnTo>
                    <a:lnTo>
                      <a:pt x="90" y="25"/>
                    </a:lnTo>
                    <a:lnTo>
                      <a:pt x="110" y="25"/>
                    </a:lnTo>
                    <a:lnTo>
                      <a:pt x="135" y="24"/>
                    </a:lnTo>
                    <a:lnTo>
                      <a:pt x="166" y="19"/>
                    </a:lnTo>
                    <a:lnTo>
                      <a:pt x="201" y="12"/>
                    </a:lnTo>
                    <a:lnTo>
                      <a:pt x="236" y="7"/>
                    </a:lnTo>
                    <a:lnTo>
                      <a:pt x="271" y="2"/>
                    </a:lnTo>
                    <a:lnTo>
                      <a:pt x="299" y="0"/>
                    </a:lnTo>
                    <a:lnTo>
                      <a:pt x="312" y="2"/>
                    </a:lnTo>
                    <a:lnTo>
                      <a:pt x="322" y="4"/>
                    </a:lnTo>
                    <a:lnTo>
                      <a:pt x="329" y="7"/>
                    </a:lnTo>
                    <a:lnTo>
                      <a:pt x="332" y="10"/>
                    </a:lnTo>
                    <a:lnTo>
                      <a:pt x="336" y="17"/>
                    </a:lnTo>
                    <a:lnTo>
                      <a:pt x="336" y="25"/>
                    </a:lnTo>
                    <a:lnTo>
                      <a:pt x="336" y="34"/>
                    </a:lnTo>
                    <a:lnTo>
                      <a:pt x="334" y="44"/>
                    </a:lnTo>
                    <a:lnTo>
                      <a:pt x="327" y="67"/>
                    </a:lnTo>
                    <a:lnTo>
                      <a:pt x="317" y="90"/>
                    </a:lnTo>
                    <a:lnTo>
                      <a:pt x="306" y="113"/>
                    </a:lnTo>
                    <a:lnTo>
                      <a:pt x="291" y="135"/>
                    </a:lnTo>
                    <a:lnTo>
                      <a:pt x="283" y="145"/>
                    </a:lnTo>
                    <a:lnTo>
                      <a:pt x="274" y="153"/>
                    </a:lnTo>
                    <a:lnTo>
                      <a:pt x="266" y="161"/>
                    </a:lnTo>
                    <a:lnTo>
                      <a:pt x="258" y="168"/>
                    </a:lnTo>
                    <a:lnTo>
                      <a:pt x="236" y="181"/>
                    </a:lnTo>
                    <a:lnTo>
                      <a:pt x="208" y="199"/>
                    </a:lnTo>
                    <a:lnTo>
                      <a:pt x="176" y="221"/>
                    </a:lnTo>
                    <a:lnTo>
                      <a:pt x="143" y="242"/>
                    </a:lnTo>
                    <a:lnTo>
                      <a:pt x="126" y="252"/>
                    </a:lnTo>
                    <a:lnTo>
                      <a:pt x="110" y="261"/>
                    </a:lnTo>
                    <a:lnTo>
                      <a:pt x="95" y="267"/>
                    </a:lnTo>
                    <a:lnTo>
                      <a:pt x="81" y="272"/>
                    </a:lnTo>
                    <a:lnTo>
                      <a:pt x="68" y="276"/>
                    </a:lnTo>
                    <a:lnTo>
                      <a:pt x="58" y="276"/>
                    </a:lnTo>
                    <a:lnTo>
                      <a:pt x="55" y="276"/>
                    </a:lnTo>
                    <a:lnTo>
                      <a:pt x="50" y="274"/>
                    </a:lnTo>
                    <a:lnTo>
                      <a:pt x="47" y="272"/>
                    </a:lnTo>
                    <a:lnTo>
                      <a:pt x="45" y="269"/>
                    </a:lnTo>
                    <a:lnTo>
                      <a:pt x="37" y="251"/>
                    </a:lnTo>
                    <a:lnTo>
                      <a:pt x="27" y="224"/>
                    </a:lnTo>
                    <a:lnTo>
                      <a:pt x="18" y="194"/>
                    </a:lnTo>
                    <a:lnTo>
                      <a:pt x="12" y="161"/>
                    </a:lnTo>
                    <a:lnTo>
                      <a:pt x="7" y="128"/>
                    </a:lnTo>
                    <a:lnTo>
                      <a:pt x="2" y="97"/>
                    </a:lnTo>
                    <a:lnTo>
                      <a:pt x="0" y="70"/>
                    </a:lnTo>
                    <a:lnTo>
                      <a:pt x="2" y="5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19" name="Freeform 631"/>
              <p:cNvSpPr>
                <a:spLocks/>
              </p:cNvSpPr>
              <p:nvPr/>
            </p:nvSpPr>
            <p:spPr bwMode="auto">
              <a:xfrm>
                <a:off x="2127" y="3056"/>
                <a:ext cx="316" cy="260"/>
              </a:xfrm>
              <a:custGeom>
                <a:avLst/>
                <a:gdLst>
                  <a:gd name="T0" fmla="*/ 2 w 316"/>
                  <a:gd name="T1" fmla="*/ 48 h 260"/>
                  <a:gd name="T2" fmla="*/ 4 w 316"/>
                  <a:gd name="T3" fmla="*/ 43 h 260"/>
                  <a:gd name="T4" fmla="*/ 7 w 316"/>
                  <a:gd name="T5" fmla="*/ 38 h 260"/>
                  <a:gd name="T6" fmla="*/ 10 w 316"/>
                  <a:gd name="T7" fmla="*/ 35 h 260"/>
                  <a:gd name="T8" fmla="*/ 14 w 316"/>
                  <a:gd name="T9" fmla="*/ 32 h 260"/>
                  <a:gd name="T10" fmla="*/ 24 w 316"/>
                  <a:gd name="T11" fmla="*/ 27 h 260"/>
                  <a:gd name="T12" fmla="*/ 37 w 316"/>
                  <a:gd name="T13" fmla="*/ 25 h 260"/>
                  <a:gd name="T14" fmla="*/ 50 w 316"/>
                  <a:gd name="T15" fmla="*/ 23 h 260"/>
                  <a:gd name="T16" fmla="*/ 67 w 316"/>
                  <a:gd name="T17" fmla="*/ 23 h 260"/>
                  <a:gd name="T18" fmla="*/ 85 w 316"/>
                  <a:gd name="T19" fmla="*/ 23 h 260"/>
                  <a:gd name="T20" fmla="*/ 103 w 316"/>
                  <a:gd name="T21" fmla="*/ 23 h 260"/>
                  <a:gd name="T22" fmla="*/ 127 w 316"/>
                  <a:gd name="T23" fmla="*/ 22 h 260"/>
                  <a:gd name="T24" fmla="*/ 157 w 316"/>
                  <a:gd name="T25" fmla="*/ 17 h 260"/>
                  <a:gd name="T26" fmla="*/ 190 w 316"/>
                  <a:gd name="T27" fmla="*/ 12 h 260"/>
                  <a:gd name="T28" fmla="*/ 223 w 316"/>
                  <a:gd name="T29" fmla="*/ 7 h 260"/>
                  <a:gd name="T30" fmla="*/ 255 w 316"/>
                  <a:gd name="T31" fmla="*/ 2 h 260"/>
                  <a:gd name="T32" fmla="*/ 283 w 316"/>
                  <a:gd name="T33" fmla="*/ 0 h 260"/>
                  <a:gd name="T34" fmla="*/ 294 w 316"/>
                  <a:gd name="T35" fmla="*/ 2 h 260"/>
                  <a:gd name="T36" fmla="*/ 303 w 316"/>
                  <a:gd name="T37" fmla="*/ 3 h 260"/>
                  <a:gd name="T38" fmla="*/ 309 w 316"/>
                  <a:gd name="T39" fmla="*/ 5 h 260"/>
                  <a:gd name="T40" fmla="*/ 314 w 316"/>
                  <a:gd name="T41" fmla="*/ 10 h 260"/>
                  <a:gd name="T42" fmla="*/ 316 w 316"/>
                  <a:gd name="T43" fmla="*/ 17 h 260"/>
                  <a:gd name="T44" fmla="*/ 316 w 316"/>
                  <a:gd name="T45" fmla="*/ 23 h 260"/>
                  <a:gd name="T46" fmla="*/ 316 w 316"/>
                  <a:gd name="T47" fmla="*/ 32 h 260"/>
                  <a:gd name="T48" fmla="*/ 314 w 316"/>
                  <a:gd name="T49" fmla="*/ 42 h 260"/>
                  <a:gd name="T50" fmla="*/ 309 w 316"/>
                  <a:gd name="T51" fmla="*/ 61 h 260"/>
                  <a:gd name="T52" fmla="*/ 299 w 316"/>
                  <a:gd name="T53" fmla="*/ 85 h 260"/>
                  <a:gd name="T54" fmla="*/ 288 w 316"/>
                  <a:gd name="T55" fmla="*/ 106 h 260"/>
                  <a:gd name="T56" fmla="*/ 275 w 316"/>
                  <a:gd name="T57" fmla="*/ 128 h 260"/>
                  <a:gd name="T58" fmla="*/ 266 w 316"/>
                  <a:gd name="T59" fmla="*/ 136 h 260"/>
                  <a:gd name="T60" fmla="*/ 260 w 316"/>
                  <a:gd name="T61" fmla="*/ 144 h 260"/>
                  <a:gd name="T62" fmla="*/ 251 w 316"/>
                  <a:gd name="T63" fmla="*/ 151 h 260"/>
                  <a:gd name="T64" fmla="*/ 243 w 316"/>
                  <a:gd name="T65" fmla="*/ 158 h 260"/>
                  <a:gd name="T66" fmla="*/ 223 w 316"/>
                  <a:gd name="T67" fmla="*/ 171 h 260"/>
                  <a:gd name="T68" fmla="*/ 196 w 316"/>
                  <a:gd name="T69" fmla="*/ 189 h 260"/>
                  <a:gd name="T70" fmla="*/ 167 w 316"/>
                  <a:gd name="T71" fmla="*/ 209 h 260"/>
                  <a:gd name="T72" fmla="*/ 135 w 316"/>
                  <a:gd name="T73" fmla="*/ 229 h 260"/>
                  <a:gd name="T74" fmla="*/ 118 w 316"/>
                  <a:gd name="T75" fmla="*/ 237 h 260"/>
                  <a:gd name="T76" fmla="*/ 103 w 316"/>
                  <a:gd name="T77" fmla="*/ 245 h 260"/>
                  <a:gd name="T78" fmla="*/ 90 w 316"/>
                  <a:gd name="T79" fmla="*/ 252 h 260"/>
                  <a:gd name="T80" fmla="*/ 77 w 316"/>
                  <a:gd name="T81" fmla="*/ 257 h 260"/>
                  <a:gd name="T82" fmla="*/ 65 w 316"/>
                  <a:gd name="T83" fmla="*/ 260 h 260"/>
                  <a:gd name="T84" fmla="*/ 55 w 316"/>
                  <a:gd name="T85" fmla="*/ 260 h 260"/>
                  <a:gd name="T86" fmla="*/ 52 w 316"/>
                  <a:gd name="T87" fmla="*/ 260 h 260"/>
                  <a:gd name="T88" fmla="*/ 47 w 316"/>
                  <a:gd name="T89" fmla="*/ 259 h 260"/>
                  <a:gd name="T90" fmla="*/ 45 w 316"/>
                  <a:gd name="T91" fmla="*/ 255 h 260"/>
                  <a:gd name="T92" fmla="*/ 42 w 316"/>
                  <a:gd name="T93" fmla="*/ 254 h 260"/>
                  <a:gd name="T94" fmla="*/ 34 w 316"/>
                  <a:gd name="T95" fmla="*/ 235 h 260"/>
                  <a:gd name="T96" fmla="*/ 25 w 316"/>
                  <a:gd name="T97" fmla="*/ 212 h 260"/>
                  <a:gd name="T98" fmla="*/ 19 w 316"/>
                  <a:gd name="T99" fmla="*/ 182 h 260"/>
                  <a:gd name="T100" fmla="*/ 12 w 316"/>
                  <a:gd name="T101" fmla="*/ 151 h 260"/>
                  <a:gd name="T102" fmla="*/ 5 w 316"/>
                  <a:gd name="T103" fmla="*/ 119 h 260"/>
                  <a:gd name="T104" fmla="*/ 2 w 316"/>
                  <a:gd name="T105" fmla="*/ 91 h 260"/>
                  <a:gd name="T106" fmla="*/ 0 w 316"/>
                  <a:gd name="T107" fmla="*/ 66 h 260"/>
                  <a:gd name="T108" fmla="*/ 2 w 316"/>
                  <a:gd name="T109" fmla="*/ 48 h 26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16"/>
                  <a:gd name="T166" fmla="*/ 0 h 260"/>
                  <a:gd name="T167" fmla="*/ 316 w 316"/>
                  <a:gd name="T168" fmla="*/ 260 h 26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16" h="260">
                    <a:moveTo>
                      <a:pt x="2" y="48"/>
                    </a:moveTo>
                    <a:lnTo>
                      <a:pt x="4" y="43"/>
                    </a:lnTo>
                    <a:lnTo>
                      <a:pt x="7" y="38"/>
                    </a:lnTo>
                    <a:lnTo>
                      <a:pt x="10" y="35"/>
                    </a:lnTo>
                    <a:lnTo>
                      <a:pt x="14" y="32"/>
                    </a:lnTo>
                    <a:lnTo>
                      <a:pt x="24" y="27"/>
                    </a:lnTo>
                    <a:lnTo>
                      <a:pt x="37" y="25"/>
                    </a:lnTo>
                    <a:lnTo>
                      <a:pt x="50" y="23"/>
                    </a:lnTo>
                    <a:lnTo>
                      <a:pt x="67" y="23"/>
                    </a:lnTo>
                    <a:lnTo>
                      <a:pt x="85" y="23"/>
                    </a:lnTo>
                    <a:lnTo>
                      <a:pt x="103" y="23"/>
                    </a:lnTo>
                    <a:lnTo>
                      <a:pt x="127" y="22"/>
                    </a:lnTo>
                    <a:lnTo>
                      <a:pt x="157" y="17"/>
                    </a:lnTo>
                    <a:lnTo>
                      <a:pt x="190" y="12"/>
                    </a:lnTo>
                    <a:lnTo>
                      <a:pt x="223" y="7"/>
                    </a:lnTo>
                    <a:lnTo>
                      <a:pt x="255" y="2"/>
                    </a:lnTo>
                    <a:lnTo>
                      <a:pt x="283" y="0"/>
                    </a:lnTo>
                    <a:lnTo>
                      <a:pt x="294" y="2"/>
                    </a:lnTo>
                    <a:lnTo>
                      <a:pt x="303" y="3"/>
                    </a:lnTo>
                    <a:lnTo>
                      <a:pt x="309" y="5"/>
                    </a:lnTo>
                    <a:lnTo>
                      <a:pt x="314" y="10"/>
                    </a:lnTo>
                    <a:lnTo>
                      <a:pt x="316" y="17"/>
                    </a:lnTo>
                    <a:lnTo>
                      <a:pt x="316" y="23"/>
                    </a:lnTo>
                    <a:lnTo>
                      <a:pt x="316" y="32"/>
                    </a:lnTo>
                    <a:lnTo>
                      <a:pt x="314" y="42"/>
                    </a:lnTo>
                    <a:lnTo>
                      <a:pt x="309" y="61"/>
                    </a:lnTo>
                    <a:lnTo>
                      <a:pt x="299" y="85"/>
                    </a:lnTo>
                    <a:lnTo>
                      <a:pt x="288" y="106"/>
                    </a:lnTo>
                    <a:lnTo>
                      <a:pt x="275" y="128"/>
                    </a:lnTo>
                    <a:lnTo>
                      <a:pt x="266" y="136"/>
                    </a:lnTo>
                    <a:lnTo>
                      <a:pt x="260" y="144"/>
                    </a:lnTo>
                    <a:lnTo>
                      <a:pt x="251" y="151"/>
                    </a:lnTo>
                    <a:lnTo>
                      <a:pt x="243" y="158"/>
                    </a:lnTo>
                    <a:lnTo>
                      <a:pt x="223" y="171"/>
                    </a:lnTo>
                    <a:lnTo>
                      <a:pt x="196" y="189"/>
                    </a:lnTo>
                    <a:lnTo>
                      <a:pt x="167" y="209"/>
                    </a:lnTo>
                    <a:lnTo>
                      <a:pt x="135" y="229"/>
                    </a:lnTo>
                    <a:lnTo>
                      <a:pt x="118" y="237"/>
                    </a:lnTo>
                    <a:lnTo>
                      <a:pt x="103" y="245"/>
                    </a:lnTo>
                    <a:lnTo>
                      <a:pt x="90" y="252"/>
                    </a:lnTo>
                    <a:lnTo>
                      <a:pt x="77" y="257"/>
                    </a:lnTo>
                    <a:lnTo>
                      <a:pt x="65" y="260"/>
                    </a:lnTo>
                    <a:lnTo>
                      <a:pt x="55" y="260"/>
                    </a:lnTo>
                    <a:lnTo>
                      <a:pt x="52" y="260"/>
                    </a:lnTo>
                    <a:lnTo>
                      <a:pt x="47" y="259"/>
                    </a:lnTo>
                    <a:lnTo>
                      <a:pt x="45" y="255"/>
                    </a:lnTo>
                    <a:lnTo>
                      <a:pt x="42" y="254"/>
                    </a:lnTo>
                    <a:lnTo>
                      <a:pt x="34" y="235"/>
                    </a:lnTo>
                    <a:lnTo>
                      <a:pt x="25" y="212"/>
                    </a:lnTo>
                    <a:lnTo>
                      <a:pt x="19" y="182"/>
                    </a:lnTo>
                    <a:lnTo>
                      <a:pt x="12" y="151"/>
                    </a:lnTo>
                    <a:lnTo>
                      <a:pt x="5" y="119"/>
                    </a:lnTo>
                    <a:lnTo>
                      <a:pt x="2" y="91"/>
                    </a:lnTo>
                    <a:lnTo>
                      <a:pt x="0" y="66"/>
                    </a:lnTo>
                    <a:lnTo>
                      <a:pt x="2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0" name="Freeform 632"/>
              <p:cNvSpPr>
                <a:spLocks/>
              </p:cNvSpPr>
              <p:nvPr/>
            </p:nvSpPr>
            <p:spPr bwMode="auto">
              <a:xfrm>
                <a:off x="2136" y="3063"/>
                <a:ext cx="297" cy="245"/>
              </a:xfrm>
              <a:custGeom>
                <a:avLst/>
                <a:gdLst>
                  <a:gd name="T0" fmla="*/ 1 w 297"/>
                  <a:gd name="T1" fmla="*/ 45 h 245"/>
                  <a:gd name="T2" fmla="*/ 3 w 297"/>
                  <a:gd name="T3" fmla="*/ 40 h 245"/>
                  <a:gd name="T4" fmla="*/ 6 w 297"/>
                  <a:gd name="T5" fmla="*/ 36 h 245"/>
                  <a:gd name="T6" fmla="*/ 8 w 297"/>
                  <a:gd name="T7" fmla="*/ 33 h 245"/>
                  <a:gd name="T8" fmla="*/ 13 w 297"/>
                  <a:gd name="T9" fmla="*/ 30 h 245"/>
                  <a:gd name="T10" fmla="*/ 21 w 297"/>
                  <a:gd name="T11" fmla="*/ 25 h 245"/>
                  <a:gd name="T12" fmla="*/ 33 w 297"/>
                  <a:gd name="T13" fmla="*/ 23 h 245"/>
                  <a:gd name="T14" fmla="*/ 48 w 297"/>
                  <a:gd name="T15" fmla="*/ 21 h 245"/>
                  <a:gd name="T16" fmla="*/ 63 w 297"/>
                  <a:gd name="T17" fmla="*/ 21 h 245"/>
                  <a:gd name="T18" fmla="*/ 79 w 297"/>
                  <a:gd name="T19" fmla="*/ 21 h 245"/>
                  <a:gd name="T20" fmla="*/ 96 w 297"/>
                  <a:gd name="T21" fmla="*/ 21 h 245"/>
                  <a:gd name="T22" fmla="*/ 118 w 297"/>
                  <a:gd name="T23" fmla="*/ 20 h 245"/>
                  <a:gd name="T24" fmla="*/ 146 w 297"/>
                  <a:gd name="T25" fmla="*/ 16 h 245"/>
                  <a:gd name="T26" fmla="*/ 177 w 297"/>
                  <a:gd name="T27" fmla="*/ 11 h 245"/>
                  <a:gd name="T28" fmla="*/ 209 w 297"/>
                  <a:gd name="T29" fmla="*/ 6 h 245"/>
                  <a:gd name="T30" fmla="*/ 239 w 297"/>
                  <a:gd name="T31" fmla="*/ 1 h 245"/>
                  <a:gd name="T32" fmla="*/ 266 w 297"/>
                  <a:gd name="T33" fmla="*/ 0 h 245"/>
                  <a:gd name="T34" fmla="*/ 276 w 297"/>
                  <a:gd name="T35" fmla="*/ 1 h 245"/>
                  <a:gd name="T36" fmla="*/ 284 w 297"/>
                  <a:gd name="T37" fmla="*/ 3 h 245"/>
                  <a:gd name="T38" fmla="*/ 290 w 297"/>
                  <a:gd name="T39" fmla="*/ 5 h 245"/>
                  <a:gd name="T40" fmla="*/ 294 w 297"/>
                  <a:gd name="T41" fmla="*/ 10 h 245"/>
                  <a:gd name="T42" fmla="*/ 295 w 297"/>
                  <a:gd name="T43" fmla="*/ 15 h 245"/>
                  <a:gd name="T44" fmla="*/ 297 w 297"/>
                  <a:gd name="T45" fmla="*/ 21 h 245"/>
                  <a:gd name="T46" fmla="*/ 297 w 297"/>
                  <a:gd name="T47" fmla="*/ 30 h 245"/>
                  <a:gd name="T48" fmla="*/ 295 w 297"/>
                  <a:gd name="T49" fmla="*/ 38 h 245"/>
                  <a:gd name="T50" fmla="*/ 289 w 297"/>
                  <a:gd name="T51" fmla="*/ 58 h 245"/>
                  <a:gd name="T52" fmla="*/ 280 w 297"/>
                  <a:gd name="T53" fmla="*/ 79 h 245"/>
                  <a:gd name="T54" fmla="*/ 271 w 297"/>
                  <a:gd name="T55" fmla="*/ 99 h 245"/>
                  <a:gd name="T56" fmla="*/ 257 w 297"/>
                  <a:gd name="T57" fmla="*/ 119 h 245"/>
                  <a:gd name="T58" fmla="*/ 251 w 297"/>
                  <a:gd name="T59" fmla="*/ 127 h 245"/>
                  <a:gd name="T60" fmla="*/ 242 w 297"/>
                  <a:gd name="T61" fmla="*/ 136 h 245"/>
                  <a:gd name="T62" fmla="*/ 236 w 297"/>
                  <a:gd name="T63" fmla="*/ 142 h 245"/>
                  <a:gd name="T64" fmla="*/ 227 w 297"/>
                  <a:gd name="T65" fmla="*/ 147 h 245"/>
                  <a:gd name="T66" fmla="*/ 209 w 297"/>
                  <a:gd name="T67" fmla="*/ 161 h 245"/>
                  <a:gd name="T68" fmla="*/ 184 w 297"/>
                  <a:gd name="T69" fmla="*/ 177 h 245"/>
                  <a:gd name="T70" fmla="*/ 156 w 297"/>
                  <a:gd name="T71" fmla="*/ 195 h 245"/>
                  <a:gd name="T72" fmla="*/ 126 w 297"/>
                  <a:gd name="T73" fmla="*/ 214 h 245"/>
                  <a:gd name="T74" fmla="*/ 96 w 297"/>
                  <a:gd name="T75" fmla="*/ 230 h 245"/>
                  <a:gd name="T76" fmla="*/ 71 w 297"/>
                  <a:gd name="T77" fmla="*/ 242 h 245"/>
                  <a:gd name="T78" fmla="*/ 61 w 297"/>
                  <a:gd name="T79" fmla="*/ 243 h 245"/>
                  <a:gd name="T80" fmla="*/ 51 w 297"/>
                  <a:gd name="T81" fmla="*/ 245 h 245"/>
                  <a:gd name="T82" fmla="*/ 48 w 297"/>
                  <a:gd name="T83" fmla="*/ 243 h 245"/>
                  <a:gd name="T84" fmla="*/ 45 w 297"/>
                  <a:gd name="T85" fmla="*/ 242 h 245"/>
                  <a:gd name="T86" fmla="*/ 41 w 297"/>
                  <a:gd name="T87" fmla="*/ 240 h 245"/>
                  <a:gd name="T88" fmla="*/ 40 w 297"/>
                  <a:gd name="T89" fmla="*/ 238 h 245"/>
                  <a:gd name="T90" fmla="*/ 31 w 297"/>
                  <a:gd name="T91" fmla="*/ 222 h 245"/>
                  <a:gd name="T92" fmla="*/ 23 w 297"/>
                  <a:gd name="T93" fmla="*/ 199 h 245"/>
                  <a:gd name="T94" fmla="*/ 16 w 297"/>
                  <a:gd name="T95" fmla="*/ 172 h 245"/>
                  <a:gd name="T96" fmla="*/ 10 w 297"/>
                  <a:gd name="T97" fmla="*/ 142 h 245"/>
                  <a:gd name="T98" fmla="*/ 5 w 297"/>
                  <a:gd name="T99" fmla="*/ 112 h 245"/>
                  <a:gd name="T100" fmla="*/ 1 w 297"/>
                  <a:gd name="T101" fmla="*/ 84 h 245"/>
                  <a:gd name="T102" fmla="*/ 0 w 297"/>
                  <a:gd name="T103" fmla="*/ 61 h 245"/>
                  <a:gd name="T104" fmla="*/ 1 w 297"/>
                  <a:gd name="T105" fmla="*/ 45 h 24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97"/>
                  <a:gd name="T160" fmla="*/ 0 h 245"/>
                  <a:gd name="T161" fmla="*/ 297 w 297"/>
                  <a:gd name="T162" fmla="*/ 245 h 24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97" h="245">
                    <a:moveTo>
                      <a:pt x="1" y="45"/>
                    </a:moveTo>
                    <a:lnTo>
                      <a:pt x="3" y="40"/>
                    </a:lnTo>
                    <a:lnTo>
                      <a:pt x="6" y="36"/>
                    </a:lnTo>
                    <a:lnTo>
                      <a:pt x="8" y="33"/>
                    </a:lnTo>
                    <a:lnTo>
                      <a:pt x="13" y="30"/>
                    </a:lnTo>
                    <a:lnTo>
                      <a:pt x="21" y="25"/>
                    </a:lnTo>
                    <a:lnTo>
                      <a:pt x="33" y="23"/>
                    </a:lnTo>
                    <a:lnTo>
                      <a:pt x="48" y="21"/>
                    </a:lnTo>
                    <a:lnTo>
                      <a:pt x="63" y="21"/>
                    </a:lnTo>
                    <a:lnTo>
                      <a:pt x="79" y="21"/>
                    </a:lnTo>
                    <a:lnTo>
                      <a:pt x="96" y="21"/>
                    </a:lnTo>
                    <a:lnTo>
                      <a:pt x="118" y="20"/>
                    </a:lnTo>
                    <a:lnTo>
                      <a:pt x="146" y="16"/>
                    </a:lnTo>
                    <a:lnTo>
                      <a:pt x="177" y="11"/>
                    </a:lnTo>
                    <a:lnTo>
                      <a:pt x="209" y="6"/>
                    </a:lnTo>
                    <a:lnTo>
                      <a:pt x="239" y="1"/>
                    </a:lnTo>
                    <a:lnTo>
                      <a:pt x="266" y="0"/>
                    </a:lnTo>
                    <a:lnTo>
                      <a:pt x="276" y="1"/>
                    </a:lnTo>
                    <a:lnTo>
                      <a:pt x="284" y="3"/>
                    </a:lnTo>
                    <a:lnTo>
                      <a:pt x="290" y="5"/>
                    </a:lnTo>
                    <a:lnTo>
                      <a:pt x="294" y="10"/>
                    </a:lnTo>
                    <a:lnTo>
                      <a:pt x="295" y="15"/>
                    </a:lnTo>
                    <a:lnTo>
                      <a:pt x="297" y="21"/>
                    </a:lnTo>
                    <a:lnTo>
                      <a:pt x="297" y="30"/>
                    </a:lnTo>
                    <a:lnTo>
                      <a:pt x="295" y="38"/>
                    </a:lnTo>
                    <a:lnTo>
                      <a:pt x="289" y="58"/>
                    </a:lnTo>
                    <a:lnTo>
                      <a:pt x="280" y="79"/>
                    </a:lnTo>
                    <a:lnTo>
                      <a:pt x="271" y="99"/>
                    </a:lnTo>
                    <a:lnTo>
                      <a:pt x="257" y="119"/>
                    </a:lnTo>
                    <a:lnTo>
                      <a:pt x="251" y="127"/>
                    </a:lnTo>
                    <a:lnTo>
                      <a:pt x="242" y="136"/>
                    </a:lnTo>
                    <a:lnTo>
                      <a:pt x="236" y="142"/>
                    </a:lnTo>
                    <a:lnTo>
                      <a:pt x="227" y="147"/>
                    </a:lnTo>
                    <a:lnTo>
                      <a:pt x="209" y="161"/>
                    </a:lnTo>
                    <a:lnTo>
                      <a:pt x="184" y="177"/>
                    </a:lnTo>
                    <a:lnTo>
                      <a:pt x="156" y="195"/>
                    </a:lnTo>
                    <a:lnTo>
                      <a:pt x="126" y="214"/>
                    </a:lnTo>
                    <a:lnTo>
                      <a:pt x="96" y="230"/>
                    </a:lnTo>
                    <a:lnTo>
                      <a:pt x="71" y="242"/>
                    </a:lnTo>
                    <a:lnTo>
                      <a:pt x="61" y="243"/>
                    </a:lnTo>
                    <a:lnTo>
                      <a:pt x="51" y="245"/>
                    </a:lnTo>
                    <a:lnTo>
                      <a:pt x="48" y="243"/>
                    </a:lnTo>
                    <a:lnTo>
                      <a:pt x="45" y="242"/>
                    </a:lnTo>
                    <a:lnTo>
                      <a:pt x="41" y="240"/>
                    </a:lnTo>
                    <a:lnTo>
                      <a:pt x="40" y="238"/>
                    </a:lnTo>
                    <a:lnTo>
                      <a:pt x="31" y="222"/>
                    </a:lnTo>
                    <a:lnTo>
                      <a:pt x="23" y="199"/>
                    </a:lnTo>
                    <a:lnTo>
                      <a:pt x="16" y="172"/>
                    </a:lnTo>
                    <a:lnTo>
                      <a:pt x="10" y="142"/>
                    </a:lnTo>
                    <a:lnTo>
                      <a:pt x="5" y="112"/>
                    </a:lnTo>
                    <a:lnTo>
                      <a:pt x="1" y="84"/>
                    </a:lnTo>
                    <a:lnTo>
                      <a:pt x="0" y="61"/>
                    </a:lnTo>
                    <a:lnTo>
                      <a:pt x="1" y="4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1" name="Freeform 633"/>
              <p:cNvSpPr>
                <a:spLocks/>
              </p:cNvSpPr>
              <p:nvPr/>
            </p:nvSpPr>
            <p:spPr bwMode="auto">
              <a:xfrm>
                <a:off x="2144" y="3069"/>
                <a:ext cx="277" cy="229"/>
              </a:xfrm>
              <a:custGeom>
                <a:avLst/>
                <a:gdLst>
                  <a:gd name="T0" fmla="*/ 2 w 277"/>
                  <a:gd name="T1" fmla="*/ 43 h 229"/>
                  <a:gd name="T2" fmla="*/ 3 w 277"/>
                  <a:gd name="T3" fmla="*/ 39 h 229"/>
                  <a:gd name="T4" fmla="*/ 5 w 277"/>
                  <a:gd name="T5" fmla="*/ 34 h 229"/>
                  <a:gd name="T6" fmla="*/ 8 w 277"/>
                  <a:gd name="T7" fmla="*/ 30 h 229"/>
                  <a:gd name="T8" fmla="*/ 12 w 277"/>
                  <a:gd name="T9" fmla="*/ 29 h 229"/>
                  <a:gd name="T10" fmla="*/ 20 w 277"/>
                  <a:gd name="T11" fmla="*/ 24 h 229"/>
                  <a:gd name="T12" fmla="*/ 32 w 277"/>
                  <a:gd name="T13" fmla="*/ 22 h 229"/>
                  <a:gd name="T14" fmla="*/ 45 w 277"/>
                  <a:gd name="T15" fmla="*/ 20 h 229"/>
                  <a:gd name="T16" fmla="*/ 58 w 277"/>
                  <a:gd name="T17" fmla="*/ 20 h 229"/>
                  <a:gd name="T18" fmla="*/ 75 w 277"/>
                  <a:gd name="T19" fmla="*/ 20 h 229"/>
                  <a:gd name="T20" fmla="*/ 91 w 277"/>
                  <a:gd name="T21" fmla="*/ 22 h 229"/>
                  <a:gd name="T22" fmla="*/ 111 w 277"/>
                  <a:gd name="T23" fmla="*/ 20 h 229"/>
                  <a:gd name="T24" fmla="*/ 136 w 277"/>
                  <a:gd name="T25" fmla="*/ 15 h 229"/>
                  <a:gd name="T26" fmla="*/ 166 w 277"/>
                  <a:gd name="T27" fmla="*/ 10 h 229"/>
                  <a:gd name="T28" fmla="*/ 196 w 277"/>
                  <a:gd name="T29" fmla="*/ 5 h 229"/>
                  <a:gd name="T30" fmla="*/ 224 w 277"/>
                  <a:gd name="T31" fmla="*/ 2 h 229"/>
                  <a:gd name="T32" fmla="*/ 248 w 277"/>
                  <a:gd name="T33" fmla="*/ 0 h 229"/>
                  <a:gd name="T34" fmla="*/ 258 w 277"/>
                  <a:gd name="T35" fmla="*/ 2 h 229"/>
                  <a:gd name="T36" fmla="*/ 266 w 277"/>
                  <a:gd name="T37" fmla="*/ 4 h 229"/>
                  <a:gd name="T38" fmla="*/ 272 w 277"/>
                  <a:gd name="T39" fmla="*/ 5 h 229"/>
                  <a:gd name="T40" fmla="*/ 276 w 277"/>
                  <a:gd name="T41" fmla="*/ 10 h 229"/>
                  <a:gd name="T42" fmla="*/ 277 w 277"/>
                  <a:gd name="T43" fmla="*/ 15 h 229"/>
                  <a:gd name="T44" fmla="*/ 277 w 277"/>
                  <a:gd name="T45" fmla="*/ 22 h 229"/>
                  <a:gd name="T46" fmla="*/ 277 w 277"/>
                  <a:gd name="T47" fmla="*/ 29 h 229"/>
                  <a:gd name="T48" fmla="*/ 276 w 277"/>
                  <a:gd name="T49" fmla="*/ 37 h 229"/>
                  <a:gd name="T50" fmla="*/ 271 w 277"/>
                  <a:gd name="T51" fmla="*/ 55 h 229"/>
                  <a:gd name="T52" fmla="*/ 263 w 277"/>
                  <a:gd name="T53" fmla="*/ 75 h 229"/>
                  <a:gd name="T54" fmla="*/ 253 w 277"/>
                  <a:gd name="T55" fmla="*/ 95 h 229"/>
                  <a:gd name="T56" fmla="*/ 241 w 277"/>
                  <a:gd name="T57" fmla="*/ 113 h 229"/>
                  <a:gd name="T58" fmla="*/ 234 w 277"/>
                  <a:gd name="T59" fmla="*/ 120 h 229"/>
                  <a:gd name="T60" fmla="*/ 228 w 277"/>
                  <a:gd name="T61" fmla="*/ 128 h 229"/>
                  <a:gd name="T62" fmla="*/ 219 w 277"/>
                  <a:gd name="T63" fmla="*/ 135 h 229"/>
                  <a:gd name="T64" fmla="*/ 213 w 277"/>
                  <a:gd name="T65" fmla="*/ 140 h 229"/>
                  <a:gd name="T66" fmla="*/ 196 w 277"/>
                  <a:gd name="T67" fmla="*/ 151 h 229"/>
                  <a:gd name="T68" fmla="*/ 173 w 277"/>
                  <a:gd name="T69" fmla="*/ 166 h 229"/>
                  <a:gd name="T70" fmla="*/ 146 w 277"/>
                  <a:gd name="T71" fmla="*/ 184 h 229"/>
                  <a:gd name="T72" fmla="*/ 118 w 277"/>
                  <a:gd name="T73" fmla="*/ 201 h 229"/>
                  <a:gd name="T74" fmla="*/ 91 w 277"/>
                  <a:gd name="T75" fmla="*/ 216 h 229"/>
                  <a:gd name="T76" fmla="*/ 66 w 277"/>
                  <a:gd name="T77" fmla="*/ 226 h 229"/>
                  <a:gd name="T78" fmla="*/ 56 w 277"/>
                  <a:gd name="T79" fmla="*/ 229 h 229"/>
                  <a:gd name="T80" fmla="*/ 48 w 277"/>
                  <a:gd name="T81" fmla="*/ 229 h 229"/>
                  <a:gd name="T82" fmla="*/ 42 w 277"/>
                  <a:gd name="T83" fmla="*/ 227 h 229"/>
                  <a:gd name="T84" fmla="*/ 37 w 277"/>
                  <a:gd name="T85" fmla="*/ 222 h 229"/>
                  <a:gd name="T86" fmla="*/ 30 w 277"/>
                  <a:gd name="T87" fmla="*/ 208 h 229"/>
                  <a:gd name="T88" fmla="*/ 22 w 277"/>
                  <a:gd name="T89" fmla="*/ 186 h 229"/>
                  <a:gd name="T90" fmla="*/ 15 w 277"/>
                  <a:gd name="T91" fmla="*/ 161 h 229"/>
                  <a:gd name="T92" fmla="*/ 10 w 277"/>
                  <a:gd name="T93" fmla="*/ 133 h 229"/>
                  <a:gd name="T94" fmla="*/ 5 w 277"/>
                  <a:gd name="T95" fmla="*/ 106 h 229"/>
                  <a:gd name="T96" fmla="*/ 2 w 277"/>
                  <a:gd name="T97" fmla="*/ 80 h 229"/>
                  <a:gd name="T98" fmla="*/ 0 w 277"/>
                  <a:gd name="T99" fmla="*/ 58 h 229"/>
                  <a:gd name="T100" fmla="*/ 2 w 277"/>
                  <a:gd name="T101" fmla="*/ 43 h 22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77"/>
                  <a:gd name="T154" fmla="*/ 0 h 229"/>
                  <a:gd name="T155" fmla="*/ 277 w 277"/>
                  <a:gd name="T156" fmla="*/ 229 h 22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77" h="229">
                    <a:moveTo>
                      <a:pt x="2" y="43"/>
                    </a:moveTo>
                    <a:lnTo>
                      <a:pt x="3" y="39"/>
                    </a:lnTo>
                    <a:lnTo>
                      <a:pt x="5" y="34"/>
                    </a:lnTo>
                    <a:lnTo>
                      <a:pt x="8" y="30"/>
                    </a:lnTo>
                    <a:lnTo>
                      <a:pt x="12" y="29"/>
                    </a:lnTo>
                    <a:lnTo>
                      <a:pt x="20" y="24"/>
                    </a:lnTo>
                    <a:lnTo>
                      <a:pt x="32" y="22"/>
                    </a:lnTo>
                    <a:lnTo>
                      <a:pt x="45" y="20"/>
                    </a:lnTo>
                    <a:lnTo>
                      <a:pt x="58" y="20"/>
                    </a:lnTo>
                    <a:lnTo>
                      <a:pt x="75" y="20"/>
                    </a:lnTo>
                    <a:lnTo>
                      <a:pt x="91" y="22"/>
                    </a:lnTo>
                    <a:lnTo>
                      <a:pt x="111" y="20"/>
                    </a:lnTo>
                    <a:lnTo>
                      <a:pt x="136" y="15"/>
                    </a:lnTo>
                    <a:lnTo>
                      <a:pt x="166" y="10"/>
                    </a:lnTo>
                    <a:lnTo>
                      <a:pt x="196" y="5"/>
                    </a:lnTo>
                    <a:lnTo>
                      <a:pt x="224" y="2"/>
                    </a:lnTo>
                    <a:lnTo>
                      <a:pt x="248" y="0"/>
                    </a:lnTo>
                    <a:lnTo>
                      <a:pt x="258" y="2"/>
                    </a:lnTo>
                    <a:lnTo>
                      <a:pt x="266" y="4"/>
                    </a:lnTo>
                    <a:lnTo>
                      <a:pt x="272" y="5"/>
                    </a:lnTo>
                    <a:lnTo>
                      <a:pt x="276" y="10"/>
                    </a:lnTo>
                    <a:lnTo>
                      <a:pt x="277" y="15"/>
                    </a:lnTo>
                    <a:lnTo>
                      <a:pt x="277" y="22"/>
                    </a:lnTo>
                    <a:lnTo>
                      <a:pt x="277" y="29"/>
                    </a:lnTo>
                    <a:lnTo>
                      <a:pt x="276" y="37"/>
                    </a:lnTo>
                    <a:lnTo>
                      <a:pt x="271" y="55"/>
                    </a:lnTo>
                    <a:lnTo>
                      <a:pt x="263" y="75"/>
                    </a:lnTo>
                    <a:lnTo>
                      <a:pt x="253" y="95"/>
                    </a:lnTo>
                    <a:lnTo>
                      <a:pt x="241" y="113"/>
                    </a:lnTo>
                    <a:lnTo>
                      <a:pt x="234" y="120"/>
                    </a:lnTo>
                    <a:lnTo>
                      <a:pt x="228" y="128"/>
                    </a:lnTo>
                    <a:lnTo>
                      <a:pt x="219" y="135"/>
                    </a:lnTo>
                    <a:lnTo>
                      <a:pt x="213" y="140"/>
                    </a:lnTo>
                    <a:lnTo>
                      <a:pt x="196" y="151"/>
                    </a:lnTo>
                    <a:lnTo>
                      <a:pt x="173" y="166"/>
                    </a:lnTo>
                    <a:lnTo>
                      <a:pt x="146" y="184"/>
                    </a:lnTo>
                    <a:lnTo>
                      <a:pt x="118" y="201"/>
                    </a:lnTo>
                    <a:lnTo>
                      <a:pt x="91" y="216"/>
                    </a:lnTo>
                    <a:lnTo>
                      <a:pt x="66" y="226"/>
                    </a:lnTo>
                    <a:lnTo>
                      <a:pt x="56" y="229"/>
                    </a:lnTo>
                    <a:lnTo>
                      <a:pt x="48" y="229"/>
                    </a:lnTo>
                    <a:lnTo>
                      <a:pt x="42" y="227"/>
                    </a:lnTo>
                    <a:lnTo>
                      <a:pt x="37" y="222"/>
                    </a:lnTo>
                    <a:lnTo>
                      <a:pt x="30" y="208"/>
                    </a:lnTo>
                    <a:lnTo>
                      <a:pt x="22" y="186"/>
                    </a:lnTo>
                    <a:lnTo>
                      <a:pt x="15" y="161"/>
                    </a:lnTo>
                    <a:lnTo>
                      <a:pt x="10" y="133"/>
                    </a:lnTo>
                    <a:lnTo>
                      <a:pt x="5" y="106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2" y="4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2" name="Freeform 634"/>
              <p:cNvSpPr>
                <a:spLocks/>
              </p:cNvSpPr>
              <p:nvPr/>
            </p:nvSpPr>
            <p:spPr bwMode="auto">
              <a:xfrm>
                <a:off x="2152" y="3076"/>
                <a:ext cx="260" cy="214"/>
              </a:xfrm>
              <a:custGeom>
                <a:avLst/>
                <a:gdLst>
                  <a:gd name="T0" fmla="*/ 2 w 260"/>
                  <a:gd name="T1" fmla="*/ 40 h 214"/>
                  <a:gd name="T2" fmla="*/ 4 w 260"/>
                  <a:gd name="T3" fmla="*/ 35 h 214"/>
                  <a:gd name="T4" fmla="*/ 5 w 260"/>
                  <a:gd name="T5" fmla="*/ 32 h 214"/>
                  <a:gd name="T6" fmla="*/ 9 w 260"/>
                  <a:gd name="T7" fmla="*/ 28 h 214"/>
                  <a:gd name="T8" fmla="*/ 12 w 260"/>
                  <a:gd name="T9" fmla="*/ 27 h 214"/>
                  <a:gd name="T10" fmla="*/ 19 w 260"/>
                  <a:gd name="T11" fmla="*/ 22 h 214"/>
                  <a:gd name="T12" fmla="*/ 30 w 260"/>
                  <a:gd name="T13" fmla="*/ 20 h 214"/>
                  <a:gd name="T14" fmla="*/ 42 w 260"/>
                  <a:gd name="T15" fmla="*/ 20 h 214"/>
                  <a:gd name="T16" fmla="*/ 55 w 260"/>
                  <a:gd name="T17" fmla="*/ 20 h 214"/>
                  <a:gd name="T18" fmla="*/ 68 w 260"/>
                  <a:gd name="T19" fmla="*/ 20 h 214"/>
                  <a:gd name="T20" fmla="*/ 85 w 260"/>
                  <a:gd name="T21" fmla="*/ 20 h 214"/>
                  <a:gd name="T22" fmla="*/ 103 w 260"/>
                  <a:gd name="T23" fmla="*/ 18 h 214"/>
                  <a:gd name="T24" fmla="*/ 128 w 260"/>
                  <a:gd name="T25" fmla="*/ 15 h 214"/>
                  <a:gd name="T26" fmla="*/ 155 w 260"/>
                  <a:gd name="T27" fmla="*/ 10 h 214"/>
                  <a:gd name="T28" fmla="*/ 183 w 260"/>
                  <a:gd name="T29" fmla="*/ 5 h 214"/>
                  <a:gd name="T30" fmla="*/ 208 w 260"/>
                  <a:gd name="T31" fmla="*/ 2 h 214"/>
                  <a:gd name="T32" fmla="*/ 231 w 260"/>
                  <a:gd name="T33" fmla="*/ 0 h 214"/>
                  <a:gd name="T34" fmla="*/ 241 w 260"/>
                  <a:gd name="T35" fmla="*/ 2 h 214"/>
                  <a:gd name="T36" fmla="*/ 248 w 260"/>
                  <a:gd name="T37" fmla="*/ 3 h 214"/>
                  <a:gd name="T38" fmla="*/ 253 w 260"/>
                  <a:gd name="T39" fmla="*/ 5 h 214"/>
                  <a:gd name="T40" fmla="*/ 256 w 260"/>
                  <a:gd name="T41" fmla="*/ 8 h 214"/>
                  <a:gd name="T42" fmla="*/ 258 w 260"/>
                  <a:gd name="T43" fmla="*/ 13 h 214"/>
                  <a:gd name="T44" fmla="*/ 260 w 260"/>
                  <a:gd name="T45" fmla="*/ 20 h 214"/>
                  <a:gd name="T46" fmla="*/ 258 w 260"/>
                  <a:gd name="T47" fmla="*/ 27 h 214"/>
                  <a:gd name="T48" fmla="*/ 258 w 260"/>
                  <a:gd name="T49" fmla="*/ 35 h 214"/>
                  <a:gd name="T50" fmla="*/ 253 w 260"/>
                  <a:gd name="T51" fmla="*/ 51 h 214"/>
                  <a:gd name="T52" fmla="*/ 245 w 260"/>
                  <a:gd name="T53" fmla="*/ 70 h 214"/>
                  <a:gd name="T54" fmla="*/ 235 w 260"/>
                  <a:gd name="T55" fmla="*/ 88 h 214"/>
                  <a:gd name="T56" fmla="*/ 225 w 260"/>
                  <a:gd name="T57" fmla="*/ 104 h 214"/>
                  <a:gd name="T58" fmla="*/ 211 w 260"/>
                  <a:gd name="T59" fmla="*/ 119 h 214"/>
                  <a:gd name="T60" fmla="*/ 198 w 260"/>
                  <a:gd name="T61" fmla="*/ 129 h 214"/>
                  <a:gd name="T62" fmla="*/ 181 w 260"/>
                  <a:gd name="T63" fmla="*/ 139 h 214"/>
                  <a:gd name="T64" fmla="*/ 160 w 260"/>
                  <a:gd name="T65" fmla="*/ 154 h 214"/>
                  <a:gd name="T66" fmla="*/ 137 w 260"/>
                  <a:gd name="T67" fmla="*/ 171 h 214"/>
                  <a:gd name="T68" fmla="*/ 110 w 260"/>
                  <a:gd name="T69" fmla="*/ 187 h 214"/>
                  <a:gd name="T70" fmla="*/ 85 w 260"/>
                  <a:gd name="T71" fmla="*/ 201 h 214"/>
                  <a:gd name="T72" fmla="*/ 62 w 260"/>
                  <a:gd name="T73" fmla="*/ 210 h 214"/>
                  <a:gd name="T74" fmla="*/ 53 w 260"/>
                  <a:gd name="T75" fmla="*/ 212 h 214"/>
                  <a:gd name="T76" fmla="*/ 45 w 260"/>
                  <a:gd name="T77" fmla="*/ 214 h 214"/>
                  <a:gd name="T78" fmla="*/ 39 w 260"/>
                  <a:gd name="T79" fmla="*/ 212 h 214"/>
                  <a:gd name="T80" fmla="*/ 34 w 260"/>
                  <a:gd name="T81" fmla="*/ 207 h 214"/>
                  <a:gd name="T82" fmla="*/ 27 w 260"/>
                  <a:gd name="T83" fmla="*/ 194 h 214"/>
                  <a:gd name="T84" fmla="*/ 20 w 260"/>
                  <a:gd name="T85" fmla="*/ 174 h 214"/>
                  <a:gd name="T86" fmla="*/ 15 w 260"/>
                  <a:gd name="T87" fmla="*/ 149 h 214"/>
                  <a:gd name="T88" fmla="*/ 9 w 260"/>
                  <a:gd name="T89" fmla="*/ 124 h 214"/>
                  <a:gd name="T90" fmla="*/ 4 w 260"/>
                  <a:gd name="T91" fmla="*/ 98 h 214"/>
                  <a:gd name="T92" fmla="*/ 2 w 260"/>
                  <a:gd name="T93" fmla="*/ 75 h 214"/>
                  <a:gd name="T94" fmla="*/ 0 w 260"/>
                  <a:gd name="T95" fmla="*/ 55 h 214"/>
                  <a:gd name="T96" fmla="*/ 2 w 260"/>
                  <a:gd name="T97" fmla="*/ 40 h 2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214"/>
                  <a:gd name="T149" fmla="*/ 260 w 260"/>
                  <a:gd name="T150" fmla="*/ 214 h 2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214">
                    <a:moveTo>
                      <a:pt x="2" y="40"/>
                    </a:moveTo>
                    <a:lnTo>
                      <a:pt x="4" y="35"/>
                    </a:lnTo>
                    <a:lnTo>
                      <a:pt x="5" y="32"/>
                    </a:lnTo>
                    <a:lnTo>
                      <a:pt x="9" y="28"/>
                    </a:lnTo>
                    <a:lnTo>
                      <a:pt x="12" y="27"/>
                    </a:lnTo>
                    <a:lnTo>
                      <a:pt x="19" y="22"/>
                    </a:lnTo>
                    <a:lnTo>
                      <a:pt x="30" y="20"/>
                    </a:lnTo>
                    <a:lnTo>
                      <a:pt x="42" y="20"/>
                    </a:lnTo>
                    <a:lnTo>
                      <a:pt x="55" y="20"/>
                    </a:lnTo>
                    <a:lnTo>
                      <a:pt x="68" y="20"/>
                    </a:lnTo>
                    <a:lnTo>
                      <a:pt x="85" y="20"/>
                    </a:lnTo>
                    <a:lnTo>
                      <a:pt x="103" y="18"/>
                    </a:lnTo>
                    <a:lnTo>
                      <a:pt x="128" y="15"/>
                    </a:lnTo>
                    <a:lnTo>
                      <a:pt x="155" y="10"/>
                    </a:lnTo>
                    <a:lnTo>
                      <a:pt x="183" y="5"/>
                    </a:lnTo>
                    <a:lnTo>
                      <a:pt x="208" y="2"/>
                    </a:lnTo>
                    <a:lnTo>
                      <a:pt x="231" y="0"/>
                    </a:lnTo>
                    <a:lnTo>
                      <a:pt x="241" y="2"/>
                    </a:lnTo>
                    <a:lnTo>
                      <a:pt x="248" y="3"/>
                    </a:lnTo>
                    <a:lnTo>
                      <a:pt x="253" y="5"/>
                    </a:lnTo>
                    <a:lnTo>
                      <a:pt x="256" y="8"/>
                    </a:lnTo>
                    <a:lnTo>
                      <a:pt x="258" y="13"/>
                    </a:lnTo>
                    <a:lnTo>
                      <a:pt x="260" y="20"/>
                    </a:lnTo>
                    <a:lnTo>
                      <a:pt x="258" y="27"/>
                    </a:lnTo>
                    <a:lnTo>
                      <a:pt x="258" y="35"/>
                    </a:lnTo>
                    <a:lnTo>
                      <a:pt x="253" y="51"/>
                    </a:lnTo>
                    <a:lnTo>
                      <a:pt x="245" y="70"/>
                    </a:lnTo>
                    <a:lnTo>
                      <a:pt x="235" y="88"/>
                    </a:lnTo>
                    <a:lnTo>
                      <a:pt x="225" y="104"/>
                    </a:lnTo>
                    <a:lnTo>
                      <a:pt x="211" y="119"/>
                    </a:lnTo>
                    <a:lnTo>
                      <a:pt x="198" y="129"/>
                    </a:lnTo>
                    <a:lnTo>
                      <a:pt x="181" y="139"/>
                    </a:lnTo>
                    <a:lnTo>
                      <a:pt x="160" y="154"/>
                    </a:lnTo>
                    <a:lnTo>
                      <a:pt x="137" y="171"/>
                    </a:lnTo>
                    <a:lnTo>
                      <a:pt x="110" y="187"/>
                    </a:lnTo>
                    <a:lnTo>
                      <a:pt x="85" y="201"/>
                    </a:lnTo>
                    <a:lnTo>
                      <a:pt x="62" y="210"/>
                    </a:lnTo>
                    <a:lnTo>
                      <a:pt x="53" y="212"/>
                    </a:lnTo>
                    <a:lnTo>
                      <a:pt x="45" y="214"/>
                    </a:lnTo>
                    <a:lnTo>
                      <a:pt x="39" y="212"/>
                    </a:lnTo>
                    <a:lnTo>
                      <a:pt x="34" y="207"/>
                    </a:lnTo>
                    <a:lnTo>
                      <a:pt x="27" y="194"/>
                    </a:lnTo>
                    <a:lnTo>
                      <a:pt x="20" y="174"/>
                    </a:lnTo>
                    <a:lnTo>
                      <a:pt x="15" y="149"/>
                    </a:lnTo>
                    <a:lnTo>
                      <a:pt x="9" y="124"/>
                    </a:lnTo>
                    <a:lnTo>
                      <a:pt x="4" y="98"/>
                    </a:lnTo>
                    <a:lnTo>
                      <a:pt x="2" y="75"/>
                    </a:lnTo>
                    <a:lnTo>
                      <a:pt x="0" y="55"/>
                    </a:lnTo>
                    <a:lnTo>
                      <a:pt x="2" y="4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3" name="Freeform 635"/>
              <p:cNvSpPr>
                <a:spLocks/>
              </p:cNvSpPr>
              <p:nvPr/>
            </p:nvSpPr>
            <p:spPr bwMode="auto">
              <a:xfrm>
                <a:off x="2161" y="3083"/>
                <a:ext cx="239" cy="197"/>
              </a:xfrm>
              <a:custGeom>
                <a:avLst/>
                <a:gdLst>
                  <a:gd name="T0" fmla="*/ 1 w 239"/>
                  <a:gd name="T1" fmla="*/ 36 h 197"/>
                  <a:gd name="T2" fmla="*/ 5 w 239"/>
                  <a:gd name="T3" fmla="*/ 29 h 197"/>
                  <a:gd name="T4" fmla="*/ 10 w 239"/>
                  <a:gd name="T5" fmla="*/ 25 h 197"/>
                  <a:gd name="T6" fmla="*/ 18 w 239"/>
                  <a:gd name="T7" fmla="*/ 21 h 197"/>
                  <a:gd name="T8" fmla="*/ 26 w 239"/>
                  <a:gd name="T9" fmla="*/ 18 h 197"/>
                  <a:gd name="T10" fmla="*/ 38 w 239"/>
                  <a:gd name="T11" fmla="*/ 18 h 197"/>
                  <a:gd name="T12" fmla="*/ 49 w 239"/>
                  <a:gd name="T13" fmla="*/ 18 h 197"/>
                  <a:gd name="T14" fmla="*/ 63 w 239"/>
                  <a:gd name="T15" fmla="*/ 18 h 197"/>
                  <a:gd name="T16" fmla="*/ 78 w 239"/>
                  <a:gd name="T17" fmla="*/ 18 h 197"/>
                  <a:gd name="T18" fmla="*/ 94 w 239"/>
                  <a:gd name="T19" fmla="*/ 16 h 197"/>
                  <a:gd name="T20" fmla="*/ 118 w 239"/>
                  <a:gd name="T21" fmla="*/ 13 h 197"/>
                  <a:gd name="T22" fmla="*/ 143 w 239"/>
                  <a:gd name="T23" fmla="*/ 10 h 197"/>
                  <a:gd name="T24" fmla="*/ 167 w 239"/>
                  <a:gd name="T25" fmla="*/ 5 h 197"/>
                  <a:gd name="T26" fmla="*/ 192 w 239"/>
                  <a:gd name="T27" fmla="*/ 1 h 197"/>
                  <a:gd name="T28" fmla="*/ 214 w 239"/>
                  <a:gd name="T29" fmla="*/ 0 h 197"/>
                  <a:gd name="T30" fmla="*/ 222 w 239"/>
                  <a:gd name="T31" fmla="*/ 1 h 197"/>
                  <a:gd name="T32" fmla="*/ 229 w 239"/>
                  <a:gd name="T33" fmla="*/ 1 h 197"/>
                  <a:gd name="T34" fmla="*/ 234 w 239"/>
                  <a:gd name="T35" fmla="*/ 5 h 197"/>
                  <a:gd name="T36" fmla="*/ 237 w 239"/>
                  <a:gd name="T37" fmla="*/ 8 h 197"/>
                  <a:gd name="T38" fmla="*/ 239 w 239"/>
                  <a:gd name="T39" fmla="*/ 13 h 197"/>
                  <a:gd name="T40" fmla="*/ 239 w 239"/>
                  <a:gd name="T41" fmla="*/ 18 h 197"/>
                  <a:gd name="T42" fmla="*/ 239 w 239"/>
                  <a:gd name="T43" fmla="*/ 25 h 197"/>
                  <a:gd name="T44" fmla="*/ 237 w 239"/>
                  <a:gd name="T45" fmla="*/ 31 h 197"/>
                  <a:gd name="T46" fmla="*/ 232 w 239"/>
                  <a:gd name="T47" fmla="*/ 48 h 197"/>
                  <a:gd name="T48" fmla="*/ 226 w 239"/>
                  <a:gd name="T49" fmla="*/ 64 h 197"/>
                  <a:gd name="T50" fmla="*/ 217 w 239"/>
                  <a:gd name="T51" fmla="*/ 81 h 197"/>
                  <a:gd name="T52" fmla="*/ 207 w 239"/>
                  <a:gd name="T53" fmla="*/ 96 h 197"/>
                  <a:gd name="T54" fmla="*/ 196 w 239"/>
                  <a:gd name="T55" fmla="*/ 109 h 197"/>
                  <a:gd name="T56" fmla="*/ 182 w 239"/>
                  <a:gd name="T57" fmla="*/ 119 h 197"/>
                  <a:gd name="T58" fmla="*/ 167 w 239"/>
                  <a:gd name="T59" fmla="*/ 129 h 197"/>
                  <a:gd name="T60" fmla="*/ 147 w 239"/>
                  <a:gd name="T61" fmla="*/ 142 h 197"/>
                  <a:gd name="T62" fmla="*/ 124 w 239"/>
                  <a:gd name="T63" fmla="*/ 159 h 197"/>
                  <a:gd name="T64" fmla="*/ 101 w 239"/>
                  <a:gd name="T65" fmla="*/ 174 h 197"/>
                  <a:gd name="T66" fmla="*/ 78 w 239"/>
                  <a:gd name="T67" fmla="*/ 185 h 197"/>
                  <a:gd name="T68" fmla="*/ 58 w 239"/>
                  <a:gd name="T69" fmla="*/ 195 h 197"/>
                  <a:gd name="T70" fmla="*/ 48 w 239"/>
                  <a:gd name="T71" fmla="*/ 197 h 197"/>
                  <a:gd name="T72" fmla="*/ 41 w 239"/>
                  <a:gd name="T73" fmla="*/ 197 h 197"/>
                  <a:gd name="T74" fmla="*/ 35 w 239"/>
                  <a:gd name="T75" fmla="*/ 195 h 197"/>
                  <a:gd name="T76" fmla="*/ 31 w 239"/>
                  <a:gd name="T77" fmla="*/ 192 h 197"/>
                  <a:gd name="T78" fmla="*/ 25 w 239"/>
                  <a:gd name="T79" fmla="*/ 179 h 197"/>
                  <a:gd name="T80" fmla="*/ 18 w 239"/>
                  <a:gd name="T81" fmla="*/ 160 h 197"/>
                  <a:gd name="T82" fmla="*/ 13 w 239"/>
                  <a:gd name="T83" fmla="*/ 139 h 197"/>
                  <a:gd name="T84" fmla="*/ 8 w 239"/>
                  <a:gd name="T85" fmla="*/ 114 h 197"/>
                  <a:gd name="T86" fmla="*/ 3 w 239"/>
                  <a:gd name="T87" fmla="*/ 91 h 197"/>
                  <a:gd name="T88" fmla="*/ 1 w 239"/>
                  <a:gd name="T89" fmla="*/ 69 h 197"/>
                  <a:gd name="T90" fmla="*/ 0 w 239"/>
                  <a:gd name="T91" fmla="*/ 49 h 197"/>
                  <a:gd name="T92" fmla="*/ 1 w 239"/>
                  <a:gd name="T93" fmla="*/ 36 h 19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39"/>
                  <a:gd name="T142" fmla="*/ 0 h 197"/>
                  <a:gd name="T143" fmla="*/ 239 w 239"/>
                  <a:gd name="T144" fmla="*/ 197 h 19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39" h="197">
                    <a:moveTo>
                      <a:pt x="1" y="36"/>
                    </a:moveTo>
                    <a:lnTo>
                      <a:pt x="5" y="29"/>
                    </a:lnTo>
                    <a:lnTo>
                      <a:pt x="10" y="25"/>
                    </a:lnTo>
                    <a:lnTo>
                      <a:pt x="18" y="21"/>
                    </a:lnTo>
                    <a:lnTo>
                      <a:pt x="26" y="18"/>
                    </a:lnTo>
                    <a:lnTo>
                      <a:pt x="38" y="18"/>
                    </a:lnTo>
                    <a:lnTo>
                      <a:pt x="49" y="18"/>
                    </a:lnTo>
                    <a:lnTo>
                      <a:pt x="63" y="18"/>
                    </a:lnTo>
                    <a:lnTo>
                      <a:pt x="78" y="18"/>
                    </a:lnTo>
                    <a:lnTo>
                      <a:pt x="94" y="16"/>
                    </a:lnTo>
                    <a:lnTo>
                      <a:pt x="118" y="13"/>
                    </a:lnTo>
                    <a:lnTo>
                      <a:pt x="143" y="10"/>
                    </a:lnTo>
                    <a:lnTo>
                      <a:pt x="167" y="5"/>
                    </a:lnTo>
                    <a:lnTo>
                      <a:pt x="192" y="1"/>
                    </a:lnTo>
                    <a:lnTo>
                      <a:pt x="214" y="0"/>
                    </a:lnTo>
                    <a:lnTo>
                      <a:pt x="222" y="1"/>
                    </a:lnTo>
                    <a:lnTo>
                      <a:pt x="229" y="1"/>
                    </a:lnTo>
                    <a:lnTo>
                      <a:pt x="234" y="5"/>
                    </a:lnTo>
                    <a:lnTo>
                      <a:pt x="237" y="8"/>
                    </a:lnTo>
                    <a:lnTo>
                      <a:pt x="239" y="13"/>
                    </a:lnTo>
                    <a:lnTo>
                      <a:pt x="239" y="18"/>
                    </a:lnTo>
                    <a:lnTo>
                      <a:pt x="239" y="25"/>
                    </a:lnTo>
                    <a:lnTo>
                      <a:pt x="237" y="31"/>
                    </a:lnTo>
                    <a:lnTo>
                      <a:pt x="232" y="48"/>
                    </a:lnTo>
                    <a:lnTo>
                      <a:pt x="226" y="64"/>
                    </a:lnTo>
                    <a:lnTo>
                      <a:pt x="217" y="81"/>
                    </a:lnTo>
                    <a:lnTo>
                      <a:pt x="207" y="96"/>
                    </a:lnTo>
                    <a:lnTo>
                      <a:pt x="196" y="109"/>
                    </a:lnTo>
                    <a:lnTo>
                      <a:pt x="182" y="119"/>
                    </a:lnTo>
                    <a:lnTo>
                      <a:pt x="167" y="129"/>
                    </a:lnTo>
                    <a:lnTo>
                      <a:pt x="147" y="142"/>
                    </a:lnTo>
                    <a:lnTo>
                      <a:pt x="124" y="159"/>
                    </a:lnTo>
                    <a:lnTo>
                      <a:pt x="101" y="174"/>
                    </a:lnTo>
                    <a:lnTo>
                      <a:pt x="78" y="185"/>
                    </a:lnTo>
                    <a:lnTo>
                      <a:pt x="58" y="195"/>
                    </a:lnTo>
                    <a:lnTo>
                      <a:pt x="48" y="197"/>
                    </a:lnTo>
                    <a:lnTo>
                      <a:pt x="41" y="197"/>
                    </a:lnTo>
                    <a:lnTo>
                      <a:pt x="35" y="195"/>
                    </a:lnTo>
                    <a:lnTo>
                      <a:pt x="31" y="192"/>
                    </a:lnTo>
                    <a:lnTo>
                      <a:pt x="25" y="179"/>
                    </a:lnTo>
                    <a:lnTo>
                      <a:pt x="18" y="160"/>
                    </a:lnTo>
                    <a:lnTo>
                      <a:pt x="13" y="139"/>
                    </a:lnTo>
                    <a:lnTo>
                      <a:pt x="8" y="114"/>
                    </a:lnTo>
                    <a:lnTo>
                      <a:pt x="3" y="91"/>
                    </a:lnTo>
                    <a:lnTo>
                      <a:pt x="1" y="69"/>
                    </a:lnTo>
                    <a:lnTo>
                      <a:pt x="0" y="49"/>
                    </a:lnTo>
                    <a:lnTo>
                      <a:pt x="1" y="3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4" name="Freeform 636"/>
              <p:cNvSpPr>
                <a:spLocks/>
              </p:cNvSpPr>
              <p:nvPr/>
            </p:nvSpPr>
            <p:spPr bwMode="auto">
              <a:xfrm>
                <a:off x="2169" y="3091"/>
                <a:ext cx="219" cy="181"/>
              </a:xfrm>
              <a:custGeom>
                <a:avLst/>
                <a:gdLst>
                  <a:gd name="T0" fmla="*/ 2 w 219"/>
                  <a:gd name="T1" fmla="*/ 33 h 181"/>
                  <a:gd name="T2" fmla="*/ 3 w 219"/>
                  <a:gd name="T3" fmla="*/ 25 h 181"/>
                  <a:gd name="T4" fmla="*/ 8 w 219"/>
                  <a:gd name="T5" fmla="*/ 21 h 181"/>
                  <a:gd name="T6" fmla="*/ 17 w 219"/>
                  <a:gd name="T7" fmla="*/ 18 h 181"/>
                  <a:gd name="T8" fmla="*/ 25 w 219"/>
                  <a:gd name="T9" fmla="*/ 17 h 181"/>
                  <a:gd name="T10" fmla="*/ 35 w 219"/>
                  <a:gd name="T11" fmla="*/ 15 h 181"/>
                  <a:gd name="T12" fmla="*/ 46 w 219"/>
                  <a:gd name="T13" fmla="*/ 15 h 181"/>
                  <a:gd name="T14" fmla="*/ 58 w 219"/>
                  <a:gd name="T15" fmla="*/ 15 h 181"/>
                  <a:gd name="T16" fmla="*/ 71 w 219"/>
                  <a:gd name="T17" fmla="*/ 15 h 181"/>
                  <a:gd name="T18" fmla="*/ 88 w 219"/>
                  <a:gd name="T19" fmla="*/ 13 h 181"/>
                  <a:gd name="T20" fmla="*/ 108 w 219"/>
                  <a:gd name="T21" fmla="*/ 12 h 181"/>
                  <a:gd name="T22" fmla="*/ 131 w 219"/>
                  <a:gd name="T23" fmla="*/ 7 h 181"/>
                  <a:gd name="T24" fmla="*/ 154 w 219"/>
                  <a:gd name="T25" fmla="*/ 3 h 181"/>
                  <a:gd name="T26" fmla="*/ 178 w 219"/>
                  <a:gd name="T27" fmla="*/ 0 h 181"/>
                  <a:gd name="T28" fmla="*/ 196 w 219"/>
                  <a:gd name="T29" fmla="*/ 0 h 181"/>
                  <a:gd name="T30" fmla="*/ 204 w 219"/>
                  <a:gd name="T31" fmla="*/ 0 h 181"/>
                  <a:gd name="T32" fmla="*/ 211 w 219"/>
                  <a:gd name="T33" fmla="*/ 0 h 181"/>
                  <a:gd name="T34" fmla="*/ 216 w 219"/>
                  <a:gd name="T35" fmla="*/ 3 h 181"/>
                  <a:gd name="T36" fmla="*/ 218 w 219"/>
                  <a:gd name="T37" fmla="*/ 7 h 181"/>
                  <a:gd name="T38" fmla="*/ 219 w 219"/>
                  <a:gd name="T39" fmla="*/ 15 h 181"/>
                  <a:gd name="T40" fmla="*/ 219 w 219"/>
                  <a:gd name="T41" fmla="*/ 28 h 181"/>
                  <a:gd name="T42" fmla="*/ 214 w 219"/>
                  <a:gd name="T43" fmla="*/ 41 h 181"/>
                  <a:gd name="T44" fmla="*/ 208 w 219"/>
                  <a:gd name="T45" fmla="*/ 58 h 181"/>
                  <a:gd name="T46" fmla="*/ 199 w 219"/>
                  <a:gd name="T47" fmla="*/ 73 h 181"/>
                  <a:gd name="T48" fmla="*/ 191 w 219"/>
                  <a:gd name="T49" fmla="*/ 88 h 181"/>
                  <a:gd name="T50" fmla="*/ 179 w 219"/>
                  <a:gd name="T51" fmla="*/ 99 h 181"/>
                  <a:gd name="T52" fmla="*/ 169 w 219"/>
                  <a:gd name="T53" fmla="*/ 109 h 181"/>
                  <a:gd name="T54" fmla="*/ 154 w 219"/>
                  <a:gd name="T55" fmla="*/ 118 h 181"/>
                  <a:gd name="T56" fmla="*/ 136 w 219"/>
                  <a:gd name="T57" fmla="*/ 131 h 181"/>
                  <a:gd name="T58" fmla="*/ 115 w 219"/>
                  <a:gd name="T59" fmla="*/ 144 h 181"/>
                  <a:gd name="T60" fmla="*/ 93 w 219"/>
                  <a:gd name="T61" fmla="*/ 157 h 181"/>
                  <a:gd name="T62" fmla="*/ 71 w 219"/>
                  <a:gd name="T63" fmla="*/ 169 h 181"/>
                  <a:gd name="T64" fmla="*/ 53 w 219"/>
                  <a:gd name="T65" fmla="*/ 177 h 181"/>
                  <a:gd name="T66" fmla="*/ 45 w 219"/>
                  <a:gd name="T67" fmla="*/ 181 h 181"/>
                  <a:gd name="T68" fmla="*/ 38 w 219"/>
                  <a:gd name="T69" fmla="*/ 181 h 181"/>
                  <a:gd name="T70" fmla="*/ 33 w 219"/>
                  <a:gd name="T71" fmla="*/ 179 h 181"/>
                  <a:gd name="T72" fmla="*/ 28 w 219"/>
                  <a:gd name="T73" fmla="*/ 176 h 181"/>
                  <a:gd name="T74" fmla="*/ 23 w 219"/>
                  <a:gd name="T75" fmla="*/ 164 h 181"/>
                  <a:gd name="T76" fmla="*/ 17 w 219"/>
                  <a:gd name="T77" fmla="*/ 146 h 181"/>
                  <a:gd name="T78" fmla="*/ 12 w 219"/>
                  <a:gd name="T79" fmla="*/ 126 h 181"/>
                  <a:gd name="T80" fmla="*/ 7 w 219"/>
                  <a:gd name="T81" fmla="*/ 104 h 181"/>
                  <a:gd name="T82" fmla="*/ 3 w 219"/>
                  <a:gd name="T83" fmla="*/ 83 h 181"/>
                  <a:gd name="T84" fmla="*/ 0 w 219"/>
                  <a:gd name="T85" fmla="*/ 63 h 181"/>
                  <a:gd name="T86" fmla="*/ 0 w 219"/>
                  <a:gd name="T87" fmla="*/ 45 h 181"/>
                  <a:gd name="T88" fmla="*/ 2 w 219"/>
                  <a:gd name="T89" fmla="*/ 33 h 18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19"/>
                  <a:gd name="T136" fmla="*/ 0 h 181"/>
                  <a:gd name="T137" fmla="*/ 219 w 219"/>
                  <a:gd name="T138" fmla="*/ 181 h 18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19" h="181">
                    <a:moveTo>
                      <a:pt x="2" y="33"/>
                    </a:moveTo>
                    <a:lnTo>
                      <a:pt x="3" y="25"/>
                    </a:lnTo>
                    <a:lnTo>
                      <a:pt x="8" y="21"/>
                    </a:lnTo>
                    <a:lnTo>
                      <a:pt x="17" y="18"/>
                    </a:lnTo>
                    <a:lnTo>
                      <a:pt x="25" y="17"/>
                    </a:lnTo>
                    <a:lnTo>
                      <a:pt x="35" y="15"/>
                    </a:lnTo>
                    <a:lnTo>
                      <a:pt x="46" y="15"/>
                    </a:lnTo>
                    <a:lnTo>
                      <a:pt x="58" y="15"/>
                    </a:lnTo>
                    <a:lnTo>
                      <a:pt x="71" y="15"/>
                    </a:lnTo>
                    <a:lnTo>
                      <a:pt x="88" y="13"/>
                    </a:lnTo>
                    <a:lnTo>
                      <a:pt x="108" y="12"/>
                    </a:lnTo>
                    <a:lnTo>
                      <a:pt x="131" y="7"/>
                    </a:lnTo>
                    <a:lnTo>
                      <a:pt x="154" y="3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04" y="0"/>
                    </a:lnTo>
                    <a:lnTo>
                      <a:pt x="211" y="0"/>
                    </a:lnTo>
                    <a:lnTo>
                      <a:pt x="216" y="3"/>
                    </a:lnTo>
                    <a:lnTo>
                      <a:pt x="218" y="7"/>
                    </a:lnTo>
                    <a:lnTo>
                      <a:pt x="219" y="15"/>
                    </a:lnTo>
                    <a:lnTo>
                      <a:pt x="219" y="28"/>
                    </a:lnTo>
                    <a:lnTo>
                      <a:pt x="214" y="41"/>
                    </a:lnTo>
                    <a:lnTo>
                      <a:pt x="208" y="58"/>
                    </a:lnTo>
                    <a:lnTo>
                      <a:pt x="199" y="73"/>
                    </a:lnTo>
                    <a:lnTo>
                      <a:pt x="191" y="88"/>
                    </a:lnTo>
                    <a:lnTo>
                      <a:pt x="179" y="99"/>
                    </a:lnTo>
                    <a:lnTo>
                      <a:pt x="169" y="109"/>
                    </a:lnTo>
                    <a:lnTo>
                      <a:pt x="154" y="118"/>
                    </a:lnTo>
                    <a:lnTo>
                      <a:pt x="136" y="131"/>
                    </a:lnTo>
                    <a:lnTo>
                      <a:pt x="115" y="144"/>
                    </a:lnTo>
                    <a:lnTo>
                      <a:pt x="93" y="157"/>
                    </a:lnTo>
                    <a:lnTo>
                      <a:pt x="71" y="169"/>
                    </a:lnTo>
                    <a:lnTo>
                      <a:pt x="53" y="177"/>
                    </a:lnTo>
                    <a:lnTo>
                      <a:pt x="45" y="181"/>
                    </a:lnTo>
                    <a:lnTo>
                      <a:pt x="38" y="181"/>
                    </a:lnTo>
                    <a:lnTo>
                      <a:pt x="33" y="179"/>
                    </a:lnTo>
                    <a:lnTo>
                      <a:pt x="28" y="176"/>
                    </a:lnTo>
                    <a:lnTo>
                      <a:pt x="23" y="164"/>
                    </a:lnTo>
                    <a:lnTo>
                      <a:pt x="17" y="146"/>
                    </a:lnTo>
                    <a:lnTo>
                      <a:pt x="12" y="126"/>
                    </a:lnTo>
                    <a:lnTo>
                      <a:pt x="7" y="104"/>
                    </a:lnTo>
                    <a:lnTo>
                      <a:pt x="3" y="83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5" name="Freeform 637"/>
              <p:cNvSpPr>
                <a:spLocks/>
              </p:cNvSpPr>
              <p:nvPr/>
            </p:nvSpPr>
            <p:spPr bwMode="auto">
              <a:xfrm>
                <a:off x="2177" y="3098"/>
                <a:ext cx="201" cy="164"/>
              </a:xfrm>
              <a:custGeom>
                <a:avLst/>
                <a:gdLst>
                  <a:gd name="T0" fmla="*/ 0 w 201"/>
                  <a:gd name="T1" fmla="*/ 29 h 164"/>
                  <a:gd name="T2" fmla="*/ 4 w 201"/>
                  <a:gd name="T3" fmla="*/ 23 h 164"/>
                  <a:gd name="T4" fmla="*/ 9 w 201"/>
                  <a:gd name="T5" fmla="*/ 18 h 164"/>
                  <a:gd name="T6" fmla="*/ 15 w 201"/>
                  <a:gd name="T7" fmla="*/ 16 h 164"/>
                  <a:gd name="T8" fmla="*/ 22 w 201"/>
                  <a:gd name="T9" fmla="*/ 14 h 164"/>
                  <a:gd name="T10" fmla="*/ 32 w 201"/>
                  <a:gd name="T11" fmla="*/ 13 h 164"/>
                  <a:gd name="T12" fmla="*/ 42 w 201"/>
                  <a:gd name="T13" fmla="*/ 13 h 164"/>
                  <a:gd name="T14" fmla="*/ 53 w 201"/>
                  <a:gd name="T15" fmla="*/ 13 h 164"/>
                  <a:gd name="T16" fmla="*/ 65 w 201"/>
                  <a:gd name="T17" fmla="*/ 13 h 164"/>
                  <a:gd name="T18" fmla="*/ 80 w 201"/>
                  <a:gd name="T19" fmla="*/ 13 h 164"/>
                  <a:gd name="T20" fmla="*/ 98 w 201"/>
                  <a:gd name="T21" fmla="*/ 10 h 164"/>
                  <a:gd name="T22" fmla="*/ 120 w 201"/>
                  <a:gd name="T23" fmla="*/ 6 h 164"/>
                  <a:gd name="T24" fmla="*/ 141 w 201"/>
                  <a:gd name="T25" fmla="*/ 3 h 164"/>
                  <a:gd name="T26" fmla="*/ 161 w 201"/>
                  <a:gd name="T27" fmla="*/ 0 h 164"/>
                  <a:gd name="T28" fmla="*/ 180 w 201"/>
                  <a:gd name="T29" fmla="*/ 0 h 164"/>
                  <a:gd name="T30" fmla="*/ 186 w 201"/>
                  <a:gd name="T31" fmla="*/ 0 h 164"/>
                  <a:gd name="T32" fmla="*/ 193 w 201"/>
                  <a:gd name="T33" fmla="*/ 0 h 164"/>
                  <a:gd name="T34" fmla="*/ 196 w 201"/>
                  <a:gd name="T35" fmla="*/ 3 h 164"/>
                  <a:gd name="T36" fmla="*/ 200 w 201"/>
                  <a:gd name="T37" fmla="*/ 5 h 164"/>
                  <a:gd name="T38" fmla="*/ 201 w 201"/>
                  <a:gd name="T39" fmla="*/ 13 h 164"/>
                  <a:gd name="T40" fmla="*/ 200 w 201"/>
                  <a:gd name="T41" fmla="*/ 24 h 164"/>
                  <a:gd name="T42" fmla="*/ 196 w 201"/>
                  <a:gd name="T43" fmla="*/ 38 h 164"/>
                  <a:gd name="T44" fmla="*/ 190 w 201"/>
                  <a:gd name="T45" fmla="*/ 53 h 164"/>
                  <a:gd name="T46" fmla="*/ 183 w 201"/>
                  <a:gd name="T47" fmla="*/ 66 h 164"/>
                  <a:gd name="T48" fmla="*/ 175 w 201"/>
                  <a:gd name="T49" fmla="*/ 79 h 164"/>
                  <a:gd name="T50" fmla="*/ 165 w 201"/>
                  <a:gd name="T51" fmla="*/ 91 h 164"/>
                  <a:gd name="T52" fmla="*/ 155 w 201"/>
                  <a:gd name="T53" fmla="*/ 99 h 164"/>
                  <a:gd name="T54" fmla="*/ 141 w 201"/>
                  <a:gd name="T55" fmla="*/ 107 h 164"/>
                  <a:gd name="T56" fmla="*/ 125 w 201"/>
                  <a:gd name="T57" fmla="*/ 119 h 164"/>
                  <a:gd name="T58" fmla="*/ 105 w 201"/>
                  <a:gd name="T59" fmla="*/ 132 h 164"/>
                  <a:gd name="T60" fmla="*/ 85 w 201"/>
                  <a:gd name="T61" fmla="*/ 144 h 164"/>
                  <a:gd name="T62" fmla="*/ 65 w 201"/>
                  <a:gd name="T63" fmla="*/ 155 h 164"/>
                  <a:gd name="T64" fmla="*/ 48 w 201"/>
                  <a:gd name="T65" fmla="*/ 162 h 164"/>
                  <a:gd name="T66" fmla="*/ 40 w 201"/>
                  <a:gd name="T67" fmla="*/ 164 h 164"/>
                  <a:gd name="T68" fmla="*/ 35 w 201"/>
                  <a:gd name="T69" fmla="*/ 164 h 164"/>
                  <a:gd name="T70" fmla="*/ 30 w 201"/>
                  <a:gd name="T71" fmla="*/ 164 h 164"/>
                  <a:gd name="T72" fmla="*/ 27 w 201"/>
                  <a:gd name="T73" fmla="*/ 160 h 164"/>
                  <a:gd name="T74" fmla="*/ 22 w 201"/>
                  <a:gd name="T75" fmla="*/ 149 h 164"/>
                  <a:gd name="T76" fmla="*/ 15 w 201"/>
                  <a:gd name="T77" fmla="*/ 134 h 164"/>
                  <a:gd name="T78" fmla="*/ 10 w 201"/>
                  <a:gd name="T79" fmla="*/ 116 h 164"/>
                  <a:gd name="T80" fmla="*/ 7 w 201"/>
                  <a:gd name="T81" fmla="*/ 96 h 164"/>
                  <a:gd name="T82" fmla="*/ 4 w 201"/>
                  <a:gd name="T83" fmla="*/ 74 h 164"/>
                  <a:gd name="T84" fmla="*/ 0 w 201"/>
                  <a:gd name="T85" fmla="*/ 56 h 164"/>
                  <a:gd name="T86" fmla="*/ 0 w 201"/>
                  <a:gd name="T87" fmla="*/ 41 h 164"/>
                  <a:gd name="T88" fmla="*/ 0 w 201"/>
                  <a:gd name="T89" fmla="*/ 29 h 16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01"/>
                  <a:gd name="T136" fmla="*/ 0 h 164"/>
                  <a:gd name="T137" fmla="*/ 201 w 201"/>
                  <a:gd name="T138" fmla="*/ 164 h 16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01" h="164">
                    <a:moveTo>
                      <a:pt x="0" y="29"/>
                    </a:moveTo>
                    <a:lnTo>
                      <a:pt x="4" y="23"/>
                    </a:lnTo>
                    <a:lnTo>
                      <a:pt x="9" y="18"/>
                    </a:lnTo>
                    <a:lnTo>
                      <a:pt x="15" y="16"/>
                    </a:lnTo>
                    <a:lnTo>
                      <a:pt x="22" y="14"/>
                    </a:lnTo>
                    <a:lnTo>
                      <a:pt x="32" y="13"/>
                    </a:lnTo>
                    <a:lnTo>
                      <a:pt x="42" y="13"/>
                    </a:lnTo>
                    <a:lnTo>
                      <a:pt x="53" y="13"/>
                    </a:lnTo>
                    <a:lnTo>
                      <a:pt x="65" y="13"/>
                    </a:lnTo>
                    <a:lnTo>
                      <a:pt x="80" y="13"/>
                    </a:lnTo>
                    <a:lnTo>
                      <a:pt x="98" y="10"/>
                    </a:lnTo>
                    <a:lnTo>
                      <a:pt x="120" y="6"/>
                    </a:lnTo>
                    <a:lnTo>
                      <a:pt x="141" y="3"/>
                    </a:lnTo>
                    <a:lnTo>
                      <a:pt x="161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3" y="0"/>
                    </a:lnTo>
                    <a:lnTo>
                      <a:pt x="196" y="3"/>
                    </a:lnTo>
                    <a:lnTo>
                      <a:pt x="200" y="5"/>
                    </a:lnTo>
                    <a:lnTo>
                      <a:pt x="201" y="13"/>
                    </a:lnTo>
                    <a:lnTo>
                      <a:pt x="200" y="24"/>
                    </a:lnTo>
                    <a:lnTo>
                      <a:pt x="196" y="38"/>
                    </a:lnTo>
                    <a:lnTo>
                      <a:pt x="190" y="53"/>
                    </a:lnTo>
                    <a:lnTo>
                      <a:pt x="183" y="66"/>
                    </a:lnTo>
                    <a:lnTo>
                      <a:pt x="175" y="79"/>
                    </a:lnTo>
                    <a:lnTo>
                      <a:pt x="165" y="91"/>
                    </a:lnTo>
                    <a:lnTo>
                      <a:pt x="155" y="99"/>
                    </a:lnTo>
                    <a:lnTo>
                      <a:pt x="141" y="107"/>
                    </a:lnTo>
                    <a:lnTo>
                      <a:pt x="125" y="119"/>
                    </a:lnTo>
                    <a:lnTo>
                      <a:pt x="105" y="132"/>
                    </a:lnTo>
                    <a:lnTo>
                      <a:pt x="85" y="144"/>
                    </a:lnTo>
                    <a:lnTo>
                      <a:pt x="65" y="155"/>
                    </a:lnTo>
                    <a:lnTo>
                      <a:pt x="48" y="162"/>
                    </a:lnTo>
                    <a:lnTo>
                      <a:pt x="40" y="164"/>
                    </a:lnTo>
                    <a:lnTo>
                      <a:pt x="35" y="164"/>
                    </a:lnTo>
                    <a:lnTo>
                      <a:pt x="30" y="164"/>
                    </a:lnTo>
                    <a:lnTo>
                      <a:pt x="27" y="160"/>
                    </a:lnTo>
                    <a:lnTo>
                      <a:pt x="22" y="149"/>
                    </a:lnTo>
                    <a:lnTo>
                      <a:pt x="15" y="134"/>
                    </a:lnTo>
                    <a:lnTo>
                      <a:pt x="10" y="116"/>
                    </a:lnTo>
                    <a:lnTo>
                      <a:pt x="7" y="96"/>
                    </a:lnTo>
                    <a:lnTo>
                      <a:pt x="4" y="74"/>
                    </a:lnTo>
                    <a:lnTo>
                      <a:pt x="0" y="56"/>
                    </a:lnTo>
                    <a:lnTo>
                      <a:pt x="0" y="41"/>
                    </a:lnTo>
                    <a:lnTo>
                      <a:pt x="0" y="2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6" name="Freeform 638"/>
              <p:cNvSpPr>
                <a:spLocks/>
              </p:cNvSpPr>
              <p:nvPr/>
            </p:nvSpPr>
            <p:spPr bwMode="auto">
              <a:xfrm>
                <a:off x="2186" y="3104"/>
                <a:ext cx="181" cy="149"/>
              </a:xfrm>
              <a:custGeom>
                <a:avLst/>
                <a:gdLst>
                  <a:gd name="T0" fmla="*/ 0 w 181"/>
                  <a:gd name="T1" fmla="*/ 27 h 149"/>
                  <a:gd name="T2" fmla="*/ 3 w 181"/>
                  <a:gd name="T3" fmla="*/ 22 h 149"/>
                  <a:gd name="T4" fmla="*/ 6 w 181"/>
                  <a:gd name="T5" fmla="*/ 17 h 149"/>
                  <a:gd name="T6" fmla="*/ 13 w 181"/>
                  <a:gd name="T7" fmla="*/ 15 h 149"/>
                  <a:gd name="T8" fmla="*/ 19 w 181"/>
                  <a:gd name="T9" fmla="*/ 13 h 149"/>
                  <a:gd name="T10" fmla="*/ 28 w 181"/>
                  <a:gd name="T11" fmla="*/ 13 h 149"/>
                  <a:gd name="T12" fmla="*/ 38 w 181"/>
                  <a:gd name="T13" fmla="*/ 12 h 149"/>
                  <a:gd name="T14" fmla="*/ 48 w 181"/>
                  <a:gd name="T15" fmla="*/ 13 h 149"/>
                  <a:gd name="T16" fmla="*/ 58 w 181"/>
                  <a:gd name="T17" fmla="*/ 13 h 149"/>
                  <a:gd name="T18" fmla="*/ 71 w 181"/>
                  <a:gd name="T19" fmla="*/ 12 h 149"/>
                  <a:gd name="T20" fmla="*/ 89 w 181"/>
                  <a:gd name="T21" fmla="*/ 10 h 149"/>
                  <a:gd name="T22" fmla="*/ 108 w 181"/>
                  <a:gd name="T23" fmla="*/ 7 h 149"/>
                  <a:gd name="T24" fmla="*/ 127 w 181"/>
                  <a:gd name="T25" fmla="*/ 4 h 149"/>
                  <a:gd name="T26" fmla="*/ 146 w 181"/>
                  <a:gd name="T27" fmla="*/ 0 h 149"/>
                  <a:gd name="T28" fmla="*/ 162 w 181"/>
                  <a:gd name="T29" fmla="*/ 0 h 149"/>
                  <a:gd name="T30" fmla="*/ 169 w 181"/>
                  <a:gd name="T31" fmla="*/ 0 h 149"/>
                  <a:gd name="T32" fmla="*/ 174 w 181"/>
                  <a:gd name="T33" fmla="*/ 0 h 149"/>
                  <a:gd name="T34" fmla="*/ 177 w 181"/>
                  <a:gd name="T35" fmla="*/ 2 h 149"/>
                  <a:gd name="T36" fmla="*/ 179 w 181"/>
                  <a:gd name="T37" fmla="*/ 5 h 149"/>
                  <a:gd name="T38" fmla="*/ 181 w 181"/>
                  <a:gd name="T39" fmla="*/ 13 h 149"/>
                  <a:gd name="T40" fmla="*/ 181 w 181"/>
                  <a:gd name="T41" fmla="*/ 23 h 149"/>
                  <a:gd name="T42" fmla="*/ 177 w 181"/>
                  <a:gd name="T43" fmla="*/ 35 h 149"/>
                  <a:gd name="T44" fmla="*/ 171 w 181"/>
                  <a:gd name="T45" fmla="*/ 48 h 149"/>
                  <a:gd name="T46" fmla="*/ 164 w 181"/>
                  <a:gd name="T47" fmla="*/ 62 h 149"/>
                  <a:gd name="T48" fmla="*/ 157 w 181"/>
                  <a:gd name="T49" fmla="*/ 73 h 149"/>
                  <a:gd name="T50" fmla="*/ 147 w 181"/>
                  <a:gd name="T51" fmla="*/ 83 h 149"/>
                  <a:gd name="T52" fmla="*/ 139 w 181"/>
                  <a:gd name="T53" fmla="*/ 90 h 149"/>
                  <a:gd name="T54" fmla="*/ 127 w 181"/>
                  <a:gd name="T55" fmla="*/ 98 h 149"/>
                  <a:gd name="T56" fmla="*/ 113 w 181"/>
                  <a:gd name="T57" fmla="*/ 108 h 149"/>
                  <a:gd name="T58" fmla="*/ 94 w 181"/>
                  <a:gd name="T59" fmla="*/ 120 h 149"/>
                  <a:gd name="T60" fmla="*/ 76 w 181"/>
                  <a:gd name="T61" fmla="*/ 131 h 149"/>
                  <a:gd name="T62" fmla="*/ 58 w 181"/>
                  <a:gd name="T63" fmla="*/ 141 h 149"/>
                  <a:gd name="T64" fmla="*/ 43 w 181"/>
                  <a:gd name="T65" fmla="*/ 148 h 149"/>
                  <a:gd name="T66" fmla="*/ 36 w 181"/>
                  <a:gd name="T67" fmla="*/ 149 h 149"/>
                  <a:gd name="T68" fmla="*/ 31 w 181"/>
                  <a:gd name="T69" fmla="*/ 149 h 149"/>
                  <a:gd name="T70" fmla="*/ 26 w 181"/>
                  <a:gd name="T71" fmla="*/ 148 h 149"/>
                  <a:gd name="T72" fmla="*/ 23 w 181"/>
                  <a:gd name="T73" fmla="*/ 146 h 149"/>
                  <a:gd name="T74" fmla="*/ 18 w 181"/>
                  <a:gd name="T75" fmla="*/ 136 h 149"/>
                  <a:gd name="T76" fmla="*/ 13 w 181"/>
                  <a:gd name="T77" fmla="*/ 121 h 149"/>
                  <a:gd name="T78" fmla="*/ 10 w 181"/>
                  <a:gd name="T79" fmla="*/ 105 h 149"/>
                  <a:gd name="T80" fmla="*/ 5 w 181"/>
                  <a:gd name="T81" fmla="*/ 86 h 149"/>
                  <a:gd name="T82" fmla="*/ 1 w 181"/>
                  <a:gd name="T83" fmla="*/ 68 h 149"/>
                  <a:gd name="T84" fmla="*/ 0 w 181"/>
                  <a:gd name="T85" fmla="*/ 52 h 149"/>
                  <a:gd name="T86" fmla="*/ 0 w 181"/>
                  <a:gd name="T87" fmla="*/ 37 h 149"/>
                  <a:gd name="T88" fmla="*/ 0 w 181"/>
                  <a:gd name="T89" fmla="*/ 27 h 14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1"/>
                  <a:gd name="T136" fmla="*/ 0 h 149"/>
                  <a:gd name="T137" fmla="*/ 181 w 181"/>
                  <a:gd name="T138" fmla="*/ 149 h 14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1" h="149">
                    <a:moveTo>
                      <a:pt x="0" y="27"/>
                    </a:moveTo>
                    <a:lnTo>
                      <a:pt x="3" y="22"/>
                    </a:lnTo>
                    <a:lnTo>
                      <a:pt x="6" y="17"/>
                    </a:lnTo>
                    <a:lnTo>
                      <a:pt x="13" y="15"/>
                    </a:lnTo>
                    <a:lnTo>
                      <a:pt x="19" y="13"/>
                    </a:lnTo>
                    <a:lnTo>
                      <a:pt x="28" y="13"/>
                    </a:lnTo>
                    <a:lnTo>
                      <a:pt x="38" y="12"/>
                    </a:lnTo>
                    <a:lnTo>
                      <a:pt x="48" y="13"/>
                    </a:lnTo>
                    <a:lnTo>
                      <a:pt x="58" y="13"/>
                    </a:lnTo>
                    <a:lnTo>
                      <a:pt x="71" y="12"/>
                    </a:lnTo>
                    <a:lnTo>
                      <a:pt x="89" y="10"/>
                    </a:lnTo>
                    <a:lnTo>
                      <a:pt x="108" y="7"/>
                    </a:lnTo>
                    <a:lnTo>
                      <a:pt x="127" y="4"/>
                    </a:lnTo>
                    <a:lnTo>
                      <a:pt x="146" y="0"/>
                    </a:lnTo>
                    <a:lnTo>
                      <a:pt x="162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7" y="2"/>
                    </a:lnTo>
                    <a:lnTo>
                      <a:pt x="179" y="5"/>
                    </a:lnTo>
                    <a:lnTo>
                      <a:pt x="181" y="13"/>
                    </a:lnTo>
                    <a:lnTo>
                      <a:pt x="181" y="23"/>
                    </a:lnTo>
                    <a:lnTo>
                      <a:pt x="177" y="35"/>
                    </a:lnTo>
                    <a:lnTo>
                      <a:pt x="171" y="48"/>
                    </a:lnTo>
                    <a:lnTo>
                      <a:pt x="164" y="62"/>
                    </a:lnTo>
                    <a:lnTo>
                      <a:pt x="157" y="73"/>
                    </a:lnTo>
                    <a:lnTo>
                      <a:pt x="147" y="83"/>
                    </a:lnTo>
                    <a:lnTo>
                      <a:pt x="139" y="90"/>
                    </a:lnTo>
                    <a:lnTo>
                      <a:pt x="127" y="98"/>
                    </a:lnTo>
                    <a:lnTo>
                      <a:pt x="113" y="108"/>
                    </a:lnTo>
                    <a:lnTo>
                      <a:pt x="94" y="120"/>
                    </a:lnTo>
                    <a:lnTo>
                      <a:pt x="76" y="131"/>
                    </a:lnTo>
                    <a:lnTo>
                      <a:pt x="58" y="141"/>
                    </a:lnTo>
                    <a:lnTo>
                      <a:pt x="43" y="148"/>
                    </a:lnTo>
                    <a:lnTo>
                      <a:pt x="36" y="149"/>
                    </a:lnTo>
                    <a:lnTo>
                      <a:pt x="31" y="149"/>
                    </a:lnTo>
                    <a:lnTo>
                      <a:pt x="26" y="148"/>
                    </a:lnTo>
                    <a:lnTo>
                      <a:pt x="23" y="146"/>
                    </a:lnTo>
                    <a:lnTo>
                      <a:pt x="18" y="136"/>
                    </a:lnTo>
                    <a:lnTo>
                      <a:pt x="13" y="121"/>
                    </a:lnTo>
                    <a:lnTo>
                      <a:pt x="10" y="105"/>
                    </a:lnTo>
                    <a:lnTo>
                      <a:pt x="5" y="86"/>
                    </a:lnTo>
                    <a:lnTo>
                      <a:pt x="1" y="68"/>
                    </a:lnTo>
                    <a:lnTo>
                      <a:pt x="0" y="52"/>
                    </a:lnTo>
                    <a:lnTo>
                      <a:pt x="0" y="37"/>
                    </a:lnTo>
                    <a:lnTo>
                      <a:pt x="0" y="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7" name="Freeform 639"/>
              <p:cNvSpPr>
                <a:spLocks/>
              </p:cNvSpPr>
              <p:nvPr/>
            </p:nvSpPr>
            <p:spPr bwMode="auto">
              <a:xfrm>
                <a:off x="2194" y="3111"/>
                <a:ext cx="163" cy="134"/>
              </a:xfrm>
              <a:custGeom>
                <a:avLst/>
                <a:gdLst>
                  <a:gd name="T0" fmla="*/ 0 w 163"/>
                  <a:gd name="T1" fmla="*/ 25 h 134"/>
                  <a:gd name="T2" fmla="*/ 2 w 163"/>
                  <a:gd name="T3" fmla="*/ 18 h 134"/>
                  <a:gd name="T4" fmla="*/ 6 w 163"/>
                  <a:gd name="T5" fmla="*/ 15 h 134"/>
                  <a:gd name="T6" fmla="*/ 11 w 163"/>
                  <a:gd name="T7" fmla="*/ 13 h 134"/>
                  <a:gd name="T8" fmla="*/ 18 w 163"/>
                  <a:gd name="T9" fmla="*/ 11 h 134"/>
                  <a:gd name="T10" fmla="*/ 25 w 163"/>
                  <a:gd name="T11" fmla="*/ 11 h 134"/>
                  <a:gd name="T12" fmla="*/ 33 w 163"/>
                  <a:gd name="T13" fmla="*/ 11 h 134"/>
                  <a:gd name="T14" fmla="*/ 43 w 163"/>
                  <a:gd name="T15" fmla="*/ 11 h 134"/>
                  <a:gd name="T16" fmla="*/ 53 w 163"/>
                  <a:gd name="T17" fmla="*/ 11 h 134"/>
                  <a:gd name="T18" fmla="*/ 65 w 163"/>
                  <a:gd name="T19" fmla="*/ 10 h 134"/>
                  <a:gd name="T20" fmla="*/ 80 w 163"/>
                  <a:gd name="T21" fmla="*/ 8 h 134"/>
                  <a:gd name="T22" fmla="*/ 96 w 163"/>
                  <a:gd name="T23" fmla="*/ 5 h 134"/>
                  <a:gd name="T24" fmla="*/ 114 w 163"/>
                  <a:gd name="T25" fmla="*/ 3 h 134"/>
                  <a:gd name="T26" fmla="*/ 131 w 163"/>
                  <a:gd name="T27" fmla="*/ 0 h 134"/>
                  <a:gd name="T28" fmla="*/ 144 w 163"/>
                  <a:gd name="T29" fmla="*/ 0 h 134"/>
                  <a:gd name="T30" fmla="*/ 151 w 163"/>
                  <a:gd name="T31" fmla="*/ 0 h 134"/>
                  <a:gd name="T32" fmla="*/ 156 w 163"/>
                  <a:gd name="T33" fmla="*/ 0 h 134"/>
                  <a:gd name="T34" fmla="*/ 159 w 163"/>
                  <a:gd name="T35" fmla="*/ 1 h 134"/>
                  <a:gd name="T36" fmla="*/ 161 w 163"/>
                  <a:gd name="T37" fmla="*/ 5 h 134"/>
                  <a:gd name="T38" fmla="*/ 163 w 163"/>
                  <a:gd name="T39" fmla="*/ 11 h 134"/>
                  <a:gd name="T40" fmla="*/ 161 w 163"/>
                  <a:gd name="T41" fmla="*/ 20 h 134"/>
                  <a:gd name="T42" fmla="*/ 158 w 163"/>
                  <a:gd name="T43" fmla="*/ 31 h 134"/>
                  <a:gd name="T44" fmla="*/ 153 w 163"/>
                  <a:gd name="T45" fmla="*/ 43 h 134"/>
                  <a:gd name="T46" fmla="*/ 148 w 163"/>
                  <a:gd name="T47" fmla="*/ 55 h 134"/>
                  <a:gd name="T48" fmla="*/ 141 w 163"/>
                  <a:gd name="T49" fmla="*/ 64 h 134"/>
                  <a:gd name="T50" fmla="*/ 133 w 163"/>
                  <a:gd name="T51" fmla="*/ 74 h 134"/>
                  <a:gd name="T52" fmla="*/ 124 w 163"/>
                  <a:gd name="T53" fmla="*/ 81 h 134"/>
                  <a:gd name="T54" fmla="*/ 114 w 163"/>
                  <a:gd name="T55" fmla="*/ 88 h 134"/>
                  <a:gd name="T56" fmla="*/ 100 w 163"/>
                  <a:gd name="T57" fmla="*/ 96 h 134"/>
                  <a:gd name="T58" fmla="*/ 85 w 163"/>
                  <a:gd name="T59" fmla="*/ 106 h 134"/>
                  <a:gd name="T60" fmla="*/ 68 w 163"/>
                  <a:gd name="T61" fmla="*/ 117 h 134"/>
                  <a:gd name="T62" fmla="*/ 53 w 163"/>
                  <a:gd name="T63" fmla="*/ 126 h 134"/>
                  <a:gd name="T64" fmla="*/ 38 w 163"/>
                  <a:gd name="T65" fmla="*/ 131 h 134"/>
                  <a:gd name="T66" fmla="*/ 33 w 163"/>
                  <a:gd name="T67" fmla="*/ 132 h 134"/>
                  <a:gd name="T68" fmla="*/ 28 w 163"/>
                  <a:gd name="T69" fmla="*/ 134 h 134"/>
                  <a:gd name="T70" fmla="*/ 23 w 163"/>
                  <a:gd name="T71" fmla="*/ 132 h 134"/>
                  <a:gd name="T72" fmla="*/ 21 w 163"/>
                  <a:gd name="T73" fmla="*/ 129 h 134"/>
                  <a:gd name="T74" fmla="*/ 16 w 163"/>
                  <a:gd name="T75" fmla="*/ 121 h 134"/>
                  <a:gd name="T76" fmla="*/ 11 w 163"/>
                  <a:gd name="T77" fmla="*/ 108 h 134"/>
                  <a:gd name="T78" fmla="*/ 8 w 163"/>
                  <a:gd name="T79" fmla="*/ 93 h 134"/>
                  <a:gd name="T80" fmla="*/ 5 w 163"/>
                  <a:gd name="T81" fmla="*/ 78 h 134"/>
                  <a:gd name="T82" fmla="*/ 2 w 163"/>
                  <a:gd name="T83" fmla="*/ 61 h 134"/>
                  <a:gd name="T84" fmla="*/ 0 w 163"/>
                  <a:gd name="T85" fmla="*/ 46 h 134"/>
                  <a:gd name="T86" fmla="*/ 0 w 163"/>
                  <a:gd name="T87" fmla="*/ 33 h 134"/>
                  <a:gd name="T88" fmla="*/ 0 w 163"/>
                  <a:gd name="T89" fmla="*/ 25 h 13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63"/>
                  <a:gd name="T136" fmla="*/ 0 h 134"/>
                  <a:gd name="T137" fmla="*/ 163 w 163"/>
                  <a:gd name="T138" fmla="*/ 134 h 13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63" h="134">
                    <a:moveTo>
                      <a:pt x="0" y="25"/>
                    </a:moveTo>
                    <a:lnTo>
                      <a:pt x="2" y="18"/>
                    </a:lnTo>
                    <a:lnTo>
                      <a:pt x="6" y="15"/>
                    </a:lnTo>
                    <a:lnTo>
                      <a:pt x="11" y="13"/>
                    </a:lnTo>
                    <a:lnTo>
                      <a:pt x="18" y="11"/>
                    </a:lnTo>
                    <a:lnTo>
                      <a:pt x="25" y="11"/>
                    </a:lnTo>
                    <a:lnTo>
                      <a:pt x="33" y="11"/>
                    </a:lnTo>
                    <a:lnTo>
                      <a:pt x="43" y="11"/>
                    </a:lnTo>
                    <a:lnTo>
                      <a:pt x="53" y="11"/>
                    </a:lnTo>
                    <a:lnTo>
                      <a:pt x="65" y="10"/>
                    </a:lnTo>
                    <a:lnTo>
                      <a:pt x="80" y="8"/>
                    </a:lnTo>
                    <a:lnTo>
                      <a:pt x="96" y="5"/>
                    </a:lnTo>
                    <a:lnTo>
                      <a:pt x="114" y="3"/>
                    </a:lnTo>
                    <a:lnTo>
                      <a:pt x="131" y="0"/>
                    </a:lnTo>
                    <a:lnTo>
                      <a:pt x="144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59" y="1"/>
                    </a:lnTo>
                    <a:lnTo>
                      <a:pt x="161" y="5"/>
                    </a:lnTo>
                    <a:lnTo>
                      <a:pt x="163" y="11"/>
                    </a:lnTo>
                    <a:lnTo>
                      <a:pt x="161" y="20"/>
                    </a:lnTo>
                    <a:lnTo>
                      <a:pt x="158" y="31"/>
                    </a:lnTo>
                    <a:lnTo>
                      <a:pt x="153" y="43"/>
                    </a:lnTo>
                    <a:lnTo>
                      <a:pt x="148" y="55"/>
                    </a:lnTo>
                    <a:lnTo>
                      <a:pt x="141" y="64"/>
                    </a:lnTo>
                    <a:lnTo>
                      <a:pt x="133" y="74"/>
                    </a:lnTo>
                    <a:lnTo>
                      <a:pt x="124" y="81"/>
                    </a:lnTo>
                    <a:lnTo>
                      <a:pt x="114" y="88"/>
                    </a:lnTo>
                    <a:lnTo>
                      <a:pt x="100" y="96"/>
                    </a:lnTo>
                    <a:lnTo>
                      <a:pt x="85" y="106"/>
                    </a:lnTo>
                    <a:lnTo>
                      <a:pt x="68" y="117"/>
                    </a:lnTo>
                    <a:lnTo>
                      <a:pt x="53" y="126"/>
                    </a:lnTo>
                    <a:lnTo>
                      <a:pt x="38" y="131"/>
                    </a:lnTo>
                    <a:lnTo>
                      <a:pt x="33" y="132"/>
                    </a:lnTo>
                    <a:lnTo>
                      <a:pt x="28" y="134"/>
                    </a:lnTo>
                    <a:lnTo>
                      <a:pt x="23" y="132"/>
                    </a:lnTo>
                    <a:lnTo>
                      <a:pt x="21" y="129"/>
                    </a:lnTo>
                    <a:lnTo>
                      <a:pt x="16" y="121"/>
                    </a:lnTo>
                    <a:lnTo>
                      <a:pt x="11" y="108"/>
                    </a:lnTo>
                    <a:lnTo>
                      <a:pt x="8" y="93"/>
                    </a:lnTo>
                    <a:lnTo>
                      <a:pt x="5" y="78"/>
                    </a:lnTo>
                    <a:lnTo>
                      <a:pt x="2" y="61"/>
                    </a:lnTo>
                    <a:lnTo>
                      <a:pt x="0" y="46"/>
                    </a:lnTo>
                    <a:lnTo>
                      <a:pt x="0" y="33"/>
                    </a:lnTo>
                    <a:lnTo>
                      <a:pt x="0" y="2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8" name="Freeform 640"/>
              <p:cNvSpPr>
                <a:spLocks/>
              </p:cNvSpPr>
              <p:nvPr/>
            </p:nvSpPr>
            <p:spPr bwMode="auto">
              <a:xfrm>
                <a:off x="2202" y="3117"/>
                <a:ext cx="143" cy="118"/>
              </a:xfrm>
              <a:custGeom>
                <a:avLst/>
                <a:gdLst>
                  <a:gd name="T0" fmla="*/ 0 w 143"/>
                  <a:gd name="T1" fmla="*/ 22 h 118"/>
                  <a:gd name="T2" fmla="*/ 2 w 143"/>
                  <a:gd name="T3" fmla="*/ 17 h 118"/>
                  <a:gd name="T4" fmla="*/ 5 w 143"/>
                  <a:gd name="T5" fmla="*/ 14 h 118"/>
                  <a:gd name="T6" fmla="*/ 10 w 143"/>
                  <a:gd name="T7" fmla="*/ 12 h 118"/>
                  <a:gd name="T8" fmla="*/ 15 w 143"/>
                  <a:gd name="T9" fmla="*/ 10 h 118"/>
                  <a:gd name="T10" fmla="*/ 22 w 143"/>
                  <a:gd name="T11" fmla="*/ 10 h 118"/>
                  <a:gd name="T12" fmla="*/ 30 w 143"/>
                  <a:gd name="T13" fmla="*/ 10 h 118"/>
                  <a:gd name="T14" fmla="*/ 38 w 143"/>
                  <a:gd name="T15" fmla="*/ 10 h 118"/>
                  <a:gd name="T16" fmla="*/ 47 w 143"/>
                  <a:gd name="T17" fmla="*/ 10 h 118"/>
                  <a:gd name="T18" fmla="*/ 57 w 143"/>
                  <a:gd name="T19" fmla="*/ 10 h 118"/>
                  <a:gd name="T20" fmla="*/ 70 w 143"/>
                  <a:gd name="T21" fmla="*/ 7 h 118"/>
                  <a:gd name="T22" fmla="*/ 85 w 143"/>
                  <a:gd name="T23" fmla="*/ 5 h 118"/>
                  <a:gd name="T24" fmla="*/ 102 w 143"/>
                  <a:gd name="T25" fmla="*/ 2 h 118"/>
                  <a:gd name="T26" fmla="*/ 115 w 143"/>
                  <a:gd name="T27" fmla="*/ 0 h 118"/>
                  <a:gd name="T28" fmla="*/ 128 w 143"/>
                  <a:gd name="T29" fmla="*/ 0 h 118"/>
                  <a:gd name="T30" fmla="*/ 133 w 143"/>
                  <a:gd name="T31" fmla="*/ 0 h 118"/>
                  <a:gd name="T32" fmla="*/ 138 w 143"/>
                  <a:gd name="T33" fmla="*/ 0 h 118"/>
                  <a:gd name="T34" fmla="*/ 140 w 143"/>
                  <a:gd name="T35" fmla="*/ 2 h 118"/>
                  <a:gd name="T36" fmla="*/ 141 w 143"/>
                  <a:gd name="T37" fmla="*/ 4 h 118"/>
                  <a:gd name="T38" fmla="*/ 143 w 143"/>
                  <a:gd name="T39" fmla="*/ 10 h 118"/>
                  <a:gd name="T40" fmla="*/ 143 w 143"/>
                  <a:gd name="T41" fmla="*/ 19 h 118"/>
                  <a:gd name="T42" fmla="*/ 140 w 143"/>
                  <a:gd name="T43" fmla="*/ 29 h 118"/>
                  <a:gd name="T44" fmla="*/ 136 w 143"/>
                  <a:gd name="T45" fmla="*/ 39 h 118"/>
                  <a:gd name="T46" fmla="*/ 130 w 143"/>
                  <a:gd name="T47" fmla="*/ 49 h 118"/>
                  <a:gd name="T48" fmla="*/ 123 w 143"/>
                  <a:gd name="T49" fmla="*/ 58 h 118"/>
                  <a:gd name="T50" fmla="*/ 116 w 143"/>
                  <a:gd name="T51" fmla="*/ 65 h 118"/>
                  <a:gd name="T52" fmla="*/ 110 w 143"/>
                  <a:gd name="T53" fmla="*/ 72 h 118"/>
                  <a:gd name="T54" fmla="*/ 100 w 143"/>
                  <a:gd name="T55" fmla="*/ 77 h 118"/>
                  <a:gd name="T56" fmla="*/ 88 w 143"/>
                  <a:gd name="T57" fmla="*/ 85 h 118"/>
                  <a:gd name="T58" fmla="*/ 75 w 143"/>
                  <a:gd name="T59" fmla="*/ 95 h 118"/>
                  <a:gd name="T60" fmla="*/ 60 w 143"/>
                  <a:gd name="T61" fmla="*/ 103 h 118"/>
                  <a:gd name="T62" fmla="*/ 47 w 143"/>
                  <a:gd name="T63" fmla="*/ 111 h 118"/>
                  <a:gd name="T64" fmla="*/ 33 w 143"/>
                  <a:gd name="T65" fmla="*/ 116 h 118"/>
                  <a:gd name="T66" fmla="*/ 28 w 143"/>
                  <a:gd name="T67" fmla="*/ 118 h 118"/>
                  <a:gd name="T68" fmla="*/ 25 w 143"/>
                  <a:gd name="T69" fmla="*/ 118 h 118"/>
                  <a:gd name="T70" fmla="*/ 20 w 143"/>
                  <a:gd name="T71" fmla="*/ 118 h 118"/>
                  <a:gd name="T72" fmla="*/ 18 w 143"/>
                  <a:gd name="T73" fmla="*/ 115 h 118"/>
                  <a:gd name="T74" fmla="*/ 15 w 143"/>
                  <a:gd name="T75" fmla="*/ 107 h 118"/>
                  <a:gd name="T76" fmla="*/ 10 w 143"/>
                  <a:gd name="T77" fmla="*/ 97 h 118"/>
                  <a:gd name="T78" fmla="*/ 7 w 143"/>
                  <a:gd name="T79" fmla="*/ 83 h 118"/>
                  <a:gd name="T80" fmla="*/ 3 w 143"/>
                  <a:gd name="T81" fmla="*/ 68 h 118"/>
                  <a:gd name="T82" fmla="*/ 2 w 143"/>
                  <a:gd name="T83" fmla="*/ 55 h 118"/>
                  <a:gd name="T84" fmla="*/ 0 w 143"/>
                  <a:gd name="T85" fmla="*/ 42 h 118"/>
                  <a:gd name="T86" fmla="*/ 0 w 143"/>
                  <a:gd name="T87" fmla="*/ 30 h 118"/>
                  <a:gd name="T88" fmla="*/ 0 w 143"/>
                  <a:gd name="T89" fmla="*/ 22 h 11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3"/>
                  <a:gd name="T136" fmla="*/ 0 h 118"/>
                  <a:gd name="T137" fmla="*/ 143 w 143"/>
                  <a:gd name="T138" fmla="*/ 118 h 11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3" h="118">
                    <a:moveTo>
                      <a:pt x="0" y="22"/>
                    </a:moveTo>
                    <a:lnTo>
                      <a:pt x="2" y="17"/>
                    </a:lnTo>
                    <a:lnTo>
                      <a:pt x="5" y="14"/>
                    </a:lnTo>
                    <a:lnTo>
                      <a:pt x="10" y="12"/>
                    </a:lnTo>
                    <a:lnTo>
                      <a:pt x="15" y="10"/>
                    </a:lnTo>
                    <a:lnTo>
                      <a:pt x="22" y="10"/>
                    </a:lnTo>
                    <a:lnTo>
                      <a:pt x="30" y="10"/>
                    </a:lnTo>
                    <a:lnTo>
                      <a:pt x="38" y="10"/>
                    </a:lnTo>
                    <a:lnTo>
                      <a:pt x="47" y="10"/>
                    </a:lnTo>
                    <a:lnTo>
                      <a:pt x="57" y="10"/>
                    </a:lnTo>
                    <a:lnTo>
                      <a:pt x="70" y="7"/>
                    </a:lnTo>
                    <a:lnTo>
                      <a:pt x="85" y="5"/>
                    </a:lnTo>
                    <a:lnTo>
                      <a:pt x="102" y="2"/>
                    </a:lnTo>
                    <a:lnTo>
                      <a:pt x="115" y="0"/>
                    </a:lnTo>
                    <a:lnTo>
                      <a:pt x="128" y="0"/>
                    </a:lnTo>
                    <a:lnTo>
                      <a:pt x="133" y="0"/>
                    </a:lnTo>
                    <a:lnTo>
                      <a:pt x="138" y="0"/>
                    </a:lnTo>
                    <a:lnTo>
                      <a:pt x="140" y="2"/>
                    </a:lnTo>
                    <a:lnTo>
                      <a:pt x="141" y="4"/>
                    </a:lnTo>
                    <a:lnTo>
                      <a:pt x="143" y="10"/>
                    </a:lnTo>
                    <a:lnTo>
                      <a:pt x="143" y="19"/>
                    </a:lnTo>
                    <a:lnTo>
                      <a:pt x="140" y="29"/>
                    </a:lnTo>
                    <a:lnTo>
                      <a:pt x="136" y="39"/>
                    </a:lnTo>
                    <a:lnTo>
                      <a:pt x="130" y="49"/>
                    </a:lnTo>
                    <a:lnTo>
                      <a:pt x="123" y="58"/>
                    </a:lnTo>
                    <a:lnTo>
                      <a:pt x="116" y="65"/>
                    </a:lnTo>
                    <a:lnTo>
                      <a:pt x="110" y="72"/>
                    </a:lnTo>
                    <a:lnTo>
                      <a:pt x="100" y="77"/>
                    </a:lnTo>
                    <a:lnTo>
                      <a:pt x="88" y="85"/>
                    </a:lnTo>
                    <a:lnTo>
                      <a:pt x="75" y="95"/>
                    </a:lnTo>
                    <a:lnTo>
                      <a:pt x="60" y="103"/>
                    </a:lnTo>
                    <a:lnTo>
                      <a:pt x="47" y="111"/>
                    </a:lnTo>
                    <a:lnTo>
                      <a:pt x="33" y="116"/>
                    </a:lnTo>
                    <a:lnTo>
                      <a:pt x="28" y="118"/>
                    </a:lnTo>
                    <a:lnTo>
                      <a:pt x="25" y="118"/>
                    </a:lnTo>
                    <a:lnTo>
                      <a:pt x="20" y="118"/>
                    </a:lnTo>
                    <a:lnTo>
                      <a:pt x="18" y="115"/>
                    </a:lnTo>
                    <a:lnTo>
                      <a:pt x="15" y="107"/>
                    </a:lnTo>
                    <a:lnTo>
                      <a:pt x="10" y="97"/>
                    </a:lnTo>
                    <a:lnTo>
                      <a:pt x="7" y="83"/>
                    </a:lnTo>
                    <a:lnTo>
                      <a:pt x="3" y="68"/>
                    </a:lnTo>
                    <a:lnTo>
                      <a:pt x="2" y="55"/>
                    </a:lnTo>
                    <a:lnTo>
                      <a:pt x="0" y="42"/>
                    </a:lnTo>
                    <a:lnTo>
                      <a:pt x="0" y="30"/>
                    </a:lnTo>
                    <a:lnTo>
                      <a:pt x="0" y="2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29" name="Freeform 641"/>
              <p:cNvSpPr>
                <a:spLocks/>
              </p:cNvSpPr>
              <p:nvPr/>
            </p:nvSpPr>
            <p:spPr bwMode="auto">
              <a:xfrm>
                <a:off x="2210" y="3124"/>
                <a:ext cx="125" cy="103"/>
              </a:xfrm>
              <a:custGeom>
                <a:avLst/>
                <a:gdLst>
                  <a:gd name="T0" fmla="*/ 0 w 125"/>
                  <a:gd name="T1" fmla="*/ 18 h 103"/>
                  <a:gd name="T2" fmla="*/ 2 w 125"/>
                  <a:gd name="T3" fmla="*/ 15 h 103"/>
                  <a:gd name="T4" fmla="*/ 5 w 125"/>
                  <a:gd name="T5" fmla="*/ 12 h 103"/>
                  <a:gd name="T6" fmla="*/ 9 w 125"/>
                  <a:gd name="T7" fmla="*/ 10 h 103"/>
                  <a:gd name="T8" fmla="*/ 14 w 125"/>
                  <a:gd name="T9" fmla="*/ 8 h 103"/>
                  <a:gd name="T10" fmla="*/ 19 w 125"/>
                  <a:gd name="T11" fmla="*/ 8 h 103"/>
                  <a:gd name="T12" fmla="*/ 25 w 125"/>
                  <a:gd name="T13" fmla="*/ 8 h 103"/>
                  <a:gd name="T14" fmla="*/ 32 w 125"/>
                  <a:gd name="T15" fmla="*/ 8 h 103"/>
                  <a:gd name="T16" fmla="*/ 40 w 125"/>
                  <a:gd name="T17" fmla="*/ 8 h 103"/>
                  <a:gd name="T18" fmla="*/ 49 w 125"/>
                  <a:gd name="T19" fmla="*/ 8 h 103"/>
                  <a:gd name="T20" fmla="*/ 60 w 125"/>
                  <a:gd name="T21" fmla="*/ 7 h 103"/>
                  <a:gd name="T22" fmla="*/ 74 w 125"/>
                  <a:gd name="T23" fmla="*/ 5 h 103"/>
                  <a:gd name="T24" fmla="*/ 87 w 125"/>
                  <a:gd name="T25" fmla="*/ 2 h 103"/>
                  <a:gd name="T26" fmla="*/ 100 w 125"/>
                  <a:gd name="T27" fmla="*/ 0 h 103"/>
                  <a:gd name="T28" fmla="*/ 112 w 125"/>
                  <a:gd name="T29" fmla="*/ 0 h 103"/>
                  <a:gd name="T30" fmla="*/ 118 w 125"/>
                  <a:gd name="T31" fmla="*/ 0 h 103"/>
                  <a:gd name="T32" fmla="*/ 123 w 125"/>
                  <a:gd name="T33" fmla="*/ 3 h 103"/>
                  <a:gd name="T34" fmla="*/ 125 w 125"/>
                  <a:gd name="T35" fmla="*/ 8 h 103"/>
                  <a:gd name="T36" fmla="*/ 123 w 125"/>
                  <a:gd name="T37" fmla="*/ 17 h 103"/>
                  <a:gd name="T38" fmla="*/ 122 w 125"/>
                  <a:gd name="T39" fmla="*/ 25 h 103"/>
                  <a:gd name="T40" fmla="*/ 118 w 125"/>
                  <a:gd name="T41" fmla="*/ 33 h 103"/>
                  <a:gd name="T42" fmla="*/ 113 w 125"/>
                  <a:gd name="T43" fmla="*/ 42 h 103"/>
                  <a:gd name="T44" fmla="*/ 107 w 125"/>
                  <a:gd name="T45" fmla="*/ 50 h 103"/>
                  <a:gd name="T46" fmla="*/ 102 w 125"/>
                  <a:gd name="T47" fmla="*/ 56 h 103"/>
                  <a:gd name="T48" fmla="*/ 95 w 125"/>
                  <a:gd name="T49" fmla="*/ 61 h 103"/>
                  <a:gd name="T50" fmla="*/ 87 w 125"/>
                  <a:gd name="T51" fmla="*/ 66 h 103"/>
                  <a:gd name="T52" fmla="*/ 77 w 125"/>
                  <a:gd name="T53" fmla="*/ 75 h 103"/>
                  <a:gd name="T54" fmla="*/ 65 w 125"/>
                  <a:gd name="T55" fmla="*/ 81 h 103"/>
                  <a:gd name="T56" fmla="*/ 52 w 125"/>
                  <a:gd name="T57" fmla="*/ 90 h 103"/>
                  <a:gd name="T58" fmla="*/ 40 w 125"/>
                  <a:gd name="T59" fmla="*/ 96 h 103"/>
                  <a:gd name="T60" fmla="*/ 30 w 125"/>
                  <a:gd name="T61" fmla="*/ 101 h 103"/>
                  <a:gd name="T62" fmla="*/ 25 w 125"/>
                  <a:gd name="T63" fmla="*/ 103 h 103"/>
                  <a:gd name="T64" fmla="*/ 20 w 125"/>
                  <a:gd name="T65" fmla="*/ 103 h 103"/>
                  <a:gd name="T66" fmla="*/ 19 w 125"/>
                  <a:gd name="T67" fmla="*/ 101 h 103"/>
                  <a:gd name="T68" fmla="*/ 15 w 125"/>
                  <a:gd name="T69" fmla="*/ 100 h 103"/>
                  <a:gd name="T70" fmla="*/ 12 w 125"/>
                  <a:gd name="T71" fmla="*/ 93 h 103"/>
                  <a:gd name="T72" fmla="*/ 9 w 125"/>
                  <a:gd name="T73" fmla="*/ 83 h 103"/>
                  <a:gd name="T74" fmla="*/ 7 w 125"/>
                  <a:gd name="T75" fmla="*/ 71 h 103"/>
                  <a:gd name="T76" fmla="*/ 4 w 125"/>
                  <a:gd name="T77" fmla="*/ 60 h 103"/>
                  <a:gd name="T78" fmla="*/ 2 w 125"/>
                  <a:gd name="T79" fmla="*/ 46 h 103"/>
                  <a:gd name="T80" fmla="*/ 0 w 125"/>
                  <a:gd name="T81" fmla="*/ 35 h 103"/>
                  <a:gd name="T82" fmla="*/ 0 w 125"/>
                  <a:gd name="T83" fmla="*/ 25 h 103"/>
                  <a:gd name="T84" fmla="*/ 0 w 125"/>
                  <a:gd name="T85" fmla="*/ 18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25"/>
                  <a:gd name="T130" fmla="*/ 0 h 103"/>
                  <a:gd name="T131" fmla="*/ 125 w 125"/>
                  <a:gd name="T132" fmla="*/ 103 h 10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25" h="103">
                    <a:moveTo>
                      <a:pt x="0" y="18"/>
                    </a:moveTo>
                    <a:lnTo>
                      <a:pt x="2" y="15"/>
                    </a:lnTo>
                    <a:lnTo>
                      <a:pt x="5" y="12"/>
                    </a:lnTo>
                    <a:lnTo>
                      <a:pt x="9" y="10"/>
                    </a:lnTo>
                    <a:lnTo>
                      <a:pt x="14" y="8"/>
                    </a:lnTo>
                    <a:lnTo>
                      <a:pt x="19" y="8"/>
                    </a:lnTo>
                    <a:lnTo>
                      <a:pt x="25" y="8"/>
                    </a:lnTo>
                    <a:lnTo>
                      <a:pt x="32" y="8"/>
                    </a:lnTo>
                    <a:lnTo>
                      <a:pt x="40" y="8"/>
                    </a:lnTo>
                    <a:lnTo>
                      <a:pt x="49" y="8"/>
                    </a:lnTo>
                    <a:lnTo>
                      <a:pt x="60" y="7"/>
                    </a:lnTo>
                    <a:lnTo>
                      <a:pt x="74" y="5"/>
                    </a:lnTo>
                    <a:lnTo>
                      <a:pt x="87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3" y="3"/>
                    </a:lnTo>
                    <a:lnTo>
                      <a:pt x="125" y="8"/>
                    </a:lnTo>
                    <a:lnTo>
                      <a:pt x="123" y="17"/>
                    </a:lnTo>
                    <a:lnTo>
                      <a:pt x="122" y="25"/>
                    </a:lnTo>
                    <a:lnTo>
                      <a:pt x="118" y="33"/>
                    </a:lnTo>
                    <a:lnTo>
                      <a:pt x="113" y="42"/>
                    </a:lnTo>
                    <a:lnTo>
                      <a:pt x="107" y="50"/>
                    </a:lnTo>
                    <a:lnTo>
                      <a:pt x="102" y="56"/>
                    </a:lnTo>
                    <a:lnTo>
                      <a:pt x="95" y="61"/>
                    </a:lnTo>
                    <a:lnTo>
                      <a:pt x="87" y="66"/>
                    </a:lnTo>
                    <a:lnTo>
                      <a:pt x="77" y="75"/>
                    </a:lnTo>
                    <a:lnTo>
                      <a:pt x="65" y="81"/>
                    </a:lnTo>
                    <a:lnTo>
                      <a:pt x="52" y="90"/>
                    </a:lnTo>
                    <a:lnTo>
                      <a:pt x="40" y="96"/>
                    </a:lnTo>
                    <a:lnTo>
                      <a:pt x="30" y="101"/>
                    </a:lnTo>
                    <a:lnTo>
                      <a:pt x="25" y="103"/>
                    </a:lnTo>
                    <a:lnTo>
                      <a:pt x="20" y="103"/>
                    </a:lnTo>
                    <a:lnTo>
                      <a:pt x="19" y="101"/>
                    </a:lnTo>
                    <a:lnTo>
                      <a:pt x="15" y="100"/>
                    </a:lnTo>
                    <a:lnTo>
                      <a:pt x="12" y="93"/>
                    </a:lnTo>
                    <a:lnTo>
                      <a:pt x="9" y="83"/>
                    </a:lnTo>
                    <a:lnTo>
                      <a:pt x="7" y="71"/>
                    </a:lnTo>
                    <a:lnTo>
                      <a:pt x="4" y="60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30" name="Freeform 642"/>
              <p:cNvSpPr>
                <a:spLocks/>
              </p:cNvSpPr>
              <p:nvPr/>
            </p:nvSpPr>
            <p:spPr bwMode="auto">
              <a:xfrm>
                <a:off x="2217" y="3131"/>
                <a:ext cx="106" cy="86"/>
              </a:xfrm>
              <a:custGeom>
                <a:avLst/>
                <a:gdLst>
                  <a:gd name="T0" fmla="*/ 2 w 106"/>
                  <a:gd name="T1" fmla="*/ 16 h 86"/>
                  <a:gd name="T2" fmla="*/ 3 w 106"/>
                  <a:gd name="T3" fmla="*/ 13 h 86"/>
                  <a:gd name="T4" fmla="*/ 5 w 106"/>
                  <a:gd name="T5" fmla="*/ 10 h 86"/>
                  <a:gd name="T6" fmla="*/ 8 w 106"/>
                  <a:gd name="T7" fmla="*/ 8 h 86"/>
                  <a:gd name="T8" fmla="*/ 13 w 106"/>
                  <a:gd name="T9" fmla="*/ 8 h 86"/>
                  <a:gd name="T10" fmla="*/ 17 w 106"/>
                  <a:gd name="T11" fmla="*/ 6 h 86"/>
                  <a:gd name="T12" fmla="*/ 23 w 106"/>
                  <a:gd name="T13" fmla="*/ 6 h 86"/>
                  <a:gd name="T14" fmla="*/ 28 w 106"/>
                  <a:gd name="T15" fmla="*/ 6 h 86"/>
                  <a:gd name="T16" fmla="*/ 35 w 106"/>
                  <a:gd name="T17" fmla="*/ 6 h 86"/>
                  <a:gd name="T18" fmla="*/ 43 w 106"/>
                  <a:gd name="T19" fmla="*/ 6 h 86"/>
                  <a:gd name="T20" fmla="*/ 53 w 106"/>
                  <a:gd name="T21" fmla="*/ 5 h 86"/>
                  <a:gd name="T22" fmla="*/ 63 w 106"/>
                  <a:gd name="T23" fmla="*/ 3 h 86"/>
                  <a:gd name="T24" fmla="*/ 75 w 106"/>
                  <a:gd name="T25" fmla="*/ 1 h 86"/>
                  <a:gd name="T26" fmla="*/ 87 w 106"/>
                  <a:gd name="T27" fmla="*/ 0 h 86"/>
                  <a:gd name="T28" fmla="*/ 95 w 106"/>
                  <a:gd name="T29" fmla="*/ 0 h 86"/>
                  <a:gd name="T30" fmla="*/ 101 w 106"/>
                  <a:gd name="T31" fmla="*/ 0 h 86"/>
                  <a:gd name="T32" fmla="*/ 106 w 106"/>
                  <a:gd name="T33" fmla="*/ 3 h 86"/>
                  <a:gd name="T34" fmla="*/ 106 w 106"/>
                  <a:gd name="T35" fmla="*/ 8 h 86"/>
                  <a:gd name="T36" fmla="*/ 106 w 106"/>
                  <a:gd name="T37" fmla="*/ 13 h 86"/>
                  <a:gd name="T38" fmla="*/ 103 w 106"/>
                  <a:gd name="T39" fmla="*/ 20 h 86"/>
                  <a:gd name="T40" fmla="*/ 101 w 106"/>
                  <a:gd name="T41" fmla="*/ 28 h 86"/>
                  <a:gd name="T42" fmla="*/ 96 w 106"/>
                  <a:gd name="T43" fmla="*/ 35 h 86"/>
                  <a:gd name="T44" fmla="*/ 91 w 106"/>
                  <a:gd name="T45" fmla="*/ 41 h 86"/>
                  <a:gd name="T46" fmla="*/ 87 w 106"/>
                  <a:gd name="T47" fmla="*/ 48 h 86"/>
                  <a:gd name="T48" fmla="*/ 82 w 106"/>
                  <a:gd name="T49" fmla="*/ 53 h 86"/>
                  <a:gd name="T50" fmla="*/ 75 w 106"/>
                  <a:gd name="T51" fmla="*/ 56 h 86"/>
                  <a:gd name="T52" fmla="*/ 67 w 106"/>
                  <a:gd name="T53" fmla="*/ 63 h 86"/>
                  <a:gd name="T54" fmla="*/ 57 w 106"/>
                  <a:gd name="T55" fmla="*/ 69 h 86"/>
                  <a:gd name="T56" fmla="*/ 45 w 106"/>
                  <a:gd name="T57" fmla="*/ 76 h 86"/>
                  <a:gd name="T58" fmla="*/ 35 w 106"/>
                  <a:gd name="T59" fmla="*/ 81 h 86"/>
                  <a:gd name="T60" fmla="*/ 27 w 106"/>
                  <a:gd name="T61" fmla="*/ 86 h 86"/>
                  <a:gd name="T62" fmla="*/ 22 w 106"/>
                  <a:gd name="T63" fmla="*/ 86 h 86"/>
                  <a:gd name="T64" fmla="*/ 18 w 106"/>
                  <a:gd name="T65" fmla="*/ 86 h 86"/>
                  <a:gd name="T66" fmla="*/ 17 w 106"/>
                  <a:gd name="T67" fmla="*/ 86 h 86"/>
                  <a:gd name="T68" fmla="*/ 15 w 106"/>
                  <a:gd name="T69" fmla="*/ 84 h 86"/>
                  <a:gd name="T70" fmla="*/ 12 w 106"/>
                  <a:gd name="T71" fmla="*/ 78 h 86"/>
                  <a:gd name="T72" fmla="*/ 8 w 106"/>
                  <a:gd name="T73" fmla="*/ 71 h 86"/>
                  <a:gd name="T74" fmla="*/ 7 w 106"/>
                  <a:gd name="T75" fmla="*/ 61 h 86"/>
                  <a:gd name="T76" fmla="*/ 3 w 106"/>
                  <a:gd name="T77" fmla="*/ 49 h 86"/>
                  <a:gd name="T78" fmla="*/ 2 w 106"/>
                  <a:gd name="T79" fmla="*/ 39 h 86"/>
                  <a:gd name="T80" fmla="*/ 2 w 106"/>
                  <a:gd name="T81" fmla="*/ 30 h 86"/>
                  <a:gd name="T82" fmla="*/ 0 w 106"/>
                  <a:gd name="T83" fmla="*/ 21 h 86"/>
                  <a:gd name="T84" fmla="*/ 2 w 106"/>
                  <a:gd name="T85" fmla="*/ 16 h 8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6"/>
                  <a:gd name="T130" fmla="*/ 0 h 86"/>
                  <a:gd name="T131" fmla="*/ 106 w 106"/>
                  <a:gd name="T132" fmla="*/ 86 h 8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6" h="86">
                    <a:moveTo>
                      <a:pt x="2" y="16"/>
                    </a:moveTo>
                    <a:lnTo>
                      <a:pt x="3" y="13"/>
                    </a:lnTo>
                    <a:lnTo>
                      <a:pt x="5" y="10"/>
                    </a:lnTo>
                    <a:lnTo>
                      <a:pt x="8" y="8"/>
                    </a:lnTo>
                    <a:lnTo>
                      <a:pt x="13" y="8"/>
                    </a:lnTo>
                    <a:lnTo>
                      <a:pt x="17" y="6"/>
                    </a:lnTo>
                    <a:lnTo>
                      <a:pt x="23" y="6"/>
                    </a:lnTo>
                    <a:lnTo>
                      <a:pt x="28" y="6"/>
                    </a:lnTo>
                    <a:lnTo>
                      <a:pt x="35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3" y="3"/>
                    </a:lnTo>
                    <a:lnTo>
                      <a:pt x="75" y="1"/>
                    </a:lnTo>
                    <a:lnTo>
                      <a:pt x="87" y="0"/>
                    </a:lnTo>
                    <a:lnTo>
                      <a:pt x="95" y="0"/>
                    </a:lnTo>
                    <a:lnTo>
                      <a:pt x="101" y="0"/>
                    </a:lnTo>
                    <a:lnTo>
                      <a:pt x="106" y="3"/>
                    </a:lnTo>
                    <a:lnTo>
                      <a:pt x="106" y="8"/>
                    </a:lnTo>
                    <a:lnTo>
                      <a:pt x="106" y="13"/>
                    </a:lnTo>
                    <a:lnTo>
                      <a:pt x="103" y="20"/>
                    </a:lnTo>
                    <a:lnTo>
                      <a:pt x="101" y="28"/>
                    </a:lnTo>
                    <a:lnTo>
                      <a:pt x="96" y="35"/>
                    </a:lnTo>
                    <a:lnTo>
                      <a:pt x="91" y="41"/>
                    </a:lnTo>
                    <a:lnTo>
                      <a:pt x="87" y="48"/>
                    </a:lnTo>
                    <a:lnTo>
                      <a:pt x="82" y="53"/>
                    </a:lnTo>
                    <a:lnTo>
                      <a:pt x="75" y="56"/>
                    </a:lnTo>
                    <a:lnTo>
                      <a:pt x="67" y="63"/>
                    </a:lnTo>
                    <a:lnTo>
                      <a:pt x="57" y="69"/>
                    </a:lnTo>
                    <a:lnTo>
                      <a:pt x="45" y="76"/>
                    </a:lnTo>
                    <a:lnTo>
                      <a:pt x="35" y="81"/>
                    </a:lnTo>
                    <a:lnTo>
                      <a:pt x="27" y="86"/>
                    </a:lnTo>
                    <a:lnTo>
                      <a:pt x="22" y="86"/>
                    </a:lnTo>
                    <a:lnTo>
                      <a:pt x="18" y="86"/>
                    </a:lnTo>
                    <a:lnTo>
                      <a:pt x="17" y="86"/>
                    </a:lnTo>
                    <a:lnTo>
                      <a:pt x="15" y="84"/>
                    </a:lnTo>
                    <a:lnTo>
                      <a:pt x="12" y="78"/>
                    </a:lnTo>
                    <a:lnTo>
                      <a:pt x="8" y="71"/>
                    </a:lnTo>
                    <a:lnTo>
                      <a:pt x="7" y="61"/>
                    </a:lnTo>
                    <a:lnTo>
                      <a:pt x="3" y="49"/>
                    </a:lnTo>
                    <a:lnTo>
                      <a:pt x="2" y="39"/>
                    </a:lnTo>
                    <a:lnTo>
                      <a:pt x="2" y="30"/>
                    </a:lnTo>
                    <a:lnTo>
                      <a:pt x="0" y="21"/>
                    </a:lnTo>
                    <a:lnTo>
                      <a:pt x="2" y="1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518631" name="Freeform 643"/>
              <p:cNvSpPr>
                <a:spLocks/>
              </p:cNvSpPr>
              <p:nvPr/>
            </p:nvSpPr>
            <p:spPr bwMode="auto">
              <a:xfrm>
                <a:off x="2225" y="3137"/>
                <a:ext cx="87" cy="72"/>
              </a:xfrm>
              <a:custGeom>
                <a:avLst/>
                <a:gdLst>
                  <a:gd name="T0" fmla="*/ 2 w 87"/>
                  <a:gd name="T1" fmla="*/ 14 h 72"/>
                  <a:gd name="T2" fmla="*/ 2 w 87"/>
                  <a:gd name="T3" fmla="*/ 10 h 72"/>
                  <a:gd name="T4" fmla="*/ 5 w 87"/>
                  <a:gd name="T5" fmla="*/ 9 h 72"/>
                  <a:gd name="T6" fmla="*/ 7 w 87"/>
                  <a:gd name="T7" fmla="*/ 7 h 72"/>
                  <a:gd name="T8" fmla="*/ 10 w 87"/>
                  <a:gd name="T9" fmla="*/ 7 h 72"/>
                  <a:gd name="T10" fmla="*/ 15 w 87"/>
                  <a:gd name="T11" fmla="*/ 7 h 72"/>
                  <a:gd name="T12" fmla="*/ 19 w 87"/>
                  <a:gd name="T13" fmla="*/ 7 h 72"/>
                  <a:gd name="T14" fmla="*/ 24 w 87"/>
                  <a:gd name="T15" fmla="*/ 7 h 72"/>
                  <a:gd name="T16" fmla="*/ 29 w 87"/>
                  <a:gd name="T17" fmla="*/ 7 h 72"/>
                  <a:gd name="T18" fmla="*/ 35 w 87"/>
                  <a:gd name="T19" fmla="*/ 5 h 72"/>
                  <a:gd name="T20" fmla="*/ 44 w 87"/>
                  <a:gd name="T21" fmla="*/ 5 h 72"/>
                  <a:gd name="T22" fmla="*/ 52 w 87"/>
                  <a:gd name="T23" fmla="*/ 4 h 72"/>
                  <a:gd name="T24" fmla="*/ 62 w 87"/>
                  <a:gd name="T25" fmla="*/ 2 h 72"/>
                  <a:gd name="T26" fmla="*/ 70 w 87"/>
                  <a:gd name="T27" fmla="*/ 0 h 72"/>
                  <a:gd name="T28" fmla="*/ 79 w 87"/>
                  <a:gd name="T29" fmla="*/ 0 h 72"/>
                  <a:gd name="T30" fmla="*/ 83 w 87"/>
                  <a:gd name="T31" fmla="*/ 0 h 72"/>
                  <a:gd name="T32" fmla="*/ 87 w 87"/>
                  <a:gd name="T33" fmla="*/ 4 h 72"/>
                  <a:gd name="T34" fmla="*/ 87 w 87"/>
                  <a:gd name="T35" fmla="*/ 7 h 72"/>
                  <a:gd name="T36" fmla="*/ 87 w 87"/>
                  <a:gd name="T37" fmla="*/ 12 h 72"/>
                  <a:gd name="T38" fmla="*/ 85 w 87"/>
                  <a:gd name="T39" fmla="*/ 17 h 72"/>
                  <a:gd name="T40" fmla="*/ 83 w 87"/>
                  <a:gd name="T41" fmla="*/ 24 h 72"/>
                  <a:gd name="T42" fmla="*/ 80 w 87"/>
                  <a:gd name="T43" fmla="*/ 29 h 72"/>
                  <a:gd name="T44" fmla="*/ 75 w 87"/>
                  <a:gd name="T45" fmla="*/ 35 h 72"/>
                  <a:gd name="T46" fmla="*/ 72 w 87"/>
                  <a:gd name="T47" fmla="*/ 40 h 72"/>
                  <a:gd name="T48" fmla="*/ 67 w 87"/>
                  <a:gd name="T49" fmla="*/ 43 h 72"/>
                  <a:gd name="T50" fmla="*/ 62 w 87"/>
                  <a:gd name="T51" fmla="*/ 47 h 72"/>
                  <a:gd name="T52" fmla="*/ 55 w 87"/>
                  <a:gd name="T53" fmla="*/ 52 h 72"/>
                  <a:gd name="T54" fmla="*/ 47 w 87"/>
                  <a:gd name="T55" fmla="*/ 57 h 72"/>
                  <a:gd name="T56" fmla="*/ 37 w 87"/>
                  <a:gd name="T57" fmla="*/ 63 h 72"/>
                  <a:gd name="T58" fmla="*/ 29 w 87"/>
                  <a:gd name="T59" fmla="*/ 67 h 72"/>
                  <a:gd name="T60" fmla="*/ 22 w 87"/>
                  <a:gd name="T61" fmla="*/ 70 h 72"/>
                  <a:gd name="T62" fmla="*/ 15 w 87"/>
                  <a:gd name="T63" fmla="*/ 72 h 72"/>
                  <a:gd name="T64" fmla="*/ 12 w 87"/>
                  <a:gd name="T65" fmla="*/ 70 h 72"/>
                  <a:gd name="T66" fmla="*/ 10 w 87"/>
                  <a:gd name="T67" fmla="*/ 65 h 72"/>
                  <a:gd name="T68" fmla="*/ 7 w 87"/>
                  <a:gd name="T69" fmla="*/ 58 h 72"/>
                  <a:gd name="T70" fmla="*/ 5 w 87"/>
                  <a:gd name="T71" fmla="*/ 50 h 72"/>
                  <a:gd name="T72" fmla="*/ 4 w 87"/>
                  <a:gd name="T73" fmla="*/ 42 h 72"/>
                  <a:gd name="T74" fmla="*/ 2 w 87"/>
                  <a:gd name="T75" fmla="*/ 33 h 72"/>
                  <a:gd name="T76" fmla="*/ 2 w 87"/>
                  <a:gd name="T77" fmla="*/ 25 h 72"/>
                  <a:gd name="T78" fmla="*/ 0 w 87"/>
                  <a:gd name="T79" fmla="*/ 19 h 72"/>
                  <a:gd name="T80" fmla="*/ 2 w 87"/>
                  <a:gd name="T81" fmla="*/ 14 h 7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87"/>
                  <a:gd name="T124" fmla="*/ 0 h 72"/>
                  <a:gd name="T125" fmla="*/ 87 w 87"/>
                  <a:gd name="T126" fmla="*/ 72 h 7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87" h="72">
                    <a:moveTo>
                      <a:pt x="2" y="14"/>
                    </a:moveTo>
                    <a:lnTo>
                      <a:pt x="2" y="10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5" y="7"/>
                    </a:lnTo>
                    <a:lnTo>
                      <a:pt x="19" y="7"/>
                    </a:lnTo>
                    <a:lnTo>
                      <a:pt x="24" y="7"/>
                    </a:lnTo>
                    <a:lnTo>
                      <a:pt x="29" y="7"/>
                    </a:lnTo>
                    <a:lnTo>
                      <a:pt x="35" y="5"/>
                    </a:lnTo>
                    <a:lnTo>
                      <a:pt x="44" y="5"/>
                    </a:lnTo>
                    <a:lnTo>
                      <a:pt x="52" y="4"/>
                    </a:lnTo>
                    <a:lnTo>
                      <a:pt x="62" y="2"/>
                    </a:lnTo>
                    <a:lnTo>
                      <a:pt x="70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87" y="7"/>
                    </a:lnTo>
                    <a:lnTo>
                      <a:pt x="87" y="12"/>
                    </a:lnTo>
                    <a:lnTo>
                      <a:pt x="85" y="17"/>
                    </a:lnTo>
                    <a:lnTo>
                      <a:pt x="83" y="24"/>
                    </a:lnTo>
                    <a:lnTo>
                      <a:pt x="80" y="29"/>
                    </a:lnTo>
                    <a:lnTo>
                      <a:pt x="75" y="35"/>
                    </a:lnTo>
                    <a:lnTo>
                      <a:pt x="72" y="40"/>
                    </a:lnTo>
                    <a:lnTo>
                      <a:pt x="67" y="43"/>
                    </a:lnTo>
                    <a:lnTo>
                      <a:pt x="62" y="47"/>
                    </a:lnTo>
                    <a:lnTo>
                      <a:pt x="55" y="52"/>
                    </a:lnTo>
                    <a:lnTo>
                      <a:pt x="47" y="57"/>
                    </a:lnTo>
                    <a:lnTo>
                      <a:pt x="37" y="63"/>
                    </a:lnTo>
                    <a:lnTo>
                      <a:pt x="29" y="67"/>
                    </a:lnTo>
                    <a:lnTo>
                      <a:pt x="22" y="70"/>
                    </a:lnTo>
                    <a:lnTo>
                      <a:pt x="15" y="72"/>
                    </a:lnTo>
                    <a:lnTo>
                      <a:pt x="12" y="70"/>
                    </a:lnTo>
                    <a:lnTo>
                      <a:pt x="10" y="65"/>
                    </a:lnTo>
                    <a:lnTo>
                      <a:pt x="7" y="58"/>
                    </a:lnTo>
                    <a:lnTo>
                      <a:pt x="5" y="50"/>
                    </a:lnTo>
                    <a:lnTo>
                      <a:pt x="4" y="42"/>
                    </a:lnTo>
                    <a:lnTo>
                      <a:pt x="2" y="33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60033"/>
                  </a:gs>
                  <a:gs pos="100000">
                    <a:srgbClr val="9900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18151" name="Text Box 691"/>
          <p:cNvSpPr txBox="1">
            <a:spLocks noChangeArrowheads="1"/>
          </p:cNvSpPr>
          <p:nvPr/>
        </p:nvSpPr>
        <p:spPr bwMode="auto">
          <a:xfrm>
            <a:off x="4203700" y="1092200"/>
            <a:ext cx="62706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and/</a:t>
            </a:r>
          </a:p>
          <a:p>
            <a:pPr marL="0" marR="0" lvl="0" indent="0" algn="ctr" defTabSz="91430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518152" name="Line 694"/>
          <p:cNvSpPr>
            <a:spLocks noChangeShapeType="1"/>
          </p:cNvSpPr>
          <p:nvPr/>
        </p:nvSpPr>
        <p:spPr bwMode="auto">
          <a:xfrm>
            <a:off x="3478213" y="1600200"/>
            <a:ext cx="24479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53" name="Line 695"/>
          <p:cNvSpPr>
            <a:spLocks noChangeShapeType="1"/>
          </p:cNvSpPr>
          <p:nvPr/>
        </p:nvSpPr>
        <p:spPr bwMode="auto">
          <a:xfrm>
            <a:off x="4565650" y="1609725"/>
            <a:ext cx="0" cy="266700"/>
          </a:xfrm>
          <a:prstGeom prst="line">
            <a:avLst/>
          </a:prstGeom>
          <a:noFill/>
          <a:ln w="444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54" name="Line 696"/>
          <p:cNvSpPr>
            <a:spLocks noChangeShapeType="1"/>
          </p:cNvSpPr>
          <p:nvPr/>
        </p:nvSpPr>
        <p:spPr bwMode="auto">
          <a:xfrm>
            <a:off x="3490913" y="1447800"/>
            <a:ext cx="0" cy="1587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55" name="Line 697"/>
          <p:cNvSpPr>
            <a:spLocks noChangeShapeType="1"/>
          </p:cNvSpPr>
          <p:nvPr/>
        </p:nvSpPr>
        <p:spPr bwMode="auto">
          <a:xfrm>
            <a:off x="5913438" y="1447800"/>
            <a:ext cx="0" cy="1587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grpSp>
        <p:nvGrpSpPr>
          <p:cNvPr id="518156" name="Group 736"/>
          <p:cNvGrpSpPr>
            <a:grpSpLocks/>
          </p:cNvGrpSpPr>
          <p:nvPr/>
        </p:nvGrpSpPr>
        <p:grpSpPr bwMode="auto">
          <a:xfrm>
            <a:off x="2105025" y="1085850"/>
            <a:ext cx="2057400" cy="361950"/>
            <a:chOff x="846" y="3342"/>
            <a:chExt cx="1296" cy="228"/>
          </a:xfrm>
        </p:grpSpPr>
        <p:sp>
          <p:nvSpPr>
            <p:cNvPr id="518242" name="AutoShape 734"/>
            <p:cNvSpPr>
              <a:spLocks noChangeArrowheads="1"/>
            </p:cNvSpPr>
            <p:nvPr/>
          </p:nvSpPr>
          <p:spPr bwMode="auto">
            <a:xfrm>
              <a:off x="846" y="3342"/>
              <a:ext cx="1296" cy="22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altLang="sv-S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  Caloric Intake</a:t>
              </a:r>
              <a:endParaRPr kumimoji="0" lang="en-US" alt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43" name="AutoShape 687"/>
            <p:cNvSpPr>
              <a:spLocks noChangeArrowheads="1"/>
            </p:cNvSpPr>
            <p:nvPr/>
          </p:nvSpPr>
          <p:spPr bwMode="auto">
            <a:xfrm>
              <a:off x="877" y="3392"/>
              <a:ext cx="74" cy="106"/>
            </a:xfrm>
            <a:prstGeom prst="upArrow">
              <a:avLst>
                <a:gd name="adj1" fmla="val 50000"/>
                <a:gd name="adj2" fmla="val 35811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18157" name="AutoShape 738"/>
          <p:cNvSpPr>
            <a:spLocks noChangeArrowheads="1"/>
          </p:cNvSpPr>
          <p:nvPr/>
        </p:nvSpPr>
        <p:spPr bwMode="auto">
          <a:xfrm>
            <a:off x="4911725" y="1073150"/>
            <a:ext cx="2714625" cy="36195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Energy Expenditure</a:t>
            </a:r>
            <a:endParaRPr kumimoji="0" lang="en-US" alt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58" name="AutoShape 690"/>
          <p:cNvSpPr>
            <a:spLocks noChangeArrowheads="1"/>
          </p:cNvSpPr>
          <p:nvPr/>
        </p:nvSpPr>
        <p:spPr bwMode="auto">
          <a:xfrm rot="10800000">
            <a:off x="4976813" y="1166813"/>
            <a:ext cx="117475" cy="168275"/>
          </a:xfrm>
          <a:prstGeom prst="upArrow">
            <a:avLst>
              <a:gd name="adj1" fmla="val 50000"/>
              <a:gd name="adj2" fmla="val 3581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59" name="AutoShape 741"/>
          <p:cNvSpPr>
            <a:spLocks noChangeArrowheads="1"/>
          </p:cNvSpPr>
          <p:nvPr/>
        </p:nvSpPr>
        <p:spPr bwMode="auto">
          <a:xfrm>
            <a:off x="3000375" y="1895475"/>
            <a:ext cx="3067050" cy="361950"/>
          </a:xfrm>
          <a:prstGeom prst="roundRect">
            <a:avLst>
              <a:gd name="adj" fmla="val 16667"/>
            </a:avLst>
          </a:prstGeom>
          <a:solidFill>
            <a:srgbClr val="3FBF7F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Positive Energy Balance</a:t>
            </a:r>
            <a:endParaRPr kumimoji="0" lang="en-US" alt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60" name="AutoShape 742"/>
          <p:cNvSpPr>
            <a:spLocks noChangeArrowheads="1"/>
          </p:cNvSpPr>
          <p:nvPr/>
        </p:nvSpPr>
        <p:spPr bwMode="auto">
          <a:xfrm>
            <a:off x="130175" y="6169025"/>
            <a:ext cx="8753475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Increased risk of cardiovascular disease</a:t>
            </a:r>
            <a:endParaRPr kumimoji="0" lang="en-US" alt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61" name="Line 744"/>
          <p:cNvSpPr>
            <a:spLocks noChangeShapeType="1"/>
          </p:cNvSpPr>
          <p:nvPr/>
        </p:nvSpPr>
        <p:spPr bwMode="auto">
          <a:xfrm flipH="1">
            <a:off x="1457325" y="3362325"/>
            <a:ext cx="1485900" cy="809625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62" name="Line 745"/>
          <p:cNvSpPr>
            <a:spLocks noChangeShapeType="1"/>
          </p:cNvSpPr>
          <p:nvPr/>
        </p:nvSpPr>
        <p:spPr bwMode="auto">
          <a:xfrm flipH="1">
            <a:off x="2740025" y="3482975"/>
            <a:ext cx="790575" cy="752475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63" name="AutoShape 747"/>
          <p:cNvSpPr>
            <a:spLocks noChangeArrowheads="1"/>
          </p:cNvSpPr>
          <p:nvPr/>
        </p:nvSpPr>
        <p:spPr bwMode="auto">
          <a:xfrm>
            <a:off x="3009900" y="2371725"/>
            <a:ext cx="3057525" cy="1028700"/>
          </a:xfrm>
          <a:prstGeom prst="roundRect">
            <a:avLst>
              <a:gd name="adj" fmla="val 16667"/>
            </a:avLst>
          </a:prstGeom>
          <a:solidFill>
            <a:srgbClr val="99CCFF">
              <a:alpha val="43921"/>
            </a:srgbClr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18164" name="Group 659"/>
          <p:cNvGrpSpPr>
            <a:grpSpLocks/>
          </p:cNvGrpSpPr>
          <p:nvPr/>
        </p:nvGrpSpPr>
        <p:grpSpPr bwMode="auto">
          <a:xfrm>
            <a:off x="3302000" y="2406650"/>
            <a:ext cx="973138" cy="936625"/>
            <a:chOff x="2789" y="1774"/>
            <a:chExt cx="1270" cy="1214"/>
          </a:xfrm>
        </p:grpSpPr>
        <p:sp>
          <p:nvSpPr>
            <p:cNvPr id="518217" name="Oval 660"/>
            <p:cNvSpPr>
              <a:spLocks noChangeArrowheads="1"/>
            </p:cNvSpPr>
            <p:nvPr/>
          </p:nvSpPr>
          <p:spPr bwMode="auto">
            <a:xfrm>
              <a:off x="2789" y="228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18" name="Oval 661"/>
            <p:cNvSpPr>
              <a:spLocks noChangeArrowheads="1"/>
            </p:cNvSpPr>
            <p:nvPr/>
          </p:nvSpPr>
          <p:spPr bwMode="auto">
            <a:xfrm>
              <a:off x="2981" y="1870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19" name="Oval 662"/>
            <p:cNvSpPr>
              <a:spLocks noChangeArrowheads="1"/>
            </p:cNvSpPr>
            <p:nvPr/>
          </p:nvSpPr>
          <p:spPr bwMode="auto">
            <a:xfrm>
              <a:off x="3377" y="209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0" name="Oval 663"/>
            <p:cNvSpPr>
              <a:spLocks noChangeArrowheads="1"/>
            </p:cNvSpPr>
            <p:nvPr/>
          </p:nvSpPr>
          <p:spPr bwMode="auto">
            <a:xfrm>
              <a:off x="3137" y="246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1" name="Oval 664"/>
            <p:cNvSpPr>
              <a:spLocks noChangeArrowheads="1"/>
            </p:cNvSpPr>
            <p:nvPr/>
          </p:nvSpPr>
          <p:spPr bwMode="auto">
            <a:xfrm>
              <a:off x="2915" y="257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2" name="Oval 665"/>
            <p:cNvSpPr>
              <a:spLocks noChangeArrowheads="1"/>
            </p:cNvSpPr>
            <p:nvPr/>
          </p:nvSpPr>
          <p:spPr bwMode="auto">
            <a:xfrm>
              <a:off x="3479" y="2506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3" name="Oval 666"/>
            <p:cNvSpPr>
              <a:spLocks noChangeArrowheads="1"/>
            </p:cNvSpPr>
            <p:nvPr/>
          </p:nvSpPr>
          <p:spPr bwMode="auto">
            <a:xfrm>
              <a:off x="2993" y="2176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4" name="Oval 667"/>
            <p:cNvSpPr>
              <a:spLocks noChangeArrowheads="1"/>
            </p:cNvSpPr>
            <p:nvPr/>
          </p:nvSpPr>
          <p:spPr bwMode="auto">
            <a:xfrm>
              <a:off x="3661" y="206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5" name="Oval 668"/>
            <p:cNvSpPr>
              <a:spLocks noChangeArrowheads="1"/>
            </p:cNvSpPr>
            <p:nvPr/>
          </p:nvSpPr>
          <p:spPr bwMode="auto">
            <a:xfrm>
              <a:off x="3497" y="177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6" name="Oval 669"/>
            <p:cNvSpPr>
              <a:spLocks noChangeArrowheads="1"/>
            </p:cNvSpPr>
            <p:nvPr/>
          </p:nvSpPr>
          <p:spPr bwMode="auto">
            <a:xfrm>
              <a:off x="3031" y="244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7" name="Oval 670"/>
            <p:cNvSpPr>
              <a:spLocks noChangeArrowheads="1"/>
            </p:cNvSpPr>
            <p:nvPr/>
          </p:nvSpPr>
          <p:spPr bwMode="auto">
            <a:xfrm>
              <a:off x="3227" y="187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8" name="Oval 671"/>
            <p:cNvSpPr>
              <a:spLocks noChangeArrowheads="1"/>
            </p:cNvSpPr>
            <p:nvPr/>
          </p:nvSpPr>
          <p:spPr bwMode="auto">
            <a:xfrm>
              <a:off x="3557" y="200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29" name="Oval 672"/>
            <p:cNvSpPr>
              <a:spLocks noChangeArrowheads="1"/>
            </p:cNvSpPr>
            <p:nvPr/>
          </p:nvSpPr>
          <p:spPr bwMode="auto">
            <a:xfrm>
              <a:off x="3557" y="202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0" name="Oval 673"/>
            <p:cNvSpPr>
              <a:spLocks noChangeArrowheads="1"/>
            </p:cNvSpPr>
            <p:nvPr/>
          </p:nvSpPr>
          <p:spPr bwMode="auto">
            <a:xfrm>
              <a:off x="3121" y="215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1" name="Oval 674"/>
            <p:cNvSpPr>
              <a:spLocks noChangeArrowheads="1"/>
            </p:cNvSpPr>
            <p:nvPr/>
          </p:nvSpPr>
          <p:spPr bwMode="auto">
            <a:xfrm>
              <a:off x="2867" y="210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2" name="Oval 675"/>
            <p:cNvSpPr>
              <a:spLocks noChangeArrowheads="1"/>
            </p:cNvSpPr>
            <p:nvPr/>
          </p:nvSpPr>
          <p:spPr bwMode="auto">
            <a:xfrm>
              <a:off x="3353" y="231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3" name="Oval 676"/>
            <p:cNvSpPr>
              <a:spLocks noChangeArrowheads="1"/>
            </p:cNvSpPr>
            <p:nvPr/>
          </p:nvSpPr>
          <p:spPr bwMode="auto">
            <a:xfrm>
              <a:off x="3677" y="248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4" name="Oval 677"/>
            <p:cNvSpPr>
              <a:spLocks noChangeArrowheads="1"/>
            </p:cNvSpPr>
            <p:nvPr/>
          </p:nvSpPr>
          <p:spPr bwMode="auto">
            <a:xfrm>
              <a:off x="3665" y="224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5" name="Freeform 678"/>
            <p:cNvSpPr>
              <a:spLocks/>
            </p:cNvSpPr>
            <p:nvPr/>
          </p:nvSpPr>
          <p:spPr bwMode="auto">
            <a:xfrm rot="-2274796">
              <a:off x="3353" y="2465"/>
              <a:ext cx="65" cy="188"/>
            </a:xfrm>
            <a:custGeom>
              <a:avLst/>
              <a:gdLst>
                <a:gd name="T0" fmla="*/ 25 w 65"/>
                <a:gd name="T1" fmla="*/ 11 h 188"/>
                <a:gd name="T2" fmla="*/ 19 w 65"/>
                <a:gd name="T3" fmla="*/ 33 h 188"/>
                <a:gd name="T4" fmla="*/ 21 w 65"/>
                <a:gd name="T5" fmla="*/ 45 h 188"/>
                <a:gd name="T6" fmla="*/ 19 w 65"/>
                <a:gd name="T7" fmla="*/ 63 h 188"/>
                <a:gd name="T8" fmla="*/ 1 w 65"/>
                <a:gd name="T9" fmla="*/ 115 h 188"/>
                <a:gd name="T10" fmla="*/ 15 w 65"/>
                <a:gd name="T11" fmla="*/ 157 h 188"/>
                <a:gd name="T12" fmla="*/ 17 w 65"/>
                <a:gd name="T13" fmla="*/ 179 h 188"/>
                <a:gd name="T14" fmla="*/ 29 w 65"/>
                <a:gd name="T15" fmla="*/ 171 h 188"/>
                <a:gd name="T16" fmla="*/ 35 w 65"/>
                <a:gd name="T17" fmla="*/ 185 h 188"/>
                <a:gd name="T18" fmla="*/ 27 w 65"/>
                <a:gd name="T19" fmla="*/ 151 h 188"/>
                <a:gd name="T20" fmla="*/ 49 w 65"/>
                <a:gd name="T21" fmla="*/ 125 h 188"/>
                <a:gd name="T22" fmla="*/ 41 w 65"/>
                <a:gd name="T23" fmla="*/ 79 h 188"/>
                <a:gd name="T24" fmla="*/ 49 w 65"/>
                <a:gd name="T25" fmla="*/ 59 h 188"/>
                <a:gd name="T26" fmla="*/ 65 w 65"/>
                <a:gd name="T27" fmla="*/ 43 h 188"/>
                <a:gd name="T28" fmla="*/ 47 w 65"/>
                <a:gd name="T29" fmla="*/ 43 h 188"/>
                <a:gd name="T30" fmla="*/ 57 w 65"/>
                <a:gd name="T31" fmla="*/ 1 h 188"/>
                <a:gd name="T32" fmla="*/ 35 w 65"/>
                <a:gd name="T33" fmla="*/ 39 h 188"/>
                <a:gd name="T34" fmla="*/ 25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36" name="Freeform 679"/>
            <p:cNvSpPr>
              <a:spLocks/>
            </p:cNvSpPr>
            <p:nvPr/>
          </p:nvSpPr>
          <p:spPr bwMode="auto">
            <a:xfrm rot="4796521">
              <a:off x="3513" y="2011"/>
              <a:ext cx="51" cy="188"/>
            </a:xfrm>
            <a:custGeom>
              <a:avLst/>
              <a:gdLst>
                <a:gd name="T0" fmla="*/ 2 w 65"/>
                <a:gd name="T1" fmla="*/ 11 h 188"/>
                <a:gd name="T2" fmla="*/ 2 w 65"/>
                <a:gd name="T3" fmla="*/ 33 h 188"/>
                <a:gd name="T4" fmla="*/ 2 w 65"/>
                <a:gd name="T5" fmla="*/ 45 h 188"/>
                <a:gd name="T6" fmla="*/ 2 w 65"/>
                <a:gd name="T7" fmla="*/ 63 h 188"/>
                <a:gd name="T8" fmla="*/ 1 w 65"/>
                <a:gd name="T9" fmla="*/ 115 h 188"/>
                <a:gd name="T10" fmla="*/ 2 w 65"/>
                <a:gd name="T11" fmla="*/ 157 h 188"/>
                <a:gd name="T12" fmla="*/ 2 w 65"/>
                <a:gd name="T13" fmla="*/ 179 h 188"/>
                <a:gd name="T14" fmla="*/ 2 w 65"/>
                <a:gd name="T15" fmla="*/ 171 h 188"/>
                <a:gd name="T16" fmla="*/ 2 w 65"/>
                <a:gd name="T17" fmla="*/ 185 h 188"/>
                <a:gd name="T18" fmla="*/ 2 w 65"/>
                <a:gd name="T19" fmla="*/ 151 h 188"/>
                <a:gd name="T20" fmla="*/ 2 w 65"/>
                <a:gd name="T21" fmla="*/ 125 h 188"/>
                <a:gd name="T22" fmla="*/ 2 w 65"/>
                <a:gd name="T23" fmla="*/ 79 h 188"/>
                <a:gd name="T24" fmla="*/ 2 w 65"/>
                <a:gd name="T25" fmla="*/ 59 h 188"/>
                <a:gd name="T26" fmla="*/ 2 w 65"/>
                <a:gd name="T27" fmla="*/ 43 h 188"/>
                <a:gd name="T28" fmla="*/ 2 w 65"/>
                <a:gd name="T29" fmla="*/ 43 h 188"/>
                <a:gd name="T30" fmla="*/ 2 w 65"/>
                <a:gd name="T31" fmla="*/ 1 h 188"/>
                <a:gd name="T32" fmla="*/ 2 w 65"/>
                <a:gd name="T33" fmla="*/ 39 h 188"/>
                <a:gd name="T34" fmla="*/ 2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37" name="Freeform 680"/>
            <p:cNvSpPr>
              <a:spLocks/>
            </p:cNvSpPr>
            <p:nvPr/>
          </p:nvSpPr>
          <p:spPr bwMode="auto">
            <a:xfrm rot="8998062">
              <a:off x="3521" y="1917"/>
              <a:ext cx="45" cy="188"/>
            </a:xfrm>
            <a:custGeom>
              <a:avLst/>
              <a:gdLst>
                <a:gd name="T0" fmla="*/ 1 w 65"/>
                <a:gd name="T1" fmla="*/ 11 h 188"/>
                <a:gd name="T2" fmla="*/ 1 w 65"/>
                <a:gd name="T3" fmla="*/ 33 h 188"/>
                <a:gd name="T4" fmla="*/ 1 w 65"/>
                <a:gd name="T5" fmla="*/ 45 h 188"/>
                <a:gd name="T6" fmla="*/ 1 w 65"/>
                <a:gd name="T7" fmla="*/ 63 h 188"/>
                <a:gd name="T8" fmla="*/ 1 w 65"/>
                <a:gd name="T9" fmla="*/ 115 h 188"/>
                <a:gd name="T10" fmla="*/ 1 w 65"/>
                <a:gd name="T11" fmla="*/ 157 h 188"/>
                <a:gd name="T12" fmla="*/ 1 w 65"/>
                <a:gd name="T13" fmla="*/ 179 h 188"/>
                <a:gd name="T14" fmla="*/ 1 w 65"/>
                <a:gd name="T15" fmla="*/ 171 h 188"/>
                <a:gd name="T16" fmla="*/ 1 w 65"/>
                <a:gd name="T17" fmla="*/ 185 h 188"/>
                <a:gd name="T18" fmla="*/ 1 w 65"/>
                <a:gd name="T19" fmla="*/ 151 h 188"/>
                <a:gd name="T20" fmla="*/ 1 w 65"/>
                <a:gd name="T21" fmla="*/ 125 h 188"/>
                <a:gd name="T22" fmla="*/ 1 w 65"/>
                <a:gd name="T23" fmla="*/ 79 h 188"/>
                <a:gd name="T24" fmla="*/ 1 w 65"/>
                <a:gd name="T25" fmla="*/ 59 h 188"/>
                <a:gd name="T26" fmla="*/ 1 w 65"/>
                <a:gd name="T27" fmla="*/ 43 h 188"/>
                <a:gd name="T28" fmla="*/ 1 w 65"/>
                <a:gd name="T29" fmla="*/ 43 h 188"/>
                <a:gd name="T30" fmla="*/ 1 w 65"/>
                <a:gd name="T31" fmla="*/ 1 h 188"/>
                <a:gd name="T32" fmla="*/ 1 w 65"/>
                <a:gd name="T33" fmla="*/ 39 h 188"/>
                <a:gd name="T34" fmla="*/ 1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38" name="Oval 681"/>
            <p:cNvSpPr>
              <a:spLocks noChangeArrowheads="1"/>
            </p:cNvSpPr>
            <p:nvPr/>
          </p:nvSpPr>
          <p:spPr bwMode="auto">
            <a:xfrm>
              <a:off x="3125" y="258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39" name="Freeform 682"/>
            <p:cNvSpPr>
              <a:spLocks/>
            </p:cNvSpPr>
            <p:nvPr/>
          </p:nvSpPr>
          <p:spPr bwMode="auto">
            <a:xfrm>
              <a:off x="3155" y="2193"/>
              <a:ext cx="65" cy="188"/>
            </a:xfrm>
            <a:custGeom>
              <a:avLst/>
              <a:gdLst>
                <a:gd name="T0" fmla="*/ 25 w 65"/>
                <a:gd name="T1" fmla="*/ 11 h 188"/>
                <a:gd name="T2" fmla="*/ 19 w 65"/>
                <a:gd name="T3" fmla="*/ 33 h 188"/>
                <a:gd name="T4" fmla="*/ 21 w 65"/>
                <a:gd name="T5" fmla="*/ 45 h 188"/>
                <a:gd name="T6" fmla="*/ 19 w 65"/>
                <a:gd name="T7" fmla="*/ 63 h 188"/>
                <a:gd name="T8" fmla="*/ 1 w 65"/>
                <a:gd name="T9" fmla="*/ 115 h 188"/>
                <a:gd name="T10" fmla="*/ 15 w 65"/>
                <a:gd name="T11" fmla="*/ 157 h 188"/>
                <a:gd name="T12" fmla="*/ 17 w 65"/>
                <a:gd name="T13" fmla="*/ 179 h 188"/>
                <a:gd name="T14" fmla="*/ 29 w 65"/>
                <a:gd name="T15" fmla="*/ 171 h 188"/>
                <a:gd name="T16" fmla="*/ 35 w 65"/>
                <a:gd name="T17" fmla="*/ 185 h 188"/>
                <a:gd name="T18" fmla="*/ 27 w 65"/>
                <a:gd name="T19" fmla="*/ 151 h 188"/>
                <a:gd name="T20" fmla="*/ 49 w 65"/>
                <a:gd name="T21" fmla="*/ 125 h 188"/>
                <a:gd name="T22" fmla="*/ 41 w 65"/>
                <a:gd name="T23" fmla="*/ 79 h 188"/>
                <a:gd name="T24" fmla="*/ 49 w 65"/>
                <a:gd name="T25" fmla="*/ 59 h 188"/>
                <a:gd name="T26" fmla="*/ 65 w 65"/>
                <a:gd name="T27" fmla="*/ 43 h 188"/>
                <a:gd name="T28" fmla="*/ 47 w 65"/>
                <a:gd name="T29" fmla="*/ 43 h 188"/>
                <a:gd name="T30" fmla="*/ 57 w 65"/>
                <a:gd name="T31" fmla="*/ 1 h 188"/>
                <a:gd name="T32" fmla="*/ 35 w 65"/>
                <a:gd name="T33" fmla="*/ 39 h 188"/>
                <a:gd name="T34" fmla="*/ 25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40" name="Oval 683"/>
            <p:cNvSpPr>
              <a:spLocks noChangeArrowheads="1"/>
            </p:cNvSpPr>
            <p:nvPr/>
          </p:nvSpPr>
          <p:spPr bwMode="auto">
            <a:xfrm>
              <a:off x="3383" y="266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41" name="Freeform 684"/>
            <p:cNvSpPr>
              <a:spLocks/>
            </p:cNvSpPr>
            <p:nvPr/>
          </p:nvSpPr>
          <p:spPr bwMode="auto">
            <a:xfrm rot="10268969">
              <a:off x="3661" y="2343"/>
              <a:ext cx="58" cy="188"/>
            </a:xfrm>
            <a:custGeom>
              <a:avLst/>
              <a:gdLst>
                <a:gd name="T0" fmla="*/ 4 w 65"/>
                <a:gd name="T1" fmla="*/ 11 h 188"/>
                <a:gd name="T2" fmla="*/ 4 w 65"/>
                <a:gd name="T3" fmla="*/ 33 h 188"/>
                <a:gd name="T4" fmla="*/ 4 w 65"/>
                <a:gd name="T5" fmla="*/ 45 h 188"/>
                <a:gd name="T6" fmla="*/ 4 w 65"/>
                <a:gd name="T7" fmla="*/ 63 h 188"/>
                <a:gd name="T8" fmla="*/ 1 w 65"/>
                <a:gd name="T9" fmla="*/ 115 h 188"/>
                <a:gd name="T10" fmla="*/ 4 w 65"/>
                <a:gd name="T11" fmla="*/ 157 h 188"/>
                <a:gd name="T12" fmla="*/ 4 w 65"/>
                <a:gd name="T13" fmla="*/ 179 h 188"/>
                <a:gd name="T14" fmla="*/ 4 w 65"/>
                <a:gd name="T15" fmla="*/ 171 h 188"/>
                <a:gd name="T16" fmla="*/ 4 w 65"/>
                <a:gd name="T17" fmla="*/ 185 h 188"/>
                <a:gd name="T18" fmla="*/ 4 w 65"/>
                <a:gd name="T19" fmla="*/ 151 h 188"/>
                <a:gd name="T20" fmla="*/ 4 w 65"/>
                <a:gd name="T21" fmla="*/ 125 h 188"/>
                <a:gd name="T22" fmla="*/ 4 w 65"/>
                <a:gd name="T23" fmla="*/ 79 h 188"/>
                <a:gd name="T24" fmla="*/ 4 w 65"/>
                <a:gd name="T25" fmla="*/ 59 h 188"/>
                <a:gd name="T26" fmla="*/ 4 w 65"/>
                <a:gd name="T27" fmla="*/ 43 h 188"/>
                <a:gd name="T28" fmla="*/ 4 w 65"/>
                <a:gd name="T29" fmla="*/ 43 h 188"/>
                <a:gd name="T30" fmla="*/ 4 w 65"/>
                <a:gd name="T31" fmla="*/ 1 h 188"/>
                <a:gd name="T32" fmla="*/ 4 w 65"/>
                <a:gd name="T33" fmla="*/ 39 h 188"/>
                <a:gd name="T34" fmla="*/ 4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grpSp>
        <p:nvGrpSpPr>
          <p:cNvPr id="518165" name="Group 659"/>
          <p:cNvGrpSpPr>
            <a:grpSpLocks/>
          </p:cNvGrpSpPr>
          <p:nvPr/>
        </p:nvGrpSpPr>
        <p:grpSpPr bwMode="auto">
          <a:xfrm>
            <a:off x="4784725" y="2413000"/>
            <a:ext cx="944563" cy="927100"/>
            <a:chOff x="2789" y="1774"/>
            <a:chExt cx="1270" cy="1214"/>
          </a:xfrm>
        </p:grpSpPr>
        <p:sp>
          <p:nvSpPr>
            <p:cNvPr id="518192" name="Oval 660"/>
            <p:cNvSpPr>
              <a:spLocks noChangeArrowheads="1"/>
            </p:cNvSpPr>
            <p:nvPr/>
          </p:nvSpPr>
          <p:spPr bwMode="auto">
            <a:xfrm>
              <a:off x="2789" y="228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3" name="Oval 661"/>
            <p:cNvSpPr>
              <a:spLocks noChangeArrowheads="1"/>
            </p:cNvSpPr>
            <p:nvPr/>
          </p:nvSpPr>
          <p:spPr bwMode="auto">
            <a:xfrm>
              <a:off x="2981" y="1870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4" name="Oval 662"/>
            <p:cNvSpPr>
              <a:spLocks noChangeArrowheads="1"/>
            </p:cNvSpPr>
            <p:nvPr/>
          </p:nvSpPr>
          <p:spPr bwMode="auto">
            <a:xfrm>
              <a:off x="3377" y="209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5" name="Oval 663"/>
            <p:cNvSpPr>
              <a:spLocks noChangeArrowheads="1"/>
            </p:cNvSpPr>
            <p:nvPr/>
          </p:nvSpPr>
          <p:spPr bwMode="auto">
            <a:xfrm>
              <a:off x="3137" y="246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6" name="Oval 664"/>
            <p:cNvSpPr>
              <a:spLocks noChangeArrowheads="1"/>
            </p:cNvSpPr>
            <p:nvPr/>
          </p:nvSpPr>
          <p:spPr bwMode="auto">
            <a:xfrm>
              <a:off x="2915" y="257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7" name="Oval 665"/>
            <p:cNvSpPr>
              <a:spLocks noChangeArrowheads="1"/>
            </p:cNvSpPr>
            <p:nvPr/>
          </p:nvSpPr>
          <p:spPr bwMode="auto">
            <a:xfrm>
              <a:off x="3479" y="2506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8" name="Oval 666"/>
            <p:cNvSpPr>
              <a:spLocks noChangeArrowheads="1"/>
            </p:cNvSpPr>
            <p:nvPr/>
          </p:nvSpPr>
          <p:spPr bwMode="auto">
            <a:xfrm>
              <a:off x="2993" y="2176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199" name="Oval 667"/>
            <p:cNvSpPr>
              <a:spLocks noChangeArrowheads="1"/>
            </p:cNvSpPr>
            <p:nvPr/>
          </p:nvSpPr>
          <p:spPr bwMode="auto">
            <a:xfrm>
              <a:off x="3661" y="206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0" name="Oval 668"/>
            <p:cNvSpPr>
              <a:spLocks noChangeArrowheads="1"/>
            </p:cNvSpPr>
            <p:nvPr/>
          </p:nvSpPr>
          <p:spPr bwMode="auto">
            <a:xfrm>
              <a:off x="3497" y="177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1" name="Oval 669"/>
            <p:cNvSpPr>
              <a:spLocks noChangeArrowheads="1"/>
            </p:cNvSpPr>
            <p:nvPr/>
          </p:nvSpPr>
          <p:spPr bwMode="auto">
            <a:xfrm>
              <a:off x="3031" y="244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2" name="Oval 670"/>
            <p:cNvSpPr>
              <a:spLocks noChangeArrowheads="1"/>
            </p:cNvSpPr>
            <p:nvPr/>
          </p:nvSpPr>
          <p:spPr bwMode="auto">
            <a:xfrm>
              <a:off x="3227" y="187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3" name="Oval 671"/>
            <p:cNvSpPr>
              <a:spLocks noChangeArrowheads="1"/>
            </p:cNvSpPr>
            <p:nvPr/>
          </p:nvSpPr>
          <p:spPr bwMode="auto">
            <a:xfrm>
              <a:off x="3557" y="200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4" name="Oval 672"/>
            <p:cNvSpPr>
              <a:spLocks noChangeArrowheads="1"/>
            </p:cNvSpPr>
            <p:nvPr/>
          </p:nvSpPr>
          <p:spPr bwMode="auto">
            <a:xfrm>
              <a:off x="3557" y="2022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5" name="Oval 673"/>
            <p:cNvSpPr>
              <a:spLocks noChangeArrowheads="1"/>
            </p:cNvSpPr>
            <p:nvPr/>
          </p:nvSpPr>
          <p:spPr bwMode="auto">
            <a:xfrm>
              <a:off x="3121" y="215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6" name="Oval 674"/>
            <p:cNvSpPr>
              <a:spLocks noChangeArrowheads="1"/>
            </p:cNvSpPr>
            <p:nvPr/>
          </p:nvSpPr>
          <p:spPr bwMode="auto">
            <a:xfrm>
              <a:off x="2867" y="210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7" name="Oval 675"/>
            <p:cNvSpPr>
              <a:spLocks noChangeArrowheads="1"/>
            </p:cNvSpPr>
            <p:nvPr/>
          </p:nvSpPr>
          <p:spPr bwMode="auto">
            <a:xfrm>
              <a:off x="3353" y="231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8" name="Oval 676"/>
            <p:cNvSpPr>
              <a:spLocks noChangeArrowheads="1"/>
            </p:cNvSpPr>
            <p:nvPr/>
          </p:nvSpPr>
          <p:spPr bwMode="auto">
            <a:xfrm>
              <a:off x="3677" y="248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09" name="Oval 677"/>
            <p:cNvSpPr>
              <a:spLocks noChangeArrowheads="1"/>
            </p:cNvSpPr>
            <p:nvPr/>
          </p:nvSpPr>
          <p:spPr bwMode="auto">
            <a:xfrm>
              <a:off x="3665" y="224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10" name="Freeform 678"/>
            <p:cNvSpPr>
              <a:spLocks/>
            </p:cNvSpPr>
            <p:nvPr/>
          </p:nvSpPr>
          <p:spPr bwMode="auto">
            <a:xfrm rot="-2274796">
              <a:off x="3353" y="2465"/>
              <a:ext cx="65" cy="188"/>
            </a:xfrm>
            <a:custGeom>
              <a:avLst/>
              <a:gdLst>
                <a:gd name="T0" fmla="*/ 25 w 65"/>
                <a:gd name="T1" fmla="*/ 11 h 188"/>
                <a:gd name="T2" fmla="*/ 19 w 65"/>
                <a:gd name="T3" fmla="*/ 33 h 188"/>
                <a:gd name="T4" fmla="*/ 21 w 65"/>
                <a:gd name="T5" fmla="*/ 45 h 188"/>
                <a:gd name="T6" fmla="*/ 19 w 65"/>
                <a:gd name="T7" fmla="*/ 63 h 188"/>
                <a:gd name="T8" fmla="*/ 1 w 65"/>
                <a:gd name="T9" fmla="*/ 115 h 188"/>
                <a:gd name="T10" fmla="*/ 15 w 65"/>
                <a:gd name="T11" fmla="*/ 157 h 188"/>
                <a:gd name="T12" fmla="*/ 17 w 65"/>
                <a:gd name="T13" fmla="*/ 179 h 188"/>
                <a:gd name="T14" fmla="*/ 29 w 65"/>
                <a:gd name="T15" fmla="*/ 171 h 188"/>
                <a:gd name="T16" fmla="*/ 35 w 65"/>
                <a:gd name="T17" fmla="*/ 185 h 188"/>
                <a:gd name="T18" fmla="*/ 27 w 65"/>
                <a:gd name="T19" fmla="*/ 151 h 188"/>
                <a:gd name="T20" fmla="*/ 49 w 65"/>
                <a:gd name="T21" fmla="*/ 125 h 188"/>
                <a:gd name="T22" fmla="*/ 41 w 65"/>
                <a:gd name="T23" fmla="*/ 79 h 188"/>
                <a:gd name="T24" fmla="*/ 49 w 65"/>
                <a:gd name="T25" fmla="*/ 59 h 188"/>
                <a:gd name="T26" fmla="*/ 65 w 65"/>
                <a:gd name="T27" fmla="*/ 43 h 188"/>
                <a:gd name="T28" fmla="*/ 47 w 65"/>
                <a:gd name="T29" fmla="*/ 43 h 188"/>
                <a:gd name="T30" fmla="*/ 57 w 65"/>
                <a:gd name="T31" fmla="*/ 1 h 188"/>
                <a:gd name="T32" fmla="*/ 35 w 65"/>
                <a:gd name="T33" fmla="*/ 39 h 188"/>
                <a:gd name="T34" fmla="*/ 25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11" name="Freeform 679"/>
            <p:cNvSpPr>
              <a:spLocks/>
            </p:cNvSpPr>
            <p:nvPr/>
          </p:nvSpPr>
          <p:spPr bwMode="auto">
            <a:xfrm rot="4796521">
              <a:off x="3513" y="2011"/>
              <a:ext cx="51" cy="188"/>
            </a:xfrm>
            <a:custGeom>
              <a:avLst/>
              <a:gdLst>
                <a:gd name="T0" fmla="*/ 2 w 65"/>
                <a:gd name="T1" fmla="*/ 11 h 188"/>
                <a:gd name="T2" fmla="*/ 2 w 65"/>
                <a:gd name="T3" fmla="*/ 33 h 188"/>
                <a:gd name="T4" fmla="*/ 2 w 65"/>
                <a:gd name="T5" fmla="*/ 45 h 188"/>
                <a:gd name="T6" fmla="*/ 2 w 65"/>
                <a:gd name="T7" fmla="*/ 63 h 188"/>
                <a:gd name="T8" fmla="*/ 1 w 65"/>
                <a:gd name="T9" fmla="*/ 115 h 188"/>
                <a:gd name="T10" fmla="*/ 2 w 65"/>
                <a:gd name="T11" fmla="*/ 157 h 188"/>
                <a:gd name="T12" fmla="*/ 2 w 65"/>
                <a:gd name="T13" fmla="*/ 179 h 188"/>
                <a:gd name="T14" fmla="*/ 2 w 65"/>
                <a:gd name="T15" fmla="*/ 171 h 188"/>
                <a:gd name="T16" fmla="*/ 2 w 65"/>
                <a:gd name="T17" fmla="*/ 185 h 188"/>
                <a:gd name="T18" fmla="*/ 2 w 65"/>
                <a:gd name="T19" fmla="*/ 151 h 188"/>
                <a:gd name="T20" fmla="*/ 2 w 65"/>
                <a:gd name="T21" fmla="*/ 125 h 188"/>
                <a:gd name="T22" fmla="*/ 2 w 65"/>
                <a:gd name="T23" fmla="*/ 79 h 188"/>
                <a:gd name="T24" fmla="*/ 2 w 65"/>
                <a:gd name="T25" fmla="*/ 59 h 188"/>
                <a:gd name="T26" fmla="*/ 2 w 65"/>
                <a:gd name="T27" fmla="*/ 43 h 188"/>
                <a:gd name="T28" fmla="*/ 2 w 65"/>
                <a:gd name="T29" fmla="*/ 43 h 188"/>
                <a:gd name="T30" fmla="*/ 2 w 65"/>
                <a:gd name="T31" fmla="*/ 1 h 188"/>
                <a:gd name="T32" fmla="*/ 2 w 65"/>
                <a:gd name="T33" fmla="*/ 39 h 188"/>
                <a:gd name="T34" fmla="*/ 2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12" name="Freeform 680"/>
            <p:cNvSpPr>
              <a:spLocks/>
            </p:cNvSpPr>
            <p:nvPr/>
          </p:nvSpPr>
          <p:spPr bwMode="auto">
            <a:xfrm rot="8998062">
              <a:off x="3521" y="1917"/>
              <a:ext cx="45" cy="188"/>
            </a:xfrm>
            <a:custGeom>
              <a:avLst/>
              <a:gdLst>
                <a:gd name="T0" fmla="*/ 1 w 65"/>
                <a:gd name="T1" fmla="*/ 11 h 188"/>
                <a:gd name="T2" fmla="*/ 1 w 65"/>
                <a:gd name="T3" fmla="*/ 33 h 188"/>
                <a:gd name="T4" fmla="*/ 1 w 65"/>
                <a:gd name="T5" fmla="*/ 45 h 188"/>
                <a:gd name="T6" fmla="*/ 1 w 65"/>
                <a:gd name="T7" fmla="*/ 63 h 188"/>
                <a:gd name="T8" fmla="*/ 1 w 65"/>
                <a:gd name="T9" fmla="*/ 115 h 188"/>
                <a:gd name="T10" fmla="*/ 1 w 65"/>
                <a:gd name="T11" fmla="*/ 157 h 188"/>
                <a:gd name="T12" fmla="*/ 1 w 65"/>
                <a:gd name="T13" fmla="*/ 179 h 188"/>
                <a:gd name="T14" fmla="*/ 1 w 65"/>
                <a:gd name="T15" fmla="*/ 171 h 188"/>
                <a:gd name="T16" fmla="*/ 1 w 65"/>
                <a:gd name="T17" fmla="*/ 185 h 188"/>
                <a:gd name="T18" fmla="*/ 1 w 65"/>
                <a:gd name="T19" fmla="*/ 151 h 188"/>
                <a:gd name="T20" fmla="*/ 1 w 65"/>
                <a:gd name="T21" fmla="*/ 125 h 188"/>
                <a:gd name="T22" fmla="*/ 1 w 65"/>
                <a:gd name="T23" fmla="*/ 79 h 188"/>
                <a:gd name="T24" fmla="*/ 1 w 65"/>
                <a:gd name="T25" fmla="*/ 59 h 188"/>
                <a:gd name="T26" fmla="*/ 1 w 65"/>
                <a:gd name="T27" fmla="*/ 43 h 188"/>
                <a:gd name="T28" fmla="*/ 1 w 65"/>
                <a:gd name="T29" fmla="*/ 43 h 188"/>
                <a:gd name="T30" fmla="*/ 1 w 65"/>
                <a:gd name="T31" fmla="*/ 1 h 188"/>
                <a:gd name="T32" fmla="*/ 1 w 65"/>
                <a:gd name="T33" fmla="*/ 39 h 188"/>
                <a:gd name="T34" fmla="*/ 1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13" name="Oval 681"/>
            <p:cNvSpPr>
              <a:spLocks noChangeArrowheads="1"/>
            </p:cNvSpPr>
            <p:nvPr/>
          </p:nvSpPr>
          <p:spPr bwMode="auto">
            <a:xfrm>
              <a:off x="3125" y="2584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14" name="Freeform 682"/>
            <p:cNvSpPr>
              <a:spLocks/>
            </p:cNvSpPr>
            <p:nvPr/>
          </p:nvSpPr>
          <p:spPr bwMode="auto">
            <a:xfrm>
              <a:off x="3155" y="2193"/>
              <a:ext cx="65" cy="188"/>
            </a:xfrm>
            <a:custGeom>
              <a:avLst/>
              <a:gdLst>
                <a:gd name="T0" fmla="*/ 25 w 65"/>
                <a:gd name="T1" fmla="*/ 11 h 188"/>
                <a:gd name="T2" fmla="*/ 19 w 65"/>
                <a:gd name="T3" fmla="*/ 33 h 188"/>
                <a:gd name="T4" fmla="*/ 21 w 65"/>
                <a:gd name="T5" fmla="*/ 45 h 188"/>
                <a:gd name="T6" fmla="*/ 19 w 65"/>
                <a:gd name="T7" fmla="*/ 63 h 188"/>
                <a:gd name="T8" fmla="*/ 1 w 65"/>
                <a:gd name="T9" fmla="*/ 115 h 188"/>
                <a:gd name="T10" fmla="*/ 15 w 65"/>
                <a:gd name="T11" fmla="*/ 157 h 188"/>
                <a:gd name="T12" fmla="*/ 17 w 65"/>
                <a:gd name="T13" fmla="*/ 179 h 188"/>
                <a:gd name="T14" fmla="*/ 29 w 65"/>
                <a:gd name="T15" fmla="*/ 171 h 188"/>
                <a:gd name="T16" fmla="*/ 35 w 65"/>
                <a:gd name="T17" fmla="*/ 185 h 188"/>
                <a:gd name="T18" fmla="*/ 27 w 65"/>
                <a:gd name="T19" fmla="*/ 151 h 188"/>
                <a:gd name="T20" fmla="*/ 49 w 65"/>
                <a:gd name="T21" fmla="*/ 125 h 188"/>
                <a:gd name="T22" fmla="*/ 41 w 65"/>
                <a:gd name="T23" fmla="*/ 79 h 188"/>
                <a:gd name="T24" fmla="*/ 49 w 65"/>
                <a:gd name="T25" fmla="*/ 59 h 188"/>
                <a:gd name="T26" fmla="*/ 65 w 65"/>
                <a:gd name="T27" fmla="*/ 43 h 188"/>
                <a:gd name="T28" fmla="*/ 47 w 65"/>
                <a:gd name="T29" fmla="*/ 43 h 188"/>
                <a:gd name="T30" fmla="*/ 57 w 65"/>
                <a:gd name="T31" fmla="*/ 1 h 188"/>
                <a:gd name="T32" fmla="*/ 35 w 65"/>
                <a:gd name="T33" fmla="*/ 39 h 188"/>
                <a:gd name="T34" fmla="*/ 25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518215" name="Oval 683"/>
            <p:cNvSpPr>
              <a:spLocks noChangeArrowheads="1"/>
            </p:cNvSpPr>
            <p:nvPr/>
          </p:nvSpPr>
          <p:spPr bwMode="auto">
            <a:xfrm>
              <a:off x="3383" y="2668"/>
              <a:ext cx="382" cy="32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8216" name="Freeform 684"/>
            <p:cNvSpPr>
              <a:spLocks/>
            </p:cNvSpPr>
            <p:nvPr/>
          </p:nvSpPr>
          <p:spPr bwMode="auto">
            <a:xfrm rot="10268969">
              <a:off x="3661" y="2343"/>
              <a:ext cx="58" cy="188"/>
            </a:xfrm>
            <a:custGeom>
              <a:avLst/>
              <a:gdLst>
                <a:gd name="T0" fmla="*/ 4 w 65"/>
                <a:gd name="T1" fmla="*/ 11 h 188"/>
                <a:gd name="T2" fmla="*/ 4 w 65"/>
                <a:gd name="T3" fmla="*/ 33 h 188"/>
                <a:gd name="T4" fmla="*/ 4 w 65"/>
                <a:gd name="T5" fmla="*/ 45 h 188"/>
                <a:gd name="T6" fmla="*/ 4 w 65"/>
                <a:gd name="T7" fmla="*/ 63 h 188"/>
                <a:gd name="T8" fmla="*/ 1 w 65"/>
                <a:gd name="T9" fmla="*/ 115 h 188"/>
                <a:gd name="T10" fmla="*/ 4 w 65"/>
                <a:gd name="T11" fmla="*/ 157 h 188"/>
                <a:gd name="T12" fmla="*/ 4 w 65"/>
                <a:gd name="T13" fmla="*/ 179 h 188"/>
                <a:gd name="T14" fmla="*/ 4 w 65"/>
                <a:gd name="T15" fmla="*/ 171 h 188"/>
                <a:gd name="T16" fmla="*/ 4 w 65"/>
                <a:gd name="T17" fmla="*/ 185 h 188"/>
                <a:gd name="T18" fmla="*/ 4 w 65"/>
                <a:gd name="T19" fmla="*/ 151 h 188"/>
                <a:gd name="T20" fmla="*/ 4 w 65"/>
                <a:gd name="T21" fmla="*/ 125 h 188"/>
                <a:gd name="T22" fmla="*/ 4 w 65"/>
                <a:gd name="T23" fmla="*/ 79 h 188"/>
                <a:gd name="T24" fmla="*/ 4 w 65"/>
                <a:gd name="T25" fmla="*/ 59 h 188"/>
                <a:gd name="T26" fmla="*/ 4 w 65"/>
                <a:gd name="T27" fmla="*/ 43 h 188"/>
                <a:gd name="T28" fmla="*/ 4 w 65"/>
                <a:gd name="T29" fmla="*/ 43 h 188"/>
                <a:gd name="T30" fmla="*/ 4 w 65"/>
                <a:gd name="T31" fmla="*/ 1 h 188"/>
                <a:gd name="T32" fmla="*/ 4 w 65"/>
                <a:gd name="T33" fmla="*/ 39 h 188"/>
                <a:gd name="T34" fmla="*/ 4 w 65"/>
                <a:gd name="T35" fmla="*/ 11 h 18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5"/>
                <a:gd name="T55" fmla="*/ 0 h 188"/>
                <a:gd name="T56" fmla="*/ 65 w 65"/>
                <a:gd name="T57" fmla="*/ 188 h 18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5" h="188">
                  <a:moveTo>
                    <a:pt x="25" y="11"/>
                  </a:moveTo>
                  <a:cubicBezTo>
                    <a:pt x="22" y="10"/>
                    <a:pt x="20" y="27"/>
                    <a:pt x="19" y="33"/>
                  </a:cubicBezTo>
                  <a:cubicBezTo>
                    <a:pt x="18" y="39"/>
                    <a:pt x="21" y="40"/>
                    <a:pt x="21" y="45"/>
                  </a:cubicBezTo>
                  <a:cubicBezTo>
                    <a:pt x="21" y="50"/>
                    <a:pt x="22" y="51"/>
                    <a:pt x="19" y="63"/>
                  </a:cubicBezTo>
                  <a:cubicBezTo>
                    <a:pt x="16" y="75"/>
                    <a:pt x="2" y="99"/>
                    <a:pt x="1" y="115"/>
                  </a:cubicBezTo>
                  <a:cubicBezTo>
                    <a:pt x="0" y="131"/>
                    <a:pt x="12" y="146"/>
                    <a:pt x="15" y="157"/>
                  </a:cubicBezTo>
                  <a:cubicBezTo>
                    <a:pt x="18" y="168"/>
                    <a:pt x="15" y="177"/>
                    <a:pt x="17" y="179"/>
                  </a:cubicBezTo>
                  <a:cubicBezTo>
                    <a:pt x="19" y="181"/>
                    <a:pt x="26" y="170"/>
                    <a:pt x="29" y="171"/>
                  </a:cubicBezTo>
                  <a:cubicBezTo>
                    <a:pt x="32" y="172"/>
                    <a:pt x="35" y="188"/>
                    <a:pt x="35" y="185"/>
                  </a:cubicBezTo>
                  <a:cubicBezTo>
                    <a:pt x="35" y="182"/>
                    <a:pt x="25" y="161"/>
                    <a:pt x="27" y="151"/>
                  </a:cubicBezTo>
                  <a:cubicBezTo>
                    <a:pt x="29" y="141"/>
                    <a:pt x="47" y="137"/>
                    <a:pt x="49" y="125"/>
                  </a:cubicBezTo>
                  <a:cubicBezTo>
                    <a:pt x="51" y="113"/>
                    <a:pt x="41" y="90"/>
                    <a:pt x="41" y="79"/>
                  </a:cubicBezTo>
                  <a:cubicBezTo>
                    <a:pt x="41" y="68"/>
                    <a:pt x="45" y="65"/>
                    <a:pt x="49" y="59"/>
                  </a:cubicBezTo>
                  <a:cubicBezTo>
                    <a:pt x="53" y="53"/>
                    <a:pt x="65" y="46"/>
                    <a:pt x="65" y="43"/>
                  </a:cubicBezTo>
                  <a:cubicBezTo>
                    <a:pt x="65" y="40"/>
                    <a:pt x="48" y="50"/>
                    <a:pt x="47" y="43"/>
                  </a:cubicBezTo>
                  <a:cubicBezTo>
                    <a:pt x="46" y="36"/>
                    <a:pt x="59" y="2"/>
                    <a:pt x="57" y="1"/>
                  </a:cubicBezTo>
                  <a:cubicBezTo>
                    <a:pt x="55" y="0"/>
                    <a:pt x="40" y="37"/>
                    <a:pt x="35" y="39"/>
                  </a:cubicBezTo>
                  <a:cubicBezTo>
                    <a:pt x="30" y="41"/>
                    <a:pt x="28" y="12"/>
                    <a:pt x="25" y="11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518166" name="Line 693"/>
          <p:cNvSpPr>
            <a:spLocks noChangeShapeType="1"/>
          </p:cNvSpPr>
          <p:nvPr/>
        </p:nvSpPr>
        <p:spPr bwMode="auto">
          <a:xfrm>
            <a:off x="4573588" y="2316163"/>
            <a:ext cx="0" cy="3349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67" name="Line 801"/>
          <p:cNvSpPr>
            <a:spLocks noChangeShapeType="1"/>
          </p:cNvSpPr>
          <p:nvPr/>
        </p:nvSpPr>
        <p:spPr bwMode="auto">
          <a:xfrm flipH="1">
            <a:off x="4537075" y="3479800"/>
            <a:ext cx="0" cy="828675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68" name="Line 803"/>
          <p:cNvSpPr>
            <a:spLocks noChangeShapeType="1"/>
          </p:cNvSpPr>
          <p:nvPr/>
        </p:nvSpPr>
        <p:spPr bwMode="auto">
          <a:xfrm>
            <a:off x="5514975" y="3476625"/>
            <a:ext cx="657225" cy="828675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69" name="AutoShape 804"/>
          <p:cNvSpPr>
            <a:spLocks noChangeArrowheads="1"/>
          </p:cNvSpPr>
          <p:nvPr/>
        </p:nvSpPr>
        <p:spPr bwMode="auto">
          <a:xfrm>
            <a:off x="3025775" y="3606800"/>
            <a:ext cx="3067050" cy="3619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Lipid overflow</a:t>
            </a:r>
            <a:endParaRPr kumimoji="0" lang="en-US" alt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70" name="Line 806"/>
          <p:cNvSpPr>
            <a:spLocks noChangeShapeType="1"/>
          </p:cNvSpPr>
          <p:nvPr/>
        </p:nvSpPr>
        <p:spPr bwMode="auto">
          <a:xfrm>
            <a:off x="6086475" y="3397250"/>
            <a:ext cx="1466850" cy="89535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71" name="AutoShape 807"/>
          <p:cNvSpPr>
            <a:spLocks noChangeArrowheads="1"/>
          </p:cNvSpPr>
          <p:nvPr/>
        </p:nvSpPr>
        <p:spPr bwMode="auto">
          <a:xfrm>
            <a:off x="400050" y="5248275"/>
            <a:ext cx="1152525" cy="6477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Visceral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adiposite</a:t>
            </a:r>
          </a:p>
        </p:txBody>
      </p:sp>
      <p:sp>
        <p:nvSpPr>
          <p:cNvPr id="518172" name="Line 808"/>
          <p:cNvSpPr>
            <a:spLocks noChangeShapeType="1"/>
          </p:cNvSpPr>
          <p:nvPr/>
        </p:nvSpPr>
        <p:spPr bwMode="auto">
          <a:xfrm flipV="1">
            <a:off x="523875" y="5381625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73" name="AutoShape 809"/>
          <p:cNvSpPr>
            <a:spLocks noChangeArrowheads="1"/>
          </p:cNvSpPr>
          <p:nvPr/>
        </p:nvSpPr>
        <p:spPr bwMode="auto">
          <a:xfrm>
            <a:off x="1997075" y="5254625"/>
            <a:ext cx="1200150" cy="6477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Liver fat</a:t>
            </a:r>
          </a:p>
        </p:txBody>
      </p:sp>
      <p:sp>
        <p:nvSpPr>
          <p:cNvPr id="518174" name="Line 810"/>
          <p:cNvSpPr>
            <a:spLocks noChangeShapeType="1"/>
          </p:cNvSpPr>
          <p:nvPr/>
        </p:nvSpPr>
        <p:spPr bwMode="auto">
          <a:xfrm flipV="1">
            <a:off x="2101850" y="5378450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75" name="AutoShape 811"/>
          <p:cNvSpPr>
            <a:spLocks noChangeArrowheads="1"/>
          </p:cNvSpPr>
          <p:nvPr/>
        </p:nvSpPr>
        <p:spPr bwMode="auto">
          <a:xfrm>
            <a:off x="3463925" y="5264150"/>
            <a:ext cx="2143125" cy="6477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Epi-,pericardial- 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and myocardial fat</a:t>
            </a:r>
          </a:p>
        </p:txBody>
      </p:sp>
      <p:sp>
        <p:nvSpPr>
          <p:cNvPr id="518176" name="Line 812"/>
          <p:cNvSpPr>
            <a:spLocks noChangeShapeType="1"/>
          </p:cNvSpPr>
          <p:nvPr/>
        </p:nvSpPr>
        <p:spPr bwMode="auto">
          <a:xfrm flipV="1">
            <a:off x="3578225" y="5407025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77" name="AutoShape 813"/>
          <p:cNvSpPr>
            <a:spLocks noChangeArrowheads="1"/>
          </p:cNvSpPr>
          <p:nvPr/>
        </p:nvSpPr>
        <p:spPr bwMode="auto">
          <a:xfrm>
            <a:off x="5889625" y="5270500"/>
            <a:ext cx="1200150" cy="6477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Muscle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fat</a:t>
            </a:r>
          </a:p>
        </p:txBody>
      </p:sp>
      <p:sp>
        <p:nvSpPr>
          <p:cNvPr id="518178" name="Line 814"/>
          <p:cNvSpPr>
            <a:spLocks noChangeShapeType="1"/>
          </p:cNvSpPr>
          <p:nvPr/>
        </p:nvSpPr>
        <p:spPr bwMode="auto">
          <a:xfrm flipV="1">
            <a:off x="6051550" y="5403850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79" name="AutoShape 815"/>
          <p:cNvSpPr>
            <a:spLocks noChangeArrowheads="1"/>
          </p:cNvSpPr>
          <p:nvPr/>
        </p:nvSpPr>
        <p:spPr bwMode="auto">
          <a:xfrm>
            <a:off x="7394575" y="5270500"/>
            <a:ext cx="1419225" cy="6477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Pancreatic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fat</a:t>
            </a:r>
          </a:p>
        </p:txBody>
      </p:sp>
      <p:sp>
        <p:nvSpPr>
          <p:cNvPr id="518180" name="Line 816"/>
          <p:cNvSpPr>
            <a:spLocks noChangeShapeType="1"/>
          </p:cNvSpPr>
          <p:nvPr/>
        </p:nvSpPr>
        <p:spPr bwMode="auto">
          <a:xfrm flipV="1">
            <a:off x="7556500" y="5432425"/>
            <a:ext cx="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518181" name="AutoShape 817"/>
          <p:cNvSpPr>
            <a:spLocks noChangeArrowheads="1"/>
          </p:cNvSpPr>
          <p:nvPr/>
        </p:nvSpPr>
        <p:spPr bwMode="auto">
          <a:xfrm>
            <a:off x="838200" y="5943600"/>
            <a:ext cx="219075" cy="276225"/>
          </a:xfrm>
          <a:prstGeom prst="downArrow">
            <a:avLst>
              <a:gd name="adj1" fmla="val 49278"/>
              <a:gd name="adj2" fmla="val 3985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2" name="AutoShape 818"/>
          <p:cNvSpPr>
            <a:spLocks noChangeArrowheads="1"/>
          </p:cNvSpPr>
          <p:nvPr/>
        </p:nvSpPr>
        <p:spPr bwMode="auto">
          <a:xfrm>
            <a:off x="2501900" y="5940425"/>
            <a:ext cx="219075" cy="276225"/>
          </a:xfrm>
          <a:prstGeom prst="downArrow">
            <a:avLst>
              <a:gd name="adj1" fmla="val 49278"/>
              <a:gd name="adj2" fmla="val 3985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3" name="AutoShape 819"/>
          <p:cNvSpPr>
            <a:spLocks noChangeArrowheads="1"/>
          </p:cNvSpPr>
          <p:nvPr/>
        </p:nvSpPr>
        <p:spPr bwMode="auto">
          <a:xfrm>
            <a:off x="4464050" y="5949950"/>
            <a:ext cx="219075" cy="276225"/>
          </a:xfrm>
          <a:prstGeom prst="downArrow">
            <a:avLst>
              <a:gd name="adj1" fmla="val 49278"/>
              <a:gd name="adj2" fmla="val 3985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4" name="AutoShape 820"/>
          <p:cNvSpPr>
            <a:spLocks noChangeArrowheads="1"/>
          </p:cNvSpPr>
          <p:nvPr/>
        </p:nvSpPr>
        <p:spPr bwMode="auto">
          <a:xfrm>
            <a:off x="6416675" y="5959475"/>
            <a:ext cx="219075" cy="276225"/>
          </a:xfrm>
          <a:prstGeom prst="downArrow">
            <a:avLst>
              <a:gd name="adj1" fmla="val 49278"/>
              <a:gd name="adj2" fmla="val 3985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5" name="AutoShape 821"/>
          <p:cNvSpPr>
            <a:spLocks noChangeArrowheads="1"/>
          </p:cNvSpPr>
          <p:nvPr/>
        </p:nvSpPr>
        <p:spPr bwMode="auto">
          <a:xfrm>
            <a:off x="8054975" y="5949950"/>
            <a:ext cx="219075" cy="276225"/>
          </a:xfrm>
          <a:prstGeom prst="downArrow">
            <a:avLst>
              <a:gd name="adj1" fmla="val 49278"/>
              <a:gd name="adj2" fmla="val 3985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8" name="Text Box 332"/>
          <p:cNvSpPr txBox="1">
            <a:spLocks noChangeArrowheads="1"/>
          </p:cNvSpPr>
          <p:nvPr/>
        </p:nvSpPr>
        <p:spPr bwMode="auto">
          <a:xfrm>
            <a:off x="4932363" y="6597352"/>
            <a:ext cx="4197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Tchernof A and Després J-P. Physiol Rev.93:359-404,2013</a:t>
            </a:r>
          </a:p>
        </p:txBody>
      </p:sp>
      <p:sp>
        <p:nvSpPr>
          <p:cNvPr id="518187" name="AutoShape 825"/>
          <p:cNvSpPr>
            <a:spLocks noChangeArrowheads="1"/>
          </p:cNvSpPr>
          <p:nvPr/>
        </p:nvSpPr>
        <p:spPr bwMode="auto">
          <a:xfrm rot="10800000">
            <a:off x="996950" y="2463800"/>
            <a:ext cx="2165350" cy="790575"/>
          </a:xfrm>
          <a:prstGeom prst="leftArrowCallout">
            <a:avLst>
              <a:gd name="adj1" fmla="val 15269"/>
              <a:gd name="adj2" fmla="val 25000"/>
              <a:gd name="adj3" fmla="val 29431"/>
              <a:gd name="adj4" fmla="val 78764"/>
            </a:avLst>
          </a:prstGeom>
          <a:solidFill>
            <a:srgbClr val="FFFF99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Capacity of AT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 expand</a:t>
            </a:r>
          </a:p>
        </p:txBody>
      </p:sp>
      <p:pic>
        <p:nvPicPr>
          <p:cNvPr id="518189" name="Picture 7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208463"/>
            <a:ext cx="1471612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8190" name="AutoShape 817"/>
          <p:cNvSpPr>
            <a:spLocks noChangeArrowheads="1"/>
          </p:cNvSpPr>
          <p:nvPr/>
        </p:nvSpPr>
        <p:spPr bwMode="auto">
          <a:xfrm>
            <a:off x="2425700" y="2901950"/>
            <a:ext cx="133350" cy="219075"/>
          </a:xfrm>
          <a:prstGeom prst="downArrow">
            <a:avLst>
              <a:gd name="adj1" fmla="val 49278"/>
              <a:gd name="adj2" fmla="val 51933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91" name="AutoShape 738"/>
          <p:cNvSpPr>
            <a:spLocks noChangeArrowheads="1"/>
          </p:cNvSpPr>
          <p:nvPr/>
        </p:nvSpPr>
        <p:spPr bwMode="auto">
          <a:xfrm>
            <a:off x="4381500" y="2771775"/>
            <a:ext cx="352425" cy="247650"/>
          </a:xfrm>
          <a:prstGeom prst="rightArrow">
            <a:avLst>
              <a:gd name="adj1" fmla="val 50000"/>
              <a:gd name="adj2" fmla="val 35577"/>
            </a:avLst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8186" name="AutoShape 824"/>
          <p:cNvSpPr>
            <a:spLocks noChangeArrowheads="1"/>
          </p:cNvSpPr>
          <p:nvPr/>
        </p:nvSpPr>
        <p:spPr bwMode="auto">
          <a:xfrm>
            <a:off x="5943600" y="2457450"/>
            <a:ext cx="2162175" cy="771525"/>
          </a:xfrm>
          <a:prstGeom prst="leftArrowCallout">
            <a:avLst>
              <a:gd name="adj1" fmla="val 12759"/>
              <a:gd name="adj2" fmla="val 25000"/>
              <a:gd name="adj3" fmla="val 31683"/>
              <a:gd name="adj4" fmla="val 78764"/>
            </a:avLst>
          </a:prstGeom>
          <a:solidFill>
            <a:srgbClr val="FFFF99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Inflamed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Adipose tissue</a:t>
            </a:r>
          </a:p>
        </p:txBody>
      </p:sp>
    </p:spTree>
    <p:extLst>
      <p:ext uri="{BB962C8B-B14F-4D97-AF65-F5344CB8AC3E}">
        <p14:creationId xmlns:p14="http://schemas.microsoft.com/office/powerpoint/2010/main" val="15779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ruta 11"/>
          <p:cNvSpPr txBox="1">
            <a:spLocks noChangeArrowheads="1"/>
          </p:cNvSpPr>
          <p:nvPr/>
        </p:nvSpPr>
        <p:spPr bwMode="auto">
          <a:xfrm>
            <a:off x="358769" y="188913"/>
            <a:ext cx="8342327" cy="108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Nonalcoholic fatty liver disease (NAFLD)</a:t>
            </a:r>
            <a:endParaRPr kumimoji="0" lang="en-US" altLang="sv-SE" sz="33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major cardiometabolic risk factor</a:t>
            </a:r>
          </a:p>
        </p:txBody>
      </p:sp>
      <p:sp>
        <p:nvSpPr>
          <p:cNvPr id="168963" name="Rektangel 13"/>
          <p:cNvSpPr>
            <a:spLocks noChangeArrowheads="1"/>
          </p:cNvSpPr>
          <p:nvPr/>
        </p:nvSpPr>
        <p:spPr bwMode="auto">
          <a:xfrm>
            <a:off x="403226" y="1665381"/>
            <a:ext cx="4744839" cy="424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457200" marR="0" lvl="0" indent="-4572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defined &gt;5% liver fat</a:t>
            </a:r>
          </a:p>
          <a:p>
            <a:pPr marL="457200" marR="0" lvl="0" indent="-4572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≈</a:t>
            </a: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25% of adults have NAFLD</a:t>
            </a:r>
          </a:p>
          <a:p>
            <a:pPr marL="457200" marR="0" lvl="0" indent="-4572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prevalence 70–90% in subjects with obesity or T2D</a:t>
            </a:r>
          </a:p>
          <a:p>
            <a:pPr marL="457200" marR="0" lvl="0" indent="-4572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may progress to severe liver diseases</a:t>
            </a:r>
          </a:p>
          <a:p>
            <a:pPr marL="457200" marR="0" lvl="0" indent="-4572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sv-SE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most common cause of death in patients with NAFLD is cardiovascular disease</a:t>
            </a:r>
          </a:p>
        </p:txBody>
      </p:sp>
      <p:pic>
        <p:nvPicPr>
          <p:cNvPr id="168964" name="Picture 4" descr="http://www.extremeliversupport.com/Graphics/liver_fatty%20graphic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46" y="1428180"/>
            <a:ext cx="3086824" cy="236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 4"/>
          <p:cNvGrpSpPr/>
          <p:nvPr/>
        </p:nvGrpSpPr>
        <p:grpSpPr>
          <a:xfrm>
            <a:off x="5436096" y="4013405"/>
            <a:ext cx="3096344" cy="2511939"/>
            <a:chOff x="5436096" y="4260719"/>
            <a:chExt cx="2857500" cy="2400300"/>
          </a:xfrm>
        </p:grpSpPr>
        <p:grpSp>
          <p:nvGrpSpPr>
            <p:cNvPr id="2" name="Grupp 1"/>
            <p:cNvGrpSpPr/>
            <p:nvPr/>
          </p:nvGrpSpPr>
          <p:grpSpPr>
            <a:xfrm>
              <a:off x="5436096" y="4260719"/>
              <a:ext cx="2857500" cy="2400300"/>
              <a:chOff x="5372100" y="4260719"/>
              <a:chExt cx="2857500" cy="2400300"/>
            </a:xfrm>
          </p:grpSpPr>
          <p:pic>
            <p:nvPicPr>
              <p:cNvPr id="3076" name="Picture 4" descr="http://symptomsforfattyliver.com/wp-content/uploads/2011/07/Liver-Spectrum-1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5372100" y="4260719"/>
                <a:ext cx="2857500" cy="1200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http://symptomsforfattyliver.com/wp-content/uploads/2011/07/Liver-Spectrum-1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5372100" y="5460869"/>
                <a:ext cx="2857500" cy="1200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" name="Rak pil 3"/>
            <p:cNvCxnSpPr/>
            <p:nvPr/>
          </p:nvCxnSpPr>
          <p:spPr bwMode="auto">
            <a:xfrm>
              <a:off x="6566958" y="5013176"/>
              <a:ext cx="27662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Rak pil 16"/>
            <p:cNvCxnSpPr/>
            <p:nvPr/>
          </p:nvCxnSpPr>
          <p:spPr bwMode="auto">
            <a:xfrm>
              <a:off x="6570414" y="6237312"/>
              <a:ext cx="27662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Rak pil 18"/>
            <p:cNvCxnSpPr/>
            <p:nvPr/>
          </p:nvCxnSpPr>
          <p:spPr bwMode="auto">
            <a:xfrm>
              <a:off x="7895001" y="5013176"/>
              <a:ext cx="276622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7223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699793" y="1590676"/>
            <a:ext cx="532819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Fatty liver </a:t>
            </a:r>
            <a:r>
              <a:rPr lang="en-US" altLang="sv-SE" sz="3600" b="1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associates with hyperlipidemia and CVD. What is the underlying mechanism?</a:t>
            </a:r>
            <a:endParaRPr kumimoji="0" lang="en-US" altLang="sv-SE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1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kstiruutu 10"/>
          <p:cNvSpPr txBox="1"/>
          <p:nvPr/>
        </p:nvSpPr>
        <p:spPr>
          <a:xfrm>
            <a:off x="539552" y="2303464"/>
            <a:ext cx="2933603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SECRETION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pathway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9" name="Suora nuoliyhdysviiva 15"/>
          <p:cNvCxnSpPr/>
          <p:nvPr/>
        </p:nvCxnSpPr>
        <p:spPr>
          <a:xfrm>
            <a:off x="1730375" y="3971925"/>
            <a:ext cx="18796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uora nuoliyhdysviiva 42"/>
          <p:cNvCxnSpPr/>
          <p:nvPr/>
        </p:nvCxnSpPr>
        <p:spPr>
          <a:xfrm>
            <a:off x="2035175" y="3271839"/>
            <a:ext cx="0" cy="50323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uora nuoliyhdysviiva 46"/>
          <p:cNvCxnSpPr/>
          <p:nvPr/>
        </p:nvCxnSpPr>
        <p:spPr>
          <a:xfrm flipV="1">
            <a:off x="2035175" y="4189414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kstiruutu 56"/>
          <p:cNvSpPr txBox="1">
            <a:spLocks noChangeArrowheads="1"/>
          </p:cNvSpPr>
          <p:nvPr/>
        </p:nvSpPr>
        <p:spPr bwMode="auto">
          <a:xfrm>
            <a:off x="1259632" y="3359959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0.56***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5" name="Tekstiruutu 58"/>
          <p:cNvSpPr txBox="1">
            <a:spLocks noChangeArrowheads="1"/>
          </p:cNvSpPr>
          <p:nvPr/>
        </p:nvSpPr>
        <p:spPr bwMode="auto">
          <a:xfrm>
            <a:off x="1227455" y="4315808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0.51***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0472" name="Tekstiruutu 62"/>
          <p:cNvSpPr txBox="1">
            <a:spLocks noChangeArrowheads="1"/>
          </p:cNvSpPr>
          <p:nvPr/>
        </p:nvSpPr>
        <p:spPr bwMode="auto">
          <a:xfrm>
            <a:off x="2768600" y="3692526"/>
            <a:ext cx="67356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0.44**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1" name="Ellips 6"/>
          <p:cNvSpPr/>
          <p:nvPr/>
        </p:nvSpPr>
        <p:spPr bwMode="auto">
          <a:xfrm>
            <a:off x="1125538" y="3792538"/>
            <a:ext cx="1619250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SR</a:t>
            </a:r>
          </a:p>
        </p:txBody>
      </p:sp>
      <p:sp>
        <p:nvSpPr>
          <p:cNvPr id="82" name="Ellips 4"/>
          <p:cNvSpPr/>
          <p:nvPr/>
        </p:nvSpPr>
        <p:spPr bwMode="auto">
          <a:xfrm>
            <a:off x="1112838" y="4718051"/>
            <a:ext cx="1619250" cy="3603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Fat mass</a:t>
            </a:r>
          </a:p>
        </p:txBody>
      </p:sp>
      <p:sp>
        <p:nvSpPr>
          <p:cNvPr id="83" name="Ellips 4"/>
          <p:cNvSpPr/>
          <p:nvPr/>
        </p:nvSpPr>
        <p:spPr bwMode="auto">
          <a:xfrm>
            <a:off x="1100138" y="2874964"/>
            <a:ext cx="1620837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sp>
        <p:nvSpPr>
          <p:cNvPr id="87" name="Ellips 62"/>
          <p:cNvSpPr/>
          <p:nvPr/>
        </p:nvSpPr>
        <p:spPr bwMode="auto">
          <a:xfrm>
            <a:off x="3657600" y="3789364"/>
            <a:ext cx="1620838" cy="35877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 TG</a:t>
            </a:r>
          </a:p>
        </p:txBody>
      </p:sp>
      <p:sp>
        <p:nvSpPr>
          <p:cNvPr id="190477" name="Rektangel 1"/>
          <p:cNvSpPr>
            <a:spLocks noChangeArrowheads="1"/>
          </p:cNvSpPr>
          <p:nvPr/>
        </p:nvSpPr>
        <p:spPr bwMode="auto">
          <a:xfrm>
            <a:off x="107504" y="116632"/>
            <a:ext cx="8928992" cy="172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Elucidation of the dysregulation of the VLDL</a:t>
            </a:r>
            <a:r>
              <a:rPr kumimoji="0" lang="en-US" altLang="sv-SE" sz="3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-TG metabolism in NAFLD subjects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0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Increased secretion of VLDL</a:t>
            </a:r>
            <a:r>
              <a:rPr kumimoji="0" lang="en-US" altLang="sv-SE" sz="28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US" altLang="sv-SE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0479" name="Rektangel 25"/>
          <p:cNvSpPr>
            <a:spLocks noChangeArrowheads="1"/>
          </p:cNvSpPr>
          <p:nvPr/>
        </p:nvSpPr>
        <p:spPr bwMode="auto">
          <a:xfrm>
            <a:off x="14081" y="6022980"/>
            <a:ext cx="9102932" cy="3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Multicenter study in 46 subjects with abdominal obesity and additional cardiometabolic risk factors</a:t>
            </a:r>
            <a:endParaRPr kumimoji="0" lang="en-US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47"/>
          <a:stretch/>
        </p:blipFill>
        <p:spPr bwMode="auto">
          <a:xfrm>
            <a:off x="5796136" y="1988841"/>
            <a:ext cx="2616296" cy="184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7"/>
          <a:stretch/>
        </p:blipFill>
        <p:spPr bwMode="auto">
          <a:xfrm>
            <a:off x="5796136" y="3949980"/>
            <a:ext cx="2617200" cy="185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44"/>
          <p:cNvSpPr txBox="1">
            <a:spLocks noChangeArrowheads="1"/>
          </p:cNvSpPr>
          <p:nvPr/>
        </p:nvSpPr>
        <p:spPr bwMode="auto">
          <a:xfrm>
            <a:off x="6140834" y="6560969"/>
            <a:ext cx="2856146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Borén </a:t>
            </a:r>
            <a:r>
              <a:rPr kumimoji="0" lang="en-US" altLang="sv-SE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et a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ATVB, 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2015;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35:2218-24</a:t>
            </a:r>
            <a:endParaRPr kumimoji="0" lang="en-US" altLang="sv-SE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3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kstiruutu 10"/>
          <p:cNvSpPr txBox="1"/>
          <p:nvPr/>
        </p:nvSpPr>
        <p:spPr>
          <a:xfrm>
            <a:off x="539552" y="2303464"/>
            <a:ext cx="2933603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SECRETION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pathway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9" name="Suora nuoliyhdysviiva 15"/>
          <p:cNvCxnSpPr/>
          <p:nvPr/>
        </p:nvCxnSpPr>
        <p:spPr>
          <a:xfrm>
            <a:off x="1730375" y="3971925"/>
            <a:ext cx="18796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uora nuoliyhdysviiva 42"/>
          <p:cNvCxnSpPr/>
          <p:nvPr/>
        </p:nvCxnSpPr>
        <p:spPr>
          <a:xfrm>
            <a:off x="2035175" y="3271839"/>
            <a:ext cx="0" cy="50323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uora nuoliyhdysviiva 46"/>
          <p:cNvCxnSpPr/>
          <p:nvPr/>
        </p:nvCxnSpPr>
        <p:spPr>
          <a:xfrm flipV="1">
            <a:off x="2035175" y="4189414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kstiruutu 56"/>
          <p:cNvSpPr txBox="1">
            <a:spLocks noChangeArrowheads="1"/>
          </p:cNvSpPr>
          <p:nvPr/>
        </p:nvSpPr>
        <p:spPr bwMode="auto">
          <a:xfrm>
            <a:off x="1259632" y="3359959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0.56***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5" name="Tekstiruutu 58"/>
          <p:cNvSpPr txBox="1">
            <a:spLocks noChangeArrowheads="1"/>
          </p:cNvSpPr>
          <p:nvPr/>
        </p:nvSpPr>
        <p:spPr bwMode="auto">
          <a:xfrm>
            <a:off x="1227455" y="4315808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0.51***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1496" name="Tekstiruutu 62"/>
          <p:cNvSpPr txBox="1">
            <a:spLocks noChangeArrowheads="1"/>
          </p:cNvSpPr>
          <p:nvPr/>
        </p:nvSpPr>
        <p:spPr bwMode="auto">
          <a:xfrm>
            <a:off x="2768600" y="3692526"/>
            <a:ext cx="67356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0.44**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1" name="Ellips 6"/>
          <p:cNvSpPr/>
          <p:nvPr/>
        </p:nvSpPr>
        <p:spPr bwMode="auto">
          <a:xfrm>
            <a:off x="1125538" y="3792538"/>
            <a:ext cx="1619250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SR</a:t>
            </a:r>
          </a:p>
        </p:txBody>
      </p:sp>
      <p:sp>
        <p:nvSpPr>
          <p:cNvPr id="82" name="Ellips 4"/>
          <p:cNvSpPr/>
          <p:nvPr/>
        </p:nvSpPr>
        <p:spPr bwMode="auto">
          <a:xfrm>
            <a:off x="1112838" y="4718051"/>
            <a:ext cx="1619250" cy="3603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Fat mass</a:t>
            </a:r>
          </a:p>
        </p:txBody>
      </p:sp>
      <p:sp>
        <p:nvSpPr>
          <p:cNvPr id="83" name="Ellips 4"/>
          <p:cNvSpPr/>
          <p:nvPr/>
        </p:nvSpPr>
        <p:spPr bwMode="auto">
          <a:xfrm>
            <a:off x="1100138" y="2874964"/>
            <a:ext cx="1620837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sp>
        <p:nvSpPr>
          <p:cNvPr id="87" name="Ellips 62"/>
          <p:cNvSpPr/>
          <p:nvPr/>
        </p:nvSpPr>
        <p:spPr bwMode="auto">
          <a:xfrm>
            <a:off x="3657600" y="3789364"/>
            <a:ext cx="1620838" cy="35877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 TG</a:t>
            </a:r>
          </a:p>
        </p:txBody>
      </p:sp>
      <p:sp>
        <p:nvSpPr>
          <p:cNvPr id="191502" name="Text Box 144"/>
          <p:cNvSpPr txBox="1">
            <a:spLocks noChangeArrowheads="1"/>
          </p:cNvSpPr>
          <p:nvPr/>
        </p:nvSpPr>
        <p:spPr bwMode="auto">
          <a:xfrm>
            <a:off x="6140834" y="6560969"/>
            <a:ext cx="2856146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Borén </a:t>
            </a:r>
            <a:r>
              <a:rPr kumimoji="0" lang="en-US" altLang="sv-SE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et a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ATVB, 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2015;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35:2218-24</a:t>
            </a:r>
            <a:endParaRPr kumimoji="0" lang="en-US" altLang="sv-SE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1503" name="textruta 1"/>
          <p:cNvSpPr txBox="1">
            <a:spLocks noChangeArrowheads="1"/>
          </p:cNvSpPr>
          <p:nvPr/>
        </p:nvSpPr>
        <p:spPr bwMode="auto">
          <a:xfrm>
            <a:off x="692151" y="5594350"/>
            <a:ext cx="29178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≈ 20% of variation of plasma TG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" name="Rektangel 1"/>
          <p:cNvSpPr>
            <a:spLocks noChangeArrowheads="1"/>
          </p:cNvSpPr>
          <p:nvPr/>
        </p:nvSpPr>
        <p:spPr bwMode="auto">
          <a:xfrm>
            <a:off x="107504" y="116632"/>
            <a:ext cx="8928992" cy="172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Elucidation of the dysregulation of the VLDL</a:t>
            </a:r>
            <a:r>
              <a:rPr kumimoji="0" lang="en-US" altLang="sv-SE" sz="3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-TG metabolism in NAFLD subjects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0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Increased secretion of VLDL</a:t>
            </a:r>
            <a:r>
              <a:rPr kumimoji="0" lang="en-US" altLang="sv-SE" sz="28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US" altLang="sv-SE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3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/>
          <p:cNvSpPr>
            <a:spLocks noChangeArrowheads="1"/>
          </p:cNvSpPr>
          <p:nvPr/>
        </p:nvSpPr>
        <p:spPr bwMode="auto">
          <a:xfrm>
            <a:off x="1267312" y="44624"/>
            <a:ext cx="6631602" cy="110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5" tIns="46033" rIns="92065" bIns="4603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Prevalence of CHD risk factors: </a:t>
            </a:r>
            <a:b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 evolving landscape</a:t>
            </a:r>
          </a:p>
        </p:txBody>
      </p:sp>
      <p:sp>
        <p:nvSpPr>
          <p:cNvPr id="156675" name="Text Box 5"/>
          <p:cNvSpPr txBox="1">
            <a:spLocks noChangeArrowheads="1"/>
          </p:cNvSpPr>
          <p:nvPr/>
        </p:nvSpPr>
        <p:spPr bwMode="auto">
          <a:xfrm>
            <a:off x="711914" y="5301209"/>
            <a:ext cx="2863264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Hypercholesterolemia</a:t>
            </a:r>
            <a:endParaRPr kumimoji="0" lang="en-US" altLang="sv-SE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Smoking</a:t>
            </a:r>
            <a:endParaRPr kumimoji="0" lang="en-US" altLang="sv-SE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Hypertension</a:t>
            </a:r>
          </a:p>
        </p:txBody>
      </p:sp>
      <p:sp>
        <p:nvSpPr>
          <p:cNvPr id="156676" name="Text Box 6"/>
          <p:cNvSpPr txBox="1">
            <a:spLocks noChangeArrowheads="1"/>
          </p:cNvSpPr>
          <p:nvPr/>
        </p:nvSpPr>
        <p:spPr bwMode="auto">
          <a:xfrm>
            <a:off x="5656470" y="5301209"/>
            <a:ext cx="2803953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Hypertriglyceridemia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Type </a:t>
            </a: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 diabetes</a:t>
            </a:r>
            <a:endParaRPr kumimoji="0" lang="en-US" altLang="sv-SE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Overweight &amp; obesity</a:t>
            </a:r>
          </a:p>
        </p:txBody>
      </p:sp>
      <p:sp>
        <p:nvSpPr>
          <p:cNvPr id="156677" name="Line 13"/>
          <p:cNvSpPr>
            <a:spLocks noChangeShapeType="1"/>
          </p:cNvSpPr>
          <p:nvPr/>
        </p:nvSpPr>
        <p:spPr bwMode="auto">
          <a:xfrm rot="7744497" flipH="1" flipV="1">
            <a:off x="4116710" y="5353270"/>
            <a:ext cx="758825" cy="922337"/>
          </a:xfrm>
          <a:prstGeom prst="line">
            <a:avLst/>
          </a:prstGeom>
          <a:noFill/>
          <a:ln w="127000">
            <a:solidFill>
              <a:schemeClr val="bg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6678" name="Grupp 2"/>
          <p:cNvGrpSpPr>
            <a:grpSpLocks/>
          </p:cNvGrpSpPr>
          <p:nvPr/>
        </p:nvGrpSpPr>
        <p:grpSpPr bwMode="auto">
          <a:xfrm>
            <a:off x="1440681" y="1591344"/>
            <a:ext cx="6443687" cy="3565848"/>
            <a:chOff x="1008063" y="2349500"/>
            <a:chExt cx="7164387" cy="3925888"/>
          </a:xfrm>
        </p:grpSpPr>
        <p:pic>
          <p:nvPicPr>
            <p:cNvPr id="15667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063" y="2349500"/>
              <a:ext cx="7164387" cy="39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ruta 1"/>
            <p:cNvSpPr txBox="1"/>
            <p:nvPr/>
          </p:nvSpPr>
          <p:spPr>
            <a:xfrm>
              <a:off x="3308350" y="2641600"/>
              <a:ext cx="720725" cy="406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itchFamily="34" charset="0"/>
                </a:rPr>
                <a:t>1990</a:t>
              </a:r>
            </a:p>
          </p:txBody>
        </p:sp>
        <p:sp>
          <p:nvSpPr>
            <p:cNvPr id="8" name="textruta 7"/>
            <p:cNvSpPr txBox="1"/>
            <p:nvPr/>
          </p:nvSpPr>
          <p:spPr>
            <a:xfrm>
              <a:off x="7097713" y="3013075"/>
              <a:ext cx="720725" cy="406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itchFamily="34" charset="0"/>
                </a:rPr>
                <a:t>2018</a:t>
              </a:r>
              <a:endPara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522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kstiruutu 10"/>
          <p:cNvSpPr txBox="1"/>
          <p:nvPr/>
        </p:nvSpPr>
        <p:spPr>
          <a:xfrm>
            <a:off x="539552" y="2303464"/>
            <a:ext cx="2933603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SECRETION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pathway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9" name="Suora nuoliyhdysviiva 15"/>
          <p:cNvCxnSpPr/>
          <p:nvPr/>
        </p:nvCxnSpPr>
        <p:spPr>
          <a:xfrm>
            <a:off x="1730375" y="3971925"/>
            <a:ext cx="18796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uora nuoliyhdysviiva 42"/>
          <p:cNvCxnSpPr/>
          <p:nvPr/>
        </p:nvCxnSpPr>
        <p:spPr>
          <a:xfrm>
            <a:off x="2035175" y="3271839"/>
            <a:ext cx="0" cy="50323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uora nuoliyhdysviiva 46"/>
          <p:cNvCxnSpPr/>
          <p:nvPr/>
        </p:nvCxnSpPr>
        <p:spPr>
          <a:xfrm flipV="1">
            <a:off x="2035175" y="4189414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kstiruutu 56"/>
          <p:cNvSpPr txBox="1">
            <a:spLocks noChangeArrowheads="1"/>
          </p:cNvSpPr>
          <p:nvPr/>
        </p:nvSpPr>
        <p:spPr bwMode="auto">
          <a:xfrm>
            <a:off x="1259632" y="3359959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0.56***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5" name="Tekstiruutu 58"/>
          <p:cNvSpPr txBox="1">
            <a:spLocks noChangeArrowheads="1"/>
          </p:cNvSpPr>
          <p:nvPr/>
        </p:nvSpPr>
        <p:spPr bwMode="auto">
          <a:xfrm>
            <a:off x="1227455" y="4315808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0.51***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2520" name="Tekstiruutu 62"/>
          <p:cNvSpPr txBox="1">
            <a:spLocks noChangeArrowheads="1"/>
          </p:cNvSpPr>
          <p:nvPr/>
        </p:nvSpPr>
        <p:spPr bwMode="auto">
          <a:xfrm>
            <a:off x="2768600" y="3692526"/>
            <a:ext cx="67356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0.44**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1" name="Ellips 6"/>
          <p:cNvSpPr/>
          <p:nvPr/>
        </p:nvSpPr>
        <p:spPr bwMode="auto">
          <a:xfrm>
            <a:off x="1125538" y="3792538"/>
            <a:ext cx="1619250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SR</a:t>
            </a:r>
          </a:p>
        </p:txBody>
      </p:sp>
      <p:sp>
        <p:nvSpPr>
          <p:cNvPr id="82" name="Ellips 4"/>
          <p:cNvSpPr/>
          <p:nvPr/>
        </p:nvSpPr>
        <p:spPr bwMode="auto">
          <a:xfrm>
            <a:off x="1112838" y="4718051"/>
            <a:ext cx="1619250" cy="3603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Fat mass</a:t>
            </a:r>
          </a:p>
        </p:txBody>
      </p:sp>
      <p:sp>
        <p:nvSpPr>
          <p:cNvPr id="83" name="Ellips 4"/>
          <p:cNvSpPr/>
          <p:nvPr/>
        </p:nvSpPr>
        <p:spPr bwMode="auto">
          <a:xfrm>
            <a:off x="1100138" y="2874964"/>
            <a:ext cx="1620837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sp>
        <p:nvSpPr>
          <p:cNvPr id="87" name="Ellips 62"/>
          <p:cNvSpPr/>
          <p:nvPr/>
        </p:nvSpPr>
        <p:spPr bwMode="auto">
          <a:xfrm>
            <a:off x="3657600" y="3789364"/>
            <a:ext cx="1620838" cy="35877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 TG</a:t>
            </a:r>
          </a:p>
        </p:txBody>
      </p:sp>
      <p:sp>
        <p:nvSpPr>
          <p:cNvPr id="192527" name="textruta 1"/>
          <p:cNvSpPr txBox="1">
            <a:spLocks noChangeArrowheads="1"/>
          </p:cNvSpPr>
          <p:nvPr/>
        </p:nvSpPr>
        <p:spPr bwMode="auto">
          <a:xfrm>
            <a:off x="692151" y="5594350"/>
            <a:ext cx="2917825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≈ 20% of variation of plasma TG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Tekstiruutu 11"/>
          <p:cNvSpPr txBox="1">
            <a:spLocks noChangeArrowheads="1"/>
          </p:cNvSpPr>
          <p:nvPr/>
        </p:nvSpPr>
        <p:spPr bwMode="auto">
          <a:xfrm>
            <a:off x="5508104" y="2300289"/>
            <a:ext cx="3045814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Clearance pathway</a:t>
            </a:r>
            <a:endParaRPr kumimoji="0" lang="en-US" altLang="sv-SE" sz="2400" b="1" i="0" u="none" strike="noStrike" kern="1200" cap="all" spc="0" normalizeH="0" baseline="0" noProof="0" dirty="0">
              <a:ln>
                <a:noFill/>
              </a:ln>
              <a:solidFill>
                <a:srgbClr val="FF99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</p:txBody>
      </p:sp>
      <p:cxnSp>
        <p:nvCxnSpPr>
          <p:cNvPr id="18" name="Suora nuoliyhdysviiva 21"/>
          <p:cNvCxnSpPr/>
          <p:nvPr/>
        </p:nvCxnSpPr>
        <p:spPr>
          <a:xfrm flipH="1" flipV="1">
            <a:off x="5330825" y="4002089"/>
            <a:ext cx="1016000" cy="5000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38"/>
          <p:cNvCxnSpPr/>
          <p:nvPr/>
        </p:nvCxnSpPr>
        <p:spPr>
          <a:xfrm flipH="1">
            <a:off x="5330825" y="3451226"/>
            <a:ext cx="855663" cy="4206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531" name="Tekstiruutu 59"/>
          <p:cNvSpPr txBox="1">
            <a:spLocks noChangeArrowheads="1"/>
          </p:cNvSpPr>
          <p:nvPr/>
        </p:nvSpPr>
        <p:spPr bwMode="auto">
          <a:xfrm>
            <a:off x="7113589" y="3792539"/>
            <a:ext cx="843480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</a:t>
            </a: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0.48***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2532" name="Tekstiruutu 61"/>
          <p:cNvSpPr txBox="1">
            <a:spLocks noChangeArrowheads="1"/>
          </p:cNvSpPr>
          <p:nvPr/>
        </p:nvSpPr>
        <p:spPr bwMode="auto">
          <a:xfrm>
            <a:off x="5270500" y="3327401"/>
            <a:ext cx="74409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0.84***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2533" name="Tekstiruutu 63"/>
          <p:cNvSpPr txBox="1">
            <a:spLocks noChangeArrowheads="1"/>
          </p:cNvSpPr>
          <p:nvPr/>
        </p:nvSpPr>
        <p:spPr bwMode="auto">
          <a:xfrm>
            <a:off x="5238492" y="4303714"/>
            <a:ext cx="843479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</a:t>
            </a: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0.49***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" name="Ellips 11"/>
          <p:cNvSpPr/>
          <p:nvPr/>
        </p:nvSpPr>
        <p:spPr>
          <a:xfrm>
            <a:off x="6156326" y="3289301"/>
            <a:ext cx="1800225" cy="36036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ApoC-III</a:t>
            </a:r>
          </a:p>
        </p:txBody>
      </p:sp>
      <p:sp>
        <p:nvSpPr>
          <p:cNvPr id="192535" name="textruta 1"/>
          <p:cNvSpPr txBox="1">
            <a:spLocks noChangeArrowheads="1"/>
          </p:cNvSpPr>
          <p:nvPr/>
        </p:nvSpPr>
        <p:spPr bwMode="auto">
          <a:xfrm>
            <a:off x="5940425" y="5591176"/>
            <a:ext cx="2952750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≈ 50% of variation of plasma TG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6" name="Suora nuoliyhdysviiva 21"/>
          <p:cNvCxnSpPr/>
          <p:nvPr/>
        </p:nvCxnSpPr>
        <p:spPr>
          <a:xfrm flipH="1" flipV="1">
            <a:off x="5330825" y="4002089"/>
            <a:ext cx="1016000" cy="50006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nuoliyhdysviiva 38"/>
          <p:cNvCxnSpPr/>
          <p:nvPr/>
        </p:nvCxnSpPr>
        <p:spPr>
          <a:xfrm flipH="1">
            <a:off x="5330825" y="3451226"/>
            <a:ext cx="855663" cy="4206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uora nuoliyhdysviiva 42"/>
          <p:cNvCxnSpPr/>
          <p:nvPr/>
        </p:nvCxnSpPr>
        <p:spPr>
          <a:xfrm>
            <a:off x="7056438" y="3692525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 11"/>
          <p:cNvSpPr/>
          <p:nvPr/>
        </p:nvSpPr>
        <p:spPr>
          <a:xfrm>
            <a:off x="6156326" y="4238626"/>
            <a:ext cx="1800225" cy="35877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FCR</a:t>
            </a:r>
          </a:p>
        </p:txBody>
      </p:sp>
      <p:sp>
        <p:nvSpPr>
          <p:cNvPr id="31" name="Text Box 144"/>
          <p:cNvSpPr txBox="1">
            <a:spLocks noChangeArrowheads="1"/>
          </p:cNvSpPr>
          <p:nvPr/>
        </p:nvSpPr>
        <p:spPr bwMode="auto">
          <a:xfrm>
            <a:off x="6140834" y="6560969"/>
            <a:ext cx="2856146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Borén </a:t>
            </a:r>
            <a:r>
              <a:rPr kumimoji="0" lang="en-US" altLang="sv-SE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et a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ATVB, 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2015;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35:2218-24</a:t>
            </a:r>
            <a:endParaRPr kumimoji="0" lang="en-US" altLang="sv-SE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" name="Rektangel 1"/>
          <p:cNvSpPr>
            <a:spLocks noChangeArrowheads="1"/>
          </p:cNvSpPr>
          <p:nvPr/>
        </p:nvSpPr>
        <p:spPr bwMode="auto">
          <a:xfrm>
            <a:off x="107504" y="116632"/>
            <a:ext cx="8928992" cy="172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Elucidation of the dysregulation of the VLDL</a:t>
            </a:r>
            <a:r>
              <a:rPr kumimoji="0" lang="en-US" altLang="sv-SE" sz="3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-TG metabolism in NAFLD subjects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0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…and impaired removal</a:t>
            </a:r>
            <a:endParaRPr kumimoji="0" lang="en-US" altLang="sv-SE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58"/>
          <p:cNvGrpSpPr>
            <a:grpSpLocks/>
          </p:cNvGrpSpPr>
          <p:nvPr/>
        </p:nvGrpSpPr>
        <p:grpSpPr bwMode="auto">
          <a:xfrm>
            <a:off x="1244550" y="2151411"/>
            <a:ext cx="1841500" cy="1243013"/>
            <a:chOff x="900" y="1443"/>
            <a:chExt cx="1160" cy="783"/>
          </a:xfrm>
        </p:grpSpPr>
        <p:sp>
          <p:nvSpPr>
            <p:cNvPr id="128033" name="AutoShape 8"/>
            <p:cNvSpPr>
              <a:spLocks noChangeArrowheads="1"/>
            </p:cNvSpPr>
            <p:nvPr/>
          </p:nvSpPr>
          <p:spPr bwMode="auto">
            <a:xfrm>
              <a:off x="900" y="1686"/>
              <a:ext cx="1146" cy="54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Intestinal</a:t>
              </a:r>
            </a:p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cell</a:t>
              </a:r>
            </a:p>
          </p:txBody>
        </p:sp>
        <p:sp>
          <p:nvSpPr>
            <p:cNvPr id="128034" name="Freeform 9"/>
            <p:cNvSpPr>
              <a:spLocks/>
            </p:cNvSpPr>
            <p:nvPr/>
          </p:nvSpPr>
          <p:spPr bwMode="auto">
            <a:xfrm>
              <a:off x="900" y="1443"/>
              <a:ext cx="1160" cy="351"/>
            </a:xfrm>
            <a:custGeom>
              <a:avLst/>
              <a:gdLst>
                <a:gd name="T0" fmla="*/ 0 w 1154"/>
                <a:gd name="T1" fmla="*/ 321 h 351"/>
                <a:gd name="T2" fmla="*/ 12 w 1154"/>
                <a:gd name="T3" fmla="*/ 111 h 351"/>
                <a:gd name="T4" fmla="*/ 54 w 1154"/>
                <a:gd name="T5" fmla="*/ 15 h 351"/>
                <a:gd name="T6" fmla="*/ 137 w 1154"/>
                <a:gd name="T7" fmla="*/ 39 h 351"/>
                <a:gd name="T8" fmla="*/ 137 w 1154"/>
                <a:gd name="T9" fmla="*/ 123 h 351"/>
                <a:gd name="T10" fmla="*/ 167 w 1154"/>
                <a:gd name="T11" fmla="*/ 177 h 351"/>
                <a:gd name="T12" fmla="*/ 203 w 1154"/>
                <a:gd name="T13" fmla="*/ 105 h 351"/>
                <a:gd name="T14" fmla="*/ 203 w 1154"/>
                <a:gd name="T15" fmla="*/ 33 h 351"/>
                <a:gd name="T16" fmla="*/ 245 w 1154"/>
                <a:gd name="T17" fmla="*/ 15 h 351"/>
                <a:gd name="T18" fmla="*/ 269 w 1154"/>
                <a:gd name="T19" fmla="*/ 75 h 351"/>
                <a:gd name="T20" fmla="*/ 297 w 1154"/>
                <a:gd name="T21" fmla="*/ 171 h 351"/>
                <a:gd name="T22" fmla="*/ 376 w 1154"/>
                <a:gd name="T23" fmla="*/ 147 h 351"/>
                <a:gd name="T24" fmla="*/ 364 w 1154"/>
                <a:gd name="T25" fmla="*/ 75 h 351"/>
                <a:gd name="T26" fmla="*/ 376 w 1154"/>
                <a:gd name="T27" fmla="*/ 9 h 351"/>
                <a:gd name="T28" fmla="*/ 430 w 1154"/>
                <a:gd name="T29" fmla="*/ 27 h 351"/>
                <a:gd name="T30" fmla="*/ 430 w 1154"/>
                <a:gd name="T31" fmla="*/ 123 h 351"/>
                <a:gd name="T32" fmla="*/ 460 w 1154"/>
                <a:gd name="T33" fmla="*/ 177 h 351"/>
                <a:gd name="T34" fmla="*/ 512 w 1154"/>
                <a:gd name="T35" fmla="*/ 129 h 351"/>
                <a:gd name="T36" fmla="*/ 494 w 1154"/>
                <a:gd name="T37" fmla="*/ 39 h 351"/>
                <a:gd name="T38" fmla="*/ 539 w 1154"/>
                <a:gd name="T39" fmla="*/ 15 h 351"/>
                <a:gd name="T40" fmla="*/ 597 w 1154"/>
                <a:gd name="T41" fmla="*/ 33 h 351"/>
                <a:gd name="T42" fmla="*/ 591 w 1154"/>
                <a:gd name="T43" fmla="*/ 129 h 351"/>
                <a:gd name="T44" fmla="*/ 633 w 1154"/>
                <a:gd name="T45" fmla="*/ 165 h 351"/>
                <a:gd name="T46" fmla="*/ 663 w 1154"/>
                <a:gd name="T47" fmla="*/ 93 h 351"/>
                <a:gd name="T48" fmla="*/ 675 w 1154"/>
                <a:gd name="T49" fmla="*/ 33 h 351"/>
                <a:gd name="T50" fmla="*/ 747 w 1154"/>
                <a:gd name="T51" fmla="*/ 27 h 351"/>
                <a:gd name="T52" fmla="*/ 763 w 1154"/>
                <a:gd name="T53" fmla="*/ 147 h 351"/>
                <a:gd name="T54" fmla="*/ 842 w 1154"/>
                <a:gd name="T55" fmla="*/ 165 h 351"/>
                <a:gd name="T56" fmla="*/ 830 w 1154"/>
                <a:gd name="T57" fmla="*/ 75 h 351"/>
                <a:gd name="T58" fmla="*/ 854 w 1154"/>
                <a:gd name="T59" fmla="*/ 33 h 351"/>
                <a:gd name="T60" fmla="*/ 911 w 1154"/>
                <a:gd name="T61" fmla="*/ 33 h 351"/>
                <a:gd name="T62" fmla="*/ 918 w 1154"/>
                <a:gd name="T63" fmla="*/ 135 h 351"/>
                <a:gd name="T64" fmla="*/ 948 w 1154"/>
                <a:gd name="T65" fmla="*/ 171 h 351"/>
                <a:gd name="T66" fmla="*/ 986 w 1154"/>
                <a:gd name="T67" fmla="*/ 111 h 351"/>
                <a:gd name="T68" fmla="*/ 993 w 1154"/>
                <a:gd name="T69" fmla="*/ 27 h 351"/>
                <a:gd name="T70" fmla="*/ 1051 w 1154"/>
                <a:gd name="T71" fmla="*/ 21 h 351"/>
                <a:gd name="T72" fmla="*/ 1057 w 1154"/>
                <a:gd name="T73" fmla="*/ 147 h 351"/>
                <a:gd name="T74" fmla="*/ 1114 w 1154"/>
                <a:gd name="T75" fmla="*/ 153 h 351"/>
                <a:gd name="T76" fmla="*/ 1143 w 1154"/>
                <a:gd name="T77" fmla="*/ 99 h 351"/>
                <a:gd name="T78" fmla="*/ 1143 w 1154"/>
                <a:gd name="T79" fmla="*/ 33 h 351"/>
                <a:gd name="T80" fmla="*/ 1193 w 1154"/>
                <a:gd name="T81" fmla="*/ 15 h 351"/>
                <a:gd name="T82" fmla="*/ 1229 w 1154"/>
                <a:gd name="T83" fmla="*/ 99 h 351"/>
                <a:gd name="T84" fmla="*/ 1222 w 1154"/>
                <a:gd name="T85" fmla="*/ 135 h 351"/>
                <a:gd name="T86" fmla="*/ 1267 w 1154"/>
                <a:gd name="T87" fmla="*/ 159 h 351"/>
                <a:gd name="T88" fmla="*/ 1303 w 1154"/>
                <a:gd name="T89" fmla="*/ 57 h 351"/>
                <a:gd name="T90" fmla="*/ 1324 w 1154"/>
                <a:gd name="T91" fmla="*/ 3 h 351"/>
                <a:gd name="T92" fmla="*/ 1373 w 1154"/>
                <a:gd name="T93" fmla="*/ 39 h 351"/>
                <a:gd name="T94" fmla="*/ 1380 w 1154"/>
                <a:gd name="T95" fmla="*/ 153 h 351"/>
                <a:gd name="T96" fmla="*/ 1366 w 1154"/>
                <a:gd name="T97" fmla="*/ 351 h 3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54"/>
                <a:gd name="T148" fmla="*/ 0 h 351"/>
                <a:gd name="T149" fmla="*/ 1154 w 1154"/>
                <a:gd name="T150" fmla="*/ 351 h 3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54" h="351">
                  <a:moveTo>
                    <a:pt x="0" y="321"/>
                  </a:moveTo>
                  <a:cubicBezTo>
                    <a:pt x="1" y="241"/>
                    <a:pt x="3" y="162"/>
                    <a:pt x="12" y="111"/>
                  </a:cubicBezTo>
                  <a:cubicBezTo>
                    <a:pt x="21" y="60"/>
                    <a:pt x="39" y="27"/>
                    <a:pt x="54" y="15"/>
                  </a:cubicBezTo>
                  <a:cubicBezTo>
                    <a:pt x="69" y="3"/>
                    <a:pt x="94" y="21"/>
                    <a:pt x="102" y="39"/>
                  </a:cubicBezTo>
                  <a:cubicBezTo>
                    <a:pt x="110" y="57"/>
                    <a:pt x="97" y="100"/>
                    <a:pt x="102" y="123"/>
                  </a:cubicBezTo>
                  <a:cubicBezTo>
                    <a:pt x="107" y="146"/>
                    <a:pt x="121" y="180"/>
                    <a:pt x="132" y="177"/>
                  </a:cubicBezTo>
                  <a:cubicBezTo>
                    <a:pt x="143" y="174"/>
                    <a:pt x="162" y="129"/>
                    <a:pt x="168" y="105"/>
                  </a:cubicBezTo>
                  <a:cubicBezTo>
                    <a:pt x="174" y="81"/>
                    <a:pt x="161" y="48"/>
                    <a:pt x="168" y="33"/>
                  </a:cubicBezTo>
                  <a:cubicBezTo>
                    <a:pt x="175" y="18"/>
                    <a:pt x="199" y="8"/>
                    <a:pt x="210" y="15"/>
                  </a:cubicBezTo>
                  <a:cubicBezTo>
                    <a:pt x="221" y="22"/>
                    <a:pt x="226" y="49"/>
                    <a:pt x="234" y="75"/>
                  </a:cubicBezTo>
                  <a:cubicBezTo>
                    <a:pt x="242" y="101"/>
                    <a:pt x="246" y="159"/>
                    <a:pt x="258" y="171"/>
                  </a:cubicBezTo>
                  <a:cubicBezTo>
                    <a:pt x="270" y="183"/>
                    <a:pt x="300" y="163"/>
                    <a:pt x="306" y="147"/>
                  </a:cubicBezTo>
                  <a:cubicBezTo>
                    <a:pt x="312" y="131"/>
                    <a:pt x="294" y="98"/>
                    <a:pt x="294" y="75"/>
                  </a:cubicBezTo>
                  <a:cubicBezTo>
                    <a:pt x="294" y="52"/>
                    <a:pt x="295" y="17"/>
                    <a:pt x="306" y="9"/>
                  </a:cubicBezTo>
                  <a:cubicBezTo>
                    <a:pt x="317" y="1"/>
                    <a:pt x="351" y="8"/>
                    <a:pt x="360" y="27"/>
                  </a:cubicBezTo>
                  <a:cubicBezTo>
                    <a:pt x="369" y="46"/>
                    <a:pt x="355" y="98"/>
                    <a:pt x="360" y="123"/>
                  </a:cubicBezTo>
                  <a:cubicBezTo>
                    <a:pt x="365" y="148"/>
                    <a:pt x="378" y="176"/>
                    <a:pt x="390" y="177"/>
                  </a:cubicBezTo>
                  <a:cubicBezTo>
                    <a:pt x="402" y="178"/>
                    <a:pt x="427" y="152"/>
                    <a:pt x="432" y="129"/>
                  </a:cubicBezTo>
                  <a:cubicBezTo>
                    <a:pt x="437" y="106"/>
                    <a:pt x="417" y="58"/>
                    <a:pt x="420" y="39"/>
                  </a:cubicBezTo>
                  <a:cubicBezTo>
                    <a:pt x="423" y="20"/>
                    <a:pt x="438" y="16"/>
                    <a:pt x="450" y="15"/>
                  </a:cubicBezTo>
                  <a:cubicBezTo>
                    <a:pt x="462" y="14"/>
                    <a:pt x="486" y="14"/>
                    <a:pt x="492" y="33"/>
                  </a:cubicBezTo>
                  <a:cubicBezTo>
                    <a:pt x="498" y="52"/>
                    <a:pt x="480" y="107"/>
                    <a:pt x="486" y="129"/>
                  </a:cubicBezTo>
                  <a:cubicBezTo>
                    <a:pt x="492" y="151"/>
                    <a:pt x="516" y="171"/>
                    <a:pt x="528" y="165"/>
                  </a:cubicBezTo>
                  <a:cubicBezTo>
                    <a:pt x="540" y="159"/>
                    <a:pt x="551" y="115"/>
                    <a:pt x="558" y="93"/>
                  </a:cubicBezTo>
                  <a:cubicBezTo>
                    <a:pt x="565" y="71"/>
                    <a:pt x="559" y="44"/>
                    <a:pt x="570" y="33"/>
                  </a:cubicBezTo>
                  <a:cubicBezTo>
                    <a:pt x="581" y="22"/>
                    <a:pt x="613" y="8"/>
                    <a:pt x="624" y="27"/>
                  </a:cubicBezTo>
                  <a:cubicBezTo>
                    <a:pt x="635" y="46"/>
                    <a:pt x="623" y="124"/>
                    <a:pt x="636" y="147"/>
                  </a:cubicBezTo>
                  <a:cubicBezTo>
                    <a:pt x="649" y="170"/>
                    <a:pt x="693" y="177"/>
                    <a:pt x="702" y="165"/>
                  </a:cubicBezTo>
                  <a:cubicBezTo>
                    <a:pt x="711" y="153"/>
                    <a:pt x="688" y="97"/>
                    <a:pt x="690" y="75"/>
                  </a:cubicBezTo>
                  <a:cubicBezTo>
                    <a:pt x="692" y="53"/>
                    <a:pt x="702" y="40"/>
                    <a:pt x="714" y="33"/>
                  </a:cubicBezTo>
                  <a:cubicBezTo>
                    <a:pt x="726" y="26"/>
                    <a:pt x="753" y="16"/>
                    <a:pt x="762" y="33"/>
                  </a:cubicBezTo>
                  <a:cubicBezTo>
                    <a:pt x="771" y="50"/>
                    <a:pt x="763" y="112"/>
                    <a:pt x="768" y="135"/>
                  </a:cubicBezTo>
                  <a:cubicBezTo>
                    <a:pt x="773" y="158"/>
                    <a:pt x="783" y="175"/>
                    <a:pt x="792" y="171"/>
                  </a:cubicBezTo>
                  <a:cubicBezTo>
                    <a:pt x="801" y="167"/>
                    <a:pt x="816" y="135"/>
                    <a:pt x="822" y="111"/>
                  </a:cubicBezTo>
                  <a:cubicBezTo>
                    <a:pt x="828" y="87"/>
                    <a:pt x="819" y="42"/>
                    <a:pt x="828" y="27"/>
                  </a:cubicBezTo>
                  <a:cubicBezTo>
                    <a:pt x="837" y="12"/>
                    <a:pt x="867" y="1"/>
                    <a:pt x="876" y="21"/>
                  </a:cubicBezTo>
                  <a:cubicBezTo>
                    <a:pt x="885" y="41"/>
                    <a:pt x="873" y="125"/>
                    <a:pt x="882" y="147"/>
                  </a:cubicBezTo>
                  <a:cubicBezTo>
                    <a:pt x="891" y="169"/>
                    <a:pt x="918" y="161"/>
                    <a:pt x="930" y="153"/>
                  </a:cubicBezTo>
                  <a:cubicBezTo>
                    <a:pt x="942" y="145"/>
                    <a:pt x="950" y="119"/>
                    <a:pt x="954" y="99"/>
                  </a:cubicBezTo>
                  <a:cubicBezTo>
                    <a:pt x="958" y="79"/>
                    <a:pt x="947" y="47"/>
                    <a:pt x="954" y="33"/>
                  </a:cubicBezTo>
                  <a:cubicBezTo>
                    <a:pt x="961" y="19"/>
                    <a:pt x="984" y="4"/>
                    <a:pt x="996" y="15"/>
                  </a:cubicBezTo>
                  <a:cubicBezTo>
                    <a:pt x="1008" y="26"/>
                    <a:pt x="1022" y="79"/>
                    <a:pt x="1026" y="99"/>
                  </a:cubicBezTo>
                  <a:cubicBezTo>
                    <a:pt x="1030" y="119"/>
                    <a:pt x="1015" y="125"/>
                    <a:pt x="1020" y="135"/>
                  </a:cubicBezTo>
                  <a:cubicBezTo>
                    <a:pt x="1025" y="145"/>
                    <a:pt x="1045" y="172"/>
                    <a:pt x="1056" y="159"/>
                  </a:cubicBezTo>
                  <a:cubicBezTo>
                    <a:pt x="1067" y="146"/>
                    <a:pt x="1078" y="83"/>
                    <a:pt x="1086" y="57"/>
                  </a:cubicBezTo>
                  <a:cubicBezTo>
                    <a:pt x="1094" y="31"/>
                    <a:pt x="1094" y="6"/>
                    <a:pt x="1104" y="3"/>
                  </a:cubicBezTo>
                  <a:cubicBezTo>
                    <a:pt x="1114" y="0"/>
                    <a:pt x="1138" y="14"/>
                    <a:pt x="1146" y="39"/>
                  </a:cubicBezTo>
                  <a:cubicBezTo>
                    <a:pt x="1154" y="64"/>
                    <a:pt x="1153" y="101"/>
                    <a:pt x="1152" y="153"/>
                  </a:cubicBezTo>
                  <a:cubicBezTo>
                    <a:pt x="1151" y="205"/>
                    <a:pt x="1145" y="278"/>
                    <a:pt x="1140" y="351"/>
                  </a:cubicBezTo>
                </a:path>
              </a:pathLst>
            </a:cu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28003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50" y="1635473"/>
            <a:ext cx="24193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Oval 12"/>
          <p:cNvSpPr>
            <a:spLocks noChangeArrowheads="1"/>
          </p:cNvSpPr>
          <p:nvPr/>
        </p:nvSpPr>
        <p:spPr bwMode="auto">
          <a:xfrm>
            <a:off x="1235025" y="4042124"/>
            <a:ext cx="2000250" cy="619125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</p:txBody>
      </p:sp>
      <p:sp>
        <p:nvSpPr>
          <p:cNvPr id="128005" name="Oval 13"/>
          <p:cNvSpPr>
            <a:spLocks noChangeArrowheads="1"/>
          </p:cNvSpPr>
          <p:nvPr/>
        </p:nvSpPr>
        <p:spPr bwMode="auto">
          <a:xfrm>
            <a:off x="3651200" y="4029424"/>
            <a:ext cx="2000250" cy="673100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remnant</a:t>
            </a:r>
          </a:p>
        </p:txBody>
      </p:sp>
      <p:grpSp>
        <p:nvGrpSpPr>
          <p:cNvPr id="128006" name="Group 28"/>
          <p:cNvGrpSpPr>
            <a:grpSpLocks/>
          </p:cNvGrpSpPr>
          <p:nvPr/>
        </p:nvGrpSpPr>
        <p:grpSpPr bwMode="auto">
          <a:xfrm>
            <a:off x="2016076" y="4870798"/>
            <a:ext cx="2847975" cy="1066800"/>
            <a:chOff x="3606" y="2982"/>
            <a:chExt cx="1848" cy="672"/>
          </a:xfrm>
        </p:grpSpPr>
        <p:sp>
          <p:nvSpPr>
            <p:cNvPr id="128030" name="AutoShape 24"/>
            <p:cNvSpPr>
              <a:spLocks noChangeArrowheads="1"/>
            </p:cNvSpPr>
            <p:nvPr/>
          </p:nvSpPr>
          <p:spPr bwMode="auto">
            <a:xfrm rot="10800000">
              <a:off x="3606" y="2982"/>
              <a:ext cx="1848" cy="6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1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068" y="11891"/>
                  </a:moveTo>
                  <a:cubicBezTo>
                    <a:pt x="2022" y="11529"/>
                    <a:pt x="2000" y="11165"/>
                    <a:pt x="2000" y="10800"/>
                  </a:cubicBezTo>
                  <a:cubicBezTo>
                    <a:pt x="2000" y="5939"/>
                    <a:pt x="5939" y="2000"/>
                    <a:pt x="10800" y="2000"/>
                  </a:cubicBezTo>
                  <a:cubicBezTo>
                    <a:pt x="15660" y="2000"/>
                    <a:pt x="19600" y="5939"/>
                    <a:pt x="19600" y="10800"/>
                  </a:cubicBezTo>
                  <a:cubicBezTo>
                    <a:pt x="19600" y="11165"/>
                    <a:pt x="19577" y="11529"/>
                    <a:pt x="19531" y="11891"/>
                  </a:cubicBezTo>
                  <a:lnTo>
                    <a:pt x="21516" y="12140"/>
                  </a:lnTo>
                  <a:cubicBezTo>
                    <a:pt x="21572" y="11695"/>
                    <a:pt x="21600" y="1124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48"/>
                    <a:pt x="27" y="11695"/>
                    <a:pt x="83" y="12140"/>
                  </a:cubicBezTo>
                  <a:lnTo>
                    <a:pt x="2068" y="11891"/>
                  </a:lnTo>
                  <a:close/>
                </a:path>
              </a:pathLst>
            </a:custGeom>
            <a:solidFill>
              <a:srgbClr val="3366FF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31" name="Oval 25"/>
            <p:cNvSpPr>
              <a:spLocks noChangeArrowheads="1"/>
            </p:cNvSpPr>
            <p:nvPr/>
          </p:nvSpPr>
          <p:spPr bwMode="auto">
            <a:xfrm>
              <a:off x="3612" y="3252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032" name="Oval 27"/>
            <p:cNvSpPr>
              <a:spLocks noChangeArrowheads="1"/>
            </p:cNvSpPr>
            <p:nvPr/>
          </p:nvSpPr>
          <p:spPr bwMode="auto">
            <a:xfrm>
              <a:off x="5278" y="3238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007" name="Oval 29"/>
          <p:cNvSpPr>
            <a:spLocks noChangeArrowheads="1"/>
          </p:cNvSpPr>
          <p:nvPr/>
        </p:nvSpPr>
        <p:spPr bwMode="auto">
          <a:xfrm>
            <a:off x="6207076" y="4766024"/>
            <a:ext cx="542925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LDL</a:t>
            </a:r>
          </a:p>
        </p:txBody>
      </p:sp>
      <p:sp>
        <p:nvSpPr>
          <p:cNvPr id="128008" name="Oval 30"/>
          <p:cNvSpPr>
            <a:spLocks noChangeArrowheads="1"/>
          </p:cNvSpPr>
          <p:nvPr/>
        </p:nvSpPr>
        <p:spPr bwMode="auto">
          <a:xfrm>
            <a:off x="6946850" y="3905599"/>
            <a:ext cx="685800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IDL</a:t>
            </a:r>
          </a:p>
        </p:txBody>
      </p:sp>
      <p:sp>
        <p:nvSpPr>
          <p:cNvPr id="128009" name="Oval 31"/>
          <p:cNvSpPr>
            <a:spLocks noChangeArrowheads="1"/>
          </p:cNvSpPr>
          <p:nvPr/>
        </p:nvSpPr>
        <p:spPr bwMode="auto">
          <a:xfrm>
            <a:off x="6823025" y="2591149"/>
            <a:ext cx="876300" cy="67627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VLDL</a:t>
            </a:r>
          </a:p>
        </p:txBody>
      </p:sp>
      <p:sp>
        <p:nvSpPr>
          <p:cNvPr id="128011" name="Text Box 33"/>
          <p:cNvSpPr txBox="1">
            <a:spLocks noChangeArrowheads="1"/>
          </p:cNvSpPr>
          <p:nvPr/>
        </p:nvSpPr>
        <p:spPr bwMode="auto">
          <a:xfrm>
            <a:off x="7407226" y="3161061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2" name="Text Box 34"/>
          <p:cNvSpPr txBox="1">
            <a:spLocks noChangeArrowheads="1"/>
          </p:cNvSpPr>
          <p:nvPr/>
        </p:nvSpPr>
        <p:spPr bwMode="auto">
          <a:xfrm>
            <a:off x="7164298" y="4479504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3" name="Text Box 38"/>
          <p:cNvSpPr txBox="1">
            <a:spLocks noChangeArrowheads="1"/>
          </p:cNvSpPr>
          <p:nvPr/>
        </p:nvSpPr>
        <p:spPr bwMode="auto">
          <a:xfrm>
            <a:off x="2974926" y="5974111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4" name="Text Box 39"/>
          <p:cNvSpPr txBox="1">
            <a:spLocks noChangeArrowheads="1"/>
          </p:cNvSpPr>
          <p:nvPr/>
        </p:nvSpPr>
        <p:spPr bwMode="auto">
          <a:xfrm>
            <a:off x="2733625" y="5212110"/>
            <a:ext cx="1479872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Capillaries</a:t>
            </a:r>
          </a:p>
        </p:txBody>
      </p:sp>
      <p:sp>
        <p:nvSpPr>
          <p:cNvPr id="128016" name="Line 44"/>
          <p:cNvSpPr>
            <a:spLocks noChangeShapeType="1"/>
          </p:cNvSpPr>
          <p:nvPr/>
        </p:nvSpPr>
        <p:spPr bwMode="auto">
          <a:xfrm>
            <a:off x="2197050" y="1679924"/>
            <a:ext cx="0" cy="4667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7" name="Line 45"/>
          <p:cNvSpPr>
            <a:spLocks noChangeShapeType="1"/>
          </p:cNvSpPr>
          <p:nvPr/>
        </p:nvSpPr>
        <p:spPr bwMode="auto">
          <a:xfrm>
            <a:off x="2165300" y="3448398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8" name="Line 46"/>
          <p:cNvSpPr>
            <a:spLocks noChangeShapeType="1"/>
          </p:cNvSpPr>
          <p:nvPr/>
        </p:nvSpPr>
        <p:spPr bwMode="auto">
          <a:xfrm>
            <a:off x="2162125" y="472157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9" name="Line 47"/>
          <p:cNvSpPr>
            <a:spLocks noChangeShapeType="1"/>
          </p:cNvSpPr>
          <p:nvPr/>
        </p:nvSpPr>
        <p:spPr bwMode="auto">
          <a:xfrm>
            <a:off x="3247976" y="5693123"/>
            <a:ext cx="581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0" name="Line 48"/>
          <p:cNvSpPr>
            <a:spLocks noChangeShapeType="1"/>
          </p:cNvSpPr>
          <p:nvPr/>
        </p:nvSpPr>
        <p:spPr bwMode="auto">
          <a:xfrm flipH="1" flipV="1">
            <a:off x="4733875" y="470252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1" name="Line 50"/>
          <p:cNvSpPr>
            <a:spLocks noChangeShapeType="1"/>
          </p:cNvSpPr>
          <p:nvPr/>
        </p:nvSpPr>
        <p:spPr bwMode="auto">
          <a:xfrm flipH="1" flipV="1">
            <a:off x="4721175" y="3461098"/>
            <a:ext cx="0" cy="5143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8022" name="Group 53"/>
          <p:cNvGrpSpPr>
            <a:grpSpLocks/>
          </p:cNvGrpSpPr>
          <p:nvPr/>
        </p:nvGrpSpPr>
        <p:grpSpPr bwMode="auto">
          <a:xfrm>
            <a:off x="4556075" y="2956274"/>
            <a:ext cx="311150" cy="600075"/>
            <a:chOff x="3382" y="1590"/>
            <a:chExt cx="196" cy="378"/>
          </a:xfrm>
        </p:grpSpPr>
        <p:sp>
          <p:nvSpPr>
            <p:cNvPr id="128028" name="Arc 51"/>
            <p:cNvSpPr>
              <a:spLocks/>
            </p:cNvSpPr>
            <p:nvPr/>
          </p:nvSpPr>
          <p:spPr bwMode="auto">
            <a:xfrm rot="5170878" flipH="1">
              <a:off x="3417" y="1807"/>
              <a:ext cx="126" cy="196"/>
            </a:xfrm>
            <a:custGeom>
              <a:avLst/>
              <a:gdLst>
                <a:gd name="T0" fmla="*/ 0 w 21600"/>
                <a:gd name="T1" fmla="*/ 0 h 42928"/>
                <a:gd name="T2" fmla="*/ 0 w 21600"/>
                <a:gd name="T3" fmla="*/ 0 h 42928"/>
                <a:gd name="T4" fmla="*/ 0 w 21600"/>
                <a:gd name="T5" fmla="*/ 0 h 4292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928"/>
                <a:gd name="T11" fmla="*/ 21600 w 21600"/>
                <a:gd name="T12" fmla="*/ 42928 h 429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92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</a:path>
                <a:path w="21600" h="4292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29" name="Line 52"/>
            <p:cNvSpPr>
              <a:spLocks noChangeShapeType="1"/>
            </p:cNvSpPr>
            <p:nvPr/>
          </p:nvSpPr>
          <p:spPr bwMode="auto">
            <a:xfrm flipV="1">
              <a:off x="3480" y="1590"/>
              <a:ext cx="0" cy="252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023" name="Line 54"/>
          <p:cNvSpPr>
            <a:spLocks noChangeShapeType="1"/>
          </p:cNvSpPr>
          <p:nvPr/>
        </p:nvSpPr>
        <p:spPr bwMode="auto">
          <a:xfrm>
            <a:off x="5641926" y="2686399"/>
            <a:ext cx="1152525" cy="180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4" name="Line 55"/>
          <p:cNvSpPr>
            <a:spLocks noChangeShapeType="1"/>
          </p:cNvSpPr>
          <p:nvPr/>
        </p:nvSpPr>
        <p:spPr bwMode="auto">
          <a:xfrm flipH="1">
            <a:off x="7292925" y="3308699"/>
            <a:ext cx="0" cy="561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5" name="Line 56"/>
          <p:cNvSpPr>
            <a:spLocks noChangeShapeType="1"/>
          </p:cNvSpPr>
          <p:nvPr/>
        </p:nvSpPr>
        <p:spPr bwMode="auto">
          <a:xfrm flipH="1">
            <a:off x="6680150" y="4362798"/>
            <a:ext cx="342900" cy="4381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6" name="Line 57"/>
          <p:cNvSpPr>
            <a:spLocks noChangeShapeType="1"/>
          </p:cNvSpPr>
          <p:nvPr/>
        </p:nvSpPr>
        <p:spPr bwMode="auto">
          <a:xfrm flipH="1" flipV="1">
            <a:off x="4946600" y="3600799"/>
            <a:ext cx="1390650" cy="10953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7" name="Rectangle 41"/>
          <p:cNvSpPr>
            <a:spLocks noChangeArrowheads="1"/>
          </p:cNvSpPr>
          <p:nvPr/>
        </p:nvSpPr>
        <p:spPr bwMode="auto">
          <a:xfrm>
            <a:off x="0" y="260351"/>
            <a:ext cx="91440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Metabolism of triglyceride-rich apolipoprotein B-containing lipoproteins</a:t>
            </a:r>
          </a:p>
        </p:txBody>
      </p:sp>
      <p:sp>
        <p:nvSpPr>
          <p:cNvPr id="35" name="TextBox 3"/>
          <p:cNvSpPr txBox="1"/>
          <p:nvPr/>
        </p:nvSpPr>
        <p:spPr>
          <a:xfrm>
            <a:off x="107504" y="6563421"/>
            <a:ext cx="8928992" cy="292380"/>
          </a:xfrm>
          <a:prstGeom prst="rect">
            <a:avLst/>
          </a:prstGeom>
          <a:noFill/>
        </p:spPr>
        <p:txBody>
          <a:bodyPr wrap="square" lIns="91430" tIns="45716" rIns="91430" bIns="45716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0099"/>
                </a:solidFill>
                <a:latin typeface="+mn-lt"/>
              </a:defRPr>
            </a:lvl1pPr>
          </a:lstStyle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Arial" charset="0"/>
              </a:rPr>
              <a:t>LPL, lipoprotein lipase; HL, hepatic lipase; VLDL, very low density lipoprotein; IDL, intermediate density lipoprotein, LDL, low density lipoprotein</a:t>
            </a:r>
          </a:p>
        </p:txBody>
      </p:sp>
    </p:spTree>
    <p:extLst>
      <p:ext uri="{BB962C8B-B14F-4D97-AF65-F5344CB8AC3E}">
        <p14:creationId xmlns:p14="http://schemas.microsoft.com/office/powerpoint/2010/main" val="10951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58"/>
          <p:cNvGrpSpPr>
            <a:grpSpLocks/>
          </p:cNvGrpSpPr>
          <p:nvPr/>
        </p:nvGrpSpPr>
        <p:grpSpPr bwMode="auto">
          <a:xfrm>
            <a:off x="1244550" y="2151411"/>
            <a:ext cx="1841500" cy="1243013"/>
            <a:chOff x="900" y="1443"/>
            <a:chExt cx="1160" cy="783"/>
          </a:xfrm>
        </p:grpSpPr>
        <p:sp>
          <p:nvSpPr>
            <p:cNvPr id="128033" name="AutoShape 8"/>
            <p:cNvSpPr>
              <a:spLocks noChangeArrowheads="1"/>
            </p:cNvSpPr>
            <p:nvPr/>
          </p:nvSpPr>
          <p:spPr bwMode="auto">
            <a:xfrm>
              <a:off x="900" y="1686"/>
              <a:ext cx="1146" cy="54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Intestinal</a:t>
              </a:r>
            </a:p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cell</a:t>
              </a:r>
            </a:p>
          </p:txBody>
        </p:sp>
        <p:sp>
          <p:nvSpPr>
            <p:cNvPr id="128034" name="Freeform 9"/>
            <p:cNvSpPr>
              <a:spLocks/>
            </p:cNvSpPr>
            <p:nvPr/>
          </p:nvSpPr>
          <p:spPr bwMode="auto">
            <a:xfrm>
              <a:off x="900" y="1443"/>
              <a:ext cx="1160" cy="351"/>
            </a:xfrm>
            <a:custGeom>
              <a:avLst/>
              <a:gdLst>
                <a:gd name="T0" fmla="*/ 0 w 1154"/>
                <a:gd name="T1" fmla="*/ 321 h 351"/>
                <a:gd name="T2" fmla="*/ 12 w 1154"/>
                <a:gd name="T3" fmla="*/ 111 h 351"/>
                <a:gd name="T4" fmla="*/ 54 w 1154"/>
                <a:gd name="T5" fmla="*/ 15 h 351"/>
                <a:gd name="T6" fmla="*/ 137 w 1154"/>
                <a:gd name="T7" fmla="*/ 39 h 351"/>
                <a:gd name="T8" fmla="*/ 137 w 1154"/>
                <a:gd name="T9" fmla="*/ 123 h 351"/>
                <a:gd name="T10" fmla="*/ 167 w 1154"/>
                <a:gd name="T11" fmla="*/ 177 h 351"/>
                <a:gd name="T12" fmla="*/ 203 w 1154"/>
                <a:gd name="T13" fmla="*/ 105 h 351"/>
                <a:gd name="T14" fmla="*/ 203 w 1154"/>
                <a:gd name="T15" fmla="*/ 33 h 351"/>
                <a:gd name="T16" fmla="*/ 245 w 1154"/>
                <a:gd name="T17" fmla="*/ 15 h 351"/>
                <a:gd name="T18" fmla="*/ 269 w 1154"/>
                <a:gd name="T19" fmla="*/ 75 h 351"/>
                <a:gd name="T20" fmla="*/ 297 w 1154"/>
                <a:gd name="T21" fmla="*/ 171 h 351"/>
                <a:gd name="T22" fmla="*/ 376 w 1154"/>
                <a:gd name="T23" fmla="*/ 147 h 351"/>
                <a:gd name="T24" fmla="*/ 364 w 1154"/>
                <a:gd name="T25" fmla="*/ 75 h 351"/>
                <a:gd name="T26" fmla="*/ 376 w 1154"/>
                <a:gd name="T27" fmla="*/ 9 h 351"/>
                <a:gd name="T28" fmla="*/ 430 w 1154"/>
                <a:gd name="T29" fmla="*/ 27 h 351"/>
                <a:gd name="T30" fmla="*/ 430 w 1154"/>
                <a:gd name="T31" fmla="*/ 123 h 351"/>
                <a:gd name="T32" fmla="*/ 460 w 1154"/>
                <a:gd name="T33" fmla="*/ 177 h 351"/>
                <a:gd name="T34" fmla="*/ 512 w 1154"/>
                <a:gd name="T35" fmla="*/ 129 h 351"/>
                <a:gd name="T36" fmla="*/ 494 w 1154"/>
                <a:gd name="T37" fmla="*/ 39 h 351"/>
                <a:gd name="T38" fmla="*/ 539 w 1154"/>
                <a:gd name="T39" fmla="*/ 15 h 351"/>
                <a:gd name="T40" fmla="*/ 597 w 1154"/>
                <a:gd name="T41" fmla="*/ 33 h 351"/>
                <a:gd name="T42" fmla="*/ 591 w 1154"/>
                <a:gd name="T43" fmla="*/ 129 h 351"/>
                <a:gd name="T44" fmla="*/ 633 w 1154"/>
                <a:gd name="T45" fmla="*/ 165 h 351"/>
                <a:gd name="T46" fmla="*/ 663 w 1154"/>
                <a:gd name="T47" fmla="*/ 93 h 351"/>
                <a:gd name="T48" fmla="*/ 675 w 1154"/>
                <a:gd name="T49" fmla="*/ 33 h 351"/>
                <a:gd name="T50" fmla="*/ 747 w 1154"/>
                <a:gd name="T51" fmla="*/ 27 h 351"/>
                <a:gd name="T52" fmla="*/ 763 w 1154"/>
                <a:gd name="T53" fmla="*/ 147 h 351"/>
                <a:gd name="T54" fmla="*/ 842 w 1154"/>
                <a:gd name="T55" fmla="*/ 165 h 351"/>
                <a:gd name="T56" fmla="*/ 830 w 1154"/>
                <a:gd name="T57" fmla="*/ 75 h 351"/>
                <a:gd name="T58" fmla="*/ 854 w 1154"/>
                <a:gd name="T59" fmla="*/ 33 h 351"/>
                <a:gd name="T60" fmla="*/ 911 w 1154"/>
                <a:gd name="T61" fmla="*/ 33 h 351"/>
                <a:gd name="T62" fmla="*/ 918 w 1154"/>
                <a:gd name="T63" fmla="*/ 135 h 351"/>
                <a:gd name="T64" fmla="*/ 948 w 1154"/>
                <a:gd name="T65" fmla="*/ 171 h 351"/>
                <a:gd name="T66" fmla="*/ 986 w 1154"/>
                <a:gd name="T67" fmla="*/ 111 h 351"/>
                <a:gd name="T68" fmla="*/ 993 w 1154"/>
                <a:gd name="T69" fmla="*/ 27 h 351"/>
                <a:gd name="T70" fmla="*/ 1051 w 1154"/>
                <a:gd name="T71" fmla="*/ 21 h 351"/>
                <a:gd name="T72" fmla="*/ 1057 w 1154"/>
                <a:gd name="T73" fmla="*/ 147 h 351"/>
                <a:gd name="T74" fmla="*/ 1114 w 1154"/>
                <a:gd name="T75" fmla="*/ 153 h 351"/>
                <a:gd name="T76" fmla="*/ 1143 w 1154"/>
                <a:gd name="T77" fmla="*/ 99 h 351"/>
                <a:gd name="T78" fmla="*/ 1143 w 1154"/>
                <a:gd name="T79" fmla="*/ 33 h 351"/>
                <a:gd name="T80" fmla="*/ 1193 w 1154"/>
                <a:gd name="T81" fmla="*/ 15 h 351"/>
                <a:gd name="T82" fmla="*/ 1229 w 1154"/>
                <a:gd name="T83" fmla="*/ 99 h 351"/>
                <a:gd name="T84" fmla="*/ 1222 w 1154"/>
                <a:gd name="T85" fmla="*/ 135 h 351"/>
                <a:gd name="T86" fmla="*/ 1267 w 1154"/>
                <a:gd name="T87" fmla="*/ 159 h 351"/>
                <a:gd name="T88" fmla="*/ 1303 w 1154"/>
                <a:gd name="T89" fmla="*/ 57 h 351"/>
                <a:gd name="T90" fmla="*/ 1324 w 1154"/>
                <a:gd name="T91" fmla="*/ 3 h 351"/>
                <a:gd name="T92" fmla="*/ 1373 w 1154"/>
                <a:gd name="T93" fmla="*/ 39 h 351"/>
                <a:gd name="T94" fmla="*/ 1380 w 1154"/>
                <a:gd name="T95" fmla="*/ 153 h 351"/>
                <a:gd name="T96" fmla="*/ 1366 w 1154"/>
                <a:gd name="T97" fmla="*/ 351 h 3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54"/>
                <a:gd name="T148" fmla="*/ 0 h 351"/>
                <a:gd name="T149" fmla="*/ 1154 w 1154"/>
                <a:gd name="T150" fmla="*/ 351 h 3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54" h="351">
                  <a:moveTo>
                    <a:pt x="0" y="321"/>
                  </a:moveTo>
                  <a:cubicBezTo>
                    <a:pt x="1" y="241"/>
                    <a:pt x="3" y="162"/>
                    <a:pt x="12" y="111"/>
                  </a:cubicBezTo>
                  <a:cubicBezTo>
                    <a:pt x="21" y="60"/>
                    <a:pt x="39" y="27"/>
                    <a:pt x="54" y="15"/>
                  </a:cubicBezTo>
                  <a:cubicBezTo>
                    <a:pt x="69" y="3"/>
                    <a:pt x="94" y="21"/>
                    <a:pt x="102" y="39"/>
                  </a:cubicBezTo>
                  <a:cubicBezTo>
                    <a:pt x="110" y="57"/>
                    <a:pt x="97" y="100"/>
                    <a:pt x="102" y="123"/>
                  </a:cubicBezTo>
                  <a:cubicBezTo>
                    <a:pt x="107" y="146"/>
                    <a:pt x="121" y="180"/>
                    <a:pt x="132" y="177"/>
                  </a:cubicBezTo>
                  <a:cubicBezTo>
                    <a:pt x="143" y="174"/>
                    <a:pt x="162" y="129"/>
                    <a:pt x="168" y="105"/>
                  </a:cubicBezTo>
                  <a:cubicBezTo>
                    <a:pt x="174" y="81"/>
                    <a:pt x="161" y="48"/>
                    <a:pt x="168" y="33"/>
                  </a:cubicBezTo>
                  <a:cubicBezTo>
                    <a:pt x="175" y="18"/>
                    <a:pt x="199" y="8"/>
                    <a:pt x="210" y="15"/>
                  </a:cubicBezTo>
                  <a:cubicBezTo>
                    <a:pt x="221" y="22"/>
                    <a:pt x="226" y="49"/>
                    <a:pt x="234" y="75"/>
                  </a:cubicBezTo>
                  <a:cubicBezTo>
                    <a:pt x="242" y="101"/>
                    <a:pt x="246" y="159"/>
                    <a:pt x="258" y="171"/>
                  </a:cubicBezTo>
                  <a:cubicBezTo>
                    <a:pt x="270" y="183"/>
                    <a:pt x="300" y="163"/>
                    <a:pt x="306" y="147"/>
                  </a:cubicBezTo>
                  <a:cubicBezTo>
                    <a:pt x="312" y="131"/>
                    <a:pt x="294" y="98"/>
                    <a:pt x="294" y="75"/>
                  </a:cubicBezTo>
                  <a:cubicBezTo>
                    <a:pt x="294" y="52"/>
                    <a:pt x="295" y="17"/>
                    <a:pt x="306" y="9"/>
                  </a:cubicBezTo>
                  <a:cubicBezTo>
                    <a:pt x="317" y="1"/>
                    <a:pt x="351" y="8"/>
                    <a:pt x="360" y="27"/>
                  </a:cubicBezTo>
                  <a:cubicBezTo>
                    <a:pt x="369" y="46"/>
                    <a:pt x="355" y="98"/>
                    <a:pt x="360" y="123"/>
                  </a:cubicBezTo>
                  <a:cubicBezTo>
                    <a:pt x="365" y="148"/>
                    <a:pt x="378" y="176"/>
                    <a:pt x="390" y="177"/>
                  </a:cubicBezTo>
                  <a:cubicBezTo>
                    <a:pt x="402" y="178"/>
                    <a:pt x="427" y="152"/>
                    <a:pt x="432" y="129"/>
                  </a:cubicBezTo>
                  <a:cubicBezTo>
                    <a:pt x="437" y="106"/>
                    <a:pt x="417" y="58"/>
                    <a:pt x="420" y="39"/>
                  </a:cubicBezTo>
                  <a:cubicBezTo>
                    <a:pt x="423" y="20"/>
                    <a:pt x="438" y="16"/>
                    <a:pt x="450" y="15"/>
                  </a:cubicBezTo>
                  <a:cubicBezTo>
                    <a:pt x="462" y="14"/>
                    <a:pt x="486" y="14"/>
                    <a:pt x="492" y="33"/>
                  </a:cubicBezTo>
                  <a:cubicBezTo>
                    <a:pt x="498" y="52"/>
                    <a:pt x="480" y="107"/>
                    <a:pt x="486" y="129"/>
                  </a:cubicBezTo>
                  <a:cubicBezTo>
                    <a:pt x="492" y="151"/>
                    <a:pt x="516" y="171"/>
                    <a:pt x="528" y="165"/>
                  </a:cubicBezTo>
                  <a:cubicBezTo>
                    <a:pt x="540" y="159"/>
                    <a:pt x="551" y="115"/>
                    <a:pt x="558" y="93"/>
                  </a:cubicBezTo>
                  <a:cubicBezTo>
                    <a:pt x="565" y="71"/>
                    <a:pt x="559" y="44"/>
                    <a:pt x="570" y="33"/>
                  </a:cubicBezTo>
                  <a:cubicBezTo>
                    <a:pt x="581" y="22"/>
                    <a:pt x="613" y="8"/>
                    <a:pt x="624" y="27"/>
                  </a:cubicBezTo>
                  <a:cubicBezTo>
                    <a:pt x="635" y="46"/>
                    <a:pt x="623" y="124"/>
                    <a:pt x="636" y="147"/>
                  </a:cubicBezTo>
                  <a:cubicBezTo>
                    <a:pt x="649" y="170"/>
                    <a:pt x="693" y="177"/>
                    <a:pt x="702" y="165"/>
                  </a:cubicBezTo>
                  <a:cubicBezTo>
                    <a:pt x="711" y="153"/>
                    <a:pt x="688" y="97"/>
                    <a:pt x="690" y="75"/>
                  </a:cubicBezTo>
                  <a:cubicBezTo>
                    <a:pt x="692" y="53"/>
                    <a:pt x="702" y="40"/>
                    <a:pt x="714" y="33"/>
                  </a:cubicBezTo>
                  <a:cubicBezTo>
                    <a:pt x="726" y="26"/>
                    <a:pt x="753" y="16"/>
                    <a:pt x="762" y="33"/>
                  </a:cubicBezTo>
                  <a:cubicBezTo>
                    <a:pt x="771" y="50"/>
                    <a:pt x="763" y="112"/>
                    <a:pt x="768" y="135"/>
                  </a:cubicBezTo>
                  <a:cubicBezTo>
                    <a:pt x="773" y="158"/>
                    <a:pt x="783" y="175"/>
                    <a:pt x="792" y="171"/>
                  </a:cubicBezTo>
                  <a:cubicBezTo>
                    <a:pt x="801" y="167"/>
                    <a:pt x="816" y="135"/>
                    <a:pt x="822" y="111"/>
                  </a:cubicBezTo>
                  <a:cubicBezTo>
                    <a:pt x="828" y="87"/>
                    <a:pt x="819" y="42"/>
                    <a:pt x="828" y="27"/>
                  </a:cubicBezTo>
                  <a:cubicBezTo>
                    <a:pt x="837" y="12"/>
                    <a:pt x="867" y="1"/>
                    <a:pt x="876" y="21"/>
                  </a:cubicBezTo>
                  <a:cubicBezTo>
                    <a:pt x="885" y="41"/>
                    <a:pt x="873" y="125"/>
                    <a:pt x="882" y="147"/>
                  </a:cubicBezTo>
                  <a:cubicBezTo>
                    <a:pt x="891" y="169"/>
                    <a:pt x="918" y="161"/>
                    <a:pt x="930" y="153"/>
                  </a:cubicBezTo>
                  <a:cubicBezTo>
                    <a:pt x="942" y="145"/>
                    <a:pt x="950" y="119"/>
                    <a:pt x="954" y="99"/>
                  </a:cubicBezTo>
                  <a:cubicBezTo>
                    <a:pt x="958" y="79"/>
                    <a:pt x="947" y="47"/>
                    <a:pt x="954" y="33"/>
                  </a:cubicBezTo>
                  <a:cubicBezTo>
                    <a:pt x="961" y="19"/>
                    <a:pt x="984" y="4"/>
                    <a:pt x="996" y="15"/>
                  </a:cubicBezTo>
                  <a:cubicBezTo>
                    <a:pt x="1008" y="26"/>
                    <a:pt x="1022" y="79"/>
                    <a:pt x="1026" y="99"/>
                  </a:cubicBezTo>
                  <a:cubicBezTo>
                    <a:pt x="1030" y="119"/>
                    <a:pt x="1015" y="125"/>
                    <a:pt x="1020" y="135"/>
                  </a:cubicBezTo>
                  <a:cubicBezTo>
                    <a:pt x="1025" y="145"/>
                    <a:pt x="1045" y="172"/>
                    <a:pt x="1056" y="159"/>
                  </a:cubicBezTo>
                  <a:cubicBezTo>
                    <a:pt x="1067" y="146"/>
                    <a:pt x="1078" y="83"/>
                    <a:pt x="1086" y="57"/>
                  </a:cubicBezTo>
                  <a:cubicBezTo>
                    <a:pt x="1094" y="31"/>
                    <a:pt x="1094" y="6"/>
                    <a:pt x="1104" y="3"/>
                  </a:cubicBezTo>
                  <a:cubicBezTo>
                    <a:pt x="1114" y="0"/>
                    <a:pt x="1138" y="14"/>
                    <a:pt x="1146" y="39"/>
                  </a:cubicBezTo>
                  <a:cubicBezTo>
                    <a:pt x="1154" y="64"/>
                    <a:pt x="1153" y="101"/>
                    <a:pt x="1152" y="153"/>
                  </a:cubicBezTo>
                  <a:cubicBezTo>
                    <a:pt x="1151" y="205"/>
                    <a:pt x="1145" y="278"/>
                    <a:pt x="1140" y="351"/>
                  </a:cubicBezTo>
                </a:path>
              </a:pathLst>
            </a:cu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28003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50" y="1635473"/>
            <a:ext cx="24193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Oval 12"/>
          <p:cNvSpPr>
            <a:spLocks noChangeArrowheads="1"/>
          </p:cNvSpPr>
          <p:nvPr/>
        </p:nvSpPr>
        <p:spPr bwMode="auto">
          <a:xfrm>
            <a:off x="1235025" y="4042124"/>
            <a:ext cx="2000250" cy="619125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</p:txBody>
      </p:sp>
      <p:sp>
        <p:nvSpPr>
          <p:cNvPr id="128005" name="Oval 13"/>
          <p:cNvSpPr>
            <a:spLocks noChangeArrowheads="1"/>
          </p:cNvSpPr>
          <p:nvPr/>
        </p:nvSpPr>
        <p:spPr bwMode="auto">
          <a:xfrm>
            <a:off x="3651200" y="4029424"/>
            <a:ext cx="2000250" cy="673100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remnant</a:t>
            </a:r>
          </a:p>
        </p:txBody>
      </p:sp>
      <p:grpSp>
        <p:nvGrpSpPr>
          <p:cNvPr id="128006" name="Group 28"/>
          <p:cNvGrpSpPr>
            <a:grpSpLocks/>
          </p:cNvGrpSpPr>
          <p:nvPr/>
        </p:nvGrpSpPr>
        <p:grpSpPr bwMode="auto">
          <a:xfrm>
            <a:off x="2016076" y="4870798"/>
            <a:ext cx="2847975" cy="1066800"/>
            <a:chOff x="3606" y="2982"/>
            <a:chExt cx="1848" cy="672"/>
          </a:xfrm>
        </p:grpSpPr>
        <p:sp>
          <p:nvSpPr>
            <p:cNvPr id="128030" name="AutoShape 24"/>
            <p:cNvSpPr>
              <a:spLocks noChangeArrowheads="1"/>
            </p:cNvSpPr>
            <p:nvPr/>
          </p:nvSpPr>
          <p:spPr bwMode="auto">
            <a:xfrm rot="10800000">
              <a:off x="3606" y="2982"/>
              <a:ext cx="1848" cy="6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1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068" y="11891"/>
                  </a:moveTo>
                  <a:cubicBezTo>
                    <a:pt x="2022" y="11529"/>
                    <a:pt x="2000" y="11165"/>
                    <a:pt x="2000" y="10800"/>
                  </a:cubicBezTo>
                  <a:cubicBezTo>
                    <a:pt x="2000" y="5939"/>
                    <a:pt x="5939" y="2000"/>
                    <a:pt x="10800" y="2000"/>
                  </a:cubicBezTo>
                  <a:cubicBezTo>
                    <a:pt x="15660" y="2000"/>
                    <a:pt x="19600" y="5939"/>
                    <a:pt x="19600" y="10800"/>
                  </a:cubicBezTo>
                  <a:cubicBezTo>
                    <a:pt x="19600" y="11165"/>
                    <a:pt x="19577" y="11529"/>
                    <a:pt x="19531" y="11891"/>
                  </a:cubicBezTo>
                  <a:lnTo>
                    <a:pt x="21516" y="12140"/>
                  </a:lnTo>
                  <a:cubicBezTo>
                    <a:pt x="21572" y="11695"/>
                    <a:pt x="21600" y="1124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48"/>
                    <a:pt x="27" y="11695"/>
                    <a:pt x="83" y="12140"/>
                  </a:cubicBezTo>
                  <a:lnTo>
                    <a:pt x="2068" y="11891"/>
                  </a:lnTo>
                  <a:close/>
                </a:path>
              </a:pathLst>
            </a:custGeom>
            <a:solidFill>
              <a:srgbClr val="3366FF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31" name="Oval 25"/>
            <p:cNvSpPr>
              <a:spLocks noChangeArrowheads="1"/>
            </p:cNvSpPr>
            <p:nvPr/>
          </p:nvSpPr>
          <p:spPr bwMode="auto">
            <a:xfrm>
              <a:off x="3612" y="3252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032" name="Oval 27"/>
            <p:cNvSpPr>
              <a:spLocks noChangeArrowheads="1"/>
            </p:cNvSpPr>
            <p:nvPr/>
          </p:nvSpPr>
          <p:spPr bwMode="auto">
            <a:xfrm>
              <a:off x="5278" y="3238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007" name="Oval 29"/>
          <p:cNvSpPr>
            <a:spLocks noChangeArrowheads="1"/>
          </p:cNvSpPr>
          <p:nvPr/>
        </p:nvSpPr>
        <p:spPr bwMode="auto">
          <a:xfrm>
            <a:off x="6207076" y="4766024"/>
            <a:ext cx="542925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LDL</a:t>
            </a:r>
          </a:p>
        </p:txBody>
      </p:sp>
      <p:sp>
        <p:nvSpPr>
          <p:cNvPr id="128008" name="Oval 30"/>
          <p:cNvSpPr>
            <a:spLocks noChangeArrowheads="1"/>
          </p:cNvSpPr>
          <p:nvPr/>
        </p:nvSpPr>
        <p:spPr bwMode="auto">
          <a:xfrm>
            <a:off x="6946850" y="3905599"/>
            <a:ext cx="685800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IDL</a:t>
            </a:r>
          </a:p>
        </p:txBody>
      </p:sp>
      <p:sp>
        <p:nvSpPr>
          <p:cNvPr id="128009" name="Oval 31"/>
          <p:cNvSpPr>
            <a:spLocks noChangeArrowheads="1"/>
          </p:cNvSpPr>
          <p:nvPr/>
        </p:nvSpPr>
        <p:spPr bwMode="auto">
          <a:xfrm>
            <a:off x="6823025" y="2591149"/>
            <a:ext cx="876300" cy="67627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VLDL</a:t>
            </a:r>
          </a:p>
        </p:txBody>
      </p:sp>
      <p:sp>
        <p:nvSpPr>
          <p:cNvPr id="128011" name="Text Box 33"/>
          <p:cNvSpPr txBox="1">
            <a:spLocks noChangeArrowheads="1"/>
          </p:cNvSpPr>
          <p:nvPr/>
        </p:nvSpPr>
        <p:spPr bwMode="auto">
          <a:xfrm>
            <a:off x="7407225" y="3306471"/>
            <a:ext cx="570970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2" name="Text Box 34"/>
          <p:cNvSpPr txBox="1">
            <a:spLocks noChangeArrowheads="1"/>
          </p:cNvSpPr>
          <p:nvPr/>
        </p:nvSpPr>
        <p:spPr bwMode="auto">
          <a:xfrm>
            <a:off x="7025357" y="4530606"/>
            <a:ext cx="570970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3" name="Text Box 38"/>
          <p:cNvSpPr txBox="1">
            <a:spLocks noChangeArrowheads="1"/>
          </p:cNvSpPr>
          <p:nvPr/>
        </p:nvSpPr>
        <p:spPr bwMode="auto">
          <a:xfrm>
            <a:off x="2992899" y="5974110"/>
            <a:ext cx="570970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4" name="Text Box 39"/>
          <p:cNvSpPr txBox="1">
            <a:spLocks noChangeArrowheads="1"/>
          </p:cNvSpPr>
          <p:nvPr/>
        </p:nvSpPr>
        <p:spPr bwMode="auto">
          <a:xfrm>
            <a:off x="2733625" y="5212110"/>
            <a:ext cx="1479872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Capillaries</a:t>
            </a:r>
          </a:p>
        </p:txBody>
      </p:sp>
      <p:sp>
        <p:nvSpPr>
          <p:cNvPr id="128016" name="Line 44"/>
          <p:cNvSpPr>
            <a:spLocks noChangeShapeType="1"/>
          </p:cNvSpPr>
          <p:nvPr/>
        </p:nvSpPr>
        <p:spPr bwMode="auto">
          <a:xfrm>
            <a:off x="2197050" y="1679924"/>
            <a:ext cx="0" cy="4667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7" name="Line 45"/>
          <p:cNvSpPr>
            <a:spLocks noChangeShapeType="1"/>
          </p:cNvSpPr>
          <p:nvPr/>
        </p:nvSpPr>
        <p:spPr bwMode="auto">
          <a:xfrm>
            <a:off x="2165300" y="3448398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9" name="Line 47"/>
          <p:cNvSpPr>
            <a:spLocks noChangeShapeType="1"/>
          </p:cNvSpPr>
          <p:nvPr/>
        </p:nvSpPr>
        <p:spPr bwMode="auto">
          <a:xfrm>
            <a:off x="3247976" y="5693123"/>
            <a:ext cx="581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0" name="Line 48"/>
          <p:cNvSpPr>
            <a:spLocks noChangeShapeType="1"/>
          </p:cNvSpPr>
          <p:nvPr/>
        </p:nvSpPr>
        <p:spPr bwMode="auto">
          <a:xfrm flipH="1" flipV="1">
            <a:off x="4733875" y="470252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1" name="Line 50"/>
          <p:cNvSpPr>
            <a:spLocks noChangeShapeType="1"/>
          </p:cNvSpPr>
          <p:nvPr/>
        </p:nvSpPr>
        <p:spPr bwMode="auto">
          <a:xfrm flipH="1" flipV="1">
            <a:off x="4721175" y="3461098"/>
            <a:ext cx="0" cy="51435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8022" name="Group 53"/>
          <p:cNvGrpSpPr>
            <a:grpSpLocks/>
          </p:cNvGrpSpPr>
          <p:nvPr/>
        </p:nvGrpSpPr>
        <p:grpSpPr bwMode="auto">
          <a:xfrm>
            <a:off x="4556075" y="2956274"/>
            <a:ext cx="311150" cy="600075"/>
            <a:chOff x="3382" y="1590"/>
            <a:chExt cx="196" cy="378"/>
          </a:xfrm>
        </p:grpSpPr>
        <p:sp>
          <p:nvSpPr>
            <p:cNvPr id="128028" name="Arc 51"/>
            <p:cNvSpPr>
              <a:spLocks/>
            </p:cNvSpPr>
            <p:nvPr/>
          </p:nvSpPr>
          <p:spPr bwMode="auto">
            <a:xfrm rot="5170878" flipH="1">
              <a:off x="3417" y="1807"/>
              <a:ext cx="126" cy="196"/>
            </a:xfrm>
            <a:custGeom>
              <a:avLst/>
              <a:gdLst>
                <a:gd name="T0" fmla="*/ 0 w 21600"/>
                <a:gd name="T1" fmla="*/ 0 h 42928"/>
                <a:gd name="T2" fmla="*/ 0 w 21600"/>
                <a:gd name="T3" fmla="*/ 0 h 42928"/>
                <a:gd name="T4" fmla="*/ 0 w 21600"/>
                <a:gd name="T5" fmla="*/ 0 h 4292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928"/>
                <a:gd name="T11" fmla="*/ 21600 w 21600"/>
                <a:gd name="T12" fmla="*/ 42928 h 429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92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</a:path>
                <a:path w="21600" h="4292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29" name="Line 52"/>
            <p:cNvSpPr>
              <a:spLocks noChangeShapeType="1"/>
            </p:cNvSpPr>
            <p:nvPr/>
          </p:nvSpPr>
          <p:spPr bwMode="auto">
            <a:xfrm flipV="1">
              <a:off x="3480" y="1590"/>
              <a:ext cx="0" cy="25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023" name="Line 54"/>
          <p:cNvSpPr>
            <a:spLocks noChangeShapeType="1"/>
          </p:cNvSpPr>
          <p:nvPr/>
        </p:nvSpPr>
        <p:spPr bwMode="auto">
          <a:xfrm>
            <a:off x="5641926" y="2686399"/>
            <a:ext cx="1152525" cy="180975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4" name="Line 55"/>
          <p:cNvSpPr>
            <a:spLocks noChangeShapeType="1"/>
          </p:cNvSpPr>
          <p:nvPr/>
        </p:nvSpPr>
        <p:spPr bwMode="auto">
          <a:xfrm flipH="1">
            <a:off x="7292925" y="3308699"/>
            <a:ext cx="0" cy="561975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5" name="Line 56"/>
          <p:cNvSpPr>
            <a:spLocks noChangeShapeType="1"/>
          </p:cNvSpPr>
          <p:nvPr/>
        </p:nvSpPr>
        <p:spPr bwMode="auto">
          <a:xfrm flipH="1">
            <a:off x="6680150" y="4362798"/>
            <a:ext cx="342900" cy="43815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6" name="Line 57"/>
          <p:cNvSpPr>
            <a:spLocks noChangeShapeType="1"/>
          </p:cNvSpPr>
          <p:nvPr/>
        </p:nvSpPr>
        <p:spPr bwMode="auto">
          <a:xfrm flipH="1" flipV="1">
            <a:off x="4946600" y="3600799"/>
            <a:ext cx="1390650" cy="1095375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7" name="Rectangle 41"/>
          <p:cNvSpPr>
            <a:spLocks noChangeArrowheads="1"/>
          </p:cNvSpPr>
          <p:nvPr/>
        </p:nvSpPr>
        <p:spPr bwMode="auto">
          <a:xfrm>
            <a:off x="20814" y="129988"/>
            <a:ext cx="9144000" cy="10618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Dual metabolic defects underlying the dyslipidemia</a:t>
            </a:r>
            <a:br>
              <a:rPr kumimoji="0" lang="en-US" altLang="sv-SE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</a:b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Increased VLDL</a:t>
            </a:r>
            <a:r>
              <a:rPr kumimoji="0" lang="en-US" altLang="sv-SE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1</a:t>
            </a: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synthesis and impaired removal of TRLs</a:t>
            </a:r>
          </a:p>
        </p:txBody>
      </p:sp>
      <p:sp>
        <p:nvSpPr>
          <p:cNvPr id="34" name="Line 46"/>
          <p:cNvSpPr>
            <a:spLocks noChangeShapeType="1"/>
          </p:cNvSpPr>
          <p:nvPr/>
        </p:nvSpPr>
        <p:spPr bwMode="auto">
          <a:xfrm>
            <a:off x="2162125" y="472157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kstiruutu 10"/>
          <p:cNvSpPr txBox="1"/>
          <p:nvPr/>
        </p:nvSpPr>
        <p:spPr>
          <a:xfrm>
            <a:off x="900114" y="2303463"/>
            <a:ext cx="2476235" cy="400101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SECRETION</a:t>
            </a: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pathway</a:t>
            </a: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9" name="Suora nuoliyhdysviiva 15"/>
          <p:cNvCxnSpPr/>
          <p:nvPr/>
        </p:nvCxnSpPr>
        <p:spPr>
          <a:xfrm>
            <a:off x="1730375" y="3971925"/>
            <a:ext cx="18796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uora nuoliyhdysviiva 42"/>
          <p:cNvCxnSpPr/>
          <p:nvPr/>
        </p:nvCxnSpPr>
        <p:spPr>
          <a:xfrm>
            <a:off x="2035175" y="3271839"/>
            <a:ext cx="0" cy="50323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uora nuoliyhdysviiva 46"/>
          <p:cNvCxnSpPr/>
          <p:nvPr/>
        </p:nvCxnSpPr>
        <p:spPr>
          <a:xfrm flipV="1">
            <a:off x="2035175" y="4189414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kstiruutu 56"/>
          <p:cNvSpPr txBox="1">
            <a:spLocks noChangeArrowheads="1"/>
          </p:cNvSpPr>
          <p:nvPr/>
        </p:nvSpPr>
        <p:spPr bwMode="auto">
          <a:xfrm>
            <a:off x="1259632" y="3359959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0.56***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5" name="Tekstiruutu 58"/>
          <p:cNvSpPr txBox="1">
            <a:spLocks noChangeArrowheads="1"/>
          </p:cNvSpPr>
          <p:nvPr/>
        </p:nvSpPr>
        <p:spPr bwMode="auto">
          <a:xfrm>
            <a:off x="1227455" y="4315808"/>
            <a:ext cx="744094" cy="30776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0.51***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5592" name="Tekstiruutu 62"/>
          <p:cNvSpPr txBox="1">
            <a:spLocks noChangeArrowheads="1"/>
          </p:cNvSpPr>
          <p:nvPr/>
        </p:nvSpPr>
        <p:spPr bwMode="auto">
          <a:xfrm>
            <a:off x="2768600" y="3692526"/>
            <a:ext cx="67356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0.44**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1" name="Ellips 6"/>
          <p:cNvSpPr/>
          <p:nvPr/>
        </p:nvSpPr>
        <p:spPr bwMode="auto">
          <a:xfrm>
            <a:off x="1125538" y="3792538"/>
            <a:ext cx="1619250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SR</a:t>
            </a:r>
          </a:p>
        </p:txBody>
      </p:sp>
      <p:sp>
        <p:nvSpPr>
          <p:cNvPr id="82" name="Ellips 4"/>
          <p:cNvSpPr/>
          <p:nvPr/>
        </p:nvSpPr>
        <p:spPr bwMode="auto">
          <a:xfrm>
            <a:off x="1112838" y="4718051"/>
            <a:ext cx="1619250" cy="3603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Fat mass</a:t>
            </a:r>
          </a:p>
        </p:txBody>
      </p:sp>
      <p:sp>
        <p:nvSpPr>
          <p:cNvPr id="83" name="Ellips 4"/>
          <p:cNvSpPr/>
          <p:nvPr/>
        </p:nvSpPr>
        <p:spPr bwMode="auto">
          <a:xfrm>
            <a:off x="1100138" y="2874964"/>
            <a:ext cx="1620837" cy="3603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sp>
        <p:nvSpPr>
          <p:cNvPr id="195596" name="Rektangel 1"/>
          <p:cNvSpPr>
            <a:spLocks noChangeArrowheads="1"/>
          </p:cNvSpPr>
          <p:nvPr/>
        </p:nvSpPr>
        <p:spPr bwMode="auto">
          <a:xfrm>
            <a:off x="107950" y="116632"/>
            <a:ext cx="89281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Low HDL cholesterol is a consequence of increased plasma TRLs</a:t>
            </a:r>
          </a:p>
        </p:txBody>
      </p:sp>
      <p:sp>
        <p:nvSpPr>
          <p:cNvPr id="17" name="Tekstiruutu 11"/>
          <p:cNvSpPr txBox="1">
            <a:spLocks noChangeArrowheads="1"/>
          </p:cNvSpPr>
          <p:nvPr/>
        </p:nvSpPr>
        <p:spPr bwMode="auto">
          <a:xfrm>
            <a:off x="5745164" y="2300289"/>
            <a:ext cx="2570812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Clearance pathway</a:t>
            </a:r>
            <a:endParaRPr kumimoji="0" lang="en-US" altLang="sv-SE" sz="2000" b="1" i="0" u="none" strike="noStrike" kern="1200" cap="all" spc="0" normalizeH="0" baseline="0" noProof="0" dirty="0">
              <a:ln>
                <a:noFill/>
              </a:ln>
              <a:solidFill>
                <a:srgbClr val="FF99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</p:txBody>
      </p:sp>
      <p:cxnSp>
        <p:nvCxnSpPr>
          <p:cNvPr id="18" name="Suora nuoliyhdysviiva 21"/>
          <p:cNvCxnSpPr/>
          <p:nvPr/>
        </p:nvCxnSpPr>
        <p:spPr>
          <a:xfrm flipH="1" flipV="1">
            <a:off x="5330825" y="4002089"/>
            <a:ext cx="1016000" cy="5000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38"/>
          <p:cNvCxnSpPr/>
          <p:nvPr/>
        </p:nvCxnSpPr>
        <p:spPr>
          <a:xfrm flipH="1">
            <a:off x="5330825" y="3451226"/>
            <a:ext cx="855663" cy="4206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601" name="Tekstiruutu 59"/>
          <p:cNvSpPr txBox="1">
            <a:spLocks noChangeArrowheads="1"/>
          </p:cNvSpPr>
          <p:nvPr/>
        </p:nvSpPr>
        <p:spPr bwMode="auto">
          <a:xfrm>
            <a:off x="7113589" y="3792539"/>
            <a:ext cx="843480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</a:t>
            </a: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0.48***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5602" name="Tekstiruutu 61"/>
          <p:cNvSpPr txBox="1">
            <a:spLocks noChangeArrowheads="1"/>
          </p:cNvSpPr>
          <p:nvPr/>
        </p:nvSpPr>
        <p:spPr bwMode="auto">
          <a:xfrm>
            <a:off x="5270500" y="3327401"/>
            <a:ext cx="74409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0.84***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5603" name="Tekstiruutu 63"/>
          <p:cNvSpPr txBox="1">
            <a:spLocks noChangeArrowheads="1"/>
          </p:cNvSpPr>
          <p:nvPr/>
        </p:nvSpPr>
        <p:spPr bwMode="auto">
          <a:xfrm>
            <a:off x="5238492" y="4303714"/>
            <a:ext cx="843479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</a:t>
            </a: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0.49***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" name="Ellips 11"/>
          <p:cNvSpPr/>
          <p:nvPr/>
        </p:nvSpPr>
        <p:spPr>
          <a:xfrm>
            <a:off x="6156326" y="3289301"/>
            <a:ext cx="1800225" cy="36036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ApoC-III</a:t>
            </a:r>
          </a:p>
        </p:txBody>
      </p:sp>
      <p:cxnSp>
        <p:nvCxnSpPr>
          <p:cNvPr id="26" name="Suora nuoliyhdysviiva 21"/>
          <p:cNvCxnSpPr/>
          <p:nvPr/>
        </p:nvCxnSpPr>
        <p:spPr>
          <a:xfrm flipH="1" flipV="1">
            <a:off x="5330825" y="4002089"/>
            <a:ext cx="1016000" cy="50006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nuoliyhdysviiva 38"/>
          <p:cNvCxnSpPr/>
          <p:nvPr/>
        </p:nvCxnSpPr>
        <p:spPr>
          <a:xfrm flipH="1">
            <a:off x="5330825" y="3451226"/>
            <a:ext cx="855663" cy="4206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uora nuoliyhdysviiva 42"/>
          <p:cNvCxnSpPr/>
          <p:nvPr/>
        </p:nvCxnSpPr>
        <p:spPr>
          <a:xfrm>
            <a:off x="7056438" y="3692525"/>
            <a:ext cx="0" cy="50482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 11"/>
          <p:cNvSpPr/>
          <p:nvPr/>
        </p:nvSpPr>
        <p:spPr>
          <a:xfrm>
            <a:off x="6156326" y="4238626"/>
            <a:ext cx="1800225" cy="35877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FCR</a:t>
            </a:r>
          </a:p>
        </p:txBody>
      </p:sp>
      <p:cxnSp>
        <p:nvCxnSpPr>
          <p:cNvPr id="29" name="Suora nuoliyhdysviiva 21"/>
          <p:cNvCxnSpPr/>
          <p:nvPr/>
        </p:nvCxnSpPr>
        <p:spPr>
          <a:xfrm>
            <a:off x="4468813" y="4110038"/>
            <a:ext cx="0" cy="46831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610" name="Tekstiruutu 64"/>
          <p:cNvSpPr txBox="1">
            <a:spLocks noChangeArrowheads="1"/>
          </p:cNvSpPr>
          <p:nvPr/>
        </p:nvSpPr>
        <p:spPr bwMode="auto">
          <a:xfrm>
            <a:off x="4446589" y="4224340"/>
            <a:ext cx="814626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0.50****</a:t>
            </a:r>
            <a:endParaRPr kumimoji="0" lang="en-US" altLang="sv-S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" name="Ellips 62"/>
          <p:cNvSpPr/>
          <p:nvPr/>
        </p:nvSpPr>
        <p:spPr bwMode="auto">
          <a:xfrm>
            <a:off x="3492500" y="5445125"/>
            <a:ext cx="1943100" cy="36036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 HDL chol</a:t>
            </a:r>
          </a:p>
        </p:txBody>
      </p:sp>
      <p:cxnSp>
        <p:nvCxnSpPr>
          <p:cNvPr id="32" name="Suora nuoliyhdysviiva 21"/>
          <p:cNvCxnSpPr/>
          <p:nvPr/>
        </p:nvCxnSpPr>
        <p:spPr>
          <a:xfrm>
            <a:off x="4465638" y="4933951"/>
            <a:ext cx="0" cy="46831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 62"/>
          <p:cNvSpPr/>
          <p:nvPr/>
        </p:nvSpPr>
        <p:spPr bwMode="auto">
          <a:xfrm>
            <a:off x="3651250" y="4641851"/>
            <a:ext cx="1655763" cy="36036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ApoA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-I FCR</a:t>
            </a:r>
          </a:p>
        </p:txBody>
      </p:sp>
      <p:sp>
        <p:nvSpPr>
          <p:cNvPr id="87" name="Ellips 62"/>
          <p:cNvSpPr/>
          <p:nvPr/>
        </p:nvSpPr>
        <p:spPr bwMode="auto">
          <a:xfrm>
            <a:off x="3657600" y="3789364"/>
            <a:ext cx="1620838" cy="35877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 TG</a:t>
            </a:r>
          </a:p>
        </p:txBody>
      </p:sp>
      <p:sp>
        <p:nvSpPr>
          <p:cNvPr id="34" name="Text Box 144"/>
          <p:cNvSpPr txBox="1">
            <a:spLocks noChangeArrowheads="1"/>
          </p:cNvSpPr>
          <p:nvPr/>
        </p:nvSpPr>
        <p:spPr bwMode="auto">
          <a:xfrm>
            <a:off x="6140834" y="6560969"/>
            <a:ext cx="2856146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Borén </a:t>
            </a:r>
            <a:r>
              <a:rPr kumimoji="0" lang="en-US" altLang="sv-SE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et a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ATVB, </a:t>
            </a:r>
            <a:r>
              <a:rPr kumimoji="0" lang="en-US" altLang="sv-SE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2015; </a:t>
            </a:r>
            <a:r>
              <a:rPr kumimoji="0" lang="en-US" altLang="sv-SE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35:2218-24</a:t>
            </a:r>
            <a:endParaRPr kumimoji="0" lang="en-US" altLang="sv-SE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/>
          <p:cNvSpPr>
            <a:spLocks noChangeArrowheads="1"/>
          </p:cNvSpPr>
          <p:nvPr/>
        </p:nvSpPr>
        <p:spPr bwMode="auto">
          <a:xfrm>
            <a:off x="682215" y="44625"/>
            <a:ext cx="7801796" cy="12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5" tIns="46033" rIns="92065" bIns="4603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Dyslipidemia in obesity, </a:t>
            </a:r>
            <a:b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type 2 diabetes and insulin resistance</a:t>
            </a:r>
            <a:endParaRPr kumimoji="0" lang="en-US" altLang="sv-SE" sz="3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56678" name="Grupp 2"/>
          <p:cNvGrpSpPr>
            <a:grpSpLocks/>
          </p:cNvGrpSpPr>
          <p:nvPr/>
        </p:nvGrpSpPr>
        <p:grpSpPr bwMode="auto">
          <a:xfrm>
            <a:off x="5159177" y="1771156"/>
            <a:ext cx="3157239" cy="3565848"/>
            <a:chOff x="4662087" y="2349500"/>
            <a:chExt cx="3510363" cy="3925888"/>
          </a:xfrm>
        </p:grpSpPr>
        <p:pic>
          <p:nvPicPr>
            <p:cNvPr id="15667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2"/>
            <a:stretch/>
          </p:blipFill>
          <p:spPr bwMode="auto">
            <a:xfrm>
              <a:off x="4662087" y="2349500"/>
              <a:ext cx="3510363" cy="39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ruta 7"/>
            <p:cNvSpPr txBox="1"/>
            <p:nvPr/>
          </p:nvSpPr>
          <p:spPr>
            <a:xfrm>
              <a:off x="7097713" y="3013075"/>
              <a:ext cx="720725" cy="406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itchFamily="34" charset="0"/>
                </a:rPr>
                <a:t>2017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3568" y="1736604"/>
            <a:ext cx="4248472" cy="39246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91430" tIns="45716" rIns="91430" bIns="45716">
            <a:spAutoFit/>
          </a:bodyPr>
          <a:lstStyle/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sx="1000" sy="1000" algn="tl">
                    <a:srgbClr val="000000"/>
                  </a:outerShdw>
                </a:effectLst>
                <a:uLnTx/>
                <a:uFillTx/>
                <a:latin typeface="Arial"/>
                <a:ea typeface="+mn-ea"/>
                <a:cs typeface="Arial" pitchFamily="34" charset="0"/>
              </a:rPr>
              <a:t>Elevation of serum triglycerides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>
                <a:srgbClr val="66FF66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Excessive postprandial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lipemia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and accumulation of remnant particles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>
                <a:srgbClr val="66CCFF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Lowering of HDL cholesterol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>
                <a:srgbClr val="FFFF0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Preponderance of small, dense LDL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93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1"/>
          <p:cNvSpPr>
            <a:spLocks noChangeArrowheads="1"/>
          </p:cNvSpPr>
          <p:nvPr/>
        </p:nvSpPr>
        <p:spPr bwMode="auto">
          <a:xfrm>
            <a:off x="0" y="116632"/>
            <a:ext cx="91440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ApoC-III plays an important role in </a:t>
            </a:r>
            <a:b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metabolism of triglyceride-rich lipoproteins</a:t>
            </a:r>
            <a:endParaRPr kumimoji="0" lang="en-US" altLang="sv-SE" sz="33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0482" name="Picture 2" descr="http://circres.ahajournals.org/content/116/1/193/F1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6" y="2132856"/>
            <a:ext cx="2376264" cy="23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3059832" y="1628800"/>
            <a:ext cx="5832648" cy="474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marL="457200" indent="-45720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ApoC-III inhibits lipoprotein lipase (LPL) and plays a critical role in the hydrolysis and clearance of TRLs</a:t>
            </a:r>
          </a:p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Inhibits hepatic clearance of remnant particles</a:t>
            </a:r>
          </a:p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 regulate hepatic VLDL production</a:t>
            </a:r>
          </a:p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ApoC-III is a strong predictor of cardiovascular risk</a:t>
            </a:r>
          </a:p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Expression </a:t>
            </a:r>
            <a:r>
              <a:rPr kumimoji="0" lang="en-US" altLang="en-US" sz="23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vitro </a:t>
            </a: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induced by glucose (via HNF-4α and </a:t>
            </a:r>
            <a:r>
              <a:rPr kumimoji="0" lang="en-US" alt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ChREBP</a:t>
            </a:r>
            <a:r>
              <a:rPr kumimoji="0" lang="en-US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</a:p>
          <a:p>
            <a:pPr marL="457200" marR="0" lvl="0" indent="-457200" algn="l" defTabSz="914306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0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699793" y="1590676"/>
            <a:ext cx="532819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ApoCIII</a:t>
            </a:r>
            <a:r>
              <a:rPr kumimoji="0" lang="en-US" altLang="sv-SE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– a critical regulator or triglyceride </a:t>
            </a:r>
            <a:r>
              <a:rPr kumimoji="0" lang="en-US" altLang="sv-SE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metabolism</a:t>
            </a:r>
          </a:p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sv-SE" sz="1400" b="1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</a:t>
            </a:r>
            <a:r>
              <a:rPr kumimoji="0" lang="en-US" altLang="sv-SE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Why</a:t>
            </a:r>
            <a:r>
              <a:rPr kumimoji="0" lang="en-US" altLang="sv-SE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is </a:t>
            </a:r>
            <a:r>
              <a:rPr lang="en-US" altLang="sv-SE" b="1" dirty="0" err="1" smtClean="0">
                <a:solidFill>
                  <a:schemeClr val="bg1"/>
                </a:solidFill>
                <a:latin typeface="Arial Narrow" panose="020B0606020202030204" pitchFamily="34" charset="0"/>
                <a:cs typeface="Arial" charset="0"/>
              </a:rPr>
              <a:t>apoC</a:t>
            </a:r>
            <a:r>
              <a:rPr lang="en-US" altLang="sv-SE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charset="0"/>
              </a:rPr>
              <a:t>-III </a:t>
            </a:r>
            <a:r>
              <a:rPr kumimoji="0" lang="en-US" altLang="sv-SE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increased?</a:t>
            </a:r>
            <a:endParaRPr kumimoji="0" lang="en-US" altLang="sv-SE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0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6478" y="113431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lang="en-US" altLang="en-US" sz="36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Characteristics of the study subjects </a:t>
            </a:r>
          </a:p>
        </p:txBody>
      </p:sp>
      <p:sp>
        <p:nvSpPr>
          <p:cNvPr id="5" name="Tekstiruutu 4"/>
          <p:cNvSpPr txBox="1"/>
          <p:nvPr/>
        </p:nvSpPr>
        <p:spPr>
          <a:xfrm>
            <a:off x="1902277" y="908720"/>
            <a:ext cx="360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b="1" dirty="0" err="1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Non-diabetic</a:t>
            </a:r>
            <a:r>
              <a:rPr lang="fi-FI" sz="2000" b="1" dirty="0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2000" b="1" dirty="0" err="1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fi-FI" sz="2000" b="1" dirty="0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i-FI" sz="2000" b="1" dirty="0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sz="2000" b="1" dirty="0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n=11</a:t>
            </a:r>
            <a:endParaRPr lang="fi-FI" sz="2000" b="1" dirty="0">
              <a:solidFill>
                <a:srgbClr val="99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iruutu 5"/>
          <p:cNvSpPr txBox="1"/>
          <p:nvPr/>
        </p:nvSpPr>
        <p:spPr>
          <a:xfrm>
            <a:off x="5095470" y="908720"/>
            <a:ext cx="3220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000" b="1" dirty="0" err="1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fi-FI" sz="2000" b="1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2000" b="1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i-FI" sz="2000" b="1" dirty="0" err="1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</a:t>
            </a:r>
            <a:r>
              <a:rPr lang="fi-FI" sz="2000" b="1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2000" b="1" dirty="0" err="1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endParaRPr lang="fi-FI" sz="2000" b="1" dirty="0" smtClean="0">
              <a:solidFill>
                <a:srgbClr val="66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i-FI" sz="2000" b="1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i-FI" sz="2000" b="1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=11</a:t>
            </a:r>
            <a:endParaRPr lang="fi-FI" b="1" dirty="0">
              <a:solidFill>
                <a:srgbClr val="66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kstiruutu 6"/>
          <p:cNvSpPr txBox="1"/>
          <p:nvPr/>
        </p:nvSpPr>
        <p:spPr>
          <a:xfrm>
            <a:off x="3377691" y="16075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b="1" dirty="0" err="1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i-FI" sz="1800" b="1" dirty="0" err="1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ean</a:t>
            </a:r>
            <a:endParaRPr lang="fi-FI" sz="1800" b="1" dirty="0">
              <a:solidFill>
                <a:srgbClr val="99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iruutu 7"/>
          <p:cNvSpPr txBox="1"/>
          <p:nvPr/>
        </p:nvSpPr>
        <p:spPr>
          <a:xfrm>
            <a:off x="4532655" y="160758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b="1" dirty="0" smtClean="0">
                <a:solidFill>
                  <a:srgbClr val="99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fi-FI" sz="1800" b="1" dirty="0">
              <a:solidFill>
                <a:srgbClr val="99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iruutu 8"/>
          <p:cNvSpPr txBox="1"/>
          <p:nvPr/>
        </p:nvSpPr>
        <p:spPr>
          <a:xfrm>
            <a:off x="5638800" y="16075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b="1" dirty="0" err="1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i-FI" sz="1800" b="1" dirty="0" err="1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ean</a:t>
            </a:r>
            <a:endParaRPr lang="fi-FI" sz="1800" b="1" dirty="0">
              <a:solidFill>
                <a:srgbClr val="66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kstiruutu 9"/>
          <p:cNvSpPr txBox="1"/>
          <p:nvPr/>
        </p:nvSpPr>
        <p:spPr>
          <a:xfrm>
            <a:off x="6841389" y="160758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b="1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endParaRPr lang="fi-FI" sz="1800" b="1" dirty="0">
              <a:solidFill>
                <a:srgbClr val="66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kstiruutu 12"/>
          <p:cNvSpPr txBox="1"/>
          <p:nvPr/>
        </p:nvSpPr>
        <p:spPr>
          <a:xfrm>
            <a:off x="7802953" y="1607582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kstiruutu 13"/>
          <p:cNvSpPr txBox="1"/>
          <p:nvPr/>
        </p:nvSpPr>
        <p:spPr>
          <a:xfrm>
            <a:off x="257175" y="2476498"/>
            <a:ext cx="2791149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 (kg/m</a:t>
            </a:r>
            <a:r>
              <a:rPr lang="fi-FI" sz="18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</a:t>
            </a:r>
            <a:r>
              <a:rPr lang="fi-FI" sz="18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1C% </a:t>
            </a:r>
          </a:p>
          <a:p>
            <a:pPr>
              <a:spcAft>
                <a:spcPts val="600"/>
              </a:spcAft>
            </a:pPr>
            <a:r>
              <a:rPr lang="fi-FI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P-glucose</a:t>
            </a: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mmol/L</a:t>
            </a: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S-insulin</a:t>
            </a: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mU/L</a:t>
            </a: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Triglycerides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mmol/L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Cholesterol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)*</a:t>
            </a:r>
            <a:endParaRPr lang="fi-FI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LDL-C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)*</a:t>
            </a:r>
            <a:endParaRPr lang="fi-FI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HDL-C (</a:t>
            </a:r>
            <a:r>
              <a:rPr lang="fi-FI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mmol/L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kstiruutu 14"/>
          <p:cNvSpPr txBox="1"/>
          <p:nvPr/>
        </p:nvSpPr>
        <p:spPr>
          <a:xfrm>
            <a:off x="3407347" y="2476498"/>
            <a:ext cx="63350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58.7</a:t>
            </a:r>
          </a:p>
          <a:p>
            <a:pPr>
              <a:spcAft>
                <a:spcPts val="600"/>
              </a:spcAft>
            </a:pPr>
            <a:endParaRPr lang="fi-FI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30.4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5.6</a:t>
            </a:r>
            <a:endParaRPr lang="fi-FI" sz="1800" b="1" baseline="-25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5.66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73.5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1.48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1.10</a:t>
            </a:r>
          </a:p>
        </p:txBody>
      </p:sp>
      <p:sp>
        <p:nvSpPr>
          <p:cNvPr id="16" name="Tekstiruutu 15"/>
          <p:cNvSpPr txBox="1"/>
          <p:nvPr/>
        </p:nvSpPr>
        <p:spPr>
          <a:xfrm>
            <a:off x="4434872" y="2476498"/>
            <a:ext cx="63350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5.6</a:t>
            </a:r>
          </a:p>
          <a:p>
            <a:pPr>
              <a:spcAft>
                <a:spcPts val="600"/>
              </a:spcAft>
            </a:pPr>
            <a:endParaRPr lang="fi-FI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  <a:endParaRPr lang="fi-FI" sz="1800" b="1" baseline="-25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0.36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45.2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0.54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0.68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0.64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0.41</a:t>
            </a:r>
          </a:p>
        </p:txBody>
      </p:sp>
      <p:sp>
        <p:nvSpPr>
          <p:cNvPr id="17" name="Tekstiruutu 16"/>
          <p:cNvSpPr txBox="1"/>
          <p:nvPr/>
        </p:nvSpPr>
        <p:spPr>
          <a:xfrm>
            <a:off x="5668456" y="2476498"/>
            <a:ext cx="63350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60.5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31.9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6.9</a:t>
            </a:r>
            <a:endParaRPr lang="fi-FI" sz="1800" b="1" baseline="-25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9.35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19.2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1.90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3.89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2.13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1.13</a:t>
            </a:r>
          </a:p>
        </p:txBody>
      </p:sp>
      <p:sp>
        <p:nvSpPr>
          <p:cNvPr id="18" name="Tekstiruutu 17"/>
          <p:cNvSpPr txBox="1"/>
          <p:nvPr/>
        </p:nvSpPr>
        <p:spPr>
          <a:xfrm>
            <a:off x="6743606" y="2476498"/>
            <a:ext cx="63350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4.0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3.7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fi-FI" sz="1800" b="1" baseline="-25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2.52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0.73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19" name="Tekstiruutu 18"/>
          <p:cNvSpPr txBox="1"/>
          <p:nvPr/>
        </p:nvSpPr>
        <p:spPr>
          <a:xfrm>
            <a:off x="7802953" y="2476498"/>
            <a:ext cx="103746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p&lt;0.001</a:t>
            </a:r>
            <a:endParaRPr lang="fi-FI" sz="1800" b="1" baseline="-25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&lt;0.01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</a:p>
          <a:p>
            <a:pPr>
              <a:spcAft>
                <a:spcPts val="600"/>
              </a:spcAft>
            </a:pP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>
              <a:spcAft>
                <a:spcPts val="600"/>
              </a:spcAft>
            </a:pPr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>
              <a:spcAft>
                <a:spcPts val="600"/>
              </a:spcAft>
            </a:pP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</a:p>
        </p:txBody>
      </p:sp>
      <p:sp>
        <p:nvSpPr>
          <p:cNvPr id="20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submitted 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ruta 2"/>
          <p:cNvSpPr txBox="1"/>
          <p:nvPr/>
        </p:nvSpPr>
        <p:spPr>
          <a:xfrm>
            <a:off x="395536" y="6346235"/>
            <a:ext cx="350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*statin </a:t>
            </a:r>
            <a:r>
              <a:rPr lang="sv-SE" dirty="0" err="1" smtClean="0">
                <a:solidFill>
                  <a:schemeClr val="bg1"/>
                </a:solidFill>
              </a:rPr>
              <a:t>effect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6478" y="589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solidFill>
                  <a:srgbClr val="FFC000"/>
                </a:solidFill>
                <a:cs typeface="Arial" panose="020B0604020202020204" pitchFamily="34" charset="0"/>
              </a:rPr>
              <a:t>P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arameters of glycemic control and serum triglycerides </a:t>
            </a:r>
          </a:p>
        </p:txBody>
      </p:sp>
      <p:sp>
        <p:nvSpPr>
          <p:cNvPr id="5" name="pl4"/>
          <p:cNvSpPr/>
          <p:nvPr/>
        </p:nvSpPr>
        <p:spPr>
          <a:xfrm>
            <a:off x="1725062" y="5438698"/>
            <a:ext cx="0" cy="174459"/>
          </a:xfrm>
          <a:custGeom>
            <a:avLst/>
            <a:gdLst/>
            <a:ahLst/>
            <a:cxnLst/>
            <a:rect l="0" t="0" r="0" b="0"/>
            <a:pathLst>
              <a:path h="174459">
                <a:moveTo>
                  <a:pt x="0" y="174459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l5"/>
          <p:cNvSpPr/>
          <p:nvPr/>
        </p:nvSpPr>
        <p:spPr>
          <a:xfrm>
            <a:off x="1725062" y="5809424"/>
            <a:ext cx="0" cy="152651"/>
          </a:xfrm>
          <a:custGeom>
            <a:avLst/>
            <a:gdLst/>
            <a:ahLst/>
            <a:cxnLst/>
            <a:rect l="0" t="0" r="0" b="0"/>
            <a:pathLst>
              <a:path h="152651">
                <a:moveTo>
                  <a:pt x="0" y="0"/>
                </a:moveTo>
                <a:lnTo>
                  <a:pt x="0" y="152651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g6"/>
          <p:cNvSpPr/>
          <p:nvPr/>
        </p:nvSpPr>
        <p:spPr>
          <a:xfrm>
            <a:off x="1390110" y="5613157"/>
            <a:ext cx="669903" cy="196266"/>
          </a:xfrm>
          <a:custGeom>
            <a:avLst/>
            <a:gdLst/>
            <a:ahLst/>
            <a:cxnLst/>
            <a:rect l="0" t="0" r="0" b="0"/>
            <a:pathLst>
              <a:path w="669903" h="196266">
                <a:moveTo>
                  <a:pt x="0" y="0"/>
                </a:moveTo>
                <a:lnTo>
                  <a:pt x="0" y="196266"/>
                </a:lnTo>
                <a:lnTo>
                  <a:pt x="669903" y="196266"/>
                </a:lnTo>
                <a:lnTo>
                  <a:pt x="669903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l7"/>
          <p:cNvSpPr/>
          <p:nvPr/>
        </p:nvSpPr>
        <p:spPr>
          <a:xfrm>
            <a:off x="1390110" y="5744002"/>
            <a:ext cx="669903" cy="0"/>
          </a:xfrm>
          <a:custGeom>
            <a:avLst/>
            <a:gdLst/>
            <a:ahLst/>
            <a:cxnLst/>
            <a:rect l="0" t="0" r="0" b="0"/>
            <a:pathLst>
              <a:path w="669903">
                <a:moveTo>
                  <a:pt x="0" y="0"/>
                </a:moveTo>
                <a:lnTo>
                  <a:pt x="669903" y="0"/>
                </a:lnTo>
              </a:path>
            </a:pathLst>
          </a:custGeom>
          <a:solidFill>
            <a:srgbClr val="FFABAB"/>
          </a:solidFill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l8"/>
          <p:cNvSpPr/>
          <p:nvPr/>
        </p:nvSpPr>
        <p:spPr>
          <a:xfrm>
            <a:off x="2618268" y="2298434"/>
            <a:ext cx="0" cy="959525"/>
          </a:xfrm>
          <a:custGeom>
            <a:avLst/>
            <a:gdLst/>
            <a:ahLst/>
            <a:cxnLst/>
            <a:rect l="0" t="0" r="0" b="0"/>
            <a:pathLst>
              <a:path h="959525">
                <a:moveTo>
                  <a:pt x="0" y="959525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l9"/>
          <p:cNvSpPr/>
          <p:nvPr/>
        </p:nvSpPr>
        <p:spPr>
          <a:xfrm>
            <a:off x="2618268" y="5002550"/>
            <a:ext cx="0" cy="348918"/>
          </a:xfrm>
          <a:custGeom>
            <a:avLst/>
            <a:gdLst/>
            <a:ahLst/>
            <a:cxnLst/>
            <a:rect l="0" t="0" r="0" b="0"/>
            <a:pathLst>
              <a:path h="348918">
                <a:moveTo>
                  <a:pt x="0" y="0"/>
                </a:moveTo>
                <a:lnTo>
                  <a:pt x="0" y="348918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g10"/>
          <p:cNvSpPr/>
          <p:nvPr/>
        </p:nvSpPr>
        <p:spPr>
          <a:xfrm>
            <a:off x="2283316" y="3257959"/>
            <a:ext cx="669903" cy="1744591"/>
          </a:xfrm>
          <a:custGeom>
            <a:avLst/>
            <a:gdLst/>
            <a:ahLst/>
            <a:cxnLst/>
            <a:rect l="0" t="0" r="0" b="0"/>
            <a:pathLst>
              <a:path w="669903" h="1744591">
                <a:moveTo>
                  <a:pt x="0" y="0"/>
                </a:moveTo>
                <a:lnTo>
                  <a:pt x="0" y="1744591"/>
                </a:lnTo>
                <a:lnTo>
                  <a:pt x="669903" y="1744591"/>
                </a:lnTo>
                <a:lnTo>
                  <a:pt x="669903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l11"/>
          <p:cNvSpPr/>
          <p:nvPr/>
        </p:nvSpPr>
        <p:spPr>
          <a:xfrm>
            <a:off x="2283316" y="4173870"/>
            <a:ext cx="669903" cy="0"/>
          </a:xfrm>
          <a:custGeom>
            <a:avLst/>
            <a:gdLst/>
            <a:ahLst/>
            <a:cxnLst/>
            <a:rect l="0" t="0" r="0" b="0"/>
            <a:pathLst>
              <a:path w="669903">
                <a:moveTo>
                  <a:pt x="0" y="0"/>
                </a:moveTo>
                <a:lnTo>
                  <a:pt x="669903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t12"/>
          <p:cNvSpPr/>
          <p:nvPr/>
        </p:nvSpPr>
        <p:spPr>
          <a:xfrm>
            <a:off x="1700236" y="5588331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t13"/>
          <p:cNvSpPr/>
          <p:nvPr/>
        </p:nvSpPr>
        <p:spPr>
          <a:xfrm>
            <a:off x="1690709" y="589363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t14"/>
          <p:cNvSpPr/>
          <p:nvPr/>
        </p:nvSpPr>
        <p:spPr>
          <a:xfrm>
            <a:off x="1690709" y="580640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t15"/>
          <p:cNvSpPr/>
          <p:nvPr/>
        </p:nvSpPr>
        <p:spPr>
          <a:xfrm>
            <a:off x="1690709" y="5413871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t16"/>
          <p:cNvSpPr/>
          <p:nvPr/>
        </p:nvSpPr>
        <p:spPr>
          <a:xfrm>
            <a:off x="1690709" y="576278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t17"/>
          <p:cNvSpPr/>
          <p:nvPr/>
        </p:nvSpPr>
        <p:spPr>
          <a:xfrm>
            <a:off x="1690709" y="593724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t18"/>
          <p:cNvSpPr/>
          <p:nvPr/>
        </p:nvSpPr>
        <p:spPr>
          <a:xfrm>
            <a:off x="1700236" y="5719176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t19"/>
          <p:cNvSpPr/>
          <p:nvPr/>
        </p:nvSpPr>
        <p:spPr>
          <a:xfrm>
            <a:off x="1690709" y="5588330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t20"/>
          <p:cNvSpPr/>
          <p:nvPr/>
        </p:nvSpPr>
        <p:spPr>
          <a:xfrm>
            <a:off x="1690709" y="571917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t21"/>
          <p:cNvSpPr/>
          <p:nvPr/>
        </p:nvSpPr>
        <p:spPr>
          <a:xfrm>
            <a:off x="1690709" y="563194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t22"/>
          <p:cNvSpPr/>
          <p:nvPr/>
        </p:nvSpPr>
        <p:spPr>
          <a:xfrm>
            <a:off x="1690709" y="554471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t23"/>
          <p:cNvSpPr/>
          <p:nvPr/>
        </p:nvSpPr>
        <p:spPr>
          <a:xfrm>
            <a:off x="2583915" y="366928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t24"/>
          <p:cNvSpPr/>
          <p:nvPr/>
        </p:nvSpPr>
        <p:spPr>
          <a:xfrm>
            <a:off x="2583915" y="227360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t25"/>
          <p:cNvSpPr/>
          <p:nvPr/>
        </p:nvSpPr>
        <p:spPr>
          <a:xfrm>
            <a:off x="2583915" y="279698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pt26"/>
          <p:cNvSpPr/>
          <p:nvPr/>
        </p:nvSpPr>
        <p:spPr>
          <a:xfrm>
            <a:off x="2583915" y="532664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t27"/>
          <p:cNvSpPr/>
          <p:nvPr/>
        </p:nvSpPr>
        <p:spPr>
          <a:xfrm>
            <a:off x="2583915" y="502133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t28"/>
          <p:cNvSpPr/>
          <p:nvPr/>
        </p:nvSpPr>
        <p:spPr>
          <a:xfrm>
            <a:off x="2583915" y="528302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t29"/>
          <p:cNvSpPr/>
          <p:nvPr/>
        </p:nvSpPr>
        <p:spPr>
          <a:xfrm>
            <a:off x="2583915" y="4149043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pt30"/>
          <p:cNvSpPr/>
          <p:nvPr/>
        </p:nvSpPr>
        <p:spPr>
          <a:xfrm>
            <a:off x="2583915" y="493410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t31"/>
          <p:cNvSpPr/>
          <p:nvPr/>
        </p:nvSpPr>
        <p:spPr>
          <a:xfrm>
            <a:off x="2583915" y="401819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pt32"/>
          <p:cNvSpPr/>
          <p:nvPr/>
        </p:nvSpPr>
        <p:spPr>
          <a:xfrm>
            <a:off x="2583915" y="475965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t33"/>
          <p:cNvSpPr/>
          <p:nvPr/>
        </p:nvSpPr>
        <p:spPr>
          <a:xfrm>
            <a:off x="2583915" y="2709755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l34"/>
          <p:cNvSpPr/>
          <p:nvPr/>
        </p:nvSpPr>
        <p:spPr>
          <a:xfrm>
            <a:off x="1189139" y="2115252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x35"/>
          <p:cNvSpPr/>
          <p:nvPr/>
        </p:nvSpPr>
        <p:spPr>
          <a:xfrm>
            <a:off x="978311" y="5518743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7" name="tx36"/>
          <p:cNvSpPr/>
          <p:nvPr/>
        </p:nvSpPr>
        <p:spPr>
          <a:xfrm>
            <a:off x="978311" y="4646447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" name="tx37"/>
          <p:cNvSpPr/>
          <p:nvPr/>
        </p:nvSpPr>
        <p:spPr>
          <a:xfrm>
            <a:off x="902111" y="3774151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9" name="tx38"/>
          <p:cNvSpPr/>
          <p:nvPr/>
        </p:nvSpPr>
        <p:spPr>
          <a:xfrm>
            <a:off x="902111" y="2901856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0" name="pl39"/>
          <p:cNvSpPr/>
          <p:nvPr/>
        </p:nvSpPr>
        <p:spPr>
          <a:xfrm>
            <a:off x="1144855" y="5569543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pl40"/>
          <p:cNvSpPr/>
          <p:nvPr/>
        </p:nvSpPr>
        <p:spPr>
          <a:xfrm>
            <a:off x="1144855" y="4697247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pl41"/>
          <p:cNvSpPr/>
          <p:nvPr/>
        </p:nvSpPr>
        <p:spPr>
          <a:xfrm>
            <a:off x="1144855" y="3824951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pl42"/>
          <p:cNvSpPr/>
          <p:nvPr/>
        </p:nvSpPr>
        <p:spPr>
          <a:xfrm>
            <a:off x="1144855" y="2952656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l43"/>
          <p:cNvSpPr/>
          <p:nvPr/>
        </p:nvSpPr>
        <p:spPr>
          <a:xfrm>
            <a:off x="1189139" y="6145258"/>
            <a:ext cx="1965051" cy="0"/>
          </a:xfrm>
          <a:custGeom>
            <a:avLst/>
            <a:gdLst/>
            <a:ahLst/>
            <a:cxnLst/>
            <a:rect l="0" t="0" r="0" b="0"/>
            <a:pathLst>
              <a:path w="1965051">
                <a:moveTo>
                  <a:pt x="0" y="0"/>
                </a:moveTo>
                <a:lnTo>
                  <a:pt x="1965051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pl44"/>
          <p:cNvSpPr/>
          <p:nvPr/>
        </p:nvSpPr>
        <p:spPr>
          <a:xfrm>
            <a:off x="1725062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pl45"/>
          <p:cNvSpPr/>
          <p:nvPr/>
        </p:nvSpPr>
        <p:spPr>
          <a:xfrm>
            <a:off x="2618268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x46"/>
          <p:cNvSpPr/>
          <p:nvPr/>
        </p:nvSpPr>
        <p:spPr>
          <a:xfrm>
            <a:off x="1407562" y="6289412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48" name="tx47"/>
          <p:cNvSpPr/>
          <p:nvPr/>
        </p:nvSpPr>
        <p:spPr>
          <a:xfrm>
            <a:off x="2465868" y="6289412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49" name="tx48"/>
          <p:cNvSpPr/>
          <p:nvPr/>
        </p:nvSpPr>
        <p:spPr>
          <a:xfrm>
            <a:off x="1967386" y="6529069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x49"/>
          <p:cNvSpPr/>
          <p:nvPr/>
        </p:nvSpPr>
        <p:spPr>
          <a:xfrm rot="16200000">
            <a:off x="359095" y="3990772"/>
            <a:ext cx="714735" cy="16691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</a:t>
            </a:r>
            <a:r>
              <a:rPr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</a:t>
            </a:r>
            <a:r>
              <a:rPr lang="sv-SE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pt63"/>
          <p:cNvSpPr/>
          <p:nvPr/>
        </p:nvSpPr>
        <p:spPr>
          <a:xfrm>
            <a:off x="4259060" y="5937250"/>
            <a:ext cx="49651" cy="49651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pt64"/>
          <p:cNvSpPr/>
          <p:nvPr/>
        </p:nvSpPr>
        <p:spPr>
          <a:xfrm>
            <a:off x="4259060" y="4938075"/>
            <a:ext cx="49651" cy="49651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pt65"/>
          <p:cNvSpPr/>
          <p:nvPr/>
        </p:nvSpPr>
        <p:spPr>
          <a:xfrm>
            <a:off x="4259060" y="4938075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pl66"/>
          <p:cNvSpPr/>
          <p:nvPr/>
        </p:nvSpPr>
        <p:spPr>
          <a:xfrm>
            <a:off x="4283886" y="5295959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pl67"/>
          <p:cNvSpPr/>
          <p:nvPr/>
        </p:nvSpPr>
        <p:spPr>
          <a:xfrm>
            <a:off x="4283886" y="5462488"/>
            <a:ext cx="0" cy="55509"/>
          </a:xfrm>
          <a:custGeom>
            <a:avLst/>
            <a:gdLst/>
            <a:ahLst/>
            <a:cxnLst/>
            <a:rect l="0" t="0" r="0" b="0"/>
            <a:pathLst>
              <a:path h="55509">
                <a:moveTo>
                  <a:pt x="0" y="0"/>
                </a:moveTo>
                <a:lnTo>
                  <a:pt x="0" y="55509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pg68"/>
          <p:cNvSpPr/>
          <p:nvPr/>
        </p:nvSpPr>
        <p:spPr>
          <a:xfrm>
            <a:off x="3930724" y="5295959"/>
            <a:ext cx="706324" cy="166529"/>
          </a:xfrm>
          <a:custGeom>
            <a:avLst/>
            <a:gdLst/>
            <a:ahLst/>
            <a:cxnLst/>
            <a:rect l="0" t="0" r="0" b="0"/>
            <a:pathLst>
              <a:path w="706324" h="166529">
                <a:moveTo>
                  <a:pt x="0" y="0"/>
                </a:moveTo>
                <a:lnTo>
                  <a:pt x="0" y="166529"/>
                </a:lnTo>
                <a:lnTo>
                  <a:pt x="706324" y="166529"/>
                </a:lnTo>
                <a:lnTo>
                  <a:pt x="706324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pl69"/>
          <p:cNvSpPr/>
          <p:nvPr/>
        </p:nvSpPr>
        <p:spPr>
          <a:xfrm>
            <a:off x="3930724" y="5295959"/>
            <a:ext cx="706324" cy="0"/>
          </a:xfrm>
          <a:custGeom>
            <a:avLst/>
            <a:gdLst/>
            <a:ahLst/>
            <a:cxnLst/>
            <a:rect l="0" t="0" r="0" b="0"/>
            <a:pathLst>
              <a:path w="706324">
                <a:moveTo>
                  <a:pt x="0" y="0"/>
                </a:moveTo>
                <a:lnTo>
                  <a:pt x="706324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l70"/>
          <p:cNvSpPr/>
          <p:nvPr/>
        </p:nvSpPr>
        <p:spPr>
          <a:xfrm>
            <a:off x="5225651" y="2298434"/>
            <a:ext cx="0" cy="1110194"/>
          </a:xfrm>
          <a:custGeom>
            <a:avLst/>
            <a:gdLst/>
            <a:ahLst/>
            <a:cxnLst/>
            <a:rect l="0" t="0" r="0" b="0"/>
            <a:pathLst>
              <a:path h="1110194">
                <a:moveTo>
                  <a:pt x="0" y="1110194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pl71"/>
          <p:cNvSpPr/>
          <p:nvPr/>
        </p:nvSpPr>
        <p:spPr>
          <a:xfrm>
            <a:off x="5225651" y="4463313"/>
            <a:ext cx="0" cy="388568"/>
          </a:xfrm>
          <a:custGeom>
            <a:avLst/>
            <a:gdLst/>
            <a:ahLst/>
            <a:cxnLst/>
            <a:rect l="0" t="0" r="0" b="0"/>
            <a:pathLst>
              <a:path h="388568">
                <a:moveTo>
                  <a:pt x="0" y="0"/>
                </a:moveTo>
                <a:lnTo>
                  <a:pt x="0" y="388568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pg72"/>
          <p:cNvSpPr/>
          <p:nvPr/>
        </p:nvSpPr>
        <p:spPr>
          <a:xfrm>
            <a:off x="4872489" y="3408628"/>
            <a:ext cx="706324" cy="1054684"/>
          </a:xfrm>
          <a:custGeom>
            <a:avLst/>
            <a:gdLst/>
            <a:ahLst/>
            <a:cxnLst/>
            <a:rect l="0" t="0" r="0" b="0"/>
            <a:pathLst>
              <a:path w="706324" h="1054684">
                <a:moveTo>
                  <a:pt x="0" y="0"/>
                </a:moveTo>
                <a:lnTo>
                  <a:pt x="0" y="1054684"/>
                </a:lnTo>
                <a:lnTo>
                  <a:pt x="706324" y="1054684"/>
                </a:lnTo>
                <a:lnTo>
                  <a:pt x="706324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l73"/>
          <p:cNvSpPr/>
          <p:nvPr/>
        </p:nvSpPr>
        <p:spPr>
          <a:xfrm>
            <a:off x="4872489" y="4074745"/>
            <a:ext cx="706324" cy="0"/>
          </a:xfrm>
          <a:custGeom>
            <a:avLst/>
            <a:gdLst/>
            <a:ahLst/>
            <a:cxnLst/>
            <a:rect l="0" t="0" r="0" b="0"/>
            <a:pathLst>
              <a:path w="706324">
                <a:moveTo>
                  <a:pt x="0" y="0"/>
                </a:moveTo>
                <a:lnTo>
                  <a:pt x="706324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pt74"/>
          <p:cNvSpPr/>
          <p:nvPr/>
        </p:nvSpPr>
        <p:spPr>
          <a:xfrm>
            <a:off x="4259060" y="5271133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pt75"/>
          <p:cNvSpPr/>
          <p:nvPr/>
        </p:nvSpPr>
        <p:spPr>
          <a:xfrm>
            <a:off x="4259060" y="5382152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pt76"/>
          <p:cNvSpPr/>
          <p:nvPr/>
        </p:nvSpPr>
        <p:spPr>
          <a:xfrm>
            <a:off x="4259060" y="5271133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pt77"/>
          <p:cNvSpPr/>
          <p:nvPr/>
        </p:nvSpPr>
        <p:spPr>
          <a:xfrm>
            <a:off x="4259060" y="5493172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pt78"/>
          <p:cNvSpPr/>
          <p:nvPr/>
        </p:nvSpPr>
        <p:spPr>
          <a:xfrm>
            <a:off x="4249533" y="593724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pt79"/>
          <p:cNvSpPr/>
          <p:nvPr/>
        </p:nvSpPr>
        <p:spPr>
          <a:xfrm>
            <a:off x="4249533" y="5493171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t80"/>
          <p:cNvSpPr/>
          <p:nvPr/>
        </p:nvSpPr>
        <p:spPr>
          <a:xfrm>
            <a:off x="4259060" y="5271133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t81"/>
          <p:cNvSpPr/>
          <p:nvPr/>
        </p:nvSpPr>
        <p:spPr>
          <a:xfrm>
            <a:off x="4259060" y="4938075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pt82"/>
          <p:cNvSpPr/>
          <p:nvPr/>
        </p:nvSpPr>
        <p:spPr>
          <a:xfrm>
            <a:off x="4249533" y="527113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t83"/>
          <p:cNvSpPr/>
          <p:nvPr/>
        </p:nvSpPr>
        <p:spPr>
          <a:xfrm>
            <a:off x="4249533" y="493807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pt84"/>
          <p:cNvSpPr/>
          <p:nvPr/>
        </p:nvSpPr>
        <p:spPr>
          <a:xfrm>
            <a:off x="4249533" y="5382151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pt85"/>
          <p:cNvSpPr/>
          <p:nvPr/>
        </p:nvSpPr>
        <p:spPr>
          <a:xfrm>
            <a:off x="5191298" y="3161763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pt86"/>
          <p:cNvSpPr/>
          <p:nvPr/>
        </p:nvSpPr>
        <p:spPr>
          <a:xfrm>
            <a:off x="5191298" y="227360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t87"/>
          <p:cNvSpPr/>
          <p:nvPr/>
        </p:nvSpPr>
        <p:spPr>
          <a:xfrm>
            <a:off x="5191298" y="282870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pt88"/>
          <p:cNvSpPr/>
          <p:nvPr/>
        </p:nvSpPr>
        <p:spPr>
          <a:xfrm>
            <a:off x="5191298" y="482705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pt89"/>
          <p:cNvSpPr/>
          <p:nvPr/>
        </p:nvSpPr>
        <p:spPr>
          <a:xfrm>
            <a:off x="5200825" y="4605016"/>
            <a:ext cx="49651" cy="49651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pt90"/>
          <p:cNvSpPr/>
          <p:nvPr/>
        </p:nvSpPr>
        <p:spPr>
          <a:xfrm>
            <a:off x="5200825" y="4271958"/>
            <a:ext cx="49651" cy="49651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pt91"/>
          <p:cNvSpPr/>
          <p:nvPr/>
        </p:nvSpPr>
        <p:spPr>
          <a:xfrm>
            <a:off x="5191298" y="427195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pt92"/>
          <p:cNvSpPr/>
          <p:nvPr/>
        </p:nvSpPr>
        <p:spPr>
          <a:xfrm>
            <a:off x="5191298" y="404991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pt93"/>
          <p:cNvSpPr/>
          <p:nvPr/>
        </p:nvSpPr>
        <p:spPr>
          <a:xfrm>
            <a:off x="5191298" y="360584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pt94"/>
          <p:cNvSpPr/>
          <p:nvPr/>
        </p:nvSpPr>
        <p:spPr>
          <a:xfrm>
            <a:off x="5191298" y="4605015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pt95"/>
          <p:cNvSpPr/>
          <p:nvPr/>
        </p:nvSpPr>
        <p:spPr>
          <a:xfrm>
            <a:off x="5191298" y="371686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pl96"/>
          <p:cNvSpPr/>
          <p:nvPr/>
        </p:nvSpPr>
        <p:spPr>
          <a:xfrm>
            <a:off x="3718827" y="2115252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x97"/>
          <p:cNvSpPr/>
          <p:nvPr/>
        </p:nvSpPr>
        <p:spPr>
          <a:xfrm>
            <a:off x="3507999" y="5911276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9" name="tx98"/>
          <p:cNvSpPr/>
          <p:nvPr/>
        </p:nvSpPr>
        <p:spPr>
          <a:xfrm>
            <a:off x="3507999" y="4801081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00" name="tx99"/>
          <p:cNvSpPr/>
          <p:nvPr/>
        </p:nvSpPr>
        <p:spPr>
          <a:xfrm>
            <a:off x="3507999" y="3690887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01" name="tx100"/>
          <p:cNvSpPr/>
          <p:nvPr/>
        </p:nvSpPr>
        <p:spPr>
          <a:xfrm>
            <a:off x="3507999" y="2580692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2" name="pl101"/>
          <p:cNvSpPr/>
          <p:nvPr/>
        </p:nvSpPr>
        <p:spPr>
          <a:xfrm>
            <a:off x="3674543" y="5962076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pl102"/>
          <p:cNvSpPr/>
          <p:nvPr/>
        </p:nvSpPr>
        <p:spPr>
          <a:xfrm>
            <a:off x="3674543" y="4851881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pl103"/>
          <p:cNvSpPr/>
          <p:nvPr/>
        </p:nvSpPr>
        <p:spPr>
          <a:xfrm>
            <a:off x="3674543" y="3741687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pl104"/>
          <p:cNvSpPr/>
          <p:nvPr/>
        </p:nvSpPr>
        <p:spPr>
          <a:xfrm>
            <a:off x="3674543" y="2631492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pl105"/>
          <p:cNvSpPr/>
          <p:nvPr/>
        </p:nvSpPr>
        <p:spPr>
          <a:xfrm>
            <a:off x="3718827" y="6145258"/>
            <a:ext cx="2071883" cy="0"/>
          </a:xfrm>
          <a:custGeom>
            <a:avLst/>
            <a:gdLst/>
            <a:ahLst/>
            <a:cxnLst/>
            <a:rect l="0" t="0" r="0" b="0"/>
            <a:pathLst>
              <a:path w="2071883">
                <a:moveTo>
                  <a:pt x="0" y="0"/>
                </a:moveTo>
                <a:lnTo>
                  <a:pt x="2071883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pl106"/>
          <p:cNvSpPr/>
          <p:nvPr/>
        </p:nvSpPr>
        <p:spPr>
          <a:xfrm>
            <a:off x="4283886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l107"/>
          <p:cNvSpPr/>
          <p:nvPr/>
        </p:nvSpPr>
        <p:spPr>
          <a:xfrm>
            <a:off x="5225651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x108"/>
          <p:cNvSpPr/>
          <p:nvPr/>
        </p:nvSpPr>
        <p:spPr>
          <a:xfrm>
            <a:off x="3966386" y="6289412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110" name="tx109"/>
          <p:cNvSpPr/>
          <p:nvPr/>
        </p:nvSpPr>
        <p:spPr>
          <a:xfrm>
            <a:off x="5073251" y="6289412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111" name="tx110"/>
          <p:cNvSpPr/>
          <p:nvPr/>
        </p:nvSpPr>
        <p:spPr>
          <a:xfrm>
            <a:off x="4550490" y="6529069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x111"/>
          <p:cNvSpPr/>
          <p:nvPr/>
        </p:nvSpPr>
        <p:spPr>
          <a:xfrm rot="16200000">
            <a:off x="3113910" y="4069037"/>
            <a:ext cx="491988" cy="12243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HbA1C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(%)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pl125"/>
          <p:cNvSpPr/>
          <p:nvPr/>
        </p:nvSpPr>
        <p:spPr>
          <a:xfrm>
            <a:off x="7003533" y="3553131"/>
            <a:ext cx="0" cy="858380"/>
          </a:xfrm>
          <a:custGeom>
            <a:avLst/>
            <a:gdLst/>
            <a:ahLst/>
            <a:cxnLst/>
            <a:rect l="0" t="0" r="0" b="0"/>
            <a:pathLst>
              <a:path h="858380">
                <a:moveTo>
                  <a:pt x="0" y="858380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pl126"/>
          <p:cNvSpPr/>
          <p:nvPr/>
        </p:nvSpPr>
        <p:spPr>
          <a:xfrm>
            <a:off x="7003533" y="5417826"/>
            <a:ext cx="0" cy="527812"/>
          </a:xfrm>
          <a:custGeom>
            <a:avLst/>
            <a:gdLst/>
            <a:ahLst/>
            <a:cxnLst/>
            <a:rect l="0" t="0" r="0" b="0"/>
            <a:pathLst>
              <a:path h="527812">
                <a:moveTo>
                  <a:pt x="0" y="0"/>
                </a:moveTo>
                <a:lnTo>
                  <a:pt x="0" y="527812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pg127"/>
          <p:cNvSpPr/>
          <p:nvPr/>
        </p:nvSpPr>
        <p:spPr>
          <a:xfrm>
            <a:off x="6669854" y="4411511"/>
            <a:ext cx="667358" cy="1006314"/>
          </a:xfrm>
          <a:custGeom>
            <a:avLst/>
            <a:gdLst/>
            <a:ahLst/>
            <a:cxnLst/>
            <a:rect l="0" t="0" r="0" b="0"/>
            <a:pathLst>
              <a:path w="667358" h="1006314">
                <a:moveTo>
                  <a:pt x="0" y="0"/>
                </a:moveTo>
                <a:lnTo>
                  <a:pt x="0" y="1006314"/>
                </a:lnTo>
                <a:lnTo>
                  <a:pt x="667358" y="1006314"/>
                </a:lnTo>
                <a:lnTo>
                  <a:pt x="667358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pl128"/>
          <p:cNvSpPr/>
          <p:nvPr/>
        </p:nvSpPr>
        <p:spPr>
          <a:xfrm>
            <a:off x="6669854" y="4663547"/>
            <a:ext cx="667358" cy="0"/>
          </a:xfrm>
          <a:custGeom>
            <a:avLst/>
            <a:gdLst/>
            <a:ahLst/>
            <a:cxnLst/>
            <a:rect l="0" t="0" r="0" b="0"/>
            <a:pathLst>
              <a:path w="667358">
                <a:moveTo>
                  <a:pt x="0" y="0"/>
                </a:moveTo>
                <a:lnTo>
                  <a:pt x="667358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pl129"/>
          <p:cNvSpPr/>
          <p:nvPr/>
        </p:nvSpPr>
        <p:spPr>
          <a:xfrm>
            <a:off x="7893344" y="2298434"/>
            <a:ext cx="0" cy="869338"/>
          </a:xfrm>
          <a:custGeom>
            <a:avLst/>
            <a:gdLst/>
            <a:ahLst/>
            <a:cxnLst/>
            <a:rect l="0" t="0" r="0" b="0"/>
            <a:pathLst>
              <a:path h="869338">
                <a:moveTo>
                  <a:pt x="0" y="869338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pl130"/>
          <p:cNvSpPr/>
          <p:nvPr/>
        </p:nvSpPr>
        <p:spPr>
          <a:xfrm>
            <a:off x="7893344" y="4827004"/>
            <a:ext cx="0" cy="1135071"/>
          </a:xfrm>
          <a:custGeom>
            <a:avLst/>
            <a:gdLst/>
            <a:ahLst/>
            <a:cxnLst/>
            <a:rect l="0" t="0" r="0" b="0"/>
            <a:pathLst>
              <a:path h="1135071">
                <a:moveTo>
                  <a:pt x="0" y="0"/>
                </a:moveTo>
                <a:lnTo>
                  <a:pt x="0" y="1135071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pg131"/>
          <p:cNvSpPr/>
          <p:nvPr/>
        </p:nvSpPr>
        <p:spPr>
          <a:xfrm>
            <a:off x="7559665" y="3167773"/>
            <a:ext cx="667358" cy="1659231"/>
          </a:xfrm>
          <a:custGeom>
            <a:avLst/>
            <a:gdLst/>
            <a:ahLst/>
            <a:cxnLst/>
            <a:rect l="0" t="0" r="0" b="0"/>
            <a:pathLst>
              <a:path w="667358" h="1659231">
                <a:moveTo>
                  <a:pt x="0" y="0"/>
                </a:moveTo>
                <a:lnTo>
                  <a:pt x="0" y="1659231"/>
                </a:lnTo>
                <a:lnTo>
                  <a:pt x="667358" y="1659231"/>
                </a:lnTo>
                <a:lnTo>
                  <a:pt x="667358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pl132"/>
          <p:cNvSpPr/>
          <p:nvPr/>
        </p:nvSpPr>
        <p:spPr>
          <a:xfrm>
            <a:off x="7559665" y="4248967"/>
            <a:ext cx="667358" cy="0"/>
          </a:xfrm>
          <a:custGeom>
            <a:avLst/>
            <a:gdLst/>
            <a:ahLst/>
            <a:cxnLst/>
            <a:rect l="0" t="0" r="0" b="0"/>
            <a:pathLst>
              <a:path w="667358">
                <a:moveTo>
                  <a:pt x="0" y="0"/>
                </a:moveTo>
                <a:lnTo>
                  <a:pt x="667358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pt133"/>
          <p:cNvSpPr/>
          <p:nvPr/>
        </p:nvSpPr>
        <p:spPr>
          <a:xfrm>
            <a:off x="6969180" y="352830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pt134"/>
          <p:cNvSpPr/>
          <p:nvPr/>
        </p:nvSpPr>
        <p:spPr>
          <a:xfrm>
            <a:off x="6969180" y="451087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pt135"/>
          <p:cNvSpPr/>
          <p:nvPr/>
        </p:nvSpPr>
        <p:spPr>
          <a:xfrm>
            <a:off x="6969180" y="5886111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pt136"/>
          <p:cNvSpPr/>
          <p:nvPr/>
        </p:nvSpPr>
        <p:spPr>
          <a:xfrm>
            <a:off x="6969180" y="592081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pt137"/>
          <p:cNvSpPr/>
          <p:nvPr/>
        </p:nvSpPr>
        <p:spPr>
          <a:xfrm>
            <a:off x="6969180" y="5732698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pt138"/>
          <p:cNvSpPr/>
          <p:nvPr/>
        </p:nvSpPr>
        <p:spPr>
          <a:xfrm>
            <a:off x="6969180" y="505329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pt139"/>
          <p:cNvSpPr/>
          <p:nvPr/>
        </p:nvSpPr>
        <p:spPr>
          <a:xfrm>
            <a:off x="6969180" y="474099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pt140"/>
          <p:cNvSpPr/>
          <p:nvPr/>
        </p:nvSpPr>
        <p:spPr>
          <a:xfrm>
            <a:off x="6969180" y="456749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pt141"/>
          <p:cNvSpPr/>
          <p:nvPr/>
        </p:nvSpPr>
        <p:spPr>
          <a:xfrm>
            <a:off x="6969180" y="426249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pt142"/>
          <p:cNvSpPr/>
          <p:nvPr/>
        </p:nvSpPr>
        <p:spPr>
          <a:xfrm>
            <a:off x="6969180" y="4638720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pt143"/>
          <p:cNvSpPr/>
          <p:nvPr/>
        </p:nvSpPr>
        <p:spPr>
          <a:xfrm>
            <a:off x="6969180" y="414743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pt144"/>
          <p:cNvSpPr/>
          <p:nvPr/>
        </p:nvSpPr>
        <p:spPr>
          <a:xfrm>
            <a:off x="7858991" y="267540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pt145"/>
          <p:cNvSpPr/>
          <p:nvPr/>
        </p:nvSpPr>
        <p:spPr>
          <a:xfrm>
            <a:off x="7858991" y="422414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pt146"/>
          <p:cNvSpPr/>
          <p:nvPr/>
        </p:nvSpPr>
        <p:spPr>
          <a:xfrm>
            <a:off x="7858991" y="593724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pt147"/>
          <p:cNvSpPr/>
          <p:nvPr/>
        </p:nvSpPr>
        <p:spPr>
          <a:xfrm>
            <a:off x="7858991" y="491997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pt148"/>
          <p:cNvSpPr/>
          <p:nvPr/>
        </p:nvSpPr>
        <p:spPr>
          <a:xfrm>
            <a:off x="7858991" y="227360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pt149"/>
          <p:cNvSpPr/>
          <p:nvPr/>
        </p:nvSpPr>
        <p:spPr>
          <a:xfrm>
            <a:off x="7858991" y="468437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pt150"/>
          <p:cNvSpPr/>
          <p:nvPr/>
        </p:nvSpPr>
        <p:spPr>
          <a:xfrm>
            <a:off x="7858991" y="361048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pt151"/>
          <p:cNvSpPr/>
          <p:nvPr/>
        </p:nvSpPr>
        <p:spPr>
          <a:xfrm>
            <a:off x="7858991" y="511356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pt152"/>
          <p:cNvSpPr/>
          <p:nvPr/>
        </p:nvSpPr>
        <p:spPr>
          <a:xfrm>
            <a:off x="7858991" y="4605845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pt153"/>
          <p:cNvSpPr/>
          <p:nvPr/>
        </p:nvSpPr>
        <p:spPr>
          <a:xfrm>
            <a:off x="7858991" y="265348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pt154"/>
          <p:cNvSpPr/>
          <p:nvPr/>
        </p:nvSpPr>
        <p:spPr>
          <a:xfrm>
            <a:off x="7858991" y="399950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pl155"/>
          <p:cNvSpPr/>
          <p:nvPr/>
        </p:nvSpPr>
        <p:spPr>
          <a:xfrm>
            <a:off x="6469647" y="2115252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x156"/>
          <p:cNvSpPr/>
          <p:nvPr/>
        </p:nvSpPr>
        <p:spPr>
          <a:xfrm>
            <a:off x="6144519" y="5527744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  <p:sp>
        <p:nvSpPr>
          <p:cNvPr id="158" name="tx157"/>
          <p:cNvSpPr/>
          <p:nvPr/>
        </p:nvSpPr>
        <p:spPr>
          <a:xfrm>
            <a:off x="6144519" y="4614573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159" name="tx158"/>
          <p:cNvSpPr/>
          <p:nvPr/>
        </p:nvSpPr>
        <p:spPr>
          <a:xfrm>
            <a:off x="6144519" y="3701402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</a:p>
        </p:txBody>
      </p:sp>
      <p:sp>
        <p:nvSpPr>
          <p:cNvPr id="160" name="tx159"/>
          <p:cNvSpPr/>
          <p:nvPr/>
        </p:nvSpPr>
        <p:spPr>
          <a:xfrm>
            <a:off x="6144519" y="2788231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161" name="pl160"/>
          <p:cNvSpPr/>
          <p:nvPr/>
        </p:nvSpPr>
        <p:spPr>
          <a:xfrm>
            <a:off x="6425363" y="5578544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pl161"/>
          <p:cNvSpPr/>
          <p:nvPr/>
        </p:nvSpPr>
        <p:spPr>
          <a:xfrm>
            <a:off x="6425363" y="4665373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pl162"/>
          <p:cNvSpPr/>
          <p:nvPr/>
        </p:nvSpPr>
        <p:spPr>
          <a:xfrm>
            <a:off x="6425363" y="3752202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pl163"/>
          <p:cNvSpPr/>
          <p:nvPr/>
        </p:nvSpPr>
        <p:spPr>
          <a:xfrm>
            <a:off x="6425363" y="2839031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pl164"/>
          <p:cNvSpPr/>
          <p:nvPr/>
        </p:nvSpPr>
        <p:spPr>
          <a:xfrm>
            <a:off x="6469647" y="6145258"/>
            <a:ext cx="1957583" cy="0"/>
          </a:xfrm>
          <a:custGeom>
            <a:avLst/>
            <a:gdLst/>
            <a:ahLst/>
            <a:cxnLst/>
            <a:rect l="0" t="0" r="0" b="0"/>
            <a:pathLst>
              <a:path w="1957583">
                <a:moveTo>
                  <a:pt x="0" y="0"/>
                </a:moveTo>
                <a:lnTo>
                  <a:pt x="1957583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pl165"/>
          <p:cNvSpPr/>
          <p:nvPr/>
        </p:nvSpPr>
        <p:spPr>
          <a:xfrm>
            <a:off x="7003533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pl166"/>
          <p:cNvSpPr/>
          <p:nvPr/>
        </p:nvSpPr>
        <p:spPr>
          <a:xfrm>
            <a:off x="7893344" y="614525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x167"/>
          <p:cNvSpPr/>
          <p:nvPr/>
        </p:nvSpPr>
        <p:spPr>
          <a:xfrm>
            <a:off x="6686033" y="6289412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169" name="tx168"/>
          <p:cNvSpPr/>
          <p:nvPr/>
        </p:nvSpPr>
        <p:spPr>
          <a:xfrm>
            <a:off x="7740944" y="6289412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170" name="tx169"/>
          <p:cNvSpPr/>
          <p:nvPr/>
        </p:nvSpPr>
        <p:spPr>
          <a:xfrm>
            <a:off x="7244160" y="6529069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x170"/>
          <p:cNvSpPr/>
          <p:nvPr/>
        </p:nvSpPr>
        <p:spPr>
          <a:xfrm rot="16200000">
            <a:off x="5900492" y="4072509"/>
            <a:ext cx="198809" cy="11549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kstiruutu 116"/>
          <p:cNvSpPr txBox="1"/>
          <p:nvPr/>
        </p:nvSpPr>
        <p:spPr>
          <a:xfrm>
            <a:off x="1231840" y="1899791"/>
            <a:ext cx="11785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&lt;0.001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ekstiruutu 116"/>
          <p:cNvSpPr txBox="1"/>
          <p:nvPr/>
        </p:nvSpPr>
        <p:spPr>
          <a:xfrm>
            <a:off x="3773497" y="1887089"/>
            <a:ext cx="11785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&lt;0.001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Tekstiruutu 116"/>
          <p:cNvSpPr txBox="1"/>
          <p:nvPr/>
        </p:nvSpPr>
        <p:spPr>
          <a:xfrm>
            <a:off x="6526908" y="1888066"/>
            <a:ext cx="91563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0.22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kstiruutu 106"/>
          <p:cNvSpPr txBox="1"/>
          <p:nvPr/>
        </p:nvSpPr>
        <p:spPr>
          <a:xfrm>
            <a:off x="6185761" y="6552128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1235196" y="1409085"/>
            <a:ext cx="2310901" cy="434371"/>
            <a:chOff x="3954779" y="1002075"/>
            <a:chExt cx="2310901" cy="434371"/>
          </a:xfrm>
        </p:grpSpPr>
        <p:sp>
          <p:nvSpPr>
            <p:cNvPr id="178" name="Suorakulmio 189"/>
            <p:cNvSpPr/>
            <p:nvPr/>
          </p:nvSpPr>
          <p:spPr>
            <a:xfrm>
              <a:off x="3954779" y="1002075"/>
              <a:ext cx="2310901" cy="43437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Tekstiruutu 191"/>
            <p:cNvSpPr txBox="1"/>
            <p:nvPr/>
          </p:nvSpPr>
          <p:spPr>
            <a:xfrm>
              <a:off x="4241401" y="1050452"/>
              <a:ext cx="1083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Non-DM2</a:t>
              </a:r>
              <a:endParaRPr lang="fi-FI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Tekstiruutu 192"/>
            <p:cNvSpPr txBox="1"/>
            <p:nvPr/>
          </p:nvSpPr>
          <p:spPr>
            <a:xfrm>
              <a:off x="5627365" y="1050452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DM2</a:t>
              </a:r>
              <a:endParaRPr lang="fi-FI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1" name="Ryhmä 193"/>
            <p:cNvGrpSpPr/>
            <p:nvPr/>
          </p:nvGrpSpPr>
          <p:grpSpPr>
            <a:xfrm>
              <a:off x="5477459" y="1121661"/>
              <a:ext cx="137160" cy="185737"/>
              <a:chOff x="5373895" y="1037814"/>
              <a:chExt cx="137160" cy="185737"/>
            </a:xfrm>
          </p:grpSpPr>
          <p:sp>
            <p:nvSpPr>
              <p:cNvPr id="202" name="rc113"/>
              <p:cNvSpPr/>
              <p:nvPr/>
            </p:nvSpPr>
            <p:spPr>
              <a:xfrm>
                <a:off x="5373895" y="1084963"/>
                <a:ext cx="137160" cy="91440"/>
              </a:xfrm>
              <a:prstGeom prst="rect">
                <a:avLst/>
              </a:prstGeom>
              <a:solidFill>
                <a:schemeClr val="bg1"/>
              </a:solidFill>
              <a:ln w="13550" cap="rnd">
                <a:solidFill>
                  <a:srgbClr val="000099"/>
                </a:solidFill>
                <a:prstDash val="solid"/>
                <a:round/>
              </a:ln>
            </p:spPr>
            <p:txBody>
              <a:bodyPr/>
              <a:lstStyle/>
              <a:p>
                <a:endPara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3" name="Suora yhdysviiva 200"/>
              <p:cNvCxnSpPr/>
              <p:nvPr/>
            </p:nvCxnSpPr>
            <p:spPr>
              <a:xfrm>
                <a:off x="5442472" y="1037814"/>
                <a:ext cx="3" cy="185737"/>
              </a:xfrm>
              <a:prstGeom prst="line">
                <a:avLst/>
              </a:prstGeom>
              <a:ln w="127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uora yhdysviiva 201"/>
              <p:cNvCxnSpPr/>
              <p:nvPr/>
            </p:nvCxnSpPr>
            <p:spPr>
              <a:xfrm>
                <a:off x="5373895" y="1135446"/>
                <a:ext cx="137160" cy="0"/>
              </a:xfrm>
              <a:prstGeom prst="line">
                <a:avLst/>
              </a:prstGeom>
              <a:ln w="127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Ellipsi 202"/>
              <p:cNvSpPr/>
              <p:nvPr/>
            </p:nvSpPr>
            <p:spPr>
              <a:xfrm>
                <a:off x="5418561" y="1105824"/>
                <a:ext cx="45719" cy="45719"/>
              </a:xfrm>
              <a:prstGeom prst="ellipse">
                <a:avLst/>
              </a:prstGeom>
              <a:solidFill>
                <a:srgbClr val="000099"/>
              </a:solidFill>
              <a:ln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2" name="Ryhmä 194"/>
            <p:cNvGrpSpPr/>
            <p:nvPr/>
          </p:nvGrpSpPr>
          <p:grpSpPr>
            <a:xfrm>
              <a:off x="4086647" y="1126408"/>
              <a:ext cx="137160" cy="185737"/>
              <a:chOff x="3983083" y="1042561"/>
              <a:chExt cx="137160" cy="185737"/>
            </a:xfrm>
          </p:grpSpPr>
          <p:sp>
            <p:nvSpPr>
              <p:cNvPr id="183" name="rc113"/>
              <p:cNvSpPr/>
              <p:nvPr/>
            </p:nvSpPr>
            <p:spPr>
              <a:xfrm>
                <a:off x="3983083" y="1089710"/>
                <a:ext cx="137160" cy="91440"/>
              </a:xfrm>
              <a:prstGeom prst="rect">
                <a:avLst/>
              </a:prstGeom>
              <a:solidFill>
                <a:schemeClr val="bg1"/>
              </a:solidFill>
              <a:ln w="13550" cap="rnd">
                <a:solidFill>
                  <a:srgbClr val="FF0000"/>
                </a:solidFill>
                <a:prstDash val="solid"/>
                <a:round/>
              </a:ln>
            </p:spPr>
            <p:txBody>
              <a:bodyPr/>
              <a:lstStyle/>
              <a:p>
                <a:endPara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4" name="Suora yhdysviiva 196"/>
              <p:cNvCxnSpPr/>
              <p:nvPr/>
            </p:nvCxnSpPr>
            <p:spPr>
              <a:xfrm>
                <a:off x="4051660" y="1042561"/>
                <a:ext cx="3" cy="18573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uora yhdysviiva 197"/>
              <p:cNvCxnSpPr/>
              <p:nvPr/>
            </p:nvCxnSpPr>
            <p:spPr>
              <a:xfrm>
                <a:off x="3983083" y="1140193"/>
                <a:ext cx="13716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Ellipsi 198"/>
              <p:cNvSpPr/>
              <p:nvPr/>
            </p:nvSpPr>
            <p:spPr>
              <a:xfrm>
                <a:off x="4027749" y="111057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1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32065" y="86225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Fatty liver and DNL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rate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are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markedly increased in diabetes</a:t>
            </a:r>
            <a:endParaRPr lang="en-US" altLang="en-US" b="1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5" name="pt4"/>
          <p:cNvSpPr/>
          <p:nvPr/>
        </p:nvSpPr>
        <p:spPr>
          <a:xfrm>
            <a:off x="1722626" y="4030056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l5"/>
          <p:cNvSpPr/>
          <p:nvPr/>
        </p:nvSpPr>
        <p:spPr>
          <a:xfrm>
            <a:off x="1747452" y="4384837"/>
            <a:ext cx="0" cy="756621"/>
          </a:xfrm>
          <a:custGeom>
            <a:avLst/>
            <a:gdLst/>
            <a:ahLst/>
            <a:cxnLst/>
            <a:rect l="0" t="0" r="0" b="0"/>
            <a:pathLst>
              <a:path h="756621">
                <a:moveTo>
                  <a:pt x="0" y="756621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l6"/>
          <p:cNvSpPr/>
          <p:nvPr/>
        </p:nvSpPr>
        <p:spPr>
          <a:xfrm>
            <a:off x="1747452" y="5687592"/>
            <a:ext cx="0" cy="199110"/>
          </a:xfrm>
          <a:custGeom>
            <a:avLst/>
            <a:gdLst/>
            <a:ahLst/>
            <a:cxnLst/>
            <a:rect l="0" t="0" r="0" b="0"/>
            <a:pathLst>
              <a:path h="199110">
                <a:moveTo>
                  <a:pt x="0" y="0"/>
                </a:moveTo>
                <a:lnTo>
                  <a:pt x="0" y="19911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g7"/>
          <p:cNvSpPr/>
          <p:nvPr/>
        </p:nvSpPr>
        <p:spPr>
          <a:xfrm>
            <a:off x="1407175" y="5141459"/>
            <a:ext cx="680554" cy="546132"/>
          </a:xfrm>
          <a:custGeom>
            <a:avLst/>
            <a:gdLst/>
            <a:ahLst/>
            <a:cxnLst/>
            <a:rect l="0" t="0" r="0" b="0"/>
            <a:pathLst>
              <a:path w="680554" h="546132">
                <a:moveTo>
                  <a:pt x="0" y="0"/>
                </a:moveTo>
                <a:lnTo>
                  <a:pt x="0" y="546132"/>
                </a:lnTo>
                <a:lnTo>
                  <a:pt x="680554" y="546132"/>
                </a:lnTo>
                <a:lnTo>
                  <a:pt x="680554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l8"/>
          <p:cNvSpPr/>
          <p:nvPr/>
        </p:nvSpPr>
        <p:spPr>
          <a:xfrm>
            <a:off x="1407175" y="5329192"/>
            <a:ext cx="680554" cy="0"/>
          </a:xfrm>
          <a:custGeom>
            <a:avLst/>
            <a:gdLst/>
            <a:ahLst/>
            <a:cxnLst/>
            <a:rect l="0" t="0" r="0" b="0"/>
            <a:pathLst>
              <a:path w="680554">
                <a:moveTo>
                  <a:pt x="0" y="0"/>
                </a:moveTo>
                <a:lnTo>
                  <a:pt x="680554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t9"/>
          <p:cNvSpPr/>
          <p:nvPr/>
        </p:nvSpPr>
        <p:spPr>
          <a:xfrm>
            <a:off x="2630032" y="2198235"/>
            <a:ext cx="49651" cy="49651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l10"/>
          <p:cNvSpPr/>
          <p:nvPr/>
        </p:nvSpPr>
        <p:spPr>
          <a:xfrm>
            <a:off x="2654858" y="3554260"/>
            <a:ext cx="0" cy="341333"/>
          </a:xfrm>
          <a:custGeom>
            <a:avLst/>
            <a:gdLst/>
            <a:ahLst/>
            <a:cxnLst/>
            <a:rect l="0" t="0" r="0" b="0"/>
            <a:pathLst>
              <a:path h="341333">
                <a:moveTo>
                  <a:pt x="0" y="34133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l11"/>
          <p:cNvSpPr/>
          <p:nvPr/>
        </p:nvSpPr>
        <p:spPr>
          <a:xfrm>
            <a:off x="2654858" y="4611792"/>
            <a:ext cx="0" cy="922199"/>
          </a:xfrm>
          <a:custGeom>
            <a:avLst/>
            <a:gdLst/>
            <a:ahLst/>
            <a:cxnLst/>
            <a:rect l="0" t="0" r="0" b="0"/>
            <a:pathLst>
              <a:path h="922199">
                <a:moveTo>
                  <a:pt x="0" y="0"/>
                </a:moveTo>
                <a:lnTo>
                  <a:pt x="0" y="922199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g12"/>
          <p:cNvSpPr/>
          <p:nvPr/>
        </p:nvSpPr>
        <p:spPr>
          <a:xfrm>
            <a:off x="2314581" y="3895593"/>
            <a:ext cx="680554" cy="716199"/>
          </a:xfrm>
          <a:custGeom>
            <a:avLst/>
            <a:gdLst/>
            <a:ahLst/>
            <a:cxnLst/>
            <a:rect l="0" t="0" r="0" b="0"/>
            <a:pathLst>
              <a:path w="680554" h="716199">
                <a:moveTo>
                  <a:pt x="0" y="0"/>
                </a:moveTo>
                <a:lnTo>
                  <a:pt x="0" y="716199"/>
                </a:lnTo>
                <a:lnTo>
                  <a:pt x="680554" y="716199"/>
                </a:lnTo>
                <a:lnTo>
                  <a:pt x="680554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l13"/>
          <p:cNvSpPr/>
          <p:nvPr/>
        </p:nvSpPr>
        <p:spPr>
          <a:xfrm>
            <a:off x="2314581" y="4214170"/>
            <a:ext cx="680554" cy="0"/>
          </a:xfrm>
          <a:custGeom>
            <a:avLst/>
            <a:gdLst/>
            <a:ahLst/>
            <a:cxnLst/>
            <a:rect l="0" t="0" r="0" b="0"/>
            <a:pathLst>
              <a:path w="680554">
                <a:moveTo>
                  <a:pt x="0" y="0"/>
                </a:moveTo>
                <a:lnTo>
                  <a:pt x="680554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t14"/>
          <p:cNvSpPr/>
          <p:nvPr/>
        </p:nvSpPr>
        <p:spPr>
          <a:xfrm>
            <a:off x="1722626" y="5668455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t15"/>
          <p:cNvSpPr/>
          <p:nvPr/>
        </p:nvSpPr>
        <p:spPr>
          <a:xfrm>
            <a:off x="1713099" y="565707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t16"/>
          <p:cNvSpPr/>
          <p:nvPr/>
        </p:nvSpPr>
        <p:spPr>
          <a:xfrm>
            <a:off x="1713099" y="550916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t17"/>
          <p:cNvSpPr/>
          <p:nvPr/>
        </p:nvSpPr>
        <p:spPr>
          <a:xfrm>
            <a:off x="1713099" y="586187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t18"/>
          <p:cNvSpPr/>
          <p:nvPr/>
        </p:nvSpPr>
        <p:spPr>
          <a:xfrm>
            <a:off x="1713099" y="4360010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t19"/>
          <p:cNvSpPr/>
          <p:nvPr/>
        </p:nvSpPr>
        <p:spPr>
          <a:xfrm>
            <a:off x="1722626" y="5122322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t20"/>
          <p:cNvSpPr/>
          <p:nvPr/>
        </p:nvSpPr>
        <p:spPr>
          <a:xfrm>
            <a:off x="1713099" y="5804987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t21"/>
          <p:cNvSpPr/>
          <p:nvPr/>
        </p:nvSpPr>
        <p:spPr>
          <a:xfrm>
            <a:off x="1713099" y="530436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t22"/>
          <p:cNvSpPr/>
          <p:nvPr/>
        </p:nvSpPr>
        <p:spPr>
          <a:xfrm>
            <a:off x="1713099" y="511094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t23"/>
          <p:cNvSpPr/>
          <p:nvPr/>
        </p:nvSpPr>
        <p:spPr>
          <a:xfrm>
            <a:off x="1713099" y="521334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t24"/>
          <p:cNvSpPr/>
          <p:nvPr/>
        </p:nvSpPr>
        <p:spPr>
          <a:xfrm>
            <a:off x="1713099" y="403005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t25"/>
          <p:cNvSpPr/>
          <p:nvPr/>
        </p:nvSpPr>
        <p:spPr>
          <a:xfrm>
            <a:off x="2620505" y="5509165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pt26"/>
          <p:cNvSpPr/>
          <p:nvPr/>
        </p:nvSpPr>
        <p:spPr>
          <a:xfrm>
            <a:off x="2620505" y="418934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t27"/>
          <p:cNvSpPr/>
          <p:nvPr/>
        </p:nvSpPr>
        <p:spPr>
          <a:xfrm>
            <a:off x="2630032" y="4303122"/>
            <a:ext cx="49651" cy="49651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t28"/>
          <p:cNvSpPr/>
          <p:nvPr/>
        </p:nvSpPr>
        <p:spPr>
          <a:xfrm>
            <a:off x="2620505" y="3995921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t29"/>
          <p:cNvSpPr/>
          <p:nvPr/>
        </p:nvSpPr>
        <p:spPr>
          <a:xfrm>
            <a:off x="2620505" y="428036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pt30"/>
          <p:cNvSpPr/>
          <p:nvPr/>
        </p:nvSpPr>
        <p:spPr>
          <a:xfrm>
            <a:off x="2620505" y="3529433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t31"/>
          <p:cNvSpPr/>
          <p:nvPr/>
        </p:nvSpPr>
        <p:spPr>
          <a:xfrm>
            <a:off x="2620505" y="406418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pt32"/>
          <p:cNvSpPr/>
          <p:nvPr/>
        </p:nvSpPr>
        <p:spPr>
          <a:xfrm>
            <a:off x="2620505" y="3745611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t33"/>
          <p:cNvSpPr/>
          <p:nvPr/>
        </p:nvSpPr>
        <p:spPr>
          <a:xfrm>
            <a:off x="2620505" y="219823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t34"/>
          <p:cNvSpPr/>
          <p:nvPr/>
        </p:nvSpPr>
        <p:spPr>
          <a:xfrm>
            <a:off x="2620505" y="515645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pt35"/>
          <p:cNvSpPr/>
          <p:nvPr/>
        </p:nvSpPr>
        <p:spPr>
          <a:xfrm>
            <a:off x="2620505" y="487080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pl36"/>
          <p:cNvSpPr/>
          <p:nvPr/>
        </p:nvSpPr>
        <p:spPr>
          <a:xfrm>
            <a:off x="1203008" y="2039879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x37"/>
          <p:cNvSpPr/>
          <p:nvPr/>
        </p:nvSpPr>
        <p:spPr>
          <a:xfrm>
            <a:off x="1015995" y="5904169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9" name="tx38"/>
          <p:cNvSpPr/>
          <p:nvPr/>
        </p:nvSpPr>
        <p:spPr>
          <a:xfrm>
            <a:off x="939795" y="4766392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0" name="tx39"/>
          <p:cNvSpPr/>
          <p:nvPr/>
        </p:nvSpPr>
        <p:spPr>
          <a:xfrm>
            <a:off x="939795" y="3628615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1" name="tx40"/>
          <p:cNvSpPr/>
          <p:nvPr/>
        </p:nvSpPr>
        <p:spPr>
          <a:xfrm>
            <a:off x="939795" y="2490838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2" name="pl41"/>
          <p:cNvSpPr/>
          <p:nvPr/>
        </p:nvSpPr>
        <p:spPr>
          <a:xfrm>
            <a:off x="1158724" y="5954969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pl42"/>
          <p:cNvSpPr/>
          <p:nvPr/>
        </p:nvSpPr>
        <p:spPr>
          <a:xfrm>
            <a:off x="1158724" y="4817192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l43"/>
          <p:cNvSpPr/>
          <p:nvPr/>
        </p:nvSpPr>
        <p:spPr>
          <a:xfrm>
            <a:off x="1158724" y="3679415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pl44"/>
          <p:cNvSpPr/>
          <p:nvPr/>
        </p:nvSpPr>
        <p:spPr>
          <a:xfrm>
            <a:off x="1158724" y="2541638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pl45"/>
          <p:cNvSpPr/>
          <p:nvPr/>
        </p:nvSpPr>
        <p:spPr>
          <a:xfrm>
            <a:off x="1203008" y="6069885"/>
            <a:ext cx="1996293" cy="0"/>
          </a:xfrm>
          <a:custGeom>
            <a:avLst/>
            <a:gdLst/>
            <a:ahLst/>
            <a:cxnLst/>
            <a:rect l="0" t="0" r="0" b="0"/>
            <a:pathLst>
              <a:path w="1996293">
                <a:moveTo>
                  <a:pt x="0" y="0"/>
                </a:moveTo>
                <a:lnTo>
                  <a:pt x="1996293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pl46"/>
          <p:cNvSpPr/>
          <p:nvPr/>
        </p:nvSpPr>
        <p:spPr>
          <a:xfrm>
            <a:off x="1747452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pl47"/>
          <p:cNvSpPr/>
          <p:nvPr/>
        </p:nvSpPr>
        <p:spPr>
          <a:xfrm>
            <a:off x="2654858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x48"/>
          <p:cNvSpPr/>
          <p:nvPr/>
        </p:nvSpPr>
        <p:spPr>
          <a:xfrm>
            <a:off x="1452729" y="6209276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50" name="tx49"/>
          <p:cNvSpPr/>
          <p:nvPr/>
        </p:nvSpPr>
        <p:spPr>
          <a:xfrm>
            <a:off x="2525235" y="6209276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51" name="tx50"/>
          <p:cNvSpPr/>
          <p:nvPr/>
        </p:nvSpPr>
        <p:spPr>
          <a:xfrm>
            <a:off x="1996876" y="6448933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x51"/>
          <p:cNvSpPr/>
          <p:nvPr/>
        </p:nvSpPr>
        <p:spPr>
          <a:xfrm rot="16200000">
            <a:off x="465523" y="3993267"/>
            <a:ext cx="585489" cy="12322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Liver </a:t>
            </a: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(%)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pl65"/>
          <p:cNvSpPr/>
          <p:nvPr/>
        </p:nvSpPr>
        <p:spPr>
          <a:xfrm>
            <a:off x="4328997" y="4181913"/>
            <a:ext cx="0" cy="922737"/>
          </a:xfrm>
          <a:custGeom>
            <a:avLst/>
            <a:gdLst/>
            <a:ahLst/>
            <a:cxnLst/>
            <a:rect l="0" t="0" r="0" b="0"/>
            <a:pathLst>
              <a:path h="922737">
                <a:moveTo>
                  <a:pt x="0" y="922737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pl66"/>
          <p:cNvSpPr/>
          <p:nvPr/>
        </p:nvSpPr>
        <p:spPr>
          <a:xfrm>
            <a:off x="4328997" y="5770843"/>
            <a:ext cx="0" cy="33102"/>
          </a:xfrm>
          <a:custGeom>
            <a:avLst/>
            <a:gdLst/>
            <a:ahLst/>
            <a:cxnLst/>
            <a:rect l="0" t="0" r="0" b="0"/>
            <a:pathLst>
              <a:path h="33102">
                <a:moveTo>
                  <a:pt x="0" y="0"/>
                </a:moveTo>
                <a:lnTo>
                  <a:pt x="0" y="33102"/>
                </a:lnTo>
              </a:path>
            </a:pathLst>
          </a:custGeom>
          <a:ln w="13550" cap="flat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pg67"/>
          <p:cNvSpPr/>
          <p:nvPr/>
        </p:nvSpPr>
        <p:spPr>
          <a:xfrm>
            <a:off x="3975835" y="5104651"/>
            <a:ext cx="706324" cy="666191"/>
          </a:xfrm>
          <a:custGeom>
            <a:avLst/>
            <a:gdLst/>
            <a:ahLst/>
            <a:cxnLst/>
            <a:rect l="0" t="0" r="0" b="0"/>
            <a:pathLst>
              <a:path w="706324" h="666191">
                <a:moveTo>
                  <a:pt x="0" y="0"/>
                </a:moveTo>
                <a:lnTo>
                  <a:pt x="0" y="666191"/>
                </a:lnTo>
                <a:lnTo>
                  <a:pt x="706324" y="666191"/>
                </a:lnTo>
                <a:lnTo>
                  <a:pt x="706324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pl68"/>
          <p:cNvSpPr/>
          <p:nvPr/>
        </p:nvSpPr>
        <p:spPr>
          <a:xfrm>
            <a:off x="3975835" y="5390162"/>
            <a:ext cx="706324" cy="0"/>
          </a:xfrm>
          <a:custGeom>
            <a:avLst/>
            <a:gdLst/>
            <a:ahLst/>
            <a:cxnLst/>
            <a:rect l="0" t="0" r="0" b="0"/>
            <a:pathLst>
              <a:path w="706324">
                <a:moveTo>
                  <a:pt x="0" y="0"/>
                </a:moveTo>
                <a:lnTo>
                  <a:pt x="706324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pt69"/>
          <p:cNvSpPr/>
          <p:nvPr/>
        </p:nvSpPr>
        <p:spPr>
          <a:xfrm>
            <a:off x="5245936" y="2198235"/>
            <a:ext cx="49651" cy="49651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l70"/>
          <p:cNvSpPr/>
          <p:nvPr/>
        </p:nvSpPr>
        <p:spPr>
          <a:xfrm>
            <a:off x="5270762" y="4317634"/>
            <a:ext cx="0" cy="599986"/>
          </a:xfrm>
          <a:custGeom>
            <a:avLst/>
            <a:gdLst/>
            <a:ahLst/>
            <a:cxnLst/>
            <a:rect l="0" t="0" r="0" b="0"/>
            <a:pathLst>
              <a:path h="599986">
                <a:moveTo>
                  <a:pt x="0" y="599986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pl71"/>
          <p:cNvSpPr/>
          <p:nvPr/>
        </p:nvSpPr>
        <p:spPr>
          <a:xfrm>
            <a:off x="5270762" y="5738982"/>
            <a:ext cx="0" cy="147720"/>
          </a:xfrm>
          <a:custGeom>
            <a:avLst/>
            <a:gdLst/>
            <a:ahLst/>
            <a:cxnLst/>
            <a:rect l="0" t="0" r="0" b="0"/>
            <a:pathLst>
              <a:path h="147720">
                <a:moveTo>
                  <a:pt x="0" y="0"/>
                </a:moveTo>
                <a:lnTo>
                  <a:pt x="0" y="14772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pg72"/>
          <p:cNvSpPr/>
          <p:nvPr/>
        </p:nvSpPr>
        <p:spPr>
          <a:xfrm>
            <a:off x="4917600" y="4917621"/>
            <a:ext cx="706324" cy="821360"/>
          </a:xfrm>
          <a:custGeom>
            <a:avLst/>
            <a:gdLst/>
            <a:ahLst/>
            <a:cxnLst/>
            <a:rect l="0" t="0" r="0" b="0"/>
            <a:pathLst>
              <a:path w="706324" h="821360">
                <a:moveTo>
                  <a:pt x="0" y="0"/>
                </a:moveTo>
                <a:lnTo>
                  <a:pt x="0" y="821360"/>
                </a:lnTo>
                <a:lnTo>
                  <a:pt x="706324" y="821360"/>
                </a:lnTo>
                <a:lnTo>
                  <a:pt x="706324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l73"/>
          <p:cNvSpPr/>
          <p:nvPr/>
        </p:nvSpPr>
        <p:spPr>
          <a:xfrm>
            <a:off x="4917600" y="5506849"/>
            <a:ext cx="706324" cy="0"/>
          </a:xfrm>
          <a:custGeom>
            <a:avLst/>
            <a:gdLst/>
            <a:ahLst/>
            <a:cxnLst/>
            <a:rect l="0" t="0" r="0" b="0"/>
            <a:pathLst>
              <a:path w="706324">
                <a:moveTo>
                  <a:pt x="0" y="0"/>
                </a:moveTo>
                <a:lnTo>
                  <a:pt x="706324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pt74"/>
          <p:cNvSpPr/>
          <p:nvPr/>
        </p:nvSpPr>
        <p:spPr>
          <a:xfrm>
            <a:off x="4294644" y="5588778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pt75"/>
          <p:cNvSpPr/>
          <p:nvPr/>
        </p:nvSpPr>
        <p:spPr>
          <a:xfrm>
            <a:off x="4294644" y="572946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pt76"/>
          <p:cNvSpPr/>
          <p:nvPr/>
        </p:nvSpPr>
        <p:spPr>
          <a:xfrm>
            <a:off x="4294644" y="533223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pt77"/>
          <p:cNvSpPr/>
          <p:nvPr/>
        </p:nvSpPr>
        <p:spPr>
          <a:xfrm>
            <a:off x="4294644" y="415708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pt78"/>
          <p:cNvSpPr/>
          <p:nvPr/>
        </p:nvSpPr>
        <p:spPr>
          <a:xfrm>
            <a:off x="4294644" y="510878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pt79"/>
          <p:cNvSpPr/>
          <p:nvPr/>
        </p:nvSpPr>
        <p:spPr>
          <a:xfrm>
            <a:off x="4294644" y="505085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t80"/>
          <p:cNvSpPr/>
          <p:nvPr/>
        </p:nvSpPr>
        <p:spPr>
          <a:xfrm>
            <a:off x="4294644" y="427294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t81"/>
          <p:cNvSpPr/>
          <p:nvPr/>
        </p:nvSpPr>
        <p:spPr>
          <a:xfrm>
            <a:off x="4304171" y="5779120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pt82"/>
          <p:cNvSpPr/>
          <p:nvPr/>
        </p:nvSpPr>
        <p:spPr>
          <a:xfrm>
            <a:off x="4304171" y="5762568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t83"/>
          <p:cNvSpPr/>
          <p:nvPr/>
        </p:nvSpPr>
        <p:spPr>
          <a:xfrm>
            <a:off x="4294644" y="5762567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pt84"/>
          <p:cNvSpPr/>
          <p:nvPr/>
        </p:nvSpPr>
        <p:spPr>
          <a:xfrm>
            <a:off x="4294644" y="536533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pt85"/>
          <p:cNvSpPr/>
          <p:nvPr/>
        </p:nvSpPr>
        <p:spPr>
          <a:xfrm>
            <a:off x="5236409" y="429280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pt86"/>
          <p:cNvSpPr/>
          <p:nvPr/>
        </p:nvSpPr>
        <p:spPr>
          <a:xfrm>
            <a:off x="5236409" y="219823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t87"/>
          <p:cNvSpPr/>
          <p:nvPr/>
        </p:nvSpPr>
        <p:spPr>
          <a:xfrm>
            <a:off x="5236409" y="466024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pt88"/>
          <p:cNvSpPr/>
          <p:nvPr/>
        </p:nvSpPr>
        <p:spPr>
          <a:xfrm>
            <a:off x="5236409" y="586187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pt89"/>
          <p:cNvSpPr/>
          <p:nvPr/>
        </p:nvSpPr>
        <p:spPr>
          <a:xfrm>
            <a:off x="5236409" y="512534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pt90"/>
          <p:cNvSpPr/>
          <p:nvPr/>
        </p:nvSpPr>
        <p:spPr>
          <a:xfrm>
            <a:off x="5245936" y="5648364"/>
            <a:ext cx="49651" cy="49651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pt91"/>
          <p:cNvSpPr/>
          <p:nvPr/>
        </p:nvSpPr>
        <p:spPr>
          <a:xfrm>
            <a:off x="5236409" y="5649191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pt92"/>
          <p:cNvSpPr/>
          <p:nvPr/>
        </p:nvSpPr>
        <p:spPr>
          <a:xfrm>
            <a:off x="5236409" y="548202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pt93"/>
          <p:cNvSpPr/>
          <p:nvPr/>
        </p:nvSpPr>
        <p:spPr>
          <a:xfrm>
            <a:off x="5238792" y="577673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pt94"/>
          <p:cNvSpPr/>
          <p:nvPr/>
        </p:nvSpPr>
        <p:spPr>
          <a:xfrm>
            <a:off x="5236409" y="580394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pt95"/>
          <p:cNvSpPr/>
          <p:nvPr/>
        </p:nvSpPr>
        <p:spPr>
          <a:xfrm>
            <a:off x="5236409" y="5290026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pl96"/>
          <p:cNvSpPr/>
          <p:nvPr/>
        </p:nvSpPr>
        <p:spPr>
          <a:xfrm>
            <a:off x="3763938" y="2039879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x97"/>
          <p:cNvSpPr/>
          <p:nvPr/>
        </p:nvSpPr>
        <p:spPr>
          <a:xfrm>
            <a:off x="3576925" y="5380740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9" name="tx98"/>
          <p:cNvSpPr/>
          <p:nvPr/>
        </p:nvSpPr>
        <p:spPr>
          <a:xfrm>
            <a:off x="3576925" y="4553173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0" name="tx99"/>
          <p:cNvSpPr/>
          <p:nvPr/>
        </p:nvSpPr>
        <p:spPr>
          <a:xfrm>
            <a:off x="3576925" y="3725605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1" name="tx100"/>
          <p:cNvSpPr/>
          <p:nvPr/>
        </p:nvSpPr>
        <p:spPr>
          <a:xfrm>
            <a:off x="3576925" y="2898038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2" name="tx101"/>
          <p:cNvSpPr/>
          <p:nvPr/>
        </p:nvSpPr>
        <p:spPr>
          <a:xfrm>
            <a:off x="3576925" y="2070470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3" name="pl102"/>
          <p:cNvSpPr/>
          <p:nvPr/>
        </p:nvSpPr>
        <p:spPr>
          <a:xfrm>
            <a:off x="3719654" y="5431540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pl103"/>
          <p:cNvSpPr/>
          <p:nvPr/>
        </p:nvSpPr>
        <p:spPr>
          <a:xfrm>
            <a:off x="3719654" y="4603973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pl104"/>
          <p:cNvSpPr/>
          <p:nvPr/>
        </p:nvSpPr>
        <p:spPr>
          <a:xfrm>
            <a:off x="3719654" y="3776405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pl105"/>
          <p:cNvSpPr/>
          <p:nvPr/>
        </p:nvSpPr>
        <p:spPr>
          <a:xfrm>
            <a:off x="3719654" y="2948838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pl106"/>
          <p:cNvSpPr/>
          <p:nvPr/>
        </p:nvSpPr>
        <p:spPr>
          <a:xfrm>
            <a:off x="3719654" y="2121270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l107"/>
          <p:cNvSpPr/>
          <p:nvPr/>
        </p:nvSpPr>
        <p:spPr>
          <a:xfrm>
            <a:off x="3763938" y="6069885"/>
            <a:ext cx="2071883" cy="0"/>
          </a:xfrm>
          <a:custGeom>
            <a:avLst/>
            <a:gdLst/>
            <a:ahLst/>
            <a:cxnLst/>
            <a:rect l="0" t="0" r="0" b="0"/>
            <a:pathLst>
              <a:path w="2071883">
                <a:moveTo>
                  <a:pt x="0" y="0"/>
                </a:moveTo>
                <a:lnTo>
                  <a:pt x="2071883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pl108"/>
          <p:cNvSpPr/>
          <p:nvPr/>
        </p:nvSpPr>
        <p:spPr>
          <a:xfrm>
            <a:off x="4328997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pl109"/>
          <p:cNvSpPr/>
          <p:nvPr/>
        </p:nvSpPr>
        <p:spPr>
          <a:xfrm>
            <a:off x="5270762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x110"/>
          <p:cNvSpPr/>
          <p:nvPr/>
        </p:nvSpPr>
        <p:spPr>
          <a:xfrm>
            <a:off x="4034274" y="6209276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112" name="tx111"/>
          <p:cNvSpPr/>
          <p:nvPr/>
        </p:nvSpPr>
        <p:spPr>
          <a:xfrm>
            <a:off x="5141139" y="6209276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113" name="tx112"/>
          <p:cNvSpPr/>
          <p:nvPr/>
        </p:nvSpPr>
        <p:spPr>
          <a:xfrm>
            <a:off x="4595601" y="6448933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x113"/>
          <p:cNvSpPr/>
          <p:nvPr/>
        </p:nvSpPr>
        <p:spPr>
          <a:xfrm rot="16200000">
            <a:off x="3164080" y="3997136"/>
            <a:ext cx="469763" cy="11549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3-OHB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(mg/dl)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pl127"/>
          <p:cNvSpPr/>
          <p:nvPr/>
        </p:nvSpPr>
        <p:spPr>
          <a:xfrm>
            <a:off x="7020492" y="3878852"/>
            <a:ext cx="0" cy="853358"/>
          </a:xfrm>
          <a:custGeom>
            <a:avLst/>
            <a:gdLst/>
            <a:ahLst/>
            <a:cxnLst/>
            <a:rect l="0" t="0" r="0" b="0"/>
            <a:pathLst>
              <a:path h="853358">
                <a:moveTo>
                  <a:pt x="0" y="853358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pl128"/>
          <p:cNvSpPr/>
          <p:nvPr/>
        </p:nvSpPr>
        <p:spPr>
          <a:xfrm>
            <a:off x="7020492" y="5308216"/>
            <a:ext cx="0" cy="578486"/>
          </a:xfrm>
          <a:custGeom>
            <a:avLst/>
            <a:gdLst/>
            <a:ahLst/>
            <a:cxnLst/>
            <a:rect l="0" t="0" r="0" b="0"/>
            <a:pathLst>
              <a:path h="578486">
                <a:moveTo>
                  <a:pt x="0" y="0"/>
                </a:moveTo>
                <a:lnTo>
                  <a:pt x="0" y="578486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pg129"/>
          <p:cNvSpPr/>
          <p:nvPr/>
        </p:nvSpPr>
        <p:spPr>
          <a:xfrm>
            <a:off x="6680215" y="4732211"/>
            <a:ext cx="680554" cy="576005"/>
          </a:xfrm>
          <a:custGeom>
            <a:avLst/>
            <a:gdLst/>
            <a:ahLst/>
            <a:cxnLst/>
            <a:rect l="0" t="0" r="0" b="0"/>
            <a:pathLst>
              <a:path w="680554" h="576005">
                <a:moveTo>
                  <a:pt x="0" y="0"/>
                </a:moveTo>
                <a:lnTo>
                  <a:pt x="0" y="576005"/>
                </a:lnTo>
                <a:lnTo>
                  <a:pt x="680554" y="576005"/>
                </a:lnTo>
                <a:lnTo>
                  <a:pt x="680554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pl130"/>
          <p:cNvSpPr/>
          <p:nvPr/>
        </p:nvSpPr>
        <p:spPr>
          <a:xfrm>
            <a:off x="6680215" y="5115358"/>
            <a:ext cx="680554" cy="0"/>
          </a:xfrm>
          <a:custGeom>
            <a:avLst/>
            <a:gdLst/>
            <a:ahLst/>
            <a:cxnLst/>
            <a:rect l="0" t="0" r="0" b="0"/>
            <a:pathLst>
              <a:path w="680554">
                <a:moveTo>
                  <a:pt x="0" y="0"/>
                </a:moveTo>
                <a:lnTo>
                  <a:pt x="680554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pl131"/>
          <p:cNvSpPr/>
          <p:nvPr/>
        </p:nvSpPr>
        <p:spPr>
          <a:xfrm>
            <a:off x="7927898" y="2223061"/>
            <a:ext cx="0" cy="1117074"/>
          </a:xfrm>
          <a:custGeom>
            <a:avLst/>
            <a:gdLst/>
            <a:ahLst/>
            <a:cxnLst/>
            <a:rect l="0" t="0" r="0" b="0"/>
            <a:pathLst>
              <a:path h="1117074">
                <a:moveTo>
                  <a:pt x="0" y="1117074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pl132"/>
          <p:cNvSpPr/>
          <p:nvPr/>
        </p:nvSpPr>
        <p:spPr>
          <a:xfrm>
            <a:off x="7927898" y="4355895"/>
            <a:ext cx="0" cy="437330"/>
          </a:xfrm>
          <a:custGeom>
            <a:avLst/>
            <a:gdLst/>
            <a:ahLst/>
            <a:cxnLst/>
            <a:rect l="0" t="0" r="0" b="0"/>
            <a:pathLst>
              <a:path h="437330">
                <a:moveTo>
                  <a:pt x="0" y="0"/>
                </a:moveTo>
                <a:lnTo>
                  <a:pt x="0" y="437330"/>
                </a:lnTo>
              </a:path>
            </a:pathLst>
          </a:custGeom>
          <a:ln w="28575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pg133"/>
          <p:cNvSpPr/>
          <p:nvPr/>
        </p:nvSpPr>
        <p:spPr>
          <a:xfrm>
            <a:off x="7587621" y="3340135"/>
            <a:ext cx="680554" cy="1015760"/>
          </a:xfrm>
          <a:custGeom>
            <a:avLst/>
            <a:gdLst/>
            <a:ahLst/>
            <a:cxnLst/>
            <a:rect l="0" t="0" r="0" b="0"/>
            <a:pathLst>
              <a:path w="680554" h="1015760">
                <a:moveTo>
                  <a:pt x="0" y="0"/>
                </a:moveTo>
                <a:lnTo>
                  <a:pt x="0" y="1015760"/>
                </a:lnTo>
                <a:lnTo>
                  <a:pt x="680554" y="1015760"/>
                </a:lnTo>
                <a:lnTo>
                  <a:pt x="680554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pl134"/>
          <p:cNvSpPr/>
          <p:nvPr/>
        </p:nvSpPr>
        <p:spPr>
          <a:xfrm>
            <a:off x="7587621" y="3691146"/>
            <a:ext cx="680554" cy="0"/>
          </a:xfrm>
          <a:custGeom>
            <a:avLst/>
            <a:gdLst/>
            <a:ahLst/>
            <a:cxnLst/>
            <a:rect l="0" t="0" r="0" b="0"/>
            <a:pathLst>
              <a:path w="680554">
                <a:moveTo>
                  <a:pt x="0" y="0"/>
                </a:moveTo>
                <a:lnTo>
                  <a:pt x="680554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pt135"/>
          <p:cNvSpPr/>
          <p:nvPr/>
        </p:nvSpPr>
        <p:spPr>
          <a:xfrm>
            <a:off x="6986139" y="503820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pt136"/>
          <p:cNvSpPr/>
          <p:nvPr/>
        </p:nvSpPr>
        <p:spPr>
          <a:xfrm>
            <a:off x="6986139" y="518522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pt137"/>
          <p:cNvSpPr/>
          <p:nvPr/>
        </p:nvSpPr>
        <p:spPr>
          <a:xfrm>
            <a:off x="6986139" y="586187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pt138"/>
          <p:cNvSpPr/>
          <p:nvPr/>
        </p:nvSpPr>
        <p:spPr>
          <a:xfrm>
            <a:off x="6986139" y="5142857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pt139"/>
          <p:cNvSpPr/>
          <p:nvPr/>
        </p:nvSpPr>
        <p:spPr>
          <a:xfrm>
            <a:off x="6986139" y="540588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pt140"/>
          <p:cNvSpPr/>
          <p:nvPr/>
        </p:nvSpPr>
        <p:spPr>
          <a:xfrm>
            <a:off x="6995666" y="4714726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pt141"/>
          <p:cNvSpPr/>
          <p:nvPr/>
        </p:nvSpPr>
        <p:spPr>
          <a:xfrm>
            <a:off x="6986139" y="421115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pt142"/>
          <p:cNvSpPr/>
          <p:nvPr/>
        </p:nvSpPr>
        <p:spPr>
          <a:xfrm>
            <a:off x="6986139" y="5316111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pt143"/>
          <p:cNvSpPr/>
          <p:nvPr/>
        </p:nvSpPr>
        <p:spPr>
          <a:xfrm>
            <a:off x="6986139" y="4704937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pt144"/>
          <p:cNvSpPr/>
          <p:nvPr/>
        </p:nvSpPr>
        <p:spPr>
          <a:xfrm>
            <a:off x="6986139" y="3854025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pt145"/>
          <p:cNvSpPr/>
          <p:nvPr/>
        </p:nvSpPr>
        <p:spPr>
          <a:xfrm>
            <a:off x="7893545" y="403532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pt146"/>
          <p:cNvSpPr/>
          <p:nvPr/>
        </p:nvSpPr>
        <p:spPr>
          <a:xfrm>
            <a:off x="7893545" y="4399733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pt147"/>
          <p:cNvSpPr/>
          <p:nvPr/>
        </p:nvSpPr>
        <p:spPr>
          <a:xfrm>
            <a:off x="7893545" y="3632375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pt148"/>
          <p:cNvSpPr/>
          <p:nvPr/>
        </p:nvSpPr>
        <p:spPr>
          <a:xfrm>
            <a:off x="7893545" y="366631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pt149"/>
          <p:cNvSpPr/>
          <p:nvPr/>
        </p:nvSpPr>
        <p:spPr>
          <a:xfrm>
            <a:off x="7893545" y="426240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pt150"/>
          <p:cNvSpPr/>
          <p:nvPr/>
        </p:nvSpPr>
        <p:spPr>
          <a:xfrm>
            <a:off x="7893545" y="474265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pt151"/>
          <p:cNvSpPr/>
          <p:nvPr/>
        </p:nvSpPr>
        <p:spPr>
          <a:xfrm>
            <a:off x="7893545" y="332455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pt152"/>
          <p:cNvSpPr/>
          <p:nvPr/>
        </p:nvSpPr>
        <p:spPr>
          <a:xfrm>
            <a:off x="7893545" y="274787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pt153"/>
          <p:cNvSpPr/>
          <p:nvPr/>
        </p:nvSpPr>
        <p:spPr>
          <a:xfrm>
            <a:off x="7893545" y="330606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pt154"/>
          <p:cNvSpPr/>
          <p:nvPr/>
        </p:nvSpPr>
        <p:spPr>
          <a:xfrm>
            <a:off x="7893545" y="219823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pt155"/>
          <p:cNvSpPr/>
          <p:nvPr/>
        </p:nvSpPr>
        <p:spPr>
          <a:xfrm>
            <a:off x="7893545" y="476839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pl156"/>
          <p:cNvSpPr/>
          <p:nvPr/>
        </p:nvSpPr>
        <p:spPr>
          <a:xfrm>
            <a:off x="6476048" y="2039879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x157"/>
          <p:cNvSpPr/>
          <p:nvPr/>
        </p:nvSpPr>
        <p:spPr>
          <a:xfrm>
            <a:off x="6289035" y="5291404"/>
            <a:ext cx="761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9" name="tx158"/>
          <p:cNvSpPr/>
          <p:nvPr/>
        </p:nvSpPr>
        <p:spPr>
          <a:xfrm>
            <a:off x="6212835" y="4473772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60" name="tx159"/>
          <p:cNvSpPr/>
          <p:nvPr/>
        </p:nvSpPr>
        <p:spPr>
          <a:xfrm>
            <a:off x="6212835" y="3656139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61" name="tx160"/>
          <p:cNvSpPr/>
          <p:nvPr/>
        </p:nvSpPr>
        <p:spPr>
          <a:xfrm>
            <a:off x="6212835" y="2838507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162" name="tx161"/>
          <p:cNvSpPr/>
          <p:nvPr/>
        </p:nvSpPr>
        <p:spPr>
          <a:xfrm>
            <a:off x="6212835" y="2020875"/>
            <a:ext cx="1523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63" name="pl162"/>
          <p:cNvSpPr/>
          <p:nvPr/>
        </p:nvSpPr>
        <p:spPr>
          <a:xfrm>
            <a:off x="6431764" y="5342204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pl163"/>
          <p:cNvSpPr/>
          <p:nvPr/>
        </p:nvSpPr>
        <p:spPr>
          <a:xfrm>
            <a:off x="6431764" y="4524572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pl164"/>
          <p:cNvSpPr/>
          <p:nvPr/>
        </p:nvSpPr>
        <p:spPr>
          <a:xfrm>
            <a:off x="6431764" y="3706939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pl165"/>
          <p:cNvSpPr/>
          <p:nvPr/>
        </p:nvSpPr>
        <p:spPr>
          <a:xfrm>
            <a:off x="6431764" y="2889307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pl166"/>
          <p:cNvSpPr/>
          <p:nvPr/>
        </p:nvSpPr>
        <p:spPr>
          <a:xfrm>
            <a:off x="6431764" y="2071675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pl167"/>
          <p:cNvSpPr/>
          <p:nvPr/>
        </p:nvSpPr>
        <p:spPr>
          <a:xfrm>
            <a:off x="6476048" y="6069885"/>
            <a:ext cx="1996293" cy="0"/>
          </a:xfrm>
          <a:custGeom>
            <a:avLst/>
            <a:gdLst/>
            <a:ahLst/>
            <a:cxnLst/>
            <a:rect l="0" t="0" r="0" b="0"/>
            <a:pathLst>
              <a:path w="1996293">
                <a:moveTo>
                  <a:pt x="0" y="0"/>
                </a:moveTo>
                <a:lnTo>
                  <a:pt x="1996293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pl168"/>
          <p:cNvSpPr/>
          <p:nvPr/>
        </p:nvSpPr>
        <p:spPr>
          <a:xfrm>
            <a:off x="7020492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pl169"/>
          <p:cNvSpPr/>
          <p:nvPr/>
        </p:nvSpPr>
        <p:spPr>
          <a:xfrm>
            <a:off x="7927898" y="6069885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x170"/>
          <p:cNvSpPr/>
          <p:nvPr/>
        </p:nvSpPr>
        <p:spPr>
          <a:xfrm>
            <a:off x="6725769" y="6209276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172" name="tx171"/>
          <p:cNvSpPr/>
          <p:nvPr/>
        </p:nvSpPr>
        <p:spPr>
          <a:xfrm>
            <a:off x="7775498" y="6209276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173" name="tx172"/>
          <p:cNvSpPr/>
          <p:nvPr/>
        </p:nvSpPr>
        <p:spPr>
          <a:xfrm>
            <a:off x="7269916" y="6448933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tx173"/>
          <p:cNvSpPr/>
          <p:nvPr/>
        </p:nvSpPr>
        <p:spPr>
          <a:xfrm rot="16200000">
            <a:off x="5446518" y="3993664"/>
            <a:ext cx="1170371" cy="12243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DNL </a:t>
            </a: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(%)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Suorakulmio 189"/>
          <p:cNvSpPr/>
          <p:nvPr/>
        </p:nvSpPr>
        <p:spPr>
          <a:xfrm>
            <a:off x="1276979" y="1070975"/>
            <a:ext cx="2310901" cy="43437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kstiruutu 191"/>
          <p:cNvSpPr txBox="1"/>
          <p:nvPr/>
        </p:nvSpPr>
        <p:spPr>
          <a:xfrm>
            <a:off x="1563601" y="1119352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kstiruutu 192"/>
          <p:cNvSpPr txBox="1"/>
          <p:nvPr/>
        </p:nvSpPr>
        <p:spPr>
          <a:xfrm>
            <a:off x="2949565" y="1119352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4" name="Ryhmä 193"/>
          <p:cNvGrpSpPr/>
          <p:nvPr/>
        </p:nvGrpSpPr>
        <p:grpSpPr>
          <a:xfrm>
            <a:off x="2799659" y="1190561"/>
            <a:ext cx="137160" cy="185737"/>
            <a:chOff x="5373895" y="1037814"/>
            <a:chExt cx="137160" cy="185737"/>
          </a:xfrm>
        </p:grpSpPr>
        <p:sp>
          <p:nvSpPr>
            <p:cNvPr id="200" name="rc113"/>
            <p:cNvSpPr/>
            <p:nvPr/>
          </p:nvSpPr>
          <p:spPr>
            <a:xfrm>
              <a:off x="5373895" y="1084963"/>
              <a:ext cx="137160" cy="91440"/>
            </a:xfrm>
            <a:prstGeom prst="rect">
              <a:avLst/>
            </a:prstGeom>
            <a:solidFill>
              <a:schemeClr val="bg1"/>
            </a:solidFill>
            <a:ln w="13550" cap="rnd">
              <a:solidFill>
                <a:srgbClr val="000099"/>
              </a:solidFill>
              <a:prstDash val="solid"/>
              <a:round/>
            </a:ln>
          </p:spPr>
          <p:txBody>
            <a:bodyPr/>
            <a:lstStyle/>
            <a:p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1" name="Suora yhdysviiva 200"/>
            <p:cNvCxnSpPr/>
            <p:nvPr/>
          </p:nvCxnSpPr>
          <p:spPr>
            <a:xfrm>
              <a:off x="5442472" y="1037814"/>
              <a:ext cx="3" cy="185737"/>
            </a:xfrm>
            <a:prstGeom prst="line">
              <a:avLst/>
            </a:prstGeom>
            <a:ln w="127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uora yhdysviiva 201"/>
            <p:cNvCxnSpPr/>
            <p:nvPr/>
          </p:nvCxnSpPr>
          <p:spPr>
            <a:xfrm>
              <a:off x="5373895" y="1135446"/>
              <a:ext cx="137160" cy="0"/>
            </a:xfrm>
            <a:prstGeom prst="line">
              <a:avLst/>
            </a:prstGeom>
            <a:ln w="127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Ellipsi 202"/>
            <p:cNvSpPr/>
            <p:nvPr/>
          </p:nvSpPr>
          <p:spPr>
            <a:xfrm>
              <a:off x="5418561" y="1105824"/>
              <a:ext cx="45719" cy="45719"/>
            </a:xfrm>
            <a:prstGeom prst="ellipse">
              <a:avLst/>
            </a:prstGeom>
            <a:solidFill>
              <a:srgbClr val="000099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5" name="Ryhmä 194"/>
          <p:cNvGrpSpPr/>
          <p:nvPr/>
        </p:nvGrpSpPr>
        <p:grpSpPr>
          <a:xfrm>
            <a:off x="1408847" y="1195308"/>
            <a:ext cx="137160" cy="185737"/>
            <a:chOff x="3983083" y="1042561"/>
            <a:chExt cx="137160" cy="185737"/>
          </a:xfrm>
        </p:grpSpPr>
        <p:sp>
          <p:nvSpPr>
            <p:cNvPr id="196" name="rc113"/>
            <p:cNvSpPr/>
            <p:nvPr/>
          </p:nvSpPr>
          <p:spPr>
            <a:xfrm>
              <a:off x="3983083" y="1089710"/>
              <a:ext cx="137160" cy="91440"/>
            </a:xfrm>
            <a:prstGeom prst="rect">
              <a:avLst/>
            </a:prstGeom>
            <a:solidFill>
              <a:schemeClr val="bg1"/>
            </a:solidFill>
            <a:ln w="135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7" name="Suora yhdysviiva 196"/>
            <p:cNvCxnSpPr/>
            <p:nvPr/>
          </p:nvCxnSpPr>
          <p:spPr>
            <a:xfrm>
              <a:off x="4051660" y="1042561"/>
              <a:ext cx="3" cy="18573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uora yhdysviiva 197"/>
            <p:cNvCxnSpPr/>
            <p:nvPr/>
          </p:nvCxnSpPr>
          <p:spPr>
            <a:xfrm>
              <a:off x="3983083" y="1140193"/>
              <a:ext cx="13716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Ellipsi 198"/>
            <p:cNvSpPr/>
            <p:nvPr/>
          </p:nvSpPr>
          <p:spPr>
            <a:xfrm>
              <a:off x="4027749" y="11105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5" name="Tekstiruutu 116"/>
          <p:cNvSpPr txBox="1"/>
          <p:nvPr/>
        </p:nvSpPr>
        <p:spPr>
          <a:xfrm>
            <a:off x="1278217" y="1662620"/>
            <a:ext cx="10438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p: 0.043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kstiruutu 116"/>
          <p:cNvSpPr txBox="1"/>
          <p:nvPr/>
        </p:nvSpPr>
        <p:spPr>
          <a:xfrm>
            <a:off x="3850354" y="1678806"/>
            <a:ext cx="91563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p: 0.82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Tekstiruutu 116"/>
          <p:cNvSpPr txBox="1"/>
          <p:nvPr/>
        </p:nvSpPr>
        <p:spPr>
          <a:xfrm>
            <a:off x="6533472" y="1655516"/>
            <a:ext cx="11721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p: 0.0021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/>
          <p:cNvSpPr>
            <a:spLocks noChangeArrowheads="1"/>
          </p:cNvSpPr>
          <p:nvPr/>
        </p:nvSpPr>
        <p:spPr bwMode="auto">
          <a:xfrm>
            <a:off x="682215" y="44625"/>
            <a:ext cx="7801796" cy="12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5" tIns="46033" rIns="92065" bIns="4603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Dyslipidemia in obesity, </a:t>
            </a:r>
            <a:b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type 2 diabetes and insulin resistance</a:t>
            </a:r>
            <a:endParaRPr kumimoji="0" lang="en-US" altLang="sv-SE" sz="3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56678" name="Grupp 2"/>
          <p:cNvGrpSpPr>
            <a:grpSpLocks/>
          </p:cNvGrpSpPr>
          <p:nvPr/>
        </p:nvGrpSpPr>
        <p:grpSpPr bwMode="auto">
          <a:xfrm>
            <a:off x="4727129" y="1591344"/>
            <a:ext cx="3157239" cy="3565848"/>
            <a:chOff x="4662087" y="2349500"/>
            <a:chExt cx="3510363" cy="3925888"/>
          </a:xfrm>
        </p:grpSpPr>
        <p:pic>
          <p:nvPicPr>
            <p:cNvPr id="15667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2"/>
            <a:stretch/>
          </p:blipFill>
          <p:spPr bwMode="auto">
            <a:xfrm>
              <a:off x="4662087" y="2349500"/>
              <a:ext cx="3510363" cy="39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ruta 7"/>
            <p:cNvSpPr txBox="1"/>
            <p:nvPr/>
          </p:nvSpPr>
          <p:spPr>
            <a:xfrm>
              <a:off x="7097713" y="3013075"/>
              <a:ext cx="720725" cy="406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itchFamily="34" charset="0"/>
                </a:rPr>
                <a:t>2017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51520" y="1556792"/>
            <a:ext cx="4248472" cy="39246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91430" tIns="45716" rIns="91430" bIns="45716">
            <a:spAutoFit/>
          </a:bodyPr>
          <a:lstStyle/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sx="1000" sy="1000" algn="tl">
                    <a:srgbClr val="000000"/>
                  </a:outerShdw>
                </a:effectLst>
                <a:uLnTx/>
                <a:uFillTx/>
                <a:latin typeface="Arial"/>
                <a:ea typeface="+mn-ea"/>
                <a:cs typeface="Arial" pitchFamily="34" charset="0"/>
              </a:rPr>
              <a:t>Elevation of serum triglycerides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Excessive postprandial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lipemia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and accumulation of remnant particles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Lowering of HDL cholesterol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Preponderance of small, dense LDL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3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86241" y="8160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 smtClean="0">
                <a:solidFill>
                  <a:srgbClr val="FFC000"/>
                </a:solidFill>
                <a:cs typeface="Arial" panose="020B0604020202020204" pitchFamily="34" charset="0"/>
              </a:rPr>
              <a:t>ApoC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-III is</a:t>
            </a:r>
            <a:r>
              <a:rPr lang="en-US" altLang="en-US" b="1" dirty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a strong determinant of plasma triglycerides concentrations </a:t>
            </a:r>
            <a:endParaRPr lang="en-US" altLang="en-US" b="1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51" name="pt4"/>
          <p:cNvSpPr/>
          <p:nvPr/>
        </p:nvSpPr>
        <p:spPr>
          <a:xfrm>
            <a:off x="5467872" y="2963669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pt7"/>
          <p:cNvSpPr/>
          <p:nvPr/>
        </p:nvSpPr>
        <p:spPr>
          <a:xfrm>
            <a:off x="4146218" y="5108891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pt8"/>
          <p:cNvSpPr/>
          <p:nvPr/>
        </p:nvSpPr>
        <p:spPr>
          <a:xfrm>
            <a:off x="3974553" y="4940222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pt9"/>
          <p:cNvSpPr/>
          <p:nvPr/>
        </p:nvSpPr>
        <p:spPr>
          <a:xfrm>
            <a:off x="5826242" y="4331044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pt10"/>
          <p:cNvSpPr/>
          <p:nvPr/>
        </p:nvSpPr>
        <p:spPr>
          <a:xfrm>
            <a:off x="4809335" y="4051018"/>
            <a:ext cx="69497" cy="63340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pt11"/>
          <p:cNvSpPr/>
          <p:nvPr/>
        </p:nvSpPr>
        <p:spPr>
          <a:xfrm>
            <a:off x="4912660" y="3895449"/>
            <a:ext cx="69497" cy="63340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pt12"/>
          <p:cNvSpPr/>
          <p:nvPr/>
        </p:nvSpPr>
        <p:spPr>
          <a:xfrm>
            <a:off x="4880616" y="3621974"/>
            <a:ext cx="69497" cy="63340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pt14"/>
          <p:cNvSpPr/>
          <p:nvPr/>
        </p:nvSpPr>
        <p:spPr>
          <a:xfrm>
            <a:off x="5191575" y="3518807"/>
            <a:ext cx="69497" cy="63340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pt15"/>
          <p:cNvSpPr/>
          <p:nvPr/>
        </p:nvSpPr>
        <p:spPr>
          <a:xfrm>
            <a:off x="6429194" y="2198921"/>
            <a:ext cx="108000" cy="108661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pt17"/>
          <p:cNvSpPr/>
          <p:nvPr/>
        </p:nvSpPr>
        <p:spPr>
          <a:xfrm>
            <a:off x="3454981" y="5123630"/>
            <a:ext cx="108000" cy="108661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pt18"/>
          <p:cNvSpPr/>
          <p:nvPr/>
        </p:nvSpPr>
        <p:spPr>
          <a:xfrm>
            <a:off x="3935644" y="4211501"/>
            <a:ext cx="69497" cy="63340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pt19"/>
          <p:cNvSpPr/>
          <p:nvPr/>
        </p:nvSpPr>
        <p:spPr>
          <a:xfrm>
            <a:off x="7132529" y="1838655"/>
            <a:ext cx="108000" cy="108661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pt20"/>
          <p:cNvSpPr/>
          <p:nvPr/>
        </p:nvSpPr>
        <p:spPr>
          <a:xfrm>
            <a:off x="5808259" y="4000254"/>
            <a:ext cx="108000" cy="108661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pt21"/>
          <p:cNvSpPr/>
          <p:nvPr/>
        </p:nvSpPr>
        <p:spPr>
          <a:xfrm>
            <a:off x="5902103" y="3037360"/>
            <a:ext cx="69497" cy="63340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pt22"/>
          <p:cNvSpPr/>
          <p:nvPr/>
        </p:nvSpPr>
        <p:spPr>
          <a:xfrm>
            <a:off x="2372677" y="4385081"/>
            <a:ext cx="108000" cy="108661"/>
          </a:xfrm>
          <a:prstGeom prst="ellipse">
            <a:avLst/>
          </a:prstGeom>
          <a:solidFill>
            <a:srgbClr val="66CCFF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t24"/>
          <p:cNvSpPr/>
          <p:nvPr/>
        </p:nvSpPr>
        <p:spPr>
          <a:xfrm>
            <a:off x="7027896" y="2179270"/>
            <a:ext cx="69497" cy="63340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pt25"/>
          <p:cNvSpPr/>
          <p:nvPr/>
        </p:nvSpPr>
        <p:spPr>
          <a:xfrm>
            <a:off x="5888370" y="3386163"/>
            <a:ext cx="69497" cy="63340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pg26"/>
          <p:cNvSpPr/>
          <p:nvPr/>
        </p:nvSpPr>
        <p:spPr>
          <a:xfrm>
            <a:off x="2268086" y="2023879"/>
            <a:ext cx="4896202" cy="3974126"/>
          </a:xfrm>
          <a:custGeom>
            <a:avLst/>
            <a:gdLst/>
            <a:ahLst/>
            <a:cxnLst/>
            <a:rect l="0" t="0" r="0" b="0"/>
            <a:pathLst>
              <a:path w="6362009" h="5665879">
                <a:moveTo>
                  <a:pt x="0" y="4063632"/>
                </a:moveTo>
                <a:lnTo>
                  <a:pt x="80531" y="4025724"/>
                </a:lnTo>
                <a:lnTo>
                  <a:pt x="161063" y="3987751"/>
                </a:lnTo>
                <a:lnTo>
                  <a:pt x="241595" y="3949710"/>
                </a:lnTo>
                <a:lnTo>
                  <a:pt x="322127" y="3911596"/>
                </a:lnTo>
                <a:lnTo>
                  <a:pt x="402658" y="3873405"/>
                </a:lnTo>
                <a:lnTo>
                  <a:pt x="483190" y="3835133"/>
                </a:lnTo>
                <a:lnTo>
                  <a:pt x="563722" y="3796773"/>
                </a:lnTo>
                <a:lnTo>
                  <a:pt x="644254" y="3758321"/>
                </a:lnTo>
                <a:lnTo>
                  <a:pt x="724785" y="3719771"/>
                </a:lnTo>
                <a:lnTo>
                  <a:pt x="805317" y="3681115"/>
                </a:lnTo>
                <a:lnTo>
                  <a:pt x="885849" y="3642347"/>
                </a:lnTo>
                <a:lnTo>
                  <a:pt x="966381" y="3603459"/>
                </a:lnTo>
                <a:lnTo>
                  <a:pt x="1046912" y="3564443"/>
                </a:lnTo>
                <a:lnTo>
                  <a:pt x="1127444" y="3525290"/>
                </a:lnTo>
                <a:lnTo>
                  <a:pt x="1207976" y="3485989"/>
                </a:lnTo>
                <a:lnTo>
                  <a:pt x="1288508" y="3446532"/>
                </a:lnTo>
                <a:lnTo>
                  <a:pt x="1369040" y="3406905"/>
                </a:lnTo>
                <a:lnTo>
                  <a:pt x="1449571" y="3367097"/>
                </a:lnTo>
                <a:lnTo>
                  <a:pt x="1530103" y="3327094"/>
                </a:lnTo>
                <a:lnTo>
                  <a:pt x="1610635" y="3286881"/>
                </a:lnTo>
                <a:lnTo>
                  <a:pt x="1691167" y="3246442"/>
                </a:lnTo>
                <a:lnTo>
                  <a:pt x="1771698" y="3205761"/>
                </a:lnTo>
                <a:lnTo>
                  <a:pt x="1852230" y="3164818"/>
                </a:lnTo>
                <a:lnTo>
                  <a:pt x="1932762" y="3123593"/>
                </a:lnTo>
                <a:lnTo>
                  <a:pt x="2013294" y="3082065"/>
                </a:lnTo>
                <a:lnTo>
                  <a:pt x="2093825" y="3040210"/>
                </a:lnTo>
                <a:lnTo>
                  <a:pt x="2174357" y="2998004"/>
                </a:lnTo>
                <a:lnTo>
                  <a:pt x="2254889" y="2955418"/>
                </a:lnTo>
                <a:lnTo>
                  <a:pt x="2335421" y="2912426"/>
                </a:lnTo>
                <a:lnTo>
                  <a:pt x="2415953" y="2868996"/>
                </a:lnTo>
                <a:lnTo>
                  <a:pt x="2496484" y="2825097"/>
                </a:lnTo>
                <a:lnTo>
                  <a:pt x="2577016" y="2780696"/>
                </a:lnTo>
                <a:lnTo>
                  <a:pt x="2657548" y="2735759"/>
                </a:lnTo>
                <a:lnTo>
                  <a:pt x="2738080" y="2690252"/>
                </a:lnTo>
                <a:lnTo>
                  <a:pt x="2818611" y="2644139"/>
                </a:lnTo>
                <a:lnTo>
                  <a:pt x="2899143" y="2597385"/>
                </a:lnTo>
                <a:lnTo>
                  <a:pt x="2979675" y="2549956"/>
                </a:lnTo>
                <a:lnTo>
                  <a:pt x="3060207" y="2501820"/>
                </a:lnTo>
                <a:lnTo>
                  <a:pt x="3140738" y="2452948"/>
                </a:lnTo>
                <a:lnTo>
                  <a:pt x="3221270" y="2403312"/>
                </a:lnTo>
                <a:lnTo>
                  <a:pt x="3301802" y="2352890"/>
                </a:lnTo>
                <a:lnTo>
                  <a:pt x="3382334" y="2301663"/>
                </a:lnTo>
                <a:lnTo>
                  <a:pt x="3462866" y="2249620"/>
                </a:lnTo>
                <a:lnTo>
                  <a:pt x="3543397" y="2196752"/>
                </a:lnTo>
                <a:lnTo>
                  <a:pt x="3623929" y="2143059"/>
                </a:lnTo>
                <a:lnTo>
                  <a:pt x="3704461" y="2088547"/>
                </a:lnTo>
                <a:lnTo>
                  <a:pt x="3784993" y="2033226"/>
                </a:lnTo>
                <a:lnTo>
                  <a:pt x="3865524" y="1977112"/>
                </a:lnTo>
                <a:lnTo>
                  <a:pt x="3946056" y="1920226"/>
                </a:lnTo>
                <a:lnTo>
                  <a:pt x="4026588" y="1862595"/>
                </a:lnTo>
                <a:lnTo>
                  <a:pt x="4107120" y="1804247"/>
                </a:lnTo>
                <a:lnTo>
                  <a:pt x="4187651" y="1745215"/>
                </a:lnTo>
                <a:lnTo>
                  <a:pt x="4268183" y="1685530"/>
                </a:lnTo>
                <a:lnTo>
                  <a:pt x="4348715" y="1625229"/>
                </a:lnTo>
                <a:lnTo>
                  <a:pt x="4429247" y="1564345"/>
                </a:lnTo>
                <a:lnTo>
                  <a:pt x="4509779" y="1502915"/>
                </a:lnTo>
                <a:lnTo>
                  <a:pt x="4590310" y="1440971"/>
                </a:lnTo>
                <a:lnTo>
                  <a:pt x="4670842" y="1378549"/>
                </a:lnTo>
                <a:lnTo>
                  <a:pt x="4751374" y="1315679"/>
                </a:lnTo>
                <a:lnTo>
                  <a:pt x="4831906" y="1252393"/>
                </a:lnTo>
                <a:lnTo>
                  <a:pt x="4912437" y="1188719"/>
                </a:lnTo>
                <a:lnTo>
                  <a:pt x="4992969" y="1124685"/>
                </a:lnTo>
                <a:lnTo>
                  <a:pt x="5073501" y="1060317"/>
                </a:lnTo>
                <a:lnTo>
                  <a:pt x="5154033" y="995637"/>
                </a:lnTo>
                <a:lnTo>
                  <a:pt x="5234564" y="930670"/>
                </a:lnTo>
                <a:lnTo>
                  <a:pt x="5315096" y="865434"/>
                </a:lnTo>
                <a:lnTo>
                  <a:pt x="5395628" y="799950"/>
                </a:lnTo>
                <a:lnTo>
                  <a:pt x="5476160" y="734235"/>
                </a:lnTo>
                <a:lnTo>
                  <a:pt x="5556692" y="668305"/>
                </a:lnTo>
                <a:lnTo>
                  <a:pt x="5637223" y="602176"/>
                </a:lnTo>
                <a:lnTo>
                  <a:pt x="5717755" y="535861"/>
                </a:lnTo>
                <a:lnTo>
                  <a:pt x="5798287" y="469373"/>
                </a:lnTo>
                <a:lnTo>
                  <a:pt x="5878819" y="402724"/>
                </a:lnTo>
                <a:lnTo>
                  <a:pt x="5959350" y="335924"/>
                </a:lnTo>
                <a:lnTo>
                  <a:pt x="6039882" y="268985"/>
                </a:lnTo>
                <a:lnTo>
                  <a:pt x="6120414" y="201915"/>
                </a:lnTo>
                <a:lnTo>
                  <a:pt x="6200946" y="134722"/>
                </a:lnTo>
                <a:lnTo>
                  <a:pt x="6281477" y="67414"/>
                </a:lnTo>
                <a:lnTo>
                  <a:pt x="6362009" y="0"/>
                </a:lnTo>
                <a:lnTo>
                  <a:pt x="6362009" y="1355657"/>
                </a:lnTo>
                <a:lnTo>
                  <a:pt x="6281477" y="1394240"/>
                </a:lnTo>
                <a:lnTo>
                  <a:pt x="6200946" y="1432931"/>
                </a:lnTo>
                <a:lnTo>
                  <a:pt x="6120414" y="1471736"/>
                </a:lnTo>
                <a:lnTo>
                  <a:pt x="6039882" y="1510664"/>
                </a:lnTo>
                <a:lnTo>
                  <a:pt x="5959350" y="1549723"/>
                </a:lnTo>
                <a:lnTo>
                  <a:pt x="5878819" y="1588921"/>
                </a:lnTo>
                <a:lnTo>
                  <a:pt x="5798287" y="1628271"/>
                </a:lnTo>
                <a:lnTo>
                  <a:pt x="5717755" y="1667781"/>
                </a:lnTo>
                <a:lnTo>
                  <a:pt x="5637223" y="1707464"/>
                </a:lnTo>
                <a:lnTo>
                  <a:pt x="5556692" y="1747333"/>
                </a:lnTo>
                <a:lnTo>
                  <a:pt x="5476160" y="1787401"/>
                </a:lnTo>
                <a:lnTo>
                  <a:pt x="5395628" y="1827684"/>
                </a:lnTo>
                <a:lnTo>
                  <a:pt x="5315096" y="1868198"/>
                </a:lnTo>
                <a:lnTo>
                  <a:pt x="5234564" y="1908961"/>
                </a:lnTo>
                <a:lnTo>
                  <a:pt x="5154033" y="1949991"/>
                </a:lnTo>
                <a:lnTo>
                  <a:pt x="5073501" y="1991310"/>
                </a:lnTo>
                <a:lnTo>
                  <a:pt x="4992969" y="2032939"/>
                </a:lnTo>
                <a:lnTo>
                  <a:pt x="4912437" y="2074904"/>
                </a:lnTo>
                <a:lnTo>
                  <a:pt x="4831906" y="2117228"/>
                </a:lnTo>
                <a:lnTo>
                  <a:pt x="4751374" y="2159940"/>
                </a:lnTo>
                <a:lnTo>
                  <a:pt x="4670842" y="2203068"/>
                </a:lnTo>
                <a:lnTo>
                  <a:pt x="4590310" y="2246644"/>
                </a:lnTo>
                <a:lnTo>
                  <a:pt x="4509779" y="2290699"/>
                </a:lnTo>
                <a:lnTo>
                  <a:pt x="4429247" y="2335267"/>
                </a:lnTo>
                <a:lnTo>
                  <a:pt x="4348715" y="2380382"/>
                </a:lnTo>
                <a:lnTo>
                  <a:pt x="4268183" y="2426078"/>
                </a:lnTo>
                <a:lnTo>
                  <a:pt x="4187651" y="2472392"/>
                </a:lnTo>
                <a:lnTo>
                  <a:pt x="4107120" y="2519357"/>
                </a:lnTo>
                <a:lnTo>
                  <a:pt x="4026588" y="2567008"/>
                </a:lnTo>
                <a:lnTo>
                  <a:pt x="3946056" y="2615375"/>
                </a:lnTo>
                <a:lnTo>
                  <a:pt x="3865524" y="2664488"/>
                </a:lnTo>
                <a:lnTo>
                  <a:pt x="3784993" y="2714372"/>
                </a:lnTo>
                <a:lnTo>
                  <a:pt x="3704461" y="2765048"/>
                </a:lnTo>
                <a:lnTo>
                  <a:pt x="3623929" y="2816534"/>
                </a:lnTo>
                <a:lnTo>
                  <a:pt x="3543397" y="2868840"/>
                </a:lnTo>
                <a:lnTo>
                  <a:pt x="3462866" y="2921970"/>
                </a:lnTo>
                <a:lnTo>
                  <a:pt x="3382334" y="2975925"/>
                </a:lnTo>
                <a:lnTo>
                  <a:pt x="3301802" y="3030696"/>
                </a:lnTo>
                <a:lnTo>
                  <a:pt x="3221270" y="3086272"/>
                </a:lnTo>
                <a:lnTo>
                  <a:pt x="3140738" y="3142635"/>
                </a:lnTo>
                <a:lnTo>
                  <a:pt x="3060207" y="3199760"/>
                </a:lnTo>
                <a:lnTo>
                  <a:pt x="2979675" y="3257623"/>
                </a:lnTo>
                <a:lnTo>
                  <a:pt x="2899143" y="3316192"/>
                </a:lnTo>
                <a:lnTo>
                  <a:pt x="2818611" y="3375437"/>
                </a:lnTo>
                <a:lnTo>
                  <a:pt x="2738080" y="3435321"/>
                </a:lnTo>
                <a:lnTo>
                  <a:pt x="2657548" y="3495812"/>
                </a:lnTo>
                <a:lnTo>
                  <a:pt x="2577016" y="3556874"/>
                </a:lnTo>
                <a:lnTo>
                  <a:pt x="2496484" y="3618471"/>
                </a:lnTo>
                <a:lnTo>
                  <a:pt x="2415953" y="3680570"/>
                </a:lnTo>
                <a:lnTo>
                  <a:pt x="2335421" y="3743139"/>
                </a:lnTo>
                <a:lnTo>
                  <a:pt x="2254889" y="3806144"/>
                </a:lnTo>
                <a:lnTo>
                  <a:pt x="2174357" y="3869557"/>
                </a:lnTo>
                <a:lnTo>
                  <a:pt x="2093825" y="3933348"/>
                </a:lnTo>
                <a:lnTo>
                  <a:pt x="2013294" y="3997492"/>
                </a:lnTo>
                <a:lnTo>
                  <a:pt x="1932762" y="4061962"/>
                </a:lnTo>
                <a:lnTo>
                  <a:pt x="1852230" y="4126735"/>
                </a:lnTo>
                <a:lnTo>
                  <a:pt x="1771698" y="4191790"/>
                </a:lnTo>
                <a:lnTo>
                  <a:pt x="1691167" y="4257107"/>
                </a:lnTo>
                <a:lnTo>
                  <a:pt x="1610635" y="4322667"/>
                </a:lnTo>
                <a:lnTo>
                  <a:pt x="1530103" y="4388452"/>
                </a:lnTo>
                <a:lnTo>
                  <a:pt x="1449571" y="4454447"/>
                </a:lnTo>
                <a:lnTo>
                  <a:pt x="1369040" y="4520637"/>
                </a:lnTo>
                <a:lnTo>
                  <a:pt x="1288508" y="4587008"/>
                </a:lnTo>
                <a:lnTo>
                  <a:pt x="1207976" y="4653549"/>
                </a:lnTo>
                <a:lnTo>
                  <a:pt x="1127444" y="4720247"/>
                </a:lnTo>
                <a:lnTo>
                  <a:pt x="1046912" y="4787092"/>
                </a:lnTo>
                <a:lnTo>
                  <a:pt x="966381" y="4854074"/>
                </a:lnTo>
                <a:lnTo>
                  <a:pt x="885849" y="4921184"/>
                </a:lnTo>
                <a:lnTo>
                  <a:pt x="805317" y="4988414"/>
                </a:lnTo>
                <a:lnTo>
                  <a:pt x="724785" y="5055757"/>
                </a:lnTo>
                <a:lnTo>
                  <a:pt x="644254" y="5123204"/>
                </a:lnTo>
                <a:lnTo>
                  <a:pt x="563722" y="5190751"/>
                </a:lnTo>
                <a:lnTo>
                  <a:pt x="483190" y="5258389"/>
                </a:lnTo>
                <a:lnTo>
                  <a:pt x="402658" y="5326115"/>
                </a:lnTo>
                <a:lnTo>
                  <a:pt x="322127" y="5393922"/>
                </a:lnTo>
                <a:lnTo>
                  <a:pt x="241595" y="5461807"/>
                </a:lnTo>
                <a:lnTo>
                  <a:pt x="161063" y="5529763"/>
                </a:lnTo>
                <a:lnTo>
                  <a:pt x="80531" y="5597789"/>
                </a:lnTo>
                <a:lnTo>
                  <a:pt x="0" y="5665879"/>
                </a:lnTo>
                <a:close/>
              </a:path>
            </a:pathLst>
          </a:custGeom>
          <a:solidFill>
            <a:srgbClr val="999999">
              <a:alpha val="40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l27"/>
          <p:cNvSpPr/>
          <p:nvPr/>
        </p:nvSpPr>
        <p:spPr>
          <a:xfrm>
            <a:off x="2267744" y="2499317"/>
            <a:ext cx="4896202" cy="2936768"/>
          </a:xfrm>
          <a:custGeom>
            <a:avLst/>
            <a:gdLst/>
            <a:ahLst/>
            <a:cxnLst/>
            <a:rect l="0" t="0" r="0" b="0"/>
            <a:pathLst>
              <a:path w="6362009" h="4186927">
                <a:moveTo>
                  <a:pt x="0" y="4186927"/>
                </a:moveTo>
                <a:lnTo>
                  <a:pt x="80531" y="4133928"/>
                </a:lnTo>
                <a:lnTo>
                  <a:pt x="161063" y="4080929"/>
                </a:lnTo>
                <a:lnTo>
                  <a:pt x="241595" y="4027930"/>
                </a:lnTo>
                <a:lnTo>
                  <a:pt x="322127" y="3974931"/>
                </a:lnTo>
                <a:lnTo>
                  <a:pt x="402658" y="3921931"/>
                </a:lnTo>
                <a:lnTo>
                  <a:pt x="483190" y="3868932"/>
                </a:lnTo>
                <a:lnTo>
                  <a:pt x="563722" y="3815933"/>
                </a:lnTo>
                <a:lnTo>
                  <a:pt x="644254" y="3762934"/>
                </a:lnTo>
                <a:lnTo>
                  <a:pt x="724785" y="3709935"/>
                </a:lnTo>
                <a:lnTo>
                  <a:pt x="805317" y="3656936"/>
                </a:lnTo>
                <a:lnTo>
                  <a:pt x="885849" y="3603937"/>
                </a:lnTo>
                <a:lnTo>
                  <a:pt x="966381" y="3550938"/>
                </a:lnTo>
                <a:lnTo>
                  <a:pt x="1046912" y="3497939"/>
                </a:lnTo>
                <a:lnTo>
                  <a:pt x="1127444" y="3444940"/>
                </a:lnTo>
                <a:lnTo>
                  <a:pt x="1207976" y="3391941"/>
                </a:lnTo>
                <a:lnTo>
                  <a:pt x="1288508" y="3338942"/>
                </a:lnTo>
                <a:lnTo>
                  <a:pt x="1369040" y="3285942"/>
                </a:lnTo>
                <a:lnTo>
                  <a:pt x="1449571" y="3232943"/>
                </a:lnTo>
                <a:lnTo>
                  <a:pt x="1530103" y="3179944"/>
                </a:lnTo>
                <a:lnTo>
                  <a:pt x="1610635" y="3126945"/>
                </a:lnTo>
                <a:lnTo>
                  <a:pt x="1691167" y="3073946"/>
                </a:lnTo>
                <a:lnTo>
                  <a:pt x="1771698" y="3020947"/>
                </a:lnTo>
                <a:lnTo>
                  <a:pt x="1852230" y="2967948"/>
                </a:lnTo>
                <a:lnTo>
                  <a:pt x="1932762" y="2914949"/>
                </a:lnTo>
                <a:lnTo>
                  <a:pt x="2013294" y="2861950"/>
                </a:lnTo>
                <a:lnTo>
                  <a:pt x="2093825" y="2808951"/>
                </a:lnTo>
                <a:lnTo>
                  <a:pt x="2174357" y="2755952"/>
                </a:lnTo>
                <a:lnTo>
                  <a:pt x="2254889" y="2702953"/>
                </a:lnTo>
                <a:lnTo>
                  <a:pt x="2335421" y="2649954"/>
                </a:lnTo>
                <a:lnTo>
                  <a:pt x="2415953" y="2596954"/>
                </a:lnTo>
                <a:lnTo>
                  <a:pt x="2496484" y="2543955"/>
                </a:lnTo>
                <a:lnTo>
                  <a:pt x="2577016" y="2490956"/>
                </a:lnTo>
                <a:lnTo>
                  <a:pt x="2657548" y="2437957"/>
                </a:lnTo>
                <a:lnTo>
                  <a:pt x="2738080" y="2384958"/>
                </a:lnTo>
                <a:lnTo>
                  <a:pt x="2818611" y="2331959"/>
                </a:lnTo>
                <a:lnTo>
                  <a:pt x="2899143" y="2278960"/>
                </a:lnTo>
                <a:lnTo>
                  <a:pt x="2979675" y="2225961"/>
                </a:lnTo>
                <a:lnTo>
                  <a:pt x="3060207" y="2172962"/>
                </a:lnTo>
                <a:lnTo>
                  <a:pt x="3140738" y="2119963"/>
                </a:lnTo>
                <a:lnTo>
                  <a:pt x="3221270" y="2066964"/>
                </a:lnTo>
                <a:lnTo>
                  <a:pt x="3301802" y="2013965"/>
                </a:lnTo>
                <a:lnTo>
                  <a:pt x="3382334" y="1960965"/>
                </a:lnTo>
                <a:lnTo>
                  <a:pt x="3462866" y="1907966"/>
                </a:lnTo>
                <a:lnTo>
                  <a:pt x="3543397" y="1854967"/>
                </a:lnTo>
                <a:lnTo>
                  <a:pt x="3623929" y="1801968"/>
                </a:lnTo>
                <a:lnTo>
                  <a:pt x="3704461" y="1748969"/>
                </a:lnTo>
                <a:lnTo>
                  <a:pt x="3784993" y="1695970"/>
                </a:lnTo>
                <a:lnTo>
                  <a:pt x="3865524" y="1642971"/>
                </a:lnTo>
                <a:lnTo>
                  <a:pt x="3946056" y="1589972"/>
                </a:lnTo>
                <a:lnTo>
                  <a:pt x="4026588" y="1536973"/>
                </a:lnTo>
                <a:lnTo>
                  <a:pt x="4107120" y="1483974"/>
                </a:lnTo>
                <a:lnTo>
                  <a:pt x="4187651" y="1430975"/>
                </a:lnTo>
                <a:lnTo>
                  <a:pt x="4268183" y="1377976"/>
                </a:lnTo>
                <a:lnTo>
                  <a:pt x="4348715" y="1324977"/>
                </a:lnTo>
                <a:lnTo>
                  <a:pt x="4429247" y="1271977"/>
                </a:lnTo>
                <a:lnTo>
                  <a:pt x="4509779" y="1218978"/>
                </a:lnTo>
                <a:lnTo>
                  <a:pt x="4590310" y="1165979"/>
                </a:lnTo>
                <a:lnTo>
                  <a:pt x="4670842" y="1112980"/>
                </a:lnTo>
                <a:lnTo>
                  <a:pt x="4751374" y="1059981"/>
                </a:lnTo>
                <a:lnTo>
                  <a:pt x="4831906" y="1006982"/>
                </a:lnTo>
                <a:lnTo>
                  <a:pt x="4912437" y="953983"/>
                </a:lnTo>
                <a:lnTo>
                  <a:pt x="4992969" y="900984"/>
                </a:lnTo>
                <a:lnTo>
                  <a:pt x="5073501" y="847985"/>
                </a:lnTo>
                <a:lnTo>
                  <a:pt x="5154033" y="794986"/>
                </a:lnTo>
                <a:lnTo>
                  <a:pt x="5234564" y="741987"/>
                </a:lnTo>
                <a:lnTo>
                  <a:pt x="5315096" y="688988"/>
                </a:lnTo>
                <a:lnTo>
                  <a:pt x="5395628" y="635988"/>
                </a:lnTo>
                <a:lnTo>
                  <a:pt x="5476160" y="582989"/>
                </a:lnTo>
                <a:lnTo>
                  <a:pt x="5556692" y="529990"/>
                </a:lnTo>
                <a:lnTo>
                  <a:pt x="5637223" y="476991"/>
                </a:lnTo>
                <a:lnTo>
                  <a:pt x="5717755" y="423992"/>
                </a:lnTo>
                <a:lnTo>
                  <a:pt x="5798287" y="370993"/>
                </a:lnTo>
                <a:lnTo>
                  <a:pt x="5878819" y="317994"/>
                </a:lnTo>
                <a:lnTo>
                  <a:pt x="5959350" y="264995"/>
                </a:lnTo>
                <a:lnTo>
                  <a:pt x="6039882" y="211996"/>
                </a:lnTo>
                <a:lnTo>
                  <a:pt x="6120414" y="158997"/>
                </a:lnTo>
                <a:lnTo>
                  <a:pt x="6200946" y="105998"/>
                </a:lnTo>
                <a:lnTo>
                  <a:pt x="6281477" y="52999"/>
                </a:lnTo>
                <a:lnTo>
                  <a:pt x="6362009" y="0"/>
                </a:lnTo>
              </a:path>
            </a:pathLst>
          </a:custGeom>
          <a:ln w="27101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pl30"/>
          <p:cNvSpPr/>
          <p:nvPr/>
        </p:nvSpPr>
        <p:spPr>
          <a:xfrm>
            <a:off x="2026265" y="1663941"/>
            <a:ext cx="0" cy="4540447"/>
          </a:xfrm>
          <a:custGeom>
            <a:avLst/>
            <a:gdLst/>
            <a:ahLst/>
            <a:cxnLst/>
            <a:rect l="0" t="0" r="0" b="0"/>
            <a:pathLst>
              <a:path h="6473279">
                <a:moveTo>
                  <a:pt x="0" y="6473279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x31"/>
          <p:cNvSpPr/>
          <p:nvPr/>
        </p:nvSpPr>
        <p:spPr>
          <a:xfrm>
            <a:off x="1732571" y="4775777"/>
            <a:ext cx="58643" cy="7126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x32"/>
          <p:cNvSpPr/>
          <p:nvPr/>
        </p:nvSpPr>
        <p:spPr>
          <a:xfrm>
            <a:off x="1732571" y="3138203"/>
            <a:ext cx="58643" cy="7126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pl33"/>
          <p:cNvSpPr/>
          <p:nvPr/>
        </p:nvSpPr>
        <p:spPr>
          <a:xfrm>
            <a:off x="1855933" y="4811409"/>
            <a:ext cx="34080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l34"/>
          <p:cNvSpPr/>
          <p:nvPr/>
        </p:nvSpPr>
        <p:spPr>
          <a:xfrm>
            <a:off x="1855933" y="3173835"/>
            <a:ext cx="34080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l35"/>
          <p:cNvSpPr/>
          <p:nvPr/>
        </p:nvSpPr>
        <p:spPr>
          <a:xfrm>
            <a:off x="2026265" y="6204389"/>
            <a:ext cx="5385823" cy="0"/>
          </a:xfrm>
          <a:custGeom>
            <a:avLst/>
            <a:gdLst/>
            <a:ahLst/>
            <a:cxnLst/>
            <a:rect l="0" t="0" r="0" b="0"/>
            <a:pathLst>
              <a:path w="6998210">
                <a:moveTo>
                  <a:pt x="0" y="0"/>
                </a:moveTo>
                <a:lnTo>
                  <a:pt x="699821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pl36"/>
          <p:cNvSpPr/>
          <p:nvPr/>
        </p:nvSpPr>
        <p:spPr>
          <a:xfrm>
            <a:off x="3000896" y="6204389"/>
            <a:ext cx="0" cy="31061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13550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l37"/>
          <p:cNvSpPr/>
          <p:nvPr/>
        </p:nvSpPr>
        <p:spPr>
          <a:xfrm>
            <a:off x="4635797" y="6204389"/>
            <a:ext cx="0" cy="31061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13550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pl38"/>
          <p:cNvSpPr/>
          <p:nvPr/>
        </p:nvSpPr>
        <p:spPr>
          <a:xfrm>
            <a:off x="6270699" y="6204389"/>
            <a:ext cx="0" cy="31061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x39"/>
          <p:cNvSpPr/>
          <p:nvPr/>
        </p:nvSpPr>
        <p:spPr>
          <a:xfrm>
            <a:off x="2971574" y="6382072"/>
            <a:ext cx="58643" cy="7126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7" name="tx40"/>
          <p:cNvSpPr/>
          <p:nvPr/>
        </p:nvSpPr>
        <p:spPr>
          <a:xfrm>
            <a:off x="4577154" y="6382072"/>
            <a:ext cx="117286" cy="7126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88" name="tx41"/>
          <p:cNvSpPr/>
          <p:nvPr/>
        </p:nvSpPr>
        <p:spPr>
          <a:xfrm>
            <a:off x="6212055" y="6382072"/>
            <a:ext cx="117286" cy="7126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89" name="tx42"/>
          <p:cNvSpPr/>
          <p:nvPr/>
        </p:nvSpPr>
        <p:spPr>
          <a:xfrm>
            <a:off x="4498424" y="6571047"/>
            <a:ext cx="441506" cy="10188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</a:t>
            </a: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-III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(mg/dl)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x43"/>
          <p:cNvSpPr/>
          <p:nvPr/>
        </p:nvSpPr>
        <p:spPr>
          <a:xfrm rot="16200000">
            <a:off x="1594389" y="3889724"/>
            <a:ext cx="139447" cy="888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mmol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pt23"/>
          <p:cNvSpPr/>
          <p:nvPr/>
        </p:nvSpPr>
        <p:spPr>
          <a:xfrm>
            <a:off x="4226001" y="3929838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pt13"/>
          <p:cNvSpPr/>
          <p:nvPr/>
        </p:nvSpPr>
        <p:spPr>
          <a:xfrm>
            <a:off x="4997020" y="3959313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t5"/>
          <p:cNvSpPr/>
          <p:nvPr/>
        </p:nvSpPr>
        <p:spPr>
          <a:xfrm>
            <a:off x="5218386" y="3844684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pt6"/>
          <p:cNvSpPr/>
          <p:nvPr/>
        </p:nvSpPr>
        <p:spPr>
          <a:xfrm>
            <a:off x="2303760" y="5077778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pt16"/>
          <p:cNvSpPr/>
          <p:nvPr/>
        </p:nvSpPr>
        <p:spPr>
          <a:xfrm>
            <a:off x="4890098" y="3587585"/>
            <a:ext cx="108000" cy="108000"/>
          </a:xfrm>
          <a:prstGeom prst="ellipse">
            <a:avLst/>
          </a:prstGeom>
          <a:solidFill>
            <a:srgbClr val="000099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pt4"/>
          <p:cNvSpPr/>
          <p:nvPr/>
        </p:nvSpPr>
        <p:spPr>
          <a:xfrm>
            <a:off x="4858660" y="3599313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pt23"/>
          <p:cNvSpPr/>
          <p:nvPr/>
        </p:nvSpPr>
        <p:spPr>
          <a:xfrm>
            <a:off x="4892788" y="3589490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pt23"/>
          <p:cNvSpPr/>
          <p:nvPr/>
        </p:nvSpPr>
        <p:spPr>
          <a:xfrm>
            <a:off x="3913057" y="4190238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pt23"/>
          <p:cNvSpPr/>
          <p:nvPr/>
        </p:nvSpPr>
        <p:spPr>
          <a:xfrm>
            <a:off x="5869118" y="3363833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pt23"/>
          <p:cNvSpPr/>
          <p:nvPr/>
        </p:nvSpPr>
        <p:spPr>
          <a:xfrm>
            <a:off x="5880242" y="3019903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pt23"/>
          <p:cNvSpPr/>
          <p:nvPr/>
        </p:nvSpPr>
        <p:spPr>
          <a:xfrm>
            <a:off x="7013407" y="2158933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pt4"/>
          <p:cNvSpPr/>
          <p:nvPr/>
        </p:nvSpPr>
        <p:spPr>
          <a:xfrm>
            <a:off x="5172323" y="3490652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pt4"/>
          <p:cNvSpPr/>
          <p:nvPr/>
        </p:nvSpPr>
        <p:spPr>
          <a:xfrm>
            <a:off x="4896113" y="3872788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pt4"/>
          <p:cNvSpPr/>
          <p:nvPr/>
        </p:nvSpPr>
        <p:spPr>
          <a:xfrm>
            <a:off x="4791206" y="4033120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pt4"/>
          <p:cNvSpPr/>
          <p:nvPr/>
        </p:nvSpPr>
        <p:spPr>
          <a:xfrm>
            <a:off x="5620272" y="3116069"/>
            <a:ext cx="108000" cy="108661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Tekstiruutu 162"/>
          <p:cNvSpPr txBox="1"/>
          <p:nvPr/>
        </p:nvSpPr>
        <p:spPr>
          <a:xfrm>
            <a:off x="2226406" y="1848440"/>
            <a:ext cx="1037463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0.83</a:t>
            </a:r>
          </a:p>
          <a:p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p&lt;0.001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uorakulmio 110"/>
          <p:cNvSpPr/>
          <p:nvPr/>
        </p:nvSpPr>
        <p:spPr>
          <a:xfrm>
            <a:off x="2216663" y="1254423"/>
            <a:ext cx="2358211" cy="43437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kstiruutu 112"/>
          <p:cNvSpPr txBox="1"/>
          <p:nvPr/>
        </p:nvSpPr>
        <p:spPr>
          <a:xfrm>
            <a:off x="2527735" y="130280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kstiruutu 113"/>
          <p:cNvSpPr txBox="1"/>
          <p:nvPr/>
        </p:nvSpPr>
        <p:spPr>
          <a:xfrm>
            <a:off x="3913699" y="1302800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Ellipsi 114"/>
          <p:cNvSpPr/>
          <p:nvPr/>
        </p:nvSpPr>
        <p:spPr>
          <a:xfrm>
            <a:off x="2374943" y="1405344"/>
            <a:ext cx="142042" cy="131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i 115"/>
          <p:cNvSpPr/>
          <p:nvPr/>
        </p:nvSpPr>
        <p:spPr>
          <a:xfrm>
            <a:off x="3769317" y="1406425"/>
            <a:ext cx="142042" cy="131493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262190" y="11191"/>
            <a:ext cx="95588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Impact of diabetes on </a:t>
            </a:r>
            <a:r>
              <a:rPr lang="en-US" altLang="en-US" b="1" dirty="0" err="1" smtClean="0">
                <a:solidFill>
                  <a:srgbClr val="FFC000"/>
                </a:solidFill>
                <a:cs typeface="Arial" panose="020B0604020202020204" pitchFamily="34" charset="0"/>
              </a:rPr>
              <a:t>apo</a:t>
            </a:r>
            <a:r>
              <a:rPr lang="en-US" altLang="en-US" sz="3600" b="1" dirty="0" err="1" smtClean="0">
                <a:solidFill>
                  <a:srgbClr val="FFC000"/>
                </a:solidFill>
                <a:cs typeface="Arial" panose="020B0604020202020204" pitchFamily="34" charset="0"/>
              </a:rPr>
              <a:t>C</a:t>
            </a:r>
            <a:r>
              <a:rPr lang="en-US" altLang="en-US" sz="36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-III dynamics  </a:t>
            </a:r>
            <a:endParaRPr lang="en-US" altLang="en-US" b="1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70" name="pl62"/>
          <p:cNvSpPr/>
          <p:nvPr/>
        </p:nvSpPr>
        <p:spPr>
          <a:xfrm>
            <a:off x="4551585" y="4416764"/>
            <a:ext cx="0" cy="95455"/>
          </a:xfrm>
          <a:custGeom>
            <a:avLst/>
            <a:gdLst/>
            <a:ahLst/>
            <a:cxnLst/>
            <a:rect l="0" t="0" r="0" b="0"/>
            <a:pathLst>
              <a:path h="95455">
                <a:moveTo>
                  <a:pt x="0" y="95455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l63"/>
          <p:cNvSpPr/>
          <p:nvPr/>
        </p:nvSpPr>
        <p:spPr>
          <a:xfrm>
            <a:off x="4551585" y="5429079"/>
            <a:ext cx="0" cy="457827"/>
          </a:xfrm>
          <a:custGeom>
            <a:avLst/>
            <a:gdLst/>
            <a:ahLst/>
            <a:cxnLst/>
            <a:rect l="0" t="0" r="0" b="0"/>
            <a:pathLst>
              <a:path h="457827">
                <a:moveTo>
                  <a:pt x="0" y="0"/>
                </a:moveTo>
                <a:lnTo>
                  <a:pt x="0" y="457827"/>
                </a:lnTo>
              </a:path>
            </a:pathLst>
          </a:custGeom>
          <a:ln w="28575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pg64"/>
          <p:cNvSpPr/>
          <p:nvPr/>
        </p:nvSpPr>
        <p:spPr>
          <a:xfrm>
            <a:off x="4235778" y="4512220"/>
            <a:ext cx="631613" cy="916858"/>
          </a:xfrm>
          <a:custGeom>
            <a:avLst/>
            <a:gdLst/>
            <a:ahLst/>
            <a:cxnLst/>
            <a:rect l="0" t="0" r="0" b="0"/>
            <a:pathLst>
              <a:path w="631613" h="916858">
                <a:moveTo>
                  <a:pt x="0" y="0"/>
                </a:moveTo>
                <a:lnTo>
                  <a:pt x="0" y="916858"/>
                </a:lnTo>
                <a:lnTo>
                  <a:pt x="631613" y="916858"/>
                </a:lnTo>
                <a:lnTo>
                  <a:pt x="631613" y="0"/>
                </a:lnTo>
                <a:close/>
              </a:path>
            </a:pathLst>
          </a:custGeom>
          <a:solidFill>
            <a:srgbClr val="FFABAB"/>
          </a:solidFill>
          <a:ln w="28575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pl65"/>
          <p:cNvSpPr/>
          <p:nvPr/>
        </p:nvSpPr>
        <p:spPr>
          <a:xfrm>
            <a:off x="4235778" y="5008613"/>
            <a:ext cx="631613" cy="0"/>
          </a:xfrm>
          <a:custGeom>
            <a:avLst/>
            <a:gdLst/>
            <a:ahLst/>
            <a:cxnLst/>
            <a:rect l="0" t="0" r="0" b="0"/>
            <a:pathLst>
              <a:path w="631613">
                <a:moveTo>
                  <a:pt x="0" y="0"/>
                </a:moveTo>
                <a:lnTo>
                  <a:pt x="631613" y="0"/>
                </a:lnTo>
              </a:path>
            </a:pathLst>
          </a:custGeom>
          <a:ln w="38100" cap="flat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l66"/>
          <p:cNvSpPr/>
          <p:nvPr/>
        </p:nvSpPr>
        <p:spPr>
          <a:xfrm>
            <a:off x="5393736" y="2223264"/>
            <a:ext cx="0" cy="862449"/>
          </a:xfrm>
          <a:custGeom>
            <a:avLst/>
            <a:gdLst/>
            <a:ahLst/>
            <a:cxnLst/>
            <a:rect l="0" t="0" r="0" b="0"/>
            <a:pathLst>
              <a:path h="862449">
                <a:moveTo>
                  <a:pt x="0" y="862449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66CCFF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pl67"/>
          <p:cNvSpPr/>
          <p:nvPr/>
        </p:nvSpPr>
        <p:spPr>
          <a:xfrm>
            <a:off x="5393736" y="4626033"/>
            <a:ext cx="0" cy="529425"/>
          </a:xfrm>
          <a:custGeom>
            <a:avLst/>
            <a:gdLst/>
            <a:ahLst/>
            <a:cxnLst/>
            <a:rect l="0" t="0" r="0" b="0"/>
            <a:pathLst>
              <a:path h="529425">
                <a:moveTo>
                  <a:pt x="0" y="0"/>
                </a:moveTo>
                <a:lnTo>
                  <a:pt x="0" y="529425"/>
                </a:lnTo>
              </a:path>
            </a:pathLst>
          </a:custGeom>
          <a:ln w="28575" cap="flat">
            <a:solidFill>
              <a:srgbClr val="66CCFF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pg68"/>
          <p:cNvSpPr/>
          <p:nvPr/>
        </p:nvSpPr>
        <p:spPr>
          <a:xfrm>
            <a:off x="5077929" y="3085714"/>
            <a:ext cx="631613" cy="1540319"/>
          </a:xfrm>
          <a:custGeom>
            <a:avLst/>
            <a:gdLst/>
            <a:ahLst/>
            <a:cxnLst/>
            <a:rect l="0" t="0" r="0" b="0"/>
            <a:pathLst>
              <a:path w="631613" h="1540319">
                <a:moveTo>
                  <a:pt x="0" y="0"/>
                </a:moveTo>
                <a:lnTo>
                  <a:pt x="0" y="1540319"/>
                </a:lnTo>
                <a:lnTo>
                  <a:pt x="631613" y="1540319"/>
                </a:lnTo>
                <a:lnTo>
                  <a:pt x="631613" y="0"/>
                </a:lnTo>
                <a:close/>
              </a:path>
            </a:pathLst>
          </a:custGeom>
          <a:solidFill>
            <a:srgbClr val="AFAFFF"/>
          </a:solidFill>
          <a:ln w="28575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pl69"/>
          <p:cNvSpPr/>
          <p:nvPr/>
        </p:nvSpPr>
        <p:spPr>
          <a:xfrm>
            <a:off x="5077929" y="3916565"/>
            <a:ext cx="631613" cy="0"/>
          </a:xfrm>
          <a:custGeom>
            <a:avLst/>
            <a:gdLst/>
            <a:ahLst/>
            <a:cxnLst/>
            <a:rect l="0" t="0" r="0" b="0"/>
            <a:pathLst>
              <a:path w="631613">
                <a:moveTo>
                  <a:pt x="0" y="0"/>
                </a:moveTo>
                <a:lnTo>
                  <a:pt x="631613" y="0"/>
                </a:lnTo>
              </a:path>
            </a:pathLst>
          </a:custGeom>
          <a:ln w="38100" cap="flat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pt70"/>
          <p:cNvSpPr/>
          <p:nvPr/>
        </p:nvSpPr>
        <p:spPr>
          <a:xfrm>
            <a:off x="4519615" y="444289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pt71"/>
          <p:cNvSpPr/>
          <p:nvPr/>
        </p:nvSpPr>
        <p:spPr>
          <a:xfrm>
            <a:off x="4517232" y="5217804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pt72"/>
          <p:cNvSpPr/>
          <p:nvPr/>
        </p:nvSpPr>
        <p:spPr>
          <a:xfrm>
            <a:off x="4526759" y="5590701"/>
            <a:ext cx="49651" cy="49651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t73"/>
          <p:cNvSpPr/>
          <p:nvPr/>
        </p:nvSpPr>
        <p:spPr>
          <a:xfrm>
            <a:off x="4517232" y="5594957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t74"/>
          <p:cNvSpPr/>
          <p:nvPr/>
        </p:nvSpPr>
        <p:spPr>
          <a:xfrm>
            <a:off x="4517232" y="5862079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pt75"/>
          <p:cNvSpPr/>
          <p:nvPr/>
        </p:nvSpPr>
        <p:spPr>
          <a:xfrm>
            <a:off x="4517232" y="519711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t76"/>
          <p:cNvSpPr/>
          <p:nvPr/>
        </p:nvSpPr>
        <p:spPr>
          <a:xfrm>
            <a:off x="4517232" y="450462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pt77"/>
          <p:cNvSpPr/>
          <p:nvPr/>
        </p:nvSpPr>
        <p:spPr>
          <a:xfrm>
            <a:off x="4517232" y="4382413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pt78"/>
          <p:cNvSpPr/>
          <p:nvPr/>
        </p:nvSpPr>
        <p:spPr>
          <a:xfrm>
            <a:off x="4517232" y="4983786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pt79"/>
          <p:cNvSpPr/>
          <p:nvPr/>
        </p:nvSpPr>
        <p:spPr>
          <a:xfrm>
            <a:off x="4517232" y="4948772"/>
            <a:ext cx="72000" cy="72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t80"/>
          <p:cNvSpPr/>
          <p:nvPr/>
        </p:nvSpPr>
        <p:spPr>
          <a:xfrm>
            <a:off x="4517232" y="4470163"/>
            <a:ext cx="72000" cy="108000"/>
          </a:xfrm>
          <a:prstGeom prst="ellipse">
            <a:avLst/>
          </a:prstGeom>
          <a:solidFill>
            <a:srgbClr val="FF0000"/>
          </a:solidFill>
          <a:ln w="9000" cap="rnd">
            <a:solidFill>
              <a:srgbClr val="FF0000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pt81"/>
          <p:cNvSpPr/>
          <p:nvPr/>
        </p:nvSpPr>
        <p:spPr>
          <a:xfrm>
            <a:off x="5359383" y="2198437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pt82"/>
          <p:cNvSpPr/>
          <p:nvPr/>
        </p:nvSpPr>
        <p:spPr>
          <a:xfrm>
            <a:off x="5359383" y="265705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pt83"/>
          <p:cNvSpPr/>
          <p:nvPr/>
        </p:nvSpPr>
        <p:spPr>
          <a:xfrm>
            <a:off x="5359383" y="486335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66CCFF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pt84"/>
          <p:cNvSpPr/>
          <p:nvPr/>
        </p:nvSpPr>
        <p:spPr>
          <a:xfrm>
            <a:off x="5359383" y="4898719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pt85"/>
          <p:cNvSpPr/>
          <p:nvPr/>
        </p:nvSpPr>
        <p:spPr>
          <a:xfrm>
            <a:off x="5359383" y="317116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pt86"/>
          <p:cNvSpPr/>
          <p:nvPr/>
        </p:nvSpPr>
        <p:spPr>
          <a:xfrm>
            <a:off x="5359383" y="3891738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pt87"/>
          <p:cNvSpPr/>
          <p:nvPr/>
        </p:nvSpPr>
        <p:spPr>
          <a:xfrm>
            <a:off x="5359383" y="372145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pt88"/>
          <p:cNvSpPr/>
          <p:nvPr/>
        </p:nvSpPr>
        <p:spPr>
          <a:xfrm>
            <a:off x="5359383" y="513063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66CCFF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pt89"/>
          <p:cNvSpPr/>
          <p:nvPr/>
        </p:nvSpPr>
        <p:spPr>
          <a:xfrm>
            <a:off x="5359383" y="4160484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pt90"/>
          <p:cNvSpPr/>
          <p:nvPr/>
        </p:nvSpPr>
        <p:spPr>
          <a:xfrm>
            <a:off x="5359383" y="2950610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pt91"/>
          <p:cNvSpPr/>
          <p:nvPr/>
        </p:nvSpPr>
        <p:spPr>
          <a:xfrm>
            <a:off x="5359383" y="4339062"/>
            <a:ext cx="72000" cy="72000"/>
          </a:xfrm>
          <a:prstGeom prst="ellipse">
            <a:avLst/>
          </a:prstGeom>
          <a:solidFill>
            <a:srgbClr val="000099"/>
          </a:solidFill>
          <a:ln w="9000" cap="rnd">
            <a:solidFill>
              <a:srgbClr val="000099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pl92"/>
          <p:cNvSpPr/>
          <p:nvPr/>
        </p:nvSpPr>
        <p:spPr>
          <a:xfrm>
            <a:off x="4046294" y="2040082"/>
            <a:ext cx="0" cy="4030005"/>
          </a:xfrm>
          <a:custGeom>
            <a:avLst/>
            <a:gdLst/>
            <a:ahLst/>
            <a:cxnLst/>
            <a:rect l="0" t="0" r="0" b="0"/>
            <a:pathLst>
              <a:path h="4030005">
                <a:moveTo>
                  <a:pt x="0" y="4030005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x93"/>
          <p:cNvSpPr/>
          <p:nvPr/>
        </p:nvSpPr>
        <p:spPr>
          <a:xfrm>
            <a:off x="3730692" y="6002112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102" name="tx94"/>
          <p:cNvSpPr/>
          <p:nvPr/>
        </p:nvSpPr>
        <p:spPr>
          <a:xfrm>
            <a:off x="3730692" y="5108618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5.0</a:t>
            </a:r>
          </a:p>
        </p:txBody>
      </p:sp>
      <p:sp>
        <p:nvSpPr>
          <p:cNvPr id="103" name="tx95"/>
          <p:cNvSpPr/>
          <p:nvPr/>
        </p:nvSpPr>
        <p:spPr>
          <a:xfrm>
            <a:off x="3730692" y="4215123"/>
            <a:ext cx="1904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7.5</a:t>
            </a:r>
          </a:p>
        </p:txBody>
      </p:sp>
      <p:sp>
        <p:nvSpPr>
          <p:cNvPr id="104" name="tx96"/>
          <p:cNvSpPr/>
          <p:nvPr/>
        </p:nvSpPr>
        <p:spPr>
          <a:xfrm>
            <a:off x="3654492" y="3321628"/>
            <a:ext cx="2666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105" name="tx97"/>
          <p:cNvSpPr/>
          <p:nvPr/>
        </p:nvSpPr>
        <p:spPr>
          <a:xfrm>
            <a:off x="3654492" y="2428133"/>
            <a:ext cx="266699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12.5</a:t>
            </a:r>
          </a:p>
        </p:txBody>
      </p:sp>
      <p:sp>
        <p:nvSpPr>
          <p:cNvPr id="106" name="pl98"/>
          <p:cNvSpPr/>
          <p:nvPr/>
        </p:nvSpPr>
        <p:spPr>
          <a:xfrm>
            <a:off x="4002010" y="6052912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pl99"/>
          <p:cNvSpPr/>
          <p:nvPr/>
        </p:nvSpPr>
        <p:spPr>
          <a:xfrm>
            <a:off x="4002010" y="5159418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l100"/>
          <p:cNvSpPr/>
          <p:nvPr/>
        </p:nvSpPr>
        <p:spPr>
          <a:xfrm>
            <a:off x="4002010" y="4265923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pl101"/>
          <p:cNvSpPr/>
          <p:nvPr/>
        </p:nvSpPr>
        <p:spPr>
          <a:xfrm>
            <a:off x="4002010" y="3372428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pl102"/>
          <p:cNvSpPr/>
          <p:nvPr/>
        </p:nvSpPr>
        <p:spPr>
          <a:xfrm>
            <a:off x="4002010" y="2478933"/>
            <a:ext cx="44283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pl103"/>
          <p:cNvSpPr/>
          <p:nvPr/>
        </p:nvSpPr>
        <p:spPr>
          <a:xfrm>
            <a:off x="4046294" y="6070088"/>
            <a:ext cx="1852732" cy="0"/>
          </a:xfrm>
          <a:custGeom>
            <a:avLst/>
            <a:gdLst/>
            <a:ahLst/>
            <a:cxnLst/>
            <a:rect l="0" t="0" r="0" b="0"/>
            <a:pathLst>
              <a:path w="1852732">
                <a:moveTo>
                  <a:pt x="0" y="0"/>
                </a:moveTo>
                <a:lnTo>
                  <a:pt x="1852732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pl104"/>
          <p:cNvSpPr/>
          <p:nvPr/>
        </p:nvSpPr>
        <p:spPr>
          <a:xfrm>
            <a:off x="4551585" y="607008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pl105"/>
          <p:cNvSpPr/>
          <p:nvPr/>
        </p:nvSpPr>
        <p:spPr>
          <a:xfrm>
            <a:off x="5393736" y="6070088"/>
            <a:ext cx="0" cy="44283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x106"/>
          <p:cNvSpPr/>
          <p:nvPr/>
        </p:nvSpPr>
        <p:spPr>
          <a:xfrm>
            <a:off x="4234085" y="6195190"/>
            <a:ext cx="6350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</a:p>
        </p:txBody>
      </p:sp>
      <p:sp>
        <p:nvSpPr>
          <p:cNvPr id="115" name="tx107"/>
          <p:cNvSpPr/>
          <p:nvPr/>
        </p:nvSpPr>
        <p:spPr>
          <a:xfrm>
            <a:off x="5241336" y="6195190"/>
            <a:ext cx="304800" cy="1016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</a:p>
        </p:txBody>
      </p:sp>
      <p:sp>
        <p:nvSpPr>
          <p:cNvPr id="116" name="tx108"/>
          <p:cNvSpPr/>
          <p:nvPr/>
        </p:nvSpPr>
        <p:spPr>
          <a:xfrm>
            <a:off x="4768381" y="6415795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x109"/>
          <p:cNvSpPr/>
          <p:nvPr/>
        </p:nvSpPr>
        <p:spPr>
          <a:xfrm rot="16200000">
            <a:off x="3098795" y="3982357"/>
            <a:ext cx="792112" cy="14545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</a:t>
            </a:r>
            <a:r>
              <a:rPr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-III </a:t>
            </a:r>
            <a:r>
              <a:rPr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(mg/kg/day)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x167"/>
          <p:cNvSpPr/>
          <p:nvPr/>
        </p:nvSpPr>
        <p:spPr>
          <a:xfrm>
            <a:off x="7366801" y="6415795"/>
            <a:ext cx="408558" cy="1522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kstiruutu 116"/>
          <p:cNvSpPr txBox="1"/>
          <p:nvPr/>
        </p:nvSpPr>
        <p:spPr>
          <a:xfrm>
            <a:off x="4105601" y="1628051"/>
            <a:ext cx="11721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0.0014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Suorakulmio 189"/>
          <p:cNvSpPr/>
          <p:nvPr/>
        </p:nvSpPr>
        <p:spPr>
          <a:xfrm>
            <a:off x="1350884" y="1071014"/>
            <a:ext cx="2310901" cy="43437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kstiruutu 191"/>
          <p:cNvSpPr txBox="1"/>
          <p:nvPr/>
        </p:nvSpPr>
        <p:spPr>
          <a:xfrm>
            <a:off x="1637506" y="111939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kstiruutu 192"/>
          <p:cNvSpPr txBox="1"/>
          <p:nvPr/>
        </p:nvSpPr>
        <p:spPr>
          <a:xfrm>
            <a:off x="3023470" y="1119391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5" name="Ryhmä 193"/>
          <p:cNvGrpSpPr/>
          <p:nvPr/>
        </p:nvGrpSpPr>
        <p:grpSpPr>
          <a:xfrm>
            <a:off x="2873564" y="1190600"/>
            <a:ext cx="137160" cy="185737"/>
            <a:chOff x="5373895" y="1037814"/>
            <a:chExt cx="137160" cy="185737"/>
          </a:xfrm>
        </p:grpSpPr>
        <p:sp>
          <p:nvSpPr>
            <p:cNvPr id="191" name="rc113"/>
            <p:cNvSpPr/>
            <p:nvPr/>
          </p:nvSpPr>
          <p:spPr>
            <a:xfrm>
              <a:off x="5373895" y="1084963"/>
              <a:ext cx="137160" cy="91440"/>
            </a:xfrm>
            <a:prstGeom prst="rect">
              <a:avLst/>
            </a:prstGeom>
            <a:solidFill>
              <a:schemeClr val="bg1"/>
            </a:solidFill>
            <a:ln w="13550" cap="rnd">
              <a:solidFill>
                <a:srgbClr val="000099"/>
              </a:solidFill>
              <a:prstDash val="solid"/>
              <a:round/>
            </a:ln>
          </p:spPr>
          <p:txBody>
            <a:bodyPr/>
            <a:lstStyle/>
            <a:p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2" name="Suora yhdysviiva 200"/>
            <p:cNvCxnSpPr/>
            <p:nvPr/>
          </p:nvCxnSpPr>
          <p:spPr>
            <a:xfrm>
              <a:off x="5442472" y="1037814"/>
              <a:ext cx="3" cy="185737"/>
            </a:xfrm>
            <a:prstGeom prst="line">
              <a:avLst/>
            </a:prstGeom>
            <a:ln w="127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uora yhdysviiva 201"/>
            <p:cNvCxnSpPr/>
            <p:nvPr/>
          </p:nvCxnSpPr>
          <p:spPr>
            <a:xfrm>
              <a:off x="5373895" y="1135446"/>
              <a:ext cx="137160" cy="0"/>
            </a:xfrm>
            <a:prstGeom prst="line">
              <a:avLst/>
            </a:prstGeom>
            <a:ln w="127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Ellipsi 202"/>
            <p:cNvSpPr/>
            <p:nvPr/>
          </p:nvSpPr>
          <p:spPr>
            <a:xfrm>
              <a:off x="5418561" y="1105824"/>
              <a:ext cx="45719" cy="45719"/>
            </a:xfrm>
            <a:prstGeom prst="ellipse">
              <a:avLst/>
            </a:prstGeom>
            <a:solidFill>
              <a:srgbClr val="000099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6" name="Ryhmä 194"/>
          <p:cNvGrpSpPr/>
          <p:nvPr/>
        </p:nvGrpSpPr>
        <p:grpSpPr>
          <a:xfrm>
            <a:off x="1482752" y="1195347"/>
            <a:ext cx="137160" cy="185737"/>
            <a:chOff x="3983083" y="1042561"/>
            <a:chExt cx="137160" cy="185737"/>
          </a:xfrm>
        </p:grpSpPr>
        <p:sp>
          <p:nvSpPr>
            <p:cNvPr id="187" name="rc113"/>
            <p:cNvSpPr/>
            <p:nvPr/>
          </p:nvSpPr>
          <p:spPr>
            <a:xfrm>
              <a:off x="3983083" y="1089710"/>
              <a:ext cx="137160" cy="91440"/>
            </a:xfrm>
            <a:prstGeom prst="rect">
              <a:avLst/>
            </a:prstGeom>
            <a:solidFill>
              <a:schemeClr val="bg1"/>
            </a:solidFill>
            <a:ln w="135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8" name="Suora yhdysviiva 196"/>
            <p:cNvCxnSpPr/>
            <p:nvPr/>
          </p:nvCxnSpPr>
          <p:spPr>
            <a:xfrm>
              <a:off x="4051660" y="1042561"/>
              <a:ext cx="3" cy="18573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uora yhdysviiva 197"/>
            <p:cNvCxnSpPr/>
            <p:nvPr/>
          </p:nvCxnSpPr>
          <p:spPr>
            <a:xfrm>
              <a:off x="3983083" y="1140193"/>
              <a:ext cx="13716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Ellipsi 198"/>
            <p:cNvSpPr/>
            <p:nvPr/>
          </p:nvSpPr>
          <p:spPr>
            <a:xfrm>
              <a:off x="4027749" y="11105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-16478" y="94381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Secretion</a:t>
            </a:r>
            <a:r>
              <a:rPr lang="en-US" altLang="en-US" sz="20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Arial" panose="020B0604020202020204" pitchFamily="34" charset="0"/>
              </a:rPr>
              <a:t>rate of </a:t>
            </a:r>
            <a:r>
              <a:rPr lang="en-US" altLang="en-US" b="1" dirty="0" err="1" smtClean="0">
                <a:solidFill>
                  <a:srgbClr val="FFC000"/>
                </a:solidFill>
                <a:cs typeface="Arial" panose="020B0604020202020204" pitchFamily="34" charset="0"/>
              </a:rPr>
              <a:t>apoC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-III </a:t>
            </a:r>
            <a:r>
              <a:rPr lang="en-US" altLang="en-US" b="1" dirty="0">
                <a:solidFill>
                  <a:srgbClr val="FFC000"/>
                </a:solidFill>
                <a:cs typeface="Arial" panose="020B0604020202020204" pitchFamily="34" charset="0"/>
              </a:rPr>
              <a:t>is the major determinant of plasma </a:t>
            </a:r>
            <a:r>
              <a:rPr lang="en-US" altLang="en-US" b="1" dirty="0" err="1" smtClean="0">
                <a:solidFill>
                  <a:srgbClr val="FFC000"/>
                </a:solidFill>
                <a:cs typeface="Arial" panose="020B0604020202020204" pitchFamily="34" charset="0"/>
              </a:rPr>
              <a:t>apoC</a:t>
            </a:r>
            <a:r>
              <a:rPr lang="en-US" altLang="en-US" b="1" dirty="0" smtClean="0">
                <a:solidFill>
                  <a:srgbClr val="FFC000"/>
                </a:solidFill>
                <a:cs typeface="Arial" panose="020B0604020202020204" pitchFamily="34" charset="0"/>
              </a:rPr>
              <a:t>-III </a:t>
            </a:r>
            <a:r>
              <a:rPr lang="en-US" altLang="en-US" b="1" dirty="0">
                <a:solidFill>
                  <a:srgbClr val="FFC000"/>
                </a:solidFill>
                <a:cs typeface="Arial" panose="020B0604020202020204" pitchFamily="34" charset="0"/>
              </a:rPr>
              <a:t>levels 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pt4"/>
          <p:cNvSpPr/>
          <p:nvPr/>
        </p:nvSpPr>
        <p:spPr>
          <a:xfrm>
            <a:off x="2224726" y="3719255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t5"/>
          <p:cNvSpPr/>
          <p:nvPr/>
        </p:nvSpPr>
        <p:spPr>
          <a:xfrm>
            <a:off x="1497124" y="3865053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t6"/>
          <p:cNvSpPr/>
          <p:nvPr/>
        </p:nvSpPr>
        <p:spPr>
          <a:xfrm>
            <a:off x="1146993" y="5607748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t7"/>
          <p:cNvSpPr/>
          <p:nvPr/>
        </p:nvSpPr>
        <p:spPr>
          <a:xfrm>
            <a:off x="1142996" y="4491622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t9"/>
          <p:cNvSpPr/>
          <p:nvPr/>
        </p:nvSpPr>
        <p:spPr>
          <a:xfrm>
            <a:off x="1516553" y="3509826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t10"/>
          <p:cNvSpPr/>
          <p:nvPr/>
        </p:nvSpPr>
        <p:spPr>
          <a:xfrm>
            <a:off x="2166766" y="4104101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t11"/>
          <p:cNvSpPr/>
          <p:nvPr/>
        </p:nvSpPr>
        <p:spPr>
          <a:xfrm>
            <a:off x="2272572" y="4043719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t12"/>
          <p:cNvSpPr/>
          <p:nvPr/>
        </p:nvSpPr>
        <p:spPr>
          <a:xfrm>
            <a:off x="1716856" y="4062445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t14"/>
          <p:cNvSpPr/>
          <p:nvPr/>
        </p:nvSpPr>
        <p:spPr>
          <a:xfrm>
            <a:off x="2199122" y="3880722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t16"/>
          <p:cNvSpPr/>
          <p:nvPr/>
        </p:nvSpPr>
        <p:spPr>
          <a:xfrm>
            <a:off x="3901541" y="4056903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t17"/>
          <p:cNvSpPr/>
          <p:nvPr/>
        </p:nvSpPr>
        <p:spPr>
          <a:xfrm>
            <a:off x="1829938" y="4895575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pt18"/>
          <p:cNvSpPr/>
          <p:nvPr/>
        </p:nvSpPr>
        <p:spPr>
          <a:xfrm>
            <a:off x="1796729" y="4614680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t20"/>
          <p:cNvSpPr/>
          <p:nvPr/>
        </p:nvSpPr>
        <p:spPr>
          <a:xfrm>
            <a:off x="2742234" y="3520336"/>
            <a:ext cx="73020" cy="78115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t21"/>
          <p:cNvSpPr/>
          <p:nvPr/>
        </p:nvSpPr>
        <p:spPr>
          <a:xfrm>
            <a:off x="2902126" y="3465495"/>
            <a:ext cx="73020" cy="78115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t22"/>
          <p:cNvSpPr/>
          <p:nvPr/>
        </p:nvSpPr>
        <p:spPr>
          <a:xfrm>
            <a:off x="1578974" y="5528066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pt23"/>
          <p:cNvSpPr/>
          <p:nvPr/>
        </p:nvSpPr>
        <p:spPr>
          <a:xfrm>
            <a:off x="2489895" y="4444996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pt25"/>
          <p:cNvSpPr/>
          <p:nvPr/>
        </p:nvSpPr>
        <p:spPr>
          <a:xfrm>
            <a:off x="2322219" y="3473520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g26"/>
          <p:cNvSpPr/>
          <p:nvPr/>
        </p:nvSpPr>
        <p:spPr>
          <a:xfrm>
            <a:off x="928692" y="2297173"/>
            <a:ext cx="3439978" cy="2961764"/>
          </a:xfrm>
          <a:custGeom>
            <a:avLst/>
            <a:gdLst/>
            <a:ahLst/>
            <a:cxnLst/>
            <a:rect l="0" t="0" r="0" b="0"/>
            <a:pathLst>
              <a:path w="4254175" h="3423893">
                <a:moveTo>
                  <a:pt x="0" y="2362099"/>
                </a:moveTo>
                <a:lnTo>
                  <a:pt x="53850" y="2346624"/>
                </a:lnTo>
                <a:lnTo>
                  <a:pt x="107700" y="2331025"/>
                </a:lnTo>
                <a:lnTo>
                  <a:pt x="161550" y="2315293"/>
                </a:lnTo>
                <a:lnTo>
                  <a:pt x="215401" y="2299418"/>
                </a:lnTo>
                <a:lnTo>
                  <a:pt x="269251" y="2283390"/>
                </a:lnTo>
                <a:lnTo>
                  <a:pt x="323101" y="2267198"/>
                </a:lnTo>
                <a:lnTo>
                  <a:pt x="376952" y="2250831"/>
                </a:lnTo>
                <a:lnTo>
                  <a:pt x="430802" y="2234274"/>
                </a:lnTo>
                <a:lnTo>
                  <a:pt x="484652" y="2217514"/>
                </a:lnTo>
                <a:lnTo>
                  <a:pt x="538503" y="2200536"/>
                </a:lnTo>
                <a:lnTo>
                  <a:pt x="592353" y="2183323"/>
                </a:lnTo>
                <a:lnTo>
                  <a:pt x="646203" y="2165858"/>
                </a:lnTo>
                <a:lnTo>
                  <a:pt x="700054" y="2148122"/>
                </a:lnTo>
                <a:lnTo>
                  <a:pt x="753904" y="2130093"/>
                </a:lnTo>
                <a:lnTo>
                  <a:pt x="807754" y="2111751"/>
                </a:lnTo>
                <a:lnTo>
                  <a:pt x="861605" y="2093073"/>
                </a:lnTo>
                <a:lnTo>
                  <a:pt x="915455" y="2074035"/>
                </a:lnTo>
                <a:lnTo>
                  <a:pt x="969305" y="2054610"/>
                </a:lnTo>
                <a:lnTo>
                  <a:pt x="1023156" y="2034772"/>
                </a:lnTo>
                <a:lnTo>
                  <a:pt x="1077006" y="2014494"/>
                </a:lnTo>
                <a:lnTo>
                  <a:pt x="1130856" y="1993747"/>
                </a:lnTo>
                <a:lnTo>
                  <a:pt x="1184706" y="1972503"/>
                </a:lnTo>
                <a:lnTo>
                  <a:pt x="1238557" y="1950734"/>
                </a:lnTo>
                <a:lnTo>
                  <a:pt x="1292407" y="1928412"/>
                </a:lnTo>
                <a:lnTo>
                  <a:pt x="1346257" y="1905510"/>
                </a:lnTo>
                <a:lnTo>
                  <a:pt x="1400108" y="1882003"/>
                </a:lnTo>
                <a:lnTo>
                  <a:pt x="1453958" y="1857868"/>
                </a:lnTo>
                <a:lnTo>
                  <a:pt x="1507808" y="1833086"/>
                </a:lnTo>
                <a:lnTo>
                  <a:pt x="1561659" y="1807641"/>
                </a:lnTo>
                <a:lnTo>
                  <a:pt x="1615509" y="1781520"/>
                </a:lnTo>
                <a:lnTo>
                  <a:pt x="1669359" y="1754715"/>
                </a:lnTo>
                <a:lnTo>
                  <a:pt x="1723210" y="1727223"/>
                </a:lnTo>
                <a:lnTo>
                  <a:pt x="1777060" y="1699047"/>
                </a:lnTo>
                <a:lnTo>
                  <a:pt x="1830910" y="1670191"/>
                </a:lnTo>
                <a:lnTo>
                  <a:pt x="1884761" y="1640669"/>
                </a:lnTo>
                <a:lnTo>
                  <a:pt x="1938611" y="1610494"/>
                </a:lnTo>
                <a:lnTo>
                  <a:pt x="1992461" y="1579685"/>
                </a:lnTo>
                <a:lnTo>
                  <a:pt x="2046312" y="1548264"/>
                </a:lnTo>
                <a:lnTo>
                  <a:pt x="2100162" y="1516256"/>
                </a:lnTo>
                <a:lnTo>
                  <a:pt x="2154012" y="1483686"/>
                </a:lnTo>
                <a:lnTo>
                  <a:pt x="2207862" y="1450583"/>
                </a:lnTo>
                <a:lnTo>
                  <a:pt x="2261713" y="1416975"/>
                </a:lnTo>
                <a:lnTo>
                  <a:pt x="2315563" y="1382889"/>
                </a:lnTo>
                <a:lnTo>
                  <a:pt x="2369413" y="1348355"/>
                </a:lnTo>
                <a:lnTo>
                  <a:pt x="2423264" y="1313400"/>
                </a:lnTo>
                <a:lnTo>
                  <a:pt x="2477114" y="1278051"/>
                </a:lnTo>
                <a:lnTo>
                  <a:pt x="2530964" y="1242334"/>
                </a:lnTo>
                <a:lnTo>
                  <a:pt x="2584815" y="1206274"/>
                </a:lnTo>
                <a:lnTo>
                  <a:pt x="2638665" y="1169894"/>
                </a:lnTo>
                <a:lnTo>
                  <a:pt x="2692515" y="1133216"/>
                </a:lnTo>
                <a:lnTo>
                  <a:pt x="2746366" y="1096260"/>
                </a:lnTo>
                <a:lnTo>
                  <a:pt x="2800216" y="1059047"/>
                </a:lnTo>
                <a:lnTo>
                  <a:pt x="2854066" y="1021594"/>
                </a:lnTo>
                <a:lnTo>
                  <a:pt x="2907917" y="983917"/>
                </a:lnTo>
                <a:lnTo>
                  <a:pt x="2961767" y="946034"/>
                </a:lnTo>
                <a:lnTo>
                  <a:pt x="3015617" y="907957"/>
                </a:lnTo>
                <a:lnTo>
                  <a:pt x="3069468" y="869701"/>
                </a:lnTo>
                <a:lnTo>
                  <a:pt x="3123318" y="831277"/>
                </a:lnTo>
                <a:lnTo>
                  <a:pt x="3177168" y="792697"/>
                </a:lnTo>
                <a:lnTo>
                  <a:pt x="3231019" y="753971"/>
                </a:lnTo>
                <a:lnTo>
                  <a:pt x="3284869" y="715110"/>
                </a:lnTo>
                <a:lnTo>
                  <a:pt x="3338719" y="676122"/>
                </a:lnTo>
                <a:lnTo>
                  <a:pt x="3392569" y="637016"/>
                </a:lnTo>
                <a:lnTo>
                  <a:pt x="3446420" y="597799"/>
                </a:lnTo>
                <a:lnTo>
                  <a:pt x="3500270" y="558477"/>
                </a:lnTo>
                <a:lnTo>
                  <a:pt x="3554120" y="519059"/>
                </a:lnTo>
                <a:lnTo>
                  <a:pt x="3607971" y="479549"/>
                </a:lnTo>
                <a:lnTo>
                  <a:pt x="3661821" y="439954"/>
                </a:lnTo>
                <a:lnTo>
                  <a:pt x="3715671" y="400278"/>
                </a:lnTo>
                <a:lnTo>
                  <a:pt x="3769522" y="360527"/>
                </a:lnTo>
                <a:lnTo>
                  <a:pt x="3823372" y="320704"/>
                </a:lnTo>
                <a:lnTo>
                  <a:pt x="3877222" y="280815"/>
                </a:lnTo>
                <a:lnTo>
                  <a:pt x="3931073" y="240862"/>
                </a:lnTo>
                <a:lnTo>
                  <a:pt x="3984923" y="200849"/>
                </a:lnTo>
                <a:lnTo>
                  <a:pt x="4038773" y="160780"/>
                </a:lnTo>
                <a:lnTo>
                  <a:pt x="4092624" y="120658"/>
                </a:lnTo>
                <a:lnTo>
                  <a:pt x="4146474" y="80485"/>
                </a:lnTo>
                <a:lnTo>
                  <a:pt x="4200324" y="40265"/>
                </a:lnTo>
                <a:lnTo>
                  <a:pt x="4254175" y="0"/>
                </a:lnTo>
                <a:lnTo>
                  <a:pt x="4254175" y="1480599"/>
                </a:lnTo>
                <a:lnTo>
                  <a:pt x="4200324" y="1494832"/>
                </a:lnTo>
                <a:lnTo>
                  <a:pt x="4146474" y="1509110"/>
                </a:lnTo>
                <a:lnTo>
                  <a:pt x="4092624" y="1523436"/>
                </a:lnTo>
                <a:lnTo>
                  <a:pt x="4038773" y="1537813"/>
                </a:lnTo>
                <a:lnTo>
                  <a:pt x="3984923" y="1552242"/>
                </a:lnTo>
                <a:lnTo>
                  <a:pt x="3931073" y="1566728"/>
                </a:lnTo>
                <a:lnTo>
                  <a:pt x="3877222" y="1581274"/>
                </a:lnTo>
                <a:lnTo>
                  <a:pt x="3823372" y="1595883"/>
                </a:lnTo>
                <a:lnTo>
                  <a:pt x="3769522" y="1610559"/>
                </a:lnTo>
                <a:lnTo>
                  <a:pt x="3715671" y="1625306"/>
                </a:lnTo>
                <a:lnTo>
                  <a:pt x="3661821" y="1640129"/>
                </a:lnTo>
                <a:lnTo>
                  <a:pt x="3607971" y="1655033"/>
                </a:lnTo>
                <a:lnTo>
                  <a:pt x="3554120" y="1670022"/>
                </a:lnTo>
                <a:lnTo>
                  <a:pt x="3500270" y="1685102"/>
                </a:lnTo>
                <a:lnTo>
                  <a:pt x="3446420" y="1700280"/>
                </a:lnTo>
                <a:lnTo>
                  <a:pt x="3392569" y="1715561"/>
                </a:lnTo>
                <a:lnTo>
                  <a:pt x="3338719" y="1730953"/>
                </a:lnTo>
                <a:lnTo>
                  <a:pt x="3284869" y="1746464"/>
                </a:lnTo>
                <a:lnTo>
                  <a:pt x="3231019" y="1762101"/>
                </a:lnTo>
                <a:lnTo>
                  <a:pt x="3177168" y="1777875"/>
                </a:lnTo>
                <a:lnTo>
                  <a:pt x="3123318" y="1793794"/>
                </a:lnTo>
                <a:lnTo>
                  <a:pt x="3069468" y="1809868"/>
                </a:lnTo>
                <a:lnTo>
                  <a:pt x="3015617" y="1826111"/>
                </a:lnTo>
                <a:lnTo>
                  <a:pt x="2961767" y="1842532"/>
                </a:lnTo>
                <a:lnTo>
                  <a:pt x="2907917" y="1859147"/>
                </a:lnTo>
                <a:lnTo>
                  <a:pt x="2854066" y="1875970"/>
                </a:lnTo>
                <a:lnTo>
                  <a:pt x="2800216" y="1893015"/>
                </a:lnTo>
                <a:lnTo>
                  <a:pt x="2746366" y="1910301"/>
                </a:lnTo>
                <a:lnTo>
                  <a:pt x="2692515" y="1927844"/>
                </a:lnTo>
                <a:lnTo>
                  <a:pt x="2638665" y="1945664"/>
                </a:lnTo>
                <a:lnTo>
                  <a:pt x="2584815" y="1963783"/>
                </a:lnTo>
                <a:lnTo>
                  <a:pt x="2530964" y="1982221"/>
                </a:lnTo>
                <a:lnTo>
                  <a:pt x="2477114" y="2001003"/>
                </a:lnTo>
                <a:lnTo>
                  <a:pt x="2423264" y="2020153"/>
                </a:lnTo>
                <a:lnTo>
                  <a:pt x="2369413" y="2039696"/>
                </a:lnTo>
                <a:lnTo>
                  <a:pt x="2315563" y="2059661"/>
                </a:lnTo>
                <a:lnTo>
                  <a:pt x="2261713" y="2080074"/>
                </a:lnTo>
                <a:lnTo>
                  <a:pt x="2207862" y="2100964"/>
                </a:lnTo>
                <a:lnTo>
                  <a:pt x="2154012" y="2122360"/>
                </a:lnTo>
                <a:lnTo>
                  <a:pt x="2100162" y="2144289"/>
                </a:lnTo>
                <a:lnTo>
                  <a:pt x="2046312" y="2166780"/>
                </a:lnTo>
                <a:lnTo>
                  <a:pt x="1992461" y="2189857"/>
                </a:lnTo>
                <a:lnTo>
                  <a:pt x="1938611" y="2213547"/>
                </a:lnTo>
                <a:lnTo>
                  <a:pt x="1884761" y="2237871"/>
                </a:lnTo>
                <a:lnTo>
                  <a:pt x="1830910" y="2262847"/>
                </a:lnTo>
                <a:lnTo>
                  <a:pt x="1777060" y="2288490"/>
                </a:lnTo>
                <a:lnTo>
                  <a:pt x="1723210" y="2314812"/>
                </a:lnTo>
                <a:lnTo>
                  <a:pt x="1669359" y="2341819"/>
                </a:lnTo>
                <a:lnTo>
                  <a:pt x="1615509" y="2369513"/>
                </a:lnTo>
                <a:lnTo>
                  <a:pt x="1561659" y="2397891"/>
                </a:lnTo>
                <a:lnTo>
                  <a:pt x="1507808" y="2426944"/>
                </a:lnTo>
                <a:lnTo>
                  <a:pt x="1453958" y="2456660"/>
                </a:lnTo>
                <a:lnTo>
                  <a:pt x="1400108" y="2487024"/>
                </a:lnTo>
                <a:lnTo>
                  <a:pt x="1346257" y="2518016"/>
                </a:lnTo>
                <a:lnTo>
                  <a:pt x="1292407" y="2549613"/>
                </a:lnTo>
                <a:lnTo>
                  <a:pt x="1238557" y="2581789"/>
                </a:lnTo>
                <a:lnTo>
                  <a:pt x="1184706" y="2614519"/>
                </a:lnTo>
                <a:lnTo>
                  <a:pt x="1130856" y="2647774"/>
                </a:lnTo>
                <a:lnTo>
                  <a:pt x="1077006" y="2681525"/>
                </a:lnTo>
                <a:lnTo>
                  <a:pt x="1023156" y="2715746"/>
                </a:lnTo>
                <a:lnTo>
                  <a:pt x="969305" y="2750407"/>
                </a:lnTo>
                <a:lnTo>
                  <a:pt x="915455" y="2785481"/>
                </a:lnTo>
                <a:lnTo>
                  <a:pt x="861605" y="2820941"/>
                </a:lnTo>
                <a:lnTo>
                  <a:pt x="807754" y="2856761"/>
                </a:lnTo>
                <a:lnTo>
                  <a:pt x="753904" y="2892918"/>
                </a:lnTo>
                <a:lnTo>
                  <a:pt x="700054" y="2929388"/>
                </a:lnTo>
                <a:lnTo>
                  <a:pt x="646203" y="2966150"/>
                </a:lnTo>
                <a:lnTo>
                  <a:pt x="592353" y="3003184"/>
                </a:lnTo>
                <a:lnTo>
                  <a:pt x="538503" y="3040470"/>
                </a:lnTo>
                <a:lnTo>
                  <a:pt x="484652" y="3077990"/>
                </a:lnTo>
                <a:lnTo>
                  <a:pt x="430802" y="3115729"/>
                </a:lnTo>
                <a:lnTo>
                  <a:pt x="376952" y="3153671"/>
                </a:lnTo>
                <a:lnTo>
                  <a:pt x="323101" y="3191802"/>
                </a:lnTo>
                <a:lnTo>
                  <a:pt x="269251" y="3230109"/>
                </a:lnTo>
                <a:lnTo>
                  <a:pt x="215401" y="3268580"/>
                </a:lnTo>
                <a:lnTo>
                  <a:pt x="161550" y="3307204"/>
                </a:lnTo>
                <a:lnTo>
                  <a:pt x="107700" y="3345970"/>
                </a:lnTo>
                <a:lnTo>
                  <a:pt x="53850" y="3384870"/>
                </a:lnTo>
                <a:lnTo>
                  <a:pt x="0" y="3423893"/>
                </a:lnTo>
                <a:close/>
              </a:path>
            </a:pathLst>
          </a:custGeom>
          <a:solidFill>
            <a:srgbClr val="999999">
              <a:alpha val="40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l27"/>
          <p:cNvSpPr/>
          <p:nvPr/>
        </p:nvSpPr>
        <p:spPr>
          <a:xfrm>
            <a:off x="928692" y="2937553"/>
            <a:ext cx="3439978" cy="1862143"/>
          </a:xfrm>
          <a:custGeom>
            <a:avLst/>
            <a:gdLst/>
            <a:ahLst/>
            <a:cxnLst/>
            <a:rect l="0" t="0" r="0" b="0"/>
            <a:pathLst>
              <a:path w="4254175" h="2152697">
                <a:moveTo>
                  <a:pt x="0" y="2152697"/>
                </a:moveTo>
                <a:lnTo>
                  <a:pt x="53850" y="2125447"/>
                </a:lnTo>
                <a:lnTo>
                  <a:pt x="107700" y="2098198"/>
                </a:lnTo>
                <a:lnTo>
                  <a:pt x="161550" y="2070949"/>
                </a:lnTo>
                <a:lnTo>
                  <a:pt x="215401" y="2043699"/>
                </a:lnTo>
                <a:lnTo>
                  <a:pt x="269251" y="2016450"/>
                </a:lnTo>
                <a:lnTo>
                  <a:pt x="323101" y="1989201"/>
                </a:lnTo>
                <a:lnTo>
                  <a:pt x="376952" y="1961951"/>
                </a:lnTo>
                <a:lnTo>
                  <a:pt x="430802" y="1934702"/>
                </a:lnTo>
                <a:lnTo>
                  <a:pt x="484652" y="1907453"/>
                </a:lnTo>
                <a:lnTo>
                  <a:pt x="538503" y="1880203"/>
                </a:lnTo>
                <a:lnTo>
                  <a:pt x="592353" y="1852954"/>
                </a:lnTo>
                <a:lnTo>
                  <a:pt x="646203" y="1825705"/>
                </a:lnTo>
                <a:lnTo>
                  <a:pt x="700054" y="1798455"/>
                </a:lnTo>
                <a:lnTo>
                  <a:pt x="753904" y="1771206"/>
                </a:lnTo>
                <a:lnTo>
                  <a:pt x="807754" y="1743957"/>
                </a:lnTo>
                <a:lnTo>
                  <a:pt x="861605" y="1716707"/>
                </a:lnTo>
                <a:lnTo>
                  <a:pt x="915455" y="1689458"/>
                </a:lnTo>
                <a:lnTo>
                  <a:pt x="969305" y="1662209"/>
                </a:lnTo>
                <a:lnTo>
                  <a:pt x="1023156" y="1634959"/>
                </a:lnTo>
                <a:lnTo>
                  <a:pt x="1077006" y="1607710"/>
                </a:lnTo>
                <a:lnTo>
                  <a:pt x="1130856" y="1580461"/>
                </a:lnTo>
                <a:lnTo>
                  <a:pt x="1184706" y="1553211"/>
                </a:lnTo>
                <a:lnTo>
                  <a:pt x="1238557" y="1525962"/>
                </a:lnTo>
                <a:lnTo>
                  <a:pt x="1292407" y="1498713"/>
                </a:lnTo>
                <a:lnTo>
                  <a:pt x="1346257" y="1471463"/>
                </a:lnTo>
                <a:lnTo>
                  <a:pt x="1400108" y="1444214"/>
                </a:lnTo>
                <a:lnTo>
                  <a:pt x="1453958" y="1416965"/>
                </a:lnTo>
                <a:lnTo>
                  <a:pt x="1507808" y="1389715"/>
                </a:lnTo>
                <a:lnTo>
                  <a:pt x="1561659" y="1362466"/>
                </a:lnTo>
                <a:lnTo>
                  <a:pt x="1615509" y="1335217"/>
                </a:lnTo>
                <a:lnTo>
                  <a:pt x="1669359" y="1307967"/>
                </a:lnTo>
                <a:lnTo>
                  <a:pt x="1723210" y="1280718"/>
                </a:lnTo>
                <a:lnTo>
                  <a:pt x="1777060" y="1253469"/>
                </a:lnTo>
                <a:lnTo>
                  <a:pt x="1830910" y="1226219"/>
                </a:lnTo>
                <a:lnTo>
                  <a:pt x="1884761" y="1198970"/>
                </a:lnTo>
                <a:lnTo>
                  <a:pt x="1938611" y="1171721"/>
                </a:lnTo>
                <a:lnTo>
                  <a:pt x="1992461" y="1144471"/>
                </a:lnTo>
                <a:lnTo>
                  <a:pt x="2046312" y="1117222"/>
                </a:lnTo>
                <a:lnTo>
                  <a:pt x="2100162" y="1089973"/>
                </a:lnTo>
                <a:lnTo>
                  <a:pt x="2154012" y="1062723"/>
                </a:lnTo>
                <a:lnTo>
                  <a:pt x="2207862" y="1035474"/>
                </a:lnTo>
                <a:lnTo>
                  <a:pt x="2261713" y="1008225"/>
                </a:lnTo>
                <a:lnTo>
                  <a:pt x="2315563" y="980975"/>
                </a:lnTo>
                <a:lnTo>
                  <a:pt x="2369413" y="953726"/>
                </a:lnTo>
                <a:lnTo>
                  <a:pt x="2423264" y="926477"/>
                </a:lnTo>
                <a:lnTo>
                  <a:pt x="2477114" y="899227"/>
                </a:lnTo>
                <a:lnTo>
                  <a:pt x="2530964" y="871978"/>
                </a:lnTo>
                <a:lnTo>
                  <a:pt x="2584815" y="844729"/>
                </a:lnTo>
                <a:lnTo>
                  <a:pt x="2638665" y="817479"/>
                </a:lnTo>
                <a:lnTo>
                  <a:pt x="2692515" y="790230"/>
                </a:lnTo>
                <a:lnTo>
                  <a:pt x="2746366" y="762981"/>
                </a:lnTo>
                <a:lnTo>
                  <a:pt x="2800216" y="735731"/>
                </a:lnTo>
                <a:lnTo>
                  <a:pt x="2854066" y="708482"/>
                </a:lnTo>
                <a:lnTo>
                  <a:pt x="2907917" y="681233"/>
                </a:lnTo>
                <a:lnTo>
                  <a:pt x="2961767" y="653983"/>
                </a:lnTo>
                <a:lnTo>
                  <a:pt x="3015617" y="626734"/>
                </a:lnTo>
                <a:lnTo>
                  <a:pt x="3069468" y="599485"/>
                </a:lnTo>
                <a:lnTo>
                  <a:pt x="3123318" y="572235"/>
                </a:lnTo>
                <a:lnTo>
                  <a:pt x="3177168" y="544986"/>
                </a:lnTo>
                <a:lnTo>
                  <a:pt x="3231019" y="517737"/>
                </a:lnTo>
                <a:lnTo>
                  <a:pt x="3284869" y="490487"/>
                </a:lnTo>
                <a:lnTo>
                  <a:pt x="3338719" y="463238"/>
                </a:lnTo>
                <a:lnTo>
                  <a:pt x="3392569" y="435989"/>
                </a:lnTo>
                <a:lnTo>
                  <a:pt x="3446420" y="408739"/>
                </a:lnTo>
                <a:lnTo>
                  <a:pt x="3500270" y="381490"/>
                </a:lnTo>
                <a:lnTo>
                  <a:pt x="3554120" y="354241"/>
                </a:lnTo>
                <a:lnTo>
                  <a:pt x="3607971" y="326991"/>
                </a:lnTo>
                <a:lnTo>
                  <a:pt x="3661821" y="299742"/>
                </a:lnTo>
                <a:lnTo>
                  <a:pt x="3715671" y="272493"/>
                </a:lnTo>
                <a:lnTo>
                  <a:pt x="3769522" y="245243"/>
                </a:lnTo>
                <a:lnTo>
                  <a:pt x="3823372" y="217994"/>
                </a:lnTo>
                <a:lnTo>
                  <a:pt x="3877222" y="190745"/>
                </a:lnTo>
                <a:lnTo>
                  <a:pt x="3931073" y="163495"/>
                </a:lnTo>
                <a:lnTo>
                  <a:pt x="3984923" y="136246"/>
                </a:lnTo>
                <a:lnTo>
                  <a:pt x="4038773" y="108997"/>
                </a:lnTo>
                <a:lnTo>
                  <a:pt x="4092624" y="81747"/>
                </a:lnTo>
                <a:lnTo>
                  <a:pt x="4146474" y="54498"/>
                </a:lnTo>
                <a:lnTo>
                  <a:pt x="4200324" y="27249"/>
                </a:lnTo>
                <a:lnTo>
                  <a:pt x="4254175" y="0"/>
                </a:lnTo>
              </a:path>
            </a:pathLst>
          </a:custGeom>
          <a:ln w="27101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pl30"/>
          <p:cNvSpPr/>
          <p:nvPr/>
        </p:nvSpPr>
        <p:spPr>
          <a:xfrm>
            <a:off x="756693" y="2129691"/>
            <a:ext cx="0" cy="3684598"/>
          </a:xfrm>
          <a:custGeom>
            <a:avLst/>
            <a:gdLst/>
            <a:ahLst/>
            <a:cxnLst/>
            <a:rect l="0" t="0" r="0" b="0"/>
            <a:pathLst>
              <a:path h="4259512">
                <a:moveTo>
                  <a:pt x="0" y="4259512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x31"/>
          <p:cNvSpPr/>
          <p:nvPr/>
        </p:nvSpPr>
        <p:spPr>
          <a:xfrm>
            <a:off x="576188" y="5176362"/>
            <a:ext cx="61615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0" name="tx32"/>
          <p:cNvSpPr/>
          <p:nvPr/>
        </p:nvSpPr>
        <p:spPr>
          <a:xfrm>
            <a:off x="514571" y="4220936"/>
            <a:ext cx="123232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1" name="tx33"/>
          <p:cNvSpPr/>
          <p:nvPr/>
        </p:nvSpPr>
        <p:spPr>
          <a:xfrm>
            <a:off x="514571" y="3265511"/>
            <a:ext cx="123232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42" name="tx34"/>
          <p:cNvSpPr/>
          <p:nvPr/>
        </p:nvSpPr>
        <p:spPr>
          <a:xfrm>
            <a:off x="514571" y="2310085"/>
            <a:ext cx="123232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3" name="pl35"/>
          <p:cNvSpPr/>
          <p:nvPr/>
        </p:nvSpPr>
        <p:spPr>
          <a:xfrm>
            <a:off x="720885" y="5220305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l36"/>
          <p:cNvSpPr/>
          <p:nvPr/>
        </p:nvSpPr>
        <p:spPr>
          <a:xfrm>
            <a:off x="720885" y="4264880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pl37"/>
          <p:cNvSpPr/>
          <p:nvPr/>
        </p:nvSpPr>
        <p:spPr>
          <a:xfrm>
            <a:off x="720885" y="3309454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pl38"/>
          <p:cNvSpPr/>
          <p:nvPr/>
        </p:nvSpPr>
        <p:spPr>
          <a:xfrm>
            <a:off x="720885" y="2354029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pl39"/>
          <p:cNvSpPr/>
          <p:nvPr/>
        </p:nvSpPr>
        <p:spPr>
          <a:xfrm>
            <a:off x="756693" y="5814289"/>
            <a:ext cx="3783976" cy="0"/>
          </a:xfrm>
          <a:custGeom>
            <a:avLst/>
            <a:gdLst/>
            <a:ahLst/>
            <a:cxnLst/>
            <a:rect l="0" t="0" r="0" b="0"/>
            <a:pathLst>
              <a:path w="4679592">
                <a:moveTo>
                  <a:pt x="0" y="0"/>
                </a:moveTo>
                <a:lnTo>
                  <a:pt x="4679592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pl40"/>
          <p:cNvSpPr/>
          <p:nvPr/>
        </p:nvSpPr>
        <p:spPr>
          <a:xfrm>
            <a:off x="772820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pl41"/>
          <p:cNvSpPr/>
          <p:nvPr/>
        </p:nvSpPr>
        <p:spPr>
          <a:xfrm>
            <a:off x="1611768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pl42"/>
          <p:cNvSpPr/>
          <p:nvPr/>
        </p:nvSpPr>
        <p:spPr>
          <a:xfrm>
            <a:off x="2450715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pl43"/>
          <p:cNvSpPr/>
          <p:nvPr/>
        </p:nvSpPr>
        <p:spPr>
          <a:xfrm>
            <a:off x="3289662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l44"/>
          <p:cNvSpPr/>
          <p:nvPr/>
        </p:nvSpPr>
        <p:spPr>
          <a:xfrm>
            <a:off x="4128610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x45"/>
          <p:cNvSpPr/>
          <p:nvPr/>
        </p:nvSpPr>
        <p:spPr>
          <a:xfrm>
            <a:off x="695800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54" name="tx46"/>
          <p:cNvSpPr/>
          <p:nvPr/>
        </p:nvSpPr>
        <p:spPr>
          <a:xfrm>
            <a:off x="1534747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5.0</a:t>
            </a:r>
          </a:p>
        </p:txBody>
      </p:sp>
      <p:sp>
        <p:nvSpPr>
          <p:cNvPr id="55" name="tx47"/>
          <p:cNvSpPr/>
          <p:nvPr/>
        </p:nvSpPr>
        <p:spPr>
          <a:xfrm>
            <a:off x="2373695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7.5</a:t>
            </a:r>
          </a:p>
        </p:txBody>
      </p:sp>
      <p:sp>
        <p:nvSpPr>
          <p:cNvPr id="56" name="tx48"/>
          <p:cNvSpPr/>
          <p:nvPr/>
        </p:nvSpPr>
        <p:spPr>
          <a:xfrm>
            <a:off x="3181834" y="5947344"/>
            <a:ext cx="215656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57" name="tx49"/>
          <p:cNvSpPr/>
          <p:nvPr/>
        </p:nvSpPr>
        <p:spPr>
          <a:xfrm>
            <a:off x="4020781" y="5947344"/>
            <a:ext cx="215656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12.5</a:t>
            </a:r>
          </a:p>
        </p:txBody>
      </p:sp>
      <p:sp>
        <p:nvSpPr>
          <p:cNvPr id="58" name="tx50"/>
          <p:cNvSpPr/>
          <p:nvPr/>
        </p:nvSpPr>
        <p:spPr>
          <a:xfrm>
            <a:off x="2328424" y="6171596"/>
            <a:ext cx="640512" cy="125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r>
              <a:rPr lang="fi-FI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CIII SR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(mg/kg/day)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x51"/>
          <p:cNvSpPr/>
          <p:nvPr/>
        </p:nvSpPr>
        <p:spPr>
          <a:xfrm rot="16200000">
            <a:off x="81193" y="3789424"/>
            <a:ext cx="496250" cy="117456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</a:t>
            </a: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-III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(mg/dl)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pt57"/>
          <p:cNvSpPr/>
          <p:nvPr/>
        </p:nvSpPr>
        <p:spPr>
          <a:xfrm>
            <a:off x="5906131" y="3396955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pt58"/>
          <p:cNvSpPr/>
          <p:nvPr/>
        </p:nvSpPr>
        <p:spPr>
          <a:xfrm>
            <a:off x="6895464" y="3567636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pt59"/>
          <p:cNvSpPr/>
          <p:nvPr/>
        </p:nvSpPr>
        <p:spPr>
          <a:xfrm>
            <a:off x="7400999" y="5607748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pt60"/>
          <p:cNvSpPr/>
          <p:nvPr/>
        </p:nvSpPr>
        <p:spPr>
          <a:xfrm>
            <a:off x="5714211" y="4301136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pt61"/>
          <p:cNvSpPr/>
          <p:nvPr/>
        </p:nvSpPr>
        <p:spPr>
          <a:xfrm>
            <a:off x="5689729" y="4418577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t63"/>
          <p:cNvSpPr/>
          <p:nvPr/>
        </p:nvSpPr>
        <p:spPr>
          <a:xfrm>
            <a:off x="6763319" y="3847480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pt64"/>
          <p:cNvSpPr/>
          <p:nvPr/>
        </p:nvSpPr>
        <p:spPr>
          <a:xfrm>
            <a:off x="7567780" y="3776792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pt65"/>
          <p:cNvSpPr/>
          <p:nvPr/>
        </p:nvSpPr>
        <p:spPr>
          <a:xfrm>
            <a:off x="6237780" y="3798714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pt66"/>
          <p:cNvSpPr/>
          <p:nvPr/>
        </p:nvSpPr>
        <p:spPr>
          <a:xfrm>
            <a:off x="5386085" y="3719078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pt67"/>
          <p:cNvSpPr/>
          <p:nvPr/>
        </p:nvSpPr>
        <p:spPr>
          <a:xfrm>
            <a:off x="6178484" y="3585979"/>
            <a:ext cx="73020" cy="78115"/>
          </a:xfrm>
          <a:prstGeom prst="ellipse">
            <a:avLst/>
          </a:prstGeom>
          <a:solidFill>
            <a:srgbClr val="F8766D">
              <a:alpha val="100000"/>
            </a:srgbClr>
          </a:solidFill>
          <a:ln w="9000" cap="rnd">
            <a:solidFill>
              <a:srgbClr val="F8766D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pt68"/>
          <p:cNvSpPr/>
          <p:nvPr/>
        </p:nvSpPr>
        <p:spPr>
          <a:xfrm>
            <a:off x="7308981" y="2739286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pt72"/>
          <p:cNvSpPr/>
          <p:nvPr/>
        </p:nvSpPr>
        <p:spPr>
          <a:xfrm>
            <a:off x="6545782" y="2258114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t73"/>
          <p:cNvSpPr/>
          <p:nvPr/>
        </p:nvSpPr>
        <p:spPr>
          <a:xfrm>
            <a:off x="6616423" y="3164085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pt74"/>
          <p:cNvSpPr/>
          <p:nvPr/>
        </p:nvSpPr>
        <p:spPr>
          <a:xfrm>
            <a:off x="6408023" y="3099885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pt76"/>
          <p:cNvSpPr/>
          <p:nvPr/>
        </p:nvSpPr>
        <p:spPr>
          <a:xfrm>
            <a:off x="7449845" y="4246555"/>
            <a:ext cx="73020" cy="78115"/>
          </a:xfrm>
          <a:prstGeom prst="ellipse">
            <a:avLst/>
          </a:prstGeom>
          <a:solidFill>
            <a:srgbClr val="00BFC4">
              <a:alpha val="100000"/>
            </a:srgbClr>
          </a:solidFill>
          <a:ln w="9000" cap="rnd">
            <a:solidFill>
              <a:srgbClr val="00BFC4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pt77"/>
          <p:cNvSpPr/>
          <p:nvPr/>
        </p:nvSpPr>
        <p:spPr>
          <a:xfrm>
            <a:off x="6437641" y="2329697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pt78"/>
          <p:cNvSpPr/>
          <p:nvPr/>
        </p:nvSpPr>
        <p:spPr>
          <a:xfrm>
            <a:off x="6205833" y="3109280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pg79"/>
          <p:cNvSpPr/>
          <p:nvPr/>
        </p:nvSpPr>
        <p:spPr>
          <a:xfrm>
            <a:off x="5236478" y="2551840"/>
            <a:ext cx="3439978" cy="2891439"/>
          </a:xfrm>
          <a:custGeom>
            <a:avLst/>
            <a:gdLst/>
            <a:ahLst/>
            <a:cxnLst/>
            <a:rect l="0" t="0" r="0" b="0"/>
            <a:pathLst>
              <a:path w="4254175" h="3342595">
                <a:moveTo>
                  <a:pt x="0" y="0"/>
                </a:moveTo>
                <a:lnTo>
                  <a:pt x="53850" y="36610"/>
                </a:lnTo>
                <a:lnTo>
                  <a:pt x="107700" y="73063"/>
                </a:lnTo>
                <a:lnTo>
                  <a:pt x="161550" y="109346"/>
                </a:lnTo>
                <a:lnTo>
                  <a:pt x="215401" y="145448"/>
                </a:lnTo>
                <a:lnTo>
                  <a:pt x="269251" y="181355"/>
                </a:lnTo>
                <a:lnTo>
                  <a:pt x="323101" y="217053"/>
                </a:lnTo>
                <a:lnTo>
                  <a:pt x="376952" y="252525"/>
                </a:lnTo>
                <a:lnTo>
                  <a:pt x="430802" y="287754"/>
                </a:lnTo>
                <a:lnTo>
                  <a:pt x="484652" y="322722"/>
                </a:lnTo>
                <a:lnTo>
                  <a:pt x="538503" y="357409"/>
                </a:lnTo>
                <a:lnTo>
                  <a:pt x="592353" y="391790"/>
                </a:lnTo>
                <a:lnTo>
                  <a:pt x="646203" y="425844"/>
                </a:lnTo>
                <a:lnTo>
                  <a:pt x="700054" y="459542"/>
                </a:lnTo>
                <a:lnTo>
                  <a:pt x="753904" y="492856"/>
                </a:lnTo>
                <a:lnTo>
                  <a:pt x="807754" y="525756"/>
                </a:lnTo>
                <a:lnTo>
                  <a:pt x="861605" y="558207"/>
                </a:lnTo>
                <a:lnTo>
                  <a:pt x="915455" y="590173"/>
                </a:lnTo>
                <a:lnTo>
                  <a:pt x="969305" y="621616"/>
                </a:lnTo>
                <a:lnTo>
                  <a:pt x="1023156" y="652494"/>
                </a:lnTo>
                <a:lnTo>
                  <a:pt x="1077006" y="682762"/>
                </a:lnTo>
                <a:lnTo>
                  <a:pt x="1130856" y="712375"/>
                </a:lnTo>
                <a:lnTo>
                  <a:pt x="1184706" y="741283"/>
                </a:lnTo>
                <a:lnTo>
                  <a:pt x="1238557" y="769436"/>
                </a:lnTo>
                <a:lnTo>
                  <a:pt x="1292407" y="796782"/>
                </a:lnTo>
                <a:lnTo>
                  <a:pt x="1346257" y="823269"/>
                </a:lnTo>
                <a:lnTo>
                  <a:pt x="1400108" y="848845"/>
                </a:lnTo>
                <a:lnTo>
                  <a:pt x="1453958" y="873459"/>
                </a:lnTo>
                <a:lnTo>
                  <a:pt x="1507808" y="897064"/>
                </a:lnTo>
                <a:lnTo>
                  <a:pt x="1561659" y="919615"/>
                </a:lnTo>
                <a:lnTo>
                  <a:pt x="1615509" y="941073"/>
                </a:lnTo>
                <a:lnTo>
                  <a:pt x="1669359" y="961407"/>
                </a:lnTo>
                <a:lnTo>
                  <a:pt x="1723210" y="980591"/>
                </a:lnTo>
                <a:lnTo>
                  <a:pt x="1777060" y="998609"/>
                </a:lnTo>
                <a:lnTo>
                  <a:pt x="1830910" y="1015454"/>
                </a:lnTo>
                <a:lnTo>
                  <a:pt x="1884761" y="1031128"/>
                </a:lnTo>
                <a:lnTo>
                  <a:pt x="1938611" y="1045643"/>
                </a:lnTo>
                <a:lnTo>
                  <a:pt x="1992461" y="1059019"/>
                </a:lnTo>
                <a:lnTo>
                  <a:pt x="2046312" y="1071284"/>
                </a:lnTo>
                <a:lnTo>
                  <a:pt x="2100162" y="1082476"/>
                </a:lnTo>
                <a:lnTo>
                  <a:pt x="2154012" y="1092634"/>
                </a:lnTo>
                <a:lnTo>
                  <a:pt x="2207862" y="1101806"/>
                </a:lnTo>
                <a:lnTo>
                  <a:pt x="2261713" y="1110040"/>
                </a:lnTo>
                <a:lnTo>
                  <a:pt x="2315563" y="1117388"/>
                </a:lnTo>
                <a:lnTo>
                  <a:pt x="2369413" y="1123903"/>
                </a:lnTo>
                <a:lnTo>
                  <a:pt x="2423264" y="1129635"/>
                </a:lnTo>
                <a:lnTo>
                  <a:pt x="2477114" y="1134637"/>
                </a:lnTo>
                <a:lnTo>
                  <a:pt x="2530964" y="1138957"/>
                </a:lnTo>
                <a:lnTo>
                  <a:pt x="2584815" y="1142645"/>
                </a:lnTo>
                <a:lnTo>
                  <a:pt x="2638665" y="1145745"/>
                </a:lnTo>
                <a:lnTo>
                  <a:pt x="2692515" y="1148301"/>
                </a:lnTo>
                <a:lnTo>
                  <a:pt x="2746366" y="1150352"/>
                </a:lnTo>
                <a:lnTo>
                  <a:pt x="2800216" y="1151936"/>
                </a:lnTo>
                <a:lnTo>
                  <a:pt x="2854066" y="1153088"/>
                </a:lnTo>
                <a:lnTo>
                  <a:pt x="2907917" y="1153841"/>
                </a:lnTo>
                <a:lnTo>
                  <a:pt x="2961767" y="1154224"/>
                </a:lnTo>
                <a:lnTo>
                  <a:pt x="3015617" y="1154265"/>
                </a:lnTo>
                <a:lnTo>
                  <a:pt x="3069468" y="1153990"/>
                </a:lnTo>
                <a:lnTo>
                  <a:pt x="3123318" y="1153421"/>
                </a:lnTo>
                <a:lnTo>
                  <a:pt x="3177168" y="1152580"/>
                </a:lnTo>
                <a:lnTo>
                  <a:pt x="3231019" y="1151487"/>
                </a:lnTo>
                <a:lnTo>
                  <a:pt x="3284869" y="1150160"/>
                </a:lnTo>
                <a:lnTo>
                  <a:pt x="3338719" y="1148616"/>
                </a:lnTo>
                <a:lnTo>
                  <a:pt x="3392569" y="1146869"/>
                </a:lnTo>
                <a:lnTo>
                  <a:pt x="3446420" y="1144934"/>
                </a:lnTo>
                <a:lnTo>
                  <a:pt x="3500270" y="1142823"/>
                </a:lnTo>
                <a:lnTo>
                  <a:pt x="3554120" y="1140549"/>
                </a:lnTo>
                <a:lnTo>
                  <a:pt x="3607971" y="1138122"/>
                </a:lnTo>
                <a:lnTo>
                  <a:pt x="3661821" y="1135552"/>
                </a:lnTo>
                <a:lnTo>
                  <a:pt x="3715671" y="1132848"/>
                </a:lnTo>
                <a:lnTo>
                  <a:pt x="3769522" y="1130020"/>
                </a:lnTo>
                <a:lnTo>
                  <a:pt x="3823372" y="1127074"/>
                </a:lnTo>
                <a:lnTo>
                  <a:pt x="3877222" y="1124018"/>
                </a:lnTo>
                <a:lnTo>
                  <a:pt x="3931073" y="1120858"/>
                </a:lnTo>
                <a:lnTo>
                  <a:pt x="3984923" y="1117601"/>
                </a:lnTo>
                <a:lnTo>
                  <a:pt x="4038773" y="1114253"/>
                </a:lnTo>
                <a:lnTo>
                  <a:pt x="4092624" y="1110819"/>
                </a:lnTo>
                <a:lnTo>
                  <a:pt x="4146474" y="1107303"/>
                </a:lnTo>
                <a:lnTo>
                  <a:pt x="4200324" y="1103711"/>
                </a:lnTo>
                <a:lnTo>
                  <a:pt x="4254175" y="1100046"/>
                </a:lnTo>
                <a:lnTo>
                  <a:pt x="4254175" y="3342595"/>
                </a:lnTo>
                <a:lnTo>
                  <a:pt x="4200324" y="3304674"/>
                </a:lnTo>
                <a:lnTo>
                  <a:pt x="4146474" y="3266826"/>
                </a:lnTo>
                <a:lnTo>
                  <a:pt x="4092624" y="3229054"/>
                </a:lnTo>
                <a:lnTo>
                  <a:pt x="4038773" y="3191364"/>
                </a:lnTo>
                <a:lnTo>
                  <a:pt x="3984923" y="3153760"/>
                </a:lnTo>
                <a:lnTo>
                  <a:pt x="3931073" y="3116247"/>
                </a:lnTo>
                <a:lnTo>
                  <a:pt x="3877222" y="3078832"/>
                </a:lnTo>
                <a:lnTo>
                  <a:pt x="3823372" y="3041520"/>
                </a:lnTo>
                <a:lnTo>
                  <a:pt x="3769522" y="3004318"/>
                </a:lnTo>
                <a:lnTo>
                  <a:pt x="3715671" y="2967233"/>
                </a:lnTo>
                <a:lnTo>
                  <a:pt x="3661821" y="2930274"/>
                </a:lnTo>
                <a:lnTo>
                  <a:pt x="3607971" y="2893448"/>
                </a:lnTo>
                <a:lnTo>
                  <a:pt x="3554120" y="2856765"/>
                </a:lnTo>
                <a:lnTo>
                  <a:pt x="3500270" y="2820234"/>
                </a:lnTo>
                <a:lnTo>
                  <a:pt x="3446420" y="2783868"/>
                </a:lnTo>
                <a:lnTo>
                  <a:pt x="3392569" y="2747677"/>
                </a:lnTo>
                <a:lnTo>
                  <a:pt x="3338719" y="2711674"/>
                </a:lnTo>
                <a:lnTo>
                  <a:pt x="3284869" y="2675874"/>
                </a:lnTo>
                <a:lnTo>
                  <a:pt x="3231019" y="2640291"/>
                </a:lnTo>
                <a:lnTo>
                  <a:pt x="3177168" y="2604942"/>
                </a:lnTo>
                <a:lnTo>
                  <a:pt x="3123318" y="2569845"/>
                </a:lnTo>
                <a:lnTo>
                  <a:pt x="3069468" y="2535020"/>
                </a:lnTo>
                <a:lnTo>
                  <a:pt x="3015617" y="2500489"/>
                </a:lnTo>
                <a:lnTo>
                  <a:pt x="2961767" y="2466274"/>
                </a:lnTo>
                <a:lnTo>
                  <a:pt x="2907917" y="2432401"/>
                </a:lnTo>
                <a:lnTo>
                  <a:pt x="2854066" y="2398898"/>
                </a:lnTo>
                <a:lnTo>
                  <a:pt x="2800216" y="2365794"/>
                </a:lnTo>
                <a:lnTo>
                  <a:pt x="2746366" y="2333122"/>
                </a:lnTo>
                <a:lnTo>
                  <a:pt x="2692515" y="2300917"/>
                </a:lnTo>
                <a:lnTo>
                  <a:pt x="2638665" y="2269217"/>
                </a:lnTo>
                <a:lnTo>
                  <a:pt x="2584815" y="2238061"/>
                </a:lnTo>
                <a:lnTo>
                  <a:pt x="2530964" y="2207493"/>
                </a:lnTo>
                <a:lnTo>
                  <a:pt x="2477114" y="2177558"/>
                </a:lnTo>
                <a:lnTo>
                  <a:pt x="2423264" y="2148304"/>
                </a:lnTo>
                <a:lnTo>
                  <a:pt x="2369413" y="2119780"/>
                </a:lnTo>
                <a:lnTo>
                  <a:pt x="2315563" y="2092038"/>
                </a:lnTo>
                <a:lnTo>
                  <a:pt x="2261713" y="2065130"/>
                </a:lnTo>
                <a:lnTo>
                  <a:pt x="2207862" y="2039109"/>
                </a:lnTo>
                <a:lnTo>
                  <a:pt x="2154012" y="2014024"/>
                </a:lnTo>
                <a:lnTo>
                  <a:pt x="2100162" y="1989927"/>
                </a:lnTo>
                <a:lnTo>
                  <a:pt x="2046312" y="1966863"/>
                </a:lnTo>
                <a:lnTo>
                  <a:pt x="1992461" y="1944872"/>
                </a:lnTo>
                <a:lnTo>
                  <a:pt x="1938611" y="1923993"/>
                </a:lnTo>
                <a:lnTo>
                  <a:pt x="1884761" y="1904251"/>
                </a:lnTo>
                <a:lnTo>
                  <a:pt x="1830910" y="1885669"/>
                </a:lnTo>
                <a:lnTo>
                  <a:pt x="1777060" y="1868258"/>
                </a:lnTo>
                <a:lnTo>
                  <a:pt x="1723210" y="1852020"/>
                </a:lnTo>
                <a:lnTo>
                  <a:pt x="1669359" y="1836948"/>
                </a:lnTo>
                <a:lnTo>
                  <a:pt x="1615509" y="1823026"/>
                </a:lnTo>
                <a:lnTo>
                  <a:pt x="1561659" y="1810229"/>
                </a:lnTo>
                <a:lnTo>
                  <a:pt x="1507808" y="1798524"/>
                </a:lnTo>
                <a:lnTo>
                  <a:pt x="1453958" y="1787873"/>
                </a:lnTo>
                <a:lnTo>
                  <a:pt x="1400108" y="1778231"/>
                </a:lnTo>
                <a:lnTo>
                  <a:pt x="1346257" y="1769551"/>
                </a:lnTo>
                <a:lnTo>
                  <a:pt x="1292407" y="1761782"/>
                </a:lnTo>
                <a:lnTo>
                  <a:pt x="1238557" y="1754872"/>
                </a:lnTo>
                <a:lnTo>
                  <a:pt x="1184706" y="1748769"/>
                </a:lnTo>
                <a:lnTo>
                  <a:pt x="1130856" y="1743421"/>
                </a:lnTo>
                <a:lnTo>
                  <a:pt x="1077006" y="1738778"/>
                </a:lnTo>
                <a:lnTo>
                  <a:pt x="1023156" y="1734790"/>
                </a:lnTo>
                <a:lnTo>
                  <a:pt x="969305" y="1731412"/>
                </a:lnTo>
                <a:lnTo>
                  <a:pt x="915455" y="1728599"/>
                </a:lnTo>
                <a:lnTo>
                  <a:pt x="861605" y="1726309"/>
                </a:lnTo>
                <a:lnTo>
                  <a:pt x="807754" y="1724505"/>
                </a:lnTo>
                <a:lnTo>
                  <a:pt x="753904" y="1723148"/>
                </a:lnTo>
                <a:lnTo>
                  <a:pt x="700054" y="1722207"/>
                </a:lnTo>
                <a:lnTo>
                  <a:pt x="646203" y="1721649"/>
                </a:lnTo>
                <a:lnTo>
                  <a:pt x="592353" y="1721446"/>
                </a:lnTo>
                <a:lnTo>
                  <a:pt x="538503" y="1721572"/>
                </a:lnTo>
                <a:lnTo>
                  <a:pt x="484652" y="1722002"/>
                </a:lnTo>
                <a:lnTo>
                  <a:pt x="430802" y="1722714"/>
                </a:lnTo>
                <a:lnTo>
                  <a:pt x="376952" y="1723688"/>
                </a:lnTo>
                <a:lnTo>
                  <a:pt x="323101" y="1724904"/>
                </a:lnTo>
                <a:lnTo>
                  <a:pt x="269251" y="1726346"/>
                </a:lnTo>
                <a:lnTo>
                  <a:pt x="215401" y="1727997"/>
                </a:lnTo>
                <a:lnTo>
                  <a:pt x="161550" y="1729843"/>
                </a:lnTo>
                <a:lnTo>
                  <a:pt x="107700" y="1731870"/>
                </a:lnTo>
                <a:lnTo>
                  <a:pt x="53850" y="1734067"/>
                </a:lnTo>
                <a:lnTo>
                  <a:pt x="0" y="1736421"/>
                </a:lnTo>
                <a:close/>
              </a:path>
            </a:pathLst>
          </a:custGeom>
          <a:solidFill>
            <a:srgbClr val="999999">
              <a:alpha val="40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pl80"/>
          <p:cNvSpPr/>
          <p:nvPr/>
        </p:nvSpPr>
        <p:spPr>
          <a:xfrm>
            <a:off x="5254024" y="3302867"/>
            <a:ext cx="3439978" cy="1170477"/>
          </a:xfrm>
          <a:custGeom>
            <a:avLst/>
            <a:gdLst/>
            <a:ahLst/>
            <a:cxnLst/>
            <a:rect l="0" t="0" r="0" b="0"/>
            <a:pathLst>
              <a:path w="4254175" h="1353109">
                <a:moveTo>
                  <a:pt x="0" y="0"/>
                </a:moveTo>
                <a:lnTo>
                  <a:pt x="53850" y="17127"/>
                </a:lnTo>
                <a:lnTo>
                  <a:pt x="107700" y="34255"/>
                </a:lnTo>
                <a:lnTo>
                  <a:pt x="161550" y="51383"/>
                </a:lnTo>
                <a:lnTo>
                  <a:pt x="215401" y="68511"/>
                </a:lnTo>
                <a:lnTo>
                  <a:pt x="269251" y="85639"/>
                </a:lnTo>
                <a:lnTo>
                  <a:pt x="323101" y="102767"/>
                </a:lnTo>
                <a:lnTo>
                  <a:pt x="376952" y="119895"/>
                </a:lnTo>
                <a:lnTo>
                  <a:pt x="430802" y="137023"/>
                </a:lnTo>
                <a:lnTo>
                  <a:pt x="484652" y="154151"/>
                </a:lnTo>
                <a:lnTo>
                  <a:pt x="538503" y="171279"/>
                </a:lnTo>
                <a:lnTo>
                  <a:pt x="592353" y="188407"/>
                </a:lnTo>
                <a:lnTo>
                  <a:pt x="646203" y="205535"/>
                </a:lnTo>
                <a:lnTo>
                  <a:pt x="700054" y="222663"/>
                </a:lnTo>
                <a:lnTo>
                  <a:pt x="753904" y="239791"/>
                </a:lnTo>
                <a:lnTo>
                  <a:pt x="807754" y="256919"/>
                </a:lnTo>
                <a:lnTo>
                  <a:pt x="861605" y="274047"/>
                </a:lnTo>
                <a:lnTo>
                  <a:pt x="915455" y="291175"/>
                </a:lnTo>
                <a:lnTo>
                  <a:pt x="969305" y="308303"/>
                </a:lnTo>
                <a:lnTo>
                  <a:pt x="1023156" y="325431"/>
                </a:lnTo>
                <a:lnTo>
                  <a:pt x="1077006" y="342559"/>
                </a:lnTo>
                <a:lnTo>
                  <a:pt x="1130856" y="359687"/>
                </a:lnTo>
                <a:lnTo>
                  <a:pt x="1184706" y="376815"/>
                </a:lnTo>
                <a:lnTo>
                  <a:pt x="1238557" y="393943"/>
                </a:lnTo>
                <a:lnTo>
                  <a:pt x="1292407" y="411071"/>
                </a:lnTo>
                <a:lnTo>
                  <a:pt x="1346257" y="428199"/>
                </a:lnTo>
                <a:lnTo>
                  <a:pt x="1400108" y="445327"/>
                </a:lnTo>
                <a:lnTo>
                  <a:pt x="1453958" y="462455"/>
                </a:lnTo>
                <a:lnTo>
                  <a:pt x="1507808" y="479583"/>
                </a:lnTo>
                <a:lnTo>
                  <a:pt x="1561659" y="496711"/>
                </a:lnTo>
                <a:lnTo>
                  <a:pt x="1615509" y="513839"/>
                </a:lnTo>
                <a:lnTo>
                  <a:pt x="1669359" y="530967"/>
                </a:lnTo>
                <a:lnTo>
                  <a:pt x="1723210" y="548095"/>
                </a:lnTo>
                <a:lnTo>
                  <a:pt x="1777060" y="565223"/>
                </a:lnTo>
                <a:lnTo>
                  <a:pt x="1830910" y="582351"/>
                </a:lnTo>
                <a:lnTo>
                  <a:pt x="1884761" y="599479"/>
                </a:lnTo>
                <a:lnTo>
                  <a:pt x="1938611" y="616607"/>
                </a:lnTo>
                <a:lnTo>
                  <a:pt x="1992461" y="633735"/>
                </a:lnTo>
                <a:lnTo>
                  <a:pt x="2046312" y="650863"/>
                </a:lnTo>
                <a:lnTo>
                  <a:pt x="2100162" y="667991"/>
                </a:lnTo>
                <a:lnTo>
                  <a:pt x="2154012" y="685118"/>
                </a:lnTo>
                <a:lnTo>
                  <a:pt x="2207862" y="702246"/>
                </a:lnTo>
                <a:lnTo>
                  <a:pt x="2261713" y="719374"/>
                </a:lnTo>
                <a:lnTo>
                  <a:pt x="2315563" y="736502"/>
                </a:lnTo>
                <a:lnTo>
                  <a:pt x="2369413" y="753630"/>
                </a:lnTo>
                <a:lnTo>
                  <a:pt x="2423264" y="770758"/>
                </a:lnTo>
                <a:lnTo>
                  <a:pt x="2477114" y="787886"/>
                </a:lnTo>
                <a:lnTo>
                  <a:pt x="2530964" y="805014"/>
                </a:lnTo>
                <a:lnTo>
                  <a:pt x="2584815" y="822142"/>
                </a:lnTo>
                <a:lnTo>
                  <a:pt x="2638665" y="839270"/>
                </a:lnTo>
                <a:lnTo>
                  <a:pt x="2692515" y="856398"/>
                </a:lnTo>
                <a:lnTo>
                  <a:pt x="2746366" y="873526"/>
                </a:lnTo>
                <a:lnTo>
                  <a:pt x="2800216" y="890654"/>
                </a:lnTo>
                <a:lnTo>
                  <a:pt x="2854066" y="907782"/>
                </a:lnTo>
                <a:lnTo>
                  <a:pt x="2907917" y="924910"/>
                </a:lnTo>
                <a:lnTo>
                  <a:pt x="2961767" y="942038"/>
                </a:lnTo>
                <a:lnTo>
                  <a:pt x="3015617" y="959166"/>
                </a:lnTo>
                <a:lnTo>
                  <a:pt x="3069468" y="976294"/>
                </a:lnTo>
                <a:lnTo>
                  <a:pt x="3123318" y="993422"/>
                </a:lnTo>
                <a:lnTo>
                  <a:pt x="3177168" y="1010550"/>
                </a:lnTo>
                <a:lnTo>
                  <a:pt x="3231019" y="1027678"/>
                </a:lnTo>
                <a:lnTo>
                  <a:pt x="3284869" y="1044806"/>
                </a:lnTo>
                <a:lnTo>
                  <a:pt x="3338719" y="1061934"/>
                </a:lnTo>
                <a:lnTo>
                  <a:pt x="3392569" y="1079062"/>
                </a:lnTo>
                <a:lnTo>
                  <a:pt x="3446420" y="1096190"/>
                </a:lnTo>
                <a:lnTo>
                  <a:pt x="3500270" y="1113318"/>
                </a:lnTo>
                <a:lnTo>
                  <a:pt x="3554120" y="1130446"/>
                </a:lnTo>
                <a:lnTo>
                  <a:pt x="3607971" y="1147574"/>
                </a:lnTo>
                <a:lnTo>
                  <a:pt x="3661821" y="1164702"/>
                </a:lnTo>
                <a:lnTo>
                  <a:pt x="3715671" y="1181830"/>
                </a:lnTo>
                <a:lnTo>
                  <a:pt x="3769522" y="1198958"/>
                </a:lnTo>
                <a:lnTo>
                  <a:pt x="3823372" y="1216086"/>
                </a:lnTo>
                <a:lnTo>
                  <a:pt x="3877222" y="1233214"/>
                </a:lnTo>
                <a:lnTo>
                  <a:pt x="3931073" y="1250342"/>
                </a:lnTo>
                <a:lnTo>
                  <a:pt x="3984923" y="1267470"/>
                </a:lnTo>
                <a:lnTo>
                  <a:pt x="4038773" y="1284598"/>
                </a:lnTo>
                <a:lnTo>
                  <a:pt x="4092624" y="1301726"/>
                </a:lnTo>
                <a:lnTo>
                  <a:pt x="4146474" y="1318854"/>
                </a:lnTo>
                <a:lnTo>
                  <a:pt x="4200324" y="1335982"/>
                </a:lnTo>
                <a:lnTo>
                  <a:pt x="4254175" y="1353109"/>
                </a:lnTo>
              </a:path>
            </a:pathLst>
          </a:custGeom>
          <a:ln w="27101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pl83"/>
          <p:cNvSpPr/>
          <p:nvPr/>
        </p:nvSpPr>
        <p:spPr>
          <a:xfrm>
            <a:off x="5082025" y="2129691"/>
            <a:ext cx="0" cy="3684598"/>
          </a:xfrm>
          <a:custGeom>
            <a:avLst/>
            <a:gdLst/>
            <a:ahLst/>
            <a:cxnLst/>
            <a:rect l="0" t="0" r="0" b="0"/>
            <a:pathLst>
              <a:path h="4259512">
                <a:moveTo>
                  <a:pt x="0" y="4259512"/>
                </a:moveTo>
                <a:lnTo>
                  <a:pt x="0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x84"/>
          <p:cNvSpPr/>
          <p:nvPr/>
        </p:nvSpPr>
        <p:spPr>
          <a:xfrm>
            <a:off x="4911046" y="5103573"/>
            <a:ext cx="61615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3" name="tx85"/>
          <p:cNvSpPr/>
          <p:nvPr/>
        </p:nvSpPr>
        <p:spPr>
          <a:xfrm>
            <a:off x="4849429" y="3985089"/>
            <a:ext cx="123232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4" name="tx86"/>
          <p:cNvSpPr/>
          <p:nvPr/>
        </p:nvSpPr>
        <p:spPr>
          <a:xfrm>
            <a:off x="4849429" y="2866606"/>
            <a:ext cx="123232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95" name="pl87"/>
          <p:cNvSpPr/>
          <p:nvPr/>
        </p:nvSpPr>
        <p:spPr>
          <a:xfrm>
            <a:off x="5046217" y="5147516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pl88"/>
          <p:cNvSpPr/>
          <p:nvPr/>
        </p:nvSpPr>
        <p:spPr>
          <a:xfrm>
            <a:off x="5046217" y="4029032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pl89"/>
          <p:cNvSpPr/>
          <p:nvPr/>
        </p:nvSpPr>
        <p:spPr>
          <a:xfrm>
            <a:off x="5046217" y="2910549"/>
            <a:ext cx="35808" cy="0"/>
          </a:xfrm>
          <a:custGeom>
            <a:avLst/>
            <a:gdLst/>
            <a:ahLst/>
            <a:cxnLst/>
            <a:rect l="0" t="0" r="0" b="0"/>
            <a:pathLst>
              <a:path w="44283">
                <a:moveTo>
                  <a:pt x="0" y="0"/>
                </a:moveTo>
                <a:lnTo>
                  <a:pt x="44283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pl90"/>
          <p:cNvSpPr/>
          <p:nvPr/>
        </p:nvSpPr>
        <p:spPr>
          <a:xfrm>
            <a:off x="5082025" y="5814289"/>
            <a:ext cx="3783976" cy="0"/>
          </a:xfrm>
          <a:custGeom>
            <a:avLst/>
            <a:gdLst/>
            <a:ahLst/>
            <a:cxnLst/>
            <a:rect l="0" t="0" r="0" b="0"/>
            <a:pathLst>
              <a:path w="4679592">
                <a:moveTo>
                  <a:pt x="0" y="0"/>
                </a:moveTo>
                <a:lnTo>
                  <a:pt x="4679592" y="0"/>
                </a:lnTo>
              </a:path>
            </a:pathLst>
          </a:custGeom>
          <a:ln w="28575" cap="sq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pl91"/>
          <p:cNvSpPr/>
          <p:nvPr/>
        </p:nvSpPr>
        <p:spPr>
          <a:xfrm>
            <a:off x="5118136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pl92"/>
          <p:cNvSpPr/>
          <p:nvPr/>
        </p:nvSpPr>
        <p:spPr>
          <a:xfrm>
            <a:off x="6113362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pl93"/>
          <p:cNvSpPr/>
          <p:nvPr/>
        </p:nvSpPr>
        <p:spPr>
          <a:xfrm>
            <a:off x="7108588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pl94"/>
          <p:cNvSpPr/>
          <p:nvPr/>
        </p:nvSpPr>
        <p:spPr>
          <a:xfrm>
            <a:off x="8103814" y="5814289"/>
            <a:ext cx="0" cy="38306"/>
          </a:xfrm>
          <a:custGeom>
            <a:avLst/>
            <a:gdLst/>
            <a:ahLst/>
            <a:cxnLst/>
            <a:rect l="0" t="0" r="0" b="0"/>
            <a:pathLst>
              <a:path h="44283">
                <a:moveTo>
                  <a:pt x="0" y="44283"/>
                </a:moveTo>
                <a:lnTo>
                  <a:pt x="0" y="0"/>
                </a:lnTo>
              </a:path>
            </a:pathLst>
          </a:custGeom>
          <a:ln w="28575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x95"/>
          <p:cNvSpPr/>
          <p:nvPr/>
        </p:nvSpPr>
        <p:spPr>
          <a:xfrm>
            <a:off x="5041116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</p:txBody>
      </p:sp>
      <p:sp>
        <p:nvSpPr>
          <p:cNvPr id="104" name="tx96"/>
          <p:cNvSpPr/>
          <p:nvPr/>
        </p:nvSpPr>
        <p:spPr>
          <a:xfrm>
            <a:off x="6036341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</p:txBody>
      </p:sp>
      <p:sp>
        <p:nvSpPr>
          <p:cNvPr id="105" name="tx97"/>
          <p:cNvSpPr/>
          <p:nvPr/>
        </p:nvSpPr>
        <p:spPr>
          <a:xfrm>
            <a:off x="7031568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</a:t>
            </a:r>
          </a:p>
        </p:txBody>
      </p:sp>
      <p:sp>
        <p:nvSpPr>
          <p:cNvPr id="106" name="tx98"/>
          <p:cNvSpPr/>
          <p:nvPr/>
        </p:nvSpPr>
        <p:spPr>
          <a:xfrm>
            <a:off x="8026793" y="5947344"/>
            <a:ext cx="154040" cy="8788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</a:p>
        </p:txBody>
      </p:sp>
      <p:sp>
        <p:nvSpPr>
          <p:cNvPr id="107" name="tx99"/>
          <p:cNvSpPr/>
          <p:nvPr/>
        </p:nvSpPr>
        <p:spPr>
          <a:xfrm>
            <a:off x="6615428" y="6171769"/>
            <a:ext cx="717171" cy="1256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</a:t>
            </a:r>
            <a:r>
              <a:rPr lang="fi-FI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CIII FCR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(pools/day)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x100"/>
          <p:cNvSpPr/>
          <p:nvPr/>
        </p:nvSpPr>
        <p:spPr>
          <a:xfrm rot="16200000">
            <a:off x="4406527" y="3722742"/>
            <a:ext cx="496250" cy="117456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</a:t>
            </a:r>
            <a:r>
              <a:rPr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-III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(mg/dl)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t8"/>
          <p:cNvSpPr/>
          <p:nvPr/>
        </p:nvSpPr>
        <p:spPr>
          <a:xfrm>
            <a:off x="892182" y="4591941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pt62"/>
          <p:cNvSpPr/>
          <p:nvPr/>
        </p:nvSpPr>
        <p:spPr>
          <a:xfrm>
            <a:off x="5217514" y="3151782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t15"/>
          <p:cNvSpPr/>
          <p:nvPr/>
        </p:nvSpPr>
        <p:spPr>
          <a:xfrm>
            <a:off x="4332160" y="3157465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pt19"/>
          <p:cNvSpPr/>
          <p:nvPr/>
        </p:nvSpPr>
        <p:spPr>
          <a:xfrm>
            <a:off x="3418818" y="2746441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t24"/>
          <p:cNvSpPr/>
          <p:nvPr/>
        </p:nvSpPr>
        <p:spPr>
          <a:xfrm>
            <a:off x="3625907" y="2807588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t13"/>
          <p:cNvSpPr/>
          <p:nvPr/>
        </p:nvSpPr>
        <p:spPr>
          <a:xfrm>
            <a:off x="1749731" y="3994417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pt69"/>
          <p:cNvSpPr/>
          <p:nvPr/>
        </p:nvSpPr>
        <p:spPr>
          <a:xfrm>
            <a:off x="8657492" y="3792226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pt70"/>
          <p:cNvSpPr/>
          <p:nvPr/>
        </p:nvSpPr>
        <p:spPr>
          <a:xfrm>
            <a:off x="7104761" y="4774031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pt71"/>
          <p:cNvSpPr/>
          <p:nvPr/>
        </p:nvSpPr>
        <p:spPr>
          <a:xfrm>
            <a:off x="6935413" y="4445196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pt75"/>
          <p:cNvSpPr/>
          <p:nvPr/>
        </p:nvSpPr>
        <p:spPr>
          <a:xfrm>
            <a:off x="8018498" y="5514467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kstiruutu 122"/>
          <p:cNvSpPr txBox="1"/>
          <p:nvPr/>
        </p:nvSpPr>
        <p:spPr>
          <a:xfrm>
            <a:off x="879187" y="2018660"/>
            <a:ext cx="1037463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0.67</a:t>
            </a:r>
          </a:p>
          <a:p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p&lt;0.001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kstiruutu 123"/>
          <p:cNvSpPr txBox="1"/>
          <p:nvPr/>
        </p:nvSpPr>
        <p:spPr>
          <a:xfrm>
            <a:off x="7509519" y="1979725"/>
            <a:ext cx="973343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=-0.33</a:t>
            </a:r>
          </a:p>
          <a:p>
            <a:r>
              <a:rPr lang="fi-FI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0.13</a:t>
            </a:r>
            <a:endParaRPr lang="fi-FI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pt9"/>
          <p:cNvSpPr/>
          <p:nvPr/>
        </p:nvSpPr>
        <p:spPr>
          <a:xfrm>
            <a:off x="1699366" y="4035256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pt9"/>
          <p:cNvSpPr/>
          <p:nvPr/>
        </p:nvSpPr>
        <p:spPr>
          <a:xfrm>
            <a:off x="1125506" y="4471709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pt9"/>
          <p:cNvSpPr/>
          <p:nvPr/>
        </p:nvSpPr>
        <p:spPr>
          <a:xfrm>
            <a:off x="2178141" y="3863990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pt9"/>
          <p:cNvSpPr/>
          <p:nvPr/>
        </p:nvSpPr>
        <p:spPr>
          <a:xfrm>
            <a:off x="2149276" y="4086560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pt9"/>
          <p:cNvSpPr/>
          <p:nvPr/>
        </p:nvSpPr>
        <p:spPr>
          <a:xfrm>
            <a:off x="2255082" y="4032560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pt23"/>
          <p:cNvSpPr/>
          <p:nvPr/>
        </p:nvSpPr>
        <p:spPr>
          <a:xfrm>
            <a:off x="2724744" y="3505393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pt23"/>
          <p:cNvSpPr/>
          <p:nvPr/>
        </p:nvSpPr>
        <p:spPr>
          <a:xfrm>
            <a:off x="2884636" y="3450552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pt70"/>
          <p:cNvSpPr/>
          <p:nvPr/>
        </p:nvSpPr>
        <p:spPr>
          <a:xfrm>
            <a:off x="7432355" y="4232194"/>
            <a:ext cx="108000" cy="108000"/>
          </a:xfrm>
          <a:prstGeom prst="ellipse">
            <a:avLst/>
          </a:prstGeom>
          <a:solidFill>
            <a:srgbClr val="66CCFF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pt61"/>
          <p:cNvSpPr/>
          <p:nvPr/>
        </p:nvSpPr>
        <p:spPr>
          <a:xfrm>
            <a:off x="5368595" y="3707849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pt61"/>
          <p:cNvSpPr/>
          <p:nvPr/>
        </p:nvSpPr>
        <p:spPr>
          <a:xfrm>
            <a:off x="5888641" y="3382012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pt61"/>
          <p:cNvSpPr/>
          <p:nvPr/>
        </p:nvSpPr>
        <p:spPr>
          <a:xfrm>
            <a:off x="6869394" y="3552693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pt61"/>
          <p:cNvSpPr/>
          <p:nvPr/>
        </p:nvSpPr>
        <p:spPr>
          <a:xfrm>
            <a:off x="7550536" y="3765823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pt61"/>
          <p:cNvSpPr/>
          <p:nvPr/>
        </p:nvSpPr>
        <p:spPr>
          <a:xfrm>
            <a:off x="6745829" y="3832537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pt61"/>
          <p:cNvSpPr/>
          <p:nvPr/>
        </p:nvSpPr>
        <p:spPr>
          <a:xfrm>
            <a:off x="6152282" y="3571036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pt61"/>
          <p:cNvSpPr/>
          <p:nvPr/>
        </p:nvSpPr>
        <p:spPr>
          <a:xfrm>
            <a:off x="6219757" y="3785903"/>
            <a:ext cx="108000" cy="108000"/>
          </a:xfrm>
          <a:prstGeom prst="ellipse">
            <a:avLst/>
          </a:prstGeom>
          <a:solidFill>
            <a:srgbClr val="FF0000"/>
          </a:solidFill>
          <a:ln w="9000" cap="rnd">
            <a:noFill/>
            <a:prstDash val="solid"/>
            <a:round/>
          </a:ln>
        </p:spPr>
        <p:txBody>
          <a:bodyPr/>
          <a:lstStyle/>
          <a:p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kstiruutu 106"/>
          <p:cNvSpPr txBox="1"/>
          <p:nvPr/>
        </p:nvSpPr>
        <p:spPr>
          <a:xfrm>
            <a:off x="6185761" y="6532464"/>
            <a:ext cx="340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Adiels M et al., </a:t>
            </a:r>
            <a:r>
              <a:rPr lang="fi-FI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</a:t>
            </a:r>
            <a:r>
              <a:rPr lang="fi-FI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Suorakulmio 110"/>
          <p:cNvSpPr/>
          <p:nvPr/>
        </p:nvSpPr>
        <p:spPr>
          <a:xfrm>
            <a:off x="875543" y="1361103"/>
            <a:ext cx="2358211" cy="43437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kstiruutu 112"/>
          <p:cNvSpPr txBox="1"/>
          <p:nvPr/>
        </p:nvSpPr>
        <p:spPr>
          <a:xfrm>
            <a:off x="1186615" y="140948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kstiruutu 113"/>
          <p:cNvSpPr txBox="1"/>
          <p:nvPr/>
        </p:nvSpPr>
        <p:spPr>
          <a:xfrm>
            <a:off x="2572579" y="140948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DM2</a:t>
            </a:r>
            <a:endParaRPr lang="fi-FI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Ellipsi 114"/>
          <p:cNvSpPr/>
          <p:nvPr/>
        </p:nvSpPr>
        <p:spPr>
          <a:xfrm>
            <a:off x="1033823" y="1512024"/>
            <a:ext cx="142042" cy="131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Ellipsi 115"/>
          <p:cNvSpPr/>
          <p:nvPr/>
        </p:nvSpPr>
        <p:spPr>
          <a:xfrm>
            <a:off x="2428197" y="1513105"/>
            <a:ext cx="142042" cy="131493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699793" y="1590676"/>
            <a:ext cx="532819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What is the pathophysiology </a:t>
            </a:r>
            <a:b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</a:b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of NAFLD?</a:t>
            </a:r>
            <a:r>
              <a:rPr kumimoji="0" lang="en-US" altLang="sv-SE" sz="3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4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881189"/>
            <a:ext cx="5819775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790701"/>
            <a:ext cx="126206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561" name="Oval 265"/>
          <p:cNvSpPr>
            <a:spLocks noChangeArrowheads="1"/>
          </p:cNvSpPr>
          <p:nvPr/>
        </p:nvSpPr>
        <p:spPr bwMode="auto">
          <a:xfrm>
            <a:off x="5751513" y="2687638"/>
            <a:ext cx="1933575" cy="654050"/>
          </a:xfrm>
          <a:prstGeom prst="ellipse">
            <a:avLst/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Triglycerides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9989" name="Line 394"/>
          <p:cNvSpPr>
            <a:spLocks noChangeShapeType="1"/>
          </p:cNvSpPr>
          <p:nvPr/>
        </p:nvSpPr>
        <p:spPr bwMode="auto">
          <a:xfrm>
            <a:off x="2182813" y="2459039"/>
            <a:ext cx="1419225" cy="80962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0" name="Line 396"/>
          <p:cNvSpPr>
            <a:spLocks noChangeShapeType="1"/>
          </p:cNvSpPr>
          <p:nvPr/>
        </p:nvSpPr>
        <p:spPr bwMode="auto">
          <a:xfrm flipV="1">
            <a:off x="2182813" y="3917950"/>
            <a:ext cx="1501775" cy="463550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1" name="Line 397"/>
          <p:cNvSpPr>
            <a:spLocks noChangeShapeType="1"/>
          </p:cNvSpPr>
          <p:nvPr/>
        </p:nvSpPr>
        <p:spPr bwMode="auto">
          <a:xfrm flipV="1">
            <a:off x="2411413" y="3651251"/>
            <a:ext cx="1123950" cy="17463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39021" name="Line 399"/>
          <p:cNvSpPr>
            <a:spLocks noChangeShapeType="1"/>
          </p:cNvSpPr>
          <p:nvPr/>
        </p:nvSpPr>
        <p:spPr bwMode="auto">
          <a:xfrm>
            <a:off x="4637088" y="3389313"/>
            <a:ext cx="0" cy="963612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 w="5715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39023" name="Line 401"/>
          <p:cNvSpPr>
            <a:spLocks noChangeShapeType="1"/>
          </p:cNvSpPr>
          <p:nvPr/>
        </p:nvSpPr>
        <p:spPr bwMode="auto">
          <a:xfrm flipV="1">
            <a:off x="5076825" y="3117851"/>
            <a:ext cx="703263" cy="25717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 w="57150" cmpd="sng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699" name="Text Box 403"/>
          <p:cNvSpPr txBox="1">
            <a:spLocks noChangeArrowheads="1"/>
          </p:cNvSpPr>
          <p:nvPr/>
        </p:nvSpPr>
        <p:spPr bwMode="auto">
          <a:xfrm>
            <a:off x="4067175" y="4400551"/>
            <a:ext cx="1489490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</a:t>
            </a:r>
          </a:p>
        </p:txBody>
      </p:sp>
      <p:sp>
        <p:nvSpPr>
          <p:cNvPr id="169995" name="Text Box 406"/>
          <p:cNvSpPr txBox="1">
            <a:spLocks noChangeArrowheads="1"/>
          </p:cNvSpPr>
          <p:nvPr/>
        </p:nvSpPr>
        <p:spPr bwMode="auto">
          <a:xfrm>
            <a:off x="395559" y="4402138"/>
            <a:ext cx="2539457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Glucose and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Hyperinsulinemia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(25-30%)</a:t>
            </a:r>
            <a:endParaRPr kumimoji="0" lang="en-US" altLang="en-US" sz="2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996" name="Text Box 407"/>
          <p:cNvSpPr txBox="1">
            <a:spLocks noChangeArrowheads="1"/>
          </p:cNvSpPr>
          <p:nvPr/>
        </p:nvSpPr>
        <p:spPr bwMode="auto">
          <a:xfrm>
            <a:off x="844550" y="3341689"/>
            <a:ext cx="1566434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Dietary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(10-15%)</a:t>
            </a:r>
          </a:p>
        </p:txBody>
      </p:sp>
      <p:sp>
        <p:nvSpPr>
          <p:cNvPr id="169997" name="Text Box 408"/>
          <p:cNvSpPr txBox="1">
            <a:spLocks noChangeArrowheads="1"/>
          </p:cNvSpPr>
          <p:nvPr/>
        </p:nvSpPr>
        <p:spPr bwMode="auto">
          <a:xfrm>
            <a:off x="1915907" y="1628776"/>
            <a:ext cx="1489490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Lipolysis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(60%)</a:t>
            </a:r>
          </a:p>
        </p:txBody>
      </p:sp>
      <p:sp>
        <p:nvSpPr>
          <p:cNvPr id="55705" name="Text Box 409"/>
          <p:cNvSpPr txBox="1">
            <a:spLocks noChangeArrowheads="1"/>
          </p:cNvSpPr>
          <p:nvPr/>
        </p:nvSpPr>
        <p:spPr bwMode="auto">
          <a:xfrm>
            <a:off x="3022601" y="4349751"/>
            <a:ext cx="764933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DNL</a:t>
            </a:r>
          </a:p>
        </p:txBody>
      </p:sp>
      <p:pic>
        <p:nvPicPr>
          <p:cNvPr id="1699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536951"/>
            <a:ext cx="12763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694" name="AutoShape 398"/>
          <p:cNvSpPr>
            <a:spLocks noChangeArrowheads="1"/>
          </p:cNvSpPr>
          <p:nvPr/>
        </p:nvSpPr>
        <p:spPr bwMode="auto">
          <a:xfrm>
            <a:off x="3714751" y="3052764"/>
            <a:ext cx="1362075" cy="787400"/>
          </a:xfrm>
          <a:prstGeom prst="roundRect">
            <a:avLst>
              <a:gd name="adj" fmla="val 16667"/>
            </a:avLst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acids</a:t>
            </a:r>
          </a:p>
        </p:txBody>
      </p:sp>
      <p:sp>
        <p:nvSpPr>
          <p:cNvPr id="170001" name="Line 400"/>
          <p:cNvSpPr>
            <a:spLocks noChangeShapeType="1"/>
          </p:cNvSpPr>
          <p:nvPr/>
        </p:nvSpPr>
        <p:spPr bwMode="auto">
          <a:xfrm>
            <a:off x="6884988" y="3425826"/>
            <a:ext cx="566737" cy="414338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5700" name="Text Box 404"/>
          <p:cNvSpPr txBox="1">
            <a:spLocks noChangeArrowheads="1"/>
          </p:cNvSpPr>
          <p:nvPr/>
        </p:nvSpPr>
        <p:spPr bwMode="auto">
          <a:xfrm>
            <a:off x="6084888" y="4926014"/>
            <a:ext cx="2524125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6" rIns="91430" bIns="45716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VLDL secretion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115889"/>
            <a:ext cx="9144000" cy="1095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i-FI" altLang="sv-SE" sz="33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i-FI" altLang="sv-SE" sz="33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</a:t>
            </a:r>
            <a: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sv-SE" sz="33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  <a: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i-FI" altLang="sv-SE" sz="33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liver</a:t>
            </a:r>
            <a:r>
              <a:rPr lang="fi-FI" altLang="sv-SE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steatosis in </a:t>
            </a:r>
            <a:r>
              <a:rPr lang="fi-FI" altLang="sv-SE" sz="33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 lang="fi-FI" altLang="sv-SE" sz="33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004" name="Text Box 408"/>
          <p:cNvSpPr txBox="1">
            <a:spLocks noChangeArrowheads="1"/>
          </p:cNvSpPr>
          <p:nvPr/>
        </p:nvSpPr>
        <p:spPr bwMode="auto">
          <a:xfrm>
            <a:off x="5465763" y="6556375"/>
            <a:ext cx="3741069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Ferre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 and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Foutelle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F.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Obes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Metab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., 2010</a:t>
            </a:r>
          </a:p>
        </p:txBody>
      </p:sp>
    </p:spTree>
    <p:extLst>
      <p:ext uri="{BB962C8B-B14F-4D97-AF65-F5344CB8AC3E}">
        <p14:creationId xmlns:p14="http://schemas.microsoft.com/office/powerpoint/2010/main" val="37268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4"/>
          <p:cNvSpPr txBox="1">
            <a:spLocks noChangeArrowheads="1"/>
          </p:cNvSpPr>
          <p:nvPr/>
        </p:nvSpPr>
        <p:spPr bwMode="auto">
          <a:xfrm>
            <a:off x="746125" y="1277938"/>
            <a:ext cx="187801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Variable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19" name="Text Box 5"/>
          <p:cNvSpPr txBox="1">
            <a:spLocks noChangeArrowheads="1"/>
          </p:cNvSpPr>
          <p:nvPr/>
        </p:nvSpPr>
        <p:spPr bwMode="auto">
          <a:xfrm>
            <a:off x="4051300" y="1285876"/>
            <a:ext cx="115411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Beta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0" name="Text Box 6"/>
          <p:cNvSpPr txBox="1">
            <a:spLocks noChangeArrowheads="1"/>
          </p:cNvSpPr>
          <p:nvPr/>
        </p:nvSpPr>
        <p:spPr bwMode="auto">
          <a:xfrm>
            <a:off x="5564188" y="1268413"/>
            <a:ext cx="78740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1" name="Text Box 7"/>
          <p:cNvSpPr txBox="1">
            <a:spLocks noChangeArrowheads="1"/>
          </p:cNvSpPr>
          <p:nvPr/>
        </p:nvSpPr>
        <p:spPr bwMode="auto">
          <a:xfrm>
            <a:off x="6642100" y="1277938"/>
            <a:ext cx="2616200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Significance</a:t>
            </a:r>
            <a:endParaRPr kumimoji="0" lang="en-US" altLang="sv-SE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2" name="Text Box 8"/>
          <p:cNvSpPr txBox="1">
            <a:spLocks noChangeArrowheads="1"/>
          </p:cNvSpPr>
          <p:nvPr/>
        </p:nvSpPr>
        <p:spPr bwMode="auto">
          <a:xfrm>
            <a:off x="784225" y="1871664"/>
            <a:ext cx="3213100" cy="334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Liver fat (NAFLD)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Plasma glucose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Insulin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Adiponectin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Total abdominal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Subcutaneous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Intra-abdominal fat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3" name="Text Box 9"/>
          <p:cNvSpPr txBox="1">
            <a:spLocks noChangeArrowheads="1"/>
          </p:cNvSpPr>
          <p:nvPr/>
        </p:nvSpPr>
        <p:spPr bwMode="auto">
          <a:xfrm>
            <a:off x="4070350" y="1938338"/>
            <a:ext cx="881063" cy="9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0.22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0.80</a:t>
            </a:r>
            <a:endParaRPr kumimoji="0" lang="en-US" altLang="sv-SE" sz="24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4" name="Text Box 10"/>
          <p:cNvSpPr txBox="1">
            <a:spLocks noChangeArrowheads="1"/>
          </p:cNvSpPr>
          <p:nvPr/>
        </p:nvSpPr>
        <p:spPr bwMode="auto">
          <a:xfrm>
            <a:off x="5367338" y="1912939"/>
            <a:ext cx="1068387" cy="9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0.092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0.38</a:t>
            </a:r>
            <a:endParaRPr kumimoji="0" lang="en-US" altLang="sv-SE" sz="24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5" name="Text Box 11"/>
          <p:cNvSpPr txBox="1">
            <a:spLocks noChangeArrowheads="1"/>
          </p:cNvSpPr>
          <p:nvPr/>
        </p:nvSpPr>
        <p:spPr bwMode="auto">
          <a:xfrm>
            <a:off x="7062788" y="1930401"/>
            <a:ext cx="1068387" cy="334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0.025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0.050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0.49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0.86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0.86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0.50</a:t>
            </a:r>
          </a:p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0.57</a:t>
            </a:r>
            <a:endParaRPr kumimoji="0" lang="en-US" altLang="sv-S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6" name="Rectangle 63"/>
          <p:cNvSpPr>
            <a:spLocks noChangeArrowheads="1"/>
          </p:cNvSpPr>
          <p:nvPr/>
        </p:nvSpPr>
        <p:spPr bwMode="auto">
          <a:xfrm>
            <a:off x="76052" y="5445126"/>
            <a:ext cx="8988425" cy="1023938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Hepatic overproduction of large VLDL  is driven by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hepatic TG accumulation and hyperglycemia </a:t>
            </a:r>
            <a:endParaRPr kumimoji="0" lang="en-US" altLang="sv-SE" sz="2800" b="1" i="1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8427" name="Text Box 8"/>
          <p:cNvSpPr txBox="1">
            <a:spLocks noChangeArrowheads="1"/>
          </p:cNvSpPr>
          <p:nvPr/>
        </p:nvSpPr>
        <p:spPr bwMode="auto">
          <a:xfrm>
            <a:off x="6726295" y="6546851"/>
            <a:ext cx="2425644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Adiels M et al. </a:t>
            </a:r>
            <a:r>
              <a:rPr kumimoji="0" lang="en-US" altLang="sv-S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Diabetologia</a:t>
            </a: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2006</a:t>
            </a:r>
          </a:p>
        </p:txBody>
      </p:sp>
      <p:sp>
        <p:nvSpPr>
          <p:cNvPr id="188428" name="Rectangle 2"/>
          <p:cNvSpPr>
            <a:spLocks noChangeArrowheads="1"/>
          </p:cNvSpPr>
          <p:nvPr/>
        </p:nvSpPr>
        <p:spPr bwMode="auto">
          <a:xfrm>
            <a:off x="34926" y="68263"/>
            <a:ext cx="9217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Identification of predictors of VLDL</a:t>
            </a:r>
            <a:r>
              <a:rPr kumimoji="0" lang="en-US" altLang="sv-SE" sz="3400" b="1" i="0" u="none" strike="noStrike" kern="1200" cap="none" spc="0" normalizeH="0" baseline="-16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TG production in stable isotope kinetic studies</a:t>
            </a:r>
            <a:endParaRPr kumimoji="0" lang="en-US" altLang="sv-SE" sz="3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Diabetic </a:t>
            </a:r>
            <a:r>
              <a:rPr kumimoji="0" lang="en-US" altLang="sv-SE" sz="33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miliaeu</a:t>
            </a:r>
            <a:r>
              <a:rPr kumimoji="0" lang="en-US" alt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activates transcription factors enhancing DNL in the liver</a:t>
            </a:r>
          </a:p>
        </p:txBody>
      </p:sp>
      <p:sp>
        <p:nvSpPr>
          <p:cNvPr id="711683" name="Rectangle 5"/>
          <p:cNvSpPr>
            <a:spLocks noChangeArrowheads="1"/>
          </p:cNvSpPr>
          <p:nvPr/>
        </p:nvSpPr>
        <p:spPr bwMode="auto">
          <a:xfrm>
            <a:off x="747713" y="1381125"/>
            <a:ext cx="2057400" cy="552450"/>
          </a:xfrm>
          <a:prstGeom prst="rect">
            <a:avLst/>
          </a:prstGeom>
          <a:gradFill rotWithShape="0">
            <a:gsLst>
              <a:gs pos="0">
                <a:srgbClr val="65B2FF"/>
              </a:gs>
              <a:gs pos="100000">
                <a:srgbClr val="0066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Glucose</a:t>
            </a:r>
          </a:p>
        </p:txBody>
      </p:sp>
      <p:sp>
        <p:nvSpPr>
          <p:cNvPr id="711684" name="Rectangle 6"/>
          <p:cNvSpPr>
            <a:spLocks noChangeArrowheads="1"/>
          </p:cNvSpPr>
          <p:nvPr/>
        </p:nvSpPr>
        <p:spPr bwMode="auto">
          <a:xfrm>
            <a:off x="747713" y="2924175"/>
            <a:ext cx="2057400" cy="552450"/>
          </a:xfrm>
          <a:prstGeom prst="rect">
            <a:avLst/>
          </a:prstGeom>
          <a:gradFill rotWithShape="0">
            <a:gsLst>
              <a:gs pos="0">
                <a:srgbClr val="65B2FF"/>
              </a:gs>
              <a:gs pos="100000">
                <a:srgbClr val="0066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ChREBP</a:t>
            </a:r>
          </a:p>
        </p:txBody>
      </p:sp>
      <p:sp>
        <p:nvSpPr>
          <p:cNvPr id="711685" name="Rectangle 7"/>
          <p:cNvSpPr>
            <a:spLocks noChangeArrowheads="1"/>
          </p:cNvSpPr>
          <p:nvPr/>
        </p:nvSpPr>
        <p:spPr bwMode="auto">
          <a:xfrm>
            <a:off x="3771900" y="2133601"/>
            <a:ext cx="1409700" cy="619125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LXR</a:t>
            </a:r>
          </a:p>
        </p:txBody>
      </p:sp>
      <p:sp>
        <p:nvSpPr>
          <p:cNvPr id="711686" name="Rectangle 8"/>
          <p:cNvSpPr>
            <a:spLocks noChangeArrowheads="1"/>
          </p:cNvSpPr>
          <p:nvPr/>
        </p:nvSpPr>
        <p:spPr bwMode="auto">
          <a:xfrm>
            <a:off x="6291263" y="1381125"/>
            <a:ext cx="2057400" cy="552450"/>
          </a:xfrm>
          <a:prstGeom prst="rect">
            <a:avLst/>
          </a:prstGeom>
          <a:gradFill rotWithShape="0">
            <a:gsLst>
              <a:gs pos="0">
                <a:srgbClr val="00FF99"/>
              </a:gs>
              <a:gs pos="100000">
                <a:srgbClr val="00CC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Insulin</a:t>
            </a:r>
          </a:p>
        </p:txBody>
      </p:sp>
      <p:sp>
        <p:nvSpPr>
          <p:cNvPr id="711687" name="Rectangle 9"/>
          <p:cNvSpPr>
            <a:spLocks noChangeArrowheads="1"/>
          </p:cNvSpPr>
          <p:nvPr/>
        </p:nvSpPr>
        <p:spPr bwMode="auto">
          <a:xfrm>
            <a:off x="6291263" y="2924175"/>
            <a:ext cx="2057400" cy="552450"/>
          </a:xfrm>
          <a:prstGeom prst="rect">
            <a:avLst/>
          </a:prstGeom>
          <a:gradFill rotWithShape="0">
            <a:gsLst>
              <a:gs pos="0">
                <a:srgbClr val="00FF99"/>
              </a:gs>
              <a:gs pos="100000">
                <a:srgbClr val="00CC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SREBP1</a:t>
            </a:r>
          </a:p>
        </p:txBody>
      </p:sp>
      <p:sp>
        <p:nvSpPr>
          <p:cNvPr id="711688" name="Line 15"/>
          <p:cNvSpPr>
            <a:spLocks noChangeShapeType="1"/>
          </p:cNvSpPr>
          <p:nvPr/>
        </p:nvSpPr>
        <p:spPr bwMode="auto">
          <a:xfrm>
            <a:off x="4486275" y="2847975"/>
            <a:ext cx="0" cy="14859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89" name="Line 16"/>
          <p:cNvSpPr>
            <a:spLocks noChangeShapeType="1"/>
          </p:cNvSpPr>
          <p:nvPr/>
        </p:nvSpPr>
        <p:spPr bwMode="auto">
          <a:xfrm flipH="1">
            <a:off x="1704976" y="3619500"/>
            <a:ext cx="9525" cy="685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0" name="Line 17"/>
          <p:cNvSpPr>
            <a:spLocks noChangeShapeType="1"/>
          </p:cNvSpPr>
          <p:nvPr/>
        </p:nvSpPr>
        <p:spPr bwMode="auto">
          <a:xfrm>
            <a:off x="7334250" y="3619500"/>
            <a:ext cx="0" cy="685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1" name="Line 18"/>
          <p:cNvSpPr>
            <a:spLocks noChangeShapeType="1"/>
          </p:cNvSpPr>
          <p:nvPr/>
        </p:nvSpPr>
        <p:spPr bwMode="auto">
          <a:xfrm flipH="1">
            <a:off x="1704976" y="2114551"/>
            <a:ext cx="9525" cy="695325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2" name="Line 19"/>
          <p:cNvSpPr>
            <a:spLocks noChangeShapeType="1"/>
          </p:cNvSpPr>
          <p:nvPr/>
        </p:nvSpPr>
        <p:spPr bwMode="auto">
          <a:xfrm>
            <a:off x="7334250" y="2143125"/>
            <a:ext cx="0" cy="685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3" name="Line 20"/>
          <p:cNvSpPr>
            <a:spLocks noChangeShapeType="1"/>
          </p:cNvSpPr>
          <p:nvPr/>
        </p:nvSpPr>
        <p:spPr bwMode="auto">
          <a:xfrm flipH="1">
            <a:off x="5324475" y="1981201"/>
            <a:ext cx="933450" cy="390525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4" name="Line 21"/>
          <p:cNvSpPr>
            <a:spLocks noChangeShapeType="1"/>
          </p:cNvSpPr>
          <p:nvPr/>
        </p:nvSpPr>
        <p:spPr bwMode="auto">
          <a:xfrm>
            <a:off x="5334001" y="2628901"/>
            <a:ext cx="847725" cy="428625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695" name="Text Box 24"/>
          <p:cNvSpPr txBox="1">
            <a:spLocks noChangeArrowheads="1"/>
          </p:cNvSpPr>
          <p:nvPr/>
        </p:nvSpPr>
        <p:spPr bwMode="auto">
          <a:xfrm>
            <a:off x="1081063" y="2189163"/>
            <a:ext cx="682625" cy="8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711696" name="Text Box 25"/>
          <p:cNvSpPr txBox="1">
            <a:spLocks noChangeArrowheads="1"/>
          </p:cNvSpPr>
          <p:nvPr/>
        </p:nvSpPr>
        <p:spPr bwMode="auto">
          <a:xfrm>
            <a:off x="1043608" y="3570288"/>
            <a:ext cx="657225" cy="8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711697" name="Text Box 26"/>
          <p:cNvSpPr txBox="1">
            <a:spLocks noChangeArrowheads="1"/>
          </p:cNvSpPr>
          <p:nvPr/>
        </p:nvSpPr>
        <p:spPr bwMode="auto">
          <a:xfrm>
            <a:off x="7423150" y="2206626"/>
            <a:ext cx="560388" cy="8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711698" name="Text Box 27"/>
          <p:cNvSpPr txBox="1">
            <a:spLocks noChangeArrowheads="1"/>
          </p:cNvSpPr>
          <p:nvPr/>
        </p:nvSpPr>
        <p:spPr bwMode="auto">
          <a:xfrm>
            <a:off x="7413625" y="3621088"/>
            <a:ext cx="560388" cy="8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711699" name="Rectangle 9"/>
          <p:cNvSpPr>
            <a:spLocks noChangeArrowheads="1"/>
          </p:cNvSpPr>
          <p:nvPr/>
        </p:nvSpPr>
        <p:spPr bwMode="auto">
          <a:xfrm>
            <a:off x="334963" y="5157193"/>
            <a:ext cx="8589962" cy="12858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143985" tIns="0" rIns="143985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 Type 2 diabetes increased glucose and insulin levels  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activate both ChREBP and SREBP1 stimulated pathways 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4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 promote DNL and consequently VLDL production</a:t>
            </a:r>
          </a:p>
        </p:txBody>
      </p:sp>
      <p:sp>
        <p:nvSpPr>
          <p:cNvPr id="155668" name="TextBox 24"/>
          <p:cNvSpPr txBox="1">
            <a:spLocks noChangeArrowheads="1"/>
          </p:cNvSpPr>
          <p:nvPr/>
        </p:nvSpPr>
        <p:spPr bwMode="auto">
          <a:xfrm>
            <a:off x="419101" y="4410076"/>
            <a:ext cx="8316680" cy="523212"/>
          </a:xfrm>
          <a:prstGeom prst="rect">
            <a:avLst/>
          </a:prstGeom>
          <a:solidFill>
            <a:srgbClr val="FFFF99"/>
          </a:solidFill>
          <a:ln w="222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Activation of enzymes for </a:t>
            </a:r>
            <a:r>
              <a:rPr kumimoji="0" lang="en-US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 Novo </a:t>
            </a: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Lipogenesis</a:t>
            </a:r>
          </a:p>
        </p:txBody>
      </p:sp>
      <p:sp>
        <p:nvSpPr>
          <p:cNvPr id="711701" name="Line 20"/>
          <p:cNvSpPr>
            <a:spLocks noChangeShapeType="1"/>
          </p:cNvSpPr>
          <p:nvPr/>
        </p:nvSpPr>
        <p:spPr bwMode="auto">
          <a:xfrm>
            <a:off x="2914650" y="1933575"/>
            <a:ext cx="781050" cy="3619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1702" name="Line 20"/>
          <p:cNvSpPr>
            <a:spLocks noChangeShapeType="1"/>
          </p:cNvSpPr>
          <p:nvPr/>
        </p:nvSpPr>
        <p:spPr bwMode="auto">
          <a:xfrm flipH="1">
            <a:off x="2905126" y="2790825"/>
            <a:ext cx="790575" cy="4381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6" rIns="91430" bIns="45716" anchor="ctr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0" y="6542155"/>
            <a:ext cx="9144000" cy="307768"/>
          </a:xfrm>
          <a:prstGeom prst="rect">
            <a:avLst/>
          </a:prstGeom>
          <a:noFill/>
        </p:spPr>
        <p:txBody>
          <a:bodyPr wrap="square" lIns="91430" tIns="45716" rIns="91430" bIns="45716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0099"/>
                </a:solidFill>
                <a:latin typeface="+mn-lt"/>
              </a:defRPr>
            </a:lvl1pPr>
          </a:lstStyle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Arial" charset="0"/>
              </a:rPr>
              <a:t>ChREBP, carbohydrate-responsive element-binding protein ; SREBP1, sterol regulatory element-binding protein 1 ; LXR, Liver X receptor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ktangel 2"/>
          <p:cNvSpPr>
            <a:spLocks noChangeArrowheads="1"/>
          </p:cNvSpPr>
          <p:nvPr/>
        </p:nvSpPr>
        <p:spPr bwMode="auto">
          <a:xfrm>
            <a:off x="3529013" y="6581776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</a:t>
            </a: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A. et al. Mol Sys Biol. 2017;13:916</a:t>
            </a:r>
          </a:p>
        </p:txBody>
      </p:sp>
      <p:grpSp>
        <p:nvGrpSpPr>
          <p:cNvPr id="38" name="Ryhmä 37"/>
          <p:cNvGrpSpPr>
            <a:grpSpLocks noChangeAspect="1"/>
          </p:cNvGrpSpPr>
          <p:nvPr/>
        </p:nvGrpSpPr>
        <p:grpSpPr>
          <a:xfrm>
            <a:off x="863511" y="1905582"/>
            <a:ext cx="748587" cy="2113991"/>
            <a:chOff x="2799186" y="1479413"/>
            <a:chExt cx="1763475" cy="4980007"/>
          </a:xfrm>
          <a:solidFill>
            <a:schemeClr val="accent1">
              <a:lumMod val="75000"/>
            </a:schemeClr>
          </a:solidFill>
        </p:grpSpPr>
        <p:sp>
          <p:nvSpPr>
            <p:cNvPr id="31" name="Puolivapaa piirto 30"/>
            <p:cNvSpPr/>
            <p:nvPr/>
          </p:nvSpPr>
          <p:spPr>
            <a:xfrm>
              <a:off x="3281480" y="1479413"/>
              <a:ext cx="802746" cy="957293"/>
            </a:xfrm>
            <a:custGeom>
              <a:avLst/>
              <a:gdLst>
                <a:gd name="connsiteX0" fmla="*/ 52270 w 802746"/>
                <a:gd name="connsiteY0" fmla="*/ 240530 h 957293"/>
                <a:gd name="connsiteX1" fmla="*/ 79484 w 802746"/>
                <a:gd name="connsiteY1" fmla="*/ 183380 h 957293"/>
                <a:gd name="connsiteX2" fmla="*/ 136634 w 802746"/>
                <a:gd name="connsiteY2" fmla="*/ 107180 h 957293"/>
                <a:gd name="connsiteX3" fmla="*/ 212834 w 802746"/>
                <a:gd name="connsiteY3" fmla="*/ 50030 h 957293"/>
                <a:gd name="connsiteX4" fmla="*/ 310806 w 802746"/>
                <a:gd name="connsiteY4" fmla="*/ 11930 h 957293"/>
                <a:gd name="connsiteX5" fmla="*/ 422384 w 802746"/>
                <a:gd name="connsiteY5" fmla="*/ 1044 h 957293"/>
                <a:gd name="connsiteX6" fmla="*/ 566620 w 802746"/>
                <a:gd name="connsiteY6" fmla="*/ 33701 h 957293"/>
                <a:gd name="connsiteX7" fmla="*/ 683641 w 802746"/>
                <a:gd name="connsiteY7" fmla="*/ 115344 h 957293"/>
                <a:gd name="connsiteX8" fmla="*/ 754399 w 802746"/>
                <a:gd name="connsiteY8" fmla="*/ 229644 h 957293"/>
                <a:gd name="connsiteX9" fmla="*/ 797941 w 802746"/>
                <a:gd name="connsiteY9" fmla="*/ 379323 h 957293"/>
                <a:gd name="connsiteX10" fmla="*/ 795220 w 802746"/>
                <a:gd name="connsiteY10" fmla="*/ 575266 h 957293"/>
                <a:gd name="connsiteX11" fmla="*/ 740791 w 802746"/>
                <a:gd name="connsiteY11" fmla="*/ 752158 h 957293"/>
                <a:gd name="connsiteX12" fmla="*/ 664591 w 802746"/>
                <a:gd name="connsiteY12" fmla="*/ 858294 h 957293"/>
                <a:gd name="connsiteX13" fmla="*/ 563899 w 802746"/>
                <a:gd name="connsiteY13" fmla="*/ 923608 h 957293"/>
                <a:gd name="connsiteX14" fmla="*/ 406056 w 802746"/>
                <a:gd name="connsiteY14" fmla="*/ 956266 h 957293"/>
                <a:gd name="connsiteX15" fmla="*/ 280870 w 802746"/>
                <a:gd name="connsiteY15" fmla="*/ 942658 h 957293"/>
                <a:gd name="connsiteX16" fmla="*/ 166570 w 802746"/>
                <a:gd name="connsiteY16" fmla="*/ 880066 h 957293"/>
                <a:gd name="connsiteX17" fmla="*/ 93091 w 802746"/>
                <a:gd name="connsiteY17" fmla="*/ 801144 h 957293"/>
                <a:gd name="connsiteX18" fmla="*/ 35941 w 802746"/>
                <a:gd name="connsiteY18" fmla="*/ 684123 h 957293"/>
                <a:gd name="connsiteX19" fmla="*/ 563 w 802746"/>
                <a:gd name="connsiteY19" fmla="*/ 474573 h 957293"/>
                <a:gd name="connsiteX20" fmla="*/ 16891 w 802746"/>
                <a:gd name="connsiteY20" fmla="*/ 327616 h 957293"/>
                <a:gd name="connsiteX21" fmla="*/ 52270 w 802746"/>
                <a:gd name="connsiteY21" fmla="*/ 240530 h 95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2746" h="957293">
                  <a:moveTo>
                    <a:pt x="52270" y="240530"/>
                  </a:moveTo>
                  <a:cubicBezTo>
                    <a:pt x="62702" y="216491"/>
                    <a:pt x="65423" y="205605"/>
                    <a:pt x="79484" y="183380"/>
                  </a:cubicBezTo>
                  <a:cubicBezTo>
                    <a:pt x="93545" y="161155"/>
                    <a:pt x="114409" y="129405"/>
                    <a:pt x="136634" y="107180"/>
                  </a:cubicBezTo>
                  <a:cubicBezTo>
                    <a:pt x="158859" y="84955"/>
                    <a:pt x="183805" y="65905"/>
                    <a:pt x="212834" y="50030"/>
                  </a:cubicBezTo>
                  <a:cubicBezTo>
                    <a:pt x="241863" y="34155"/>
                    <a:pt x="275881" y="20094"/>
                    <a:pt x="310806" y="11930"/>
                  </a:cubicBezTo>
                  <a:cubicBezTo>
                    <a:pt x="345731" y="3766"/>
                    <a:pt x="379748" y="-2584"/>
                    <a:pt x="422384" y="1044"/>
                  </a:cubicBezTo>
                  <a:cubicBezTo>
                    <a:pt x="465020" y="4672"/>
                    <a:pt x="523077" y="14651"/>
                    <a:pt x="566620" y="33701"/>
                  </a:cubicBezTo>
                  <a:cubicBezTo>
                    <a:pt x="610163" y="52751"/>
                    <a:pt x="652345" y="82687"/>
                    <a:pt x="683641" y="115344"/>
                  </a:cubicBezTo>
                  <a:cubicBezTo>
                    <a:pt x="714937" y="148001"/>
                    <a:pt x="735349" y="185648"/>
                    <a:pt x="754399" y="229644"/>
                  </a:cubicBezTo>
                  <a:cubicBezTo>
                    <a:pt x="773449" y="273640"/>
                    <a:pt x="791138" y="321719"/>
                    <a:pt x="797941" y="379323"/>
                  </a:cubicBezTo>
                  <a:cubicBezTo>
                    <a:pt x="804745" y="436927"/>
                    <a:pt x="804745" y="513127"/>
                    <a:pt x="795220" y="575266"/>
                  </a:cubicBezTo>
                  <a:cubicBezTo>
                    <a:pt x="785695" y="637405"/>
                    <a:pt x="762562" y="704987"/>
                    <a:pt x="740791" y="752158"/>
                  </a:cubicBezTo>
                  <a:cubicBezTo>
                    <a:pt x="719020" y="799329"/>
                    <a:pt x="694073" y="829719"/>
                    <a:pt x="664591" y="858294"/>
                  </a:cubicBezTo>
                  <a:cubicBezTo>
                    <a:pt x="635109" y="886869"/>
                    <a:pt x="606988" y="907279"/>
                    <a:pt x="563899" y="923608"/>
                  </a:cubicBezTo>
                  <a:cubicBezTo>
                    <a:pt x="520810" y="939937"/>
                    <a:pt x="453227" y="953091"/>
                    <a:pt x="406056" y="956266"/>
                  </a:cubicBezTo>
                  <a:cubicBezTo>
                    <a:pt x="358885" y="959441"/>
                    <a:pt x="320784" y="955358"/>
                    <a:pt x="280870" y="942658"/>
                  </a:cubicBezTo>
                  <a:cubicBezTo>
                    <a:pt x="240956" y="929958"/>
                    <a:pt x="197866" y="903652"/>
                    <a:pt x="166570" y="880066"/>
                  </a:cubicBezTo>
                  <a:cubicBezTo>
                    <a:pt x="135274" y="856480"/>
                    <a:pt x="114862" y="833801"/>
                    <a:pt x="93091" y="801144"/>
                  </a:cubicBezTo>
                  <a:cubicBezTo>
                    <a:pt x="71320" y="768487"/>
                    <a:pt x="51362" y="738552"/>
                    <a:pt x="35941" y="684123"/>
                  </a:cubicBezTo>
                  <a:cubicBezTo>
                    <a:pt x="20520" y="629695"/>
                    <a:pt x="3738" y="533991"/>
                    <a:pt x="563" y="474573"/>
                  </a:cubicBezTo>
                  <a:cubicBezTo>
                    <a:pt x="-2612" y="415155"/>
                    <a:pt x="8273" y="367077"/>
                    <a:pt x="16891" y="327616"/>
                  </a:cubicBezTo>
                  <a:cubicBezTo>
                    <a:pt x="25509" y="288155"/>
                    <a:pt x="41838" y="264569"/>
                    <a:pt x="52270" y="24053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Puolivapaa piirto 35"/>
            <p:cNvSpPr/>
            <p:nvPr/>
          </p:nvSpPr>
          <p:spPr>
            <a:xfrm>
              <a:off x="3065005" y="3998181"/>
              <a:ext cx="1189510" cy="2461239"/>
            </a:xfrm>
            <a:custGeom>
              <a:avLst/>
              <a:gdLst>
                <a:gd name="connsiteX0" fmla="*/ 60332 w 1189510"/>
                <a:gd name="connsiteY0" fmla="*/ 618174 h 2461239"/>
                <a:gd name="connsiteX1" fmla="*/ 63744 w 1189510"/>
                <a:gd name="connsiteY1" fmla="*/ 1880592 h 2461239"/>
                <a:gd name="connsiteX2" fmla="*/ 63744 w 1189510"/>
                <a:gd name="connsiteY2" fmla="*/ 2105780 h 2461239"/>
                <a:gd name="connsiteX3" fmla="*/ 70568 w 1189510"/>
                <a:gd name="connsiteY3" fmla="*/ 2296849 h 2461239"/>
                <a:gd name="connsiteX4" fmla="*/ 128571 w 1189510"/>
                <a:gd name="connsiteY4" fmla="*/ 2409443 h 2461239"/>
                <a:gd name="connsiteX5" fmla="*/ 224105 w 1189510"/>
                <a:gd name="connsiteY5" fmla="*/ 2460622 h 2461239"/>
                <a:gd name="connsiteX6" fmla="*/ 357171 w 1189510"/>
                <a:gd name="connsiteY6" fmla="*/ 2429915 h 2461239"/>
                <a:gd name="connsiteX7" fmla="*/ 449294 w 1189510"/>
                <a:gd name="connsiteY7" fmla="*/ 2320732 h 2461239"/>
                <a:gd name="connsiteX8" fmla="*/ 469765 w 1189510"/>
                <a:gd name="connsiteY8" fmla="*/ 1959067 h 2461239"/>
                <a:gd name="connsiteX9" fmla="*/ 517532 w 1189510"/>
                <a:gd name="connsiteY9" fmla="*/ 1136789 h 2461239"/>
                <a:gd name="connsiteX10" fmla="*/ 531180 w 1189510"/>
                <a:gd name="connsiteY10" fmla="*/ 730768 h 2461239"/>
                <a:gd name="connsiteX11" fmla="*/ 541416 w 1189510"/>
                <a:gd name="connsiteY11" fmla="*/ 590879 h 2461239"/>
                <a:gd name="connsiteX12" fmla="*/ 585771 w 1189510"/>
                <a:gd name="connsiteY12" fmla="*/ 532876 h 2461239"/>
                <a:gd name="connsiteX13" fmla="*/ 640362 w 1189510"/>
                <a:gd name="connsiteY13" fmla="*/ 529464 h 2461239"/>
                <a:gd name="connsiteX14" fmla="*/ 681305 w 1189510"/>
                <a:gd name="connsiteY14" fmla="*/ 563583 h 2461239"/>
                <a:gd name="connsiteX15" fmla="*/ 694953 w 1189510"/>
                <a:gd name="connsiteY15" fmla="*/ 652294 h 2461239"/>
                <a:gd name="connsiteX16" fmla="*/ 729073 w 1189510"/>
                <a:gd name="connsiteY16" fmla="*/ 1266443 h 2461239"/>
                <a:gd name="connsiteX17" fmla="*/ 773428 w 1189510"/>
                <a:gd name="connsiteY17" fmla="*/ 2102368 h 2461239"/>
                <a:gd name="connsiteX18" fmla="*/ 793899 w 1189510"/>
                <a:gd name="connsiteY18" fmla="*/ 2286613 h 2461239"/>
                <a:gd name="connsiteX19" fmla="*/ 858726 w 1189510"/>
                <a:gd name="connsiteY19" fmla="*/ 2416267 h 2461239"/>
                <a:gd name="connsiteX20" fmla="*/ 984968 w 1189510"/>
                <a:gd name="connsiteY20" fmla="*/ 2453798 h 2461239"/>
                <a:gd name="connsiteX21" fmla="*/ 1107798 w 1189510"/>
                <a:gd name="connsiteY21" fmla="*/ 2412855 h 2461239"/>
                <a:gd name="connsiteX22" fmla="*/ 1169213 w 1189510"/>
                <a:gd name="connsiteY22" fmla="*/ 2290025 h 2461239"/>
                <a:gd name="connsiteX23" fmla="*/ 1182861 w 1189510"/>
                <a:gd name="connsiteY23" fmla="*/ 1870356 h 2461239"/>
                <a:gd name="connsiteX24" fmla="*/ 1176037 w 1189510"/>
                <a:gd name="connsiteY24" fmla="*/ 921837 h 2461239"/>
                <a:gd name="connsiteX25" fmla="*/ 1182861 w 1189510"/>
                <a:gd name="connsiteY25" fmla="*/ 526052 h 2461239"/>
                <a:gd name="connsiteX26" fmla="*/ 1169213 w 1189510"/>
                <a:gd name="connsiteY26" fmla="*/ 317923 h 2461239"/>
                <a:gd name="connsiteX27" fmla="*/ 964496 w 1189510"/>
                <a:gd name="connsiteY27" fmla="*/ 133679 h 2461239"/>
                <a:gd name="connsiteX28" fmla="*/ 647186 w 1189510"/>
                <a:gd name="connsiteY28" fmla="*/ 7437 h 2461239"/>
                <a:gd name="connsiteX29" fmla="*/ 329876 w 1189510"/>
                <a:gd name="connsiteY29" fmla="*/ 27909 h 2461239"/>
                <a:gd name="connsiteX30" fmla="*/ 176338 w 1189510"/>
                <a:gd name="connsiteY30" fmla="*/ 137091 h 2461239"/>
                <a:gd name="connsiteX31" fmla="*/ 26213 w 1189510"/>
                <a:gd name="connsiteY31" fmla="*/ 276980 h 2461239"/>
                <a:gd name="connsiteX32" fmla="*/ 2329 w 1189510"/>
                <a:gd name="connsiteY32" fmla="*/ 478285 h 2461239"/>
                <a:gd name="connsiteX33" fmla="*/ 60332 w 1189510"/>
                <a:gd name="connsiteY33" fmla="*/ 618174 h 24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89510" h="2461239">
                  <a:moveTo>
                    <a:pt x="60332" y="618174"/>
                  </a:moveTo>
                  <a:cubicBezTo>
                    <a:pt x="70568" y="851892"/>
                    <a:pt x="63175" y="1632658"/>
                    <a:pt x="63744" y="1880592"/>
                  </a:cubicBezTo>
                  <a:cubicBezTo>
                    <a:pt x="64313" y="2128526"/>
                    <a:pt x="62607" y="2036404"/>
                    <a:pt x="63744" y="2105780"/>
                  </a:cubicBezTo>
                  <a:cubicBezTo>
                    <a:pt x="64881" y="2175156"/>
                    <a:pt x="59764" y="2246239"/>
                    <a:pt x="70568" y="2296849"/>
                  </a:cubicBezTo>
                  <a:cubicBezTo>
                    <a:pt x="81372" y="2347459"/>
                    <a:pt x="102982" y="2382148"/>
                    <a:pt x="128571" y="2409443"/>
                  </a:cubicBezTo>
                  <a:cubicBezTo>
                    <a:pt x="154160" y="2436738"/>
                    <a:pt x="186005" y="2457210"/>
                    <a:pt x="224105" y="2460622"/>
                  </a:cubicBezTo>
                  <a:cubicBezTo>
                    <a:pt x="262205" y="2464034"/>
                    <a:pt x="319640" y="2453230"/>
                    <a:pt x="357171" y="2429915"/>
                  </a:cubicBezTo>
                  <a:cubicBezTo>
                    <a:pt x="394703" y="2406600"/>
                    <a:pt x="430528" y="2399207"/>
                    <a:pt x="449294" y="2320732"/>
                  </a:cubicBezTo>
                  <a:cubicBezTo>
                    <a:pt x="468060" y="2242257"/>
                    <a:pt x="458392" y="2156391"/>
                    <a:pt x="469765" y="1959067"/>
                  </a:cubicBezTo>
                  <a:cubicBezTo>
                    <a:pt x="481138" y="1761743"/>
                    <a:pt x="507296" y="1341505"/>
                    <a:pt x="517532" y="1136789"/>
                  </a:cubicBezTo>
                  <a:cubicBezTo>
                    <a:pt x="527768" y="932073"/>
                    <a:pt x="527199" y="821753"/>
                    <a:pt x="531180" y="730768"/>
                  </a:cubicBezTo>
                  <a:cubicBezTo>
                    <a:pt x="535161" y="639783"/>
                    <a:pt x="532317" y="623861"/>
                    <a:pt x="541416" y="590879"/>
                  </a:cubicBezTo>
                  <a:cubicBezTo>
                    <a:pt x="550515" y="557897"/>
                    <a:pt x="569280" y="543112"/>
                    <a:pt x="585771" y="532876"/>
                  </a:cubicBezTo>
                  <a:cubicBezTo>
                    <a:pt x="602262" y="522640"/>
                    <a:pt x="624440" y="524346"/>
                    <a:pt x="640362" y="529464"/>
                  </a:cubicBezTo>
                  <a:cubicBezTo>
                    <a:pt x="656284" y="534582"/>
                    <a:pt x="672207" y="543111"/>
                    <a:pt x="681305" y="563583"/>
                  </a:cubicBezTo>
                  <a:cubicBezTo>
                    <a:pt x="690403" y="584055"/>
                    <a:pt x="686992" y="535151"/>
                    <a:pt x="694953" y="652294"/>
                  </a:cubicBezTo>
                  <a:cubicBezTo>
                    <a:pt x="702914" y="769437"/>
                    <a:pt x="715994" y="1024764"/>
                    <a:pt x="729073" y="1266443"/>
                  </a:cubicBezTo>
                  <a:cubicBezTo>
                    <a:pt x="742152" y="1508122"/>
                    <a:pt x="762624" y="1932340"/>
                    <a:pt x="773428" y="2102368"/>
                  </a:cubicBezTo>
                  <a:cubicBezTo>
                    <a:pt x="784232" y="2272396"/>
                    <a:pt x="779683" y="2234297"/>
                    <a:pt x="793899" y="2286613"/>
                  </a:cubicBezTo>
                  <a:cubicBezTo>
                    <a:pt x="808115" y="2338929"/>
                    <a:pt x="826881" y="2388403"/>
                    <a:pt x="858726" y="2416267"/>
                  </a:cubicBezTo>
                  <a:cubicBezTo>
                    <a:pt x="890571" y="2444131"/>
                    <a:pt x="943456" y="2454367"/>
                    <a:pt x="984968" y="2453798"/>
                  </a:cubicBezTo>
                  <a:cubicBezTo>
                    <a:pt x="1026480" y="2453229"/>
                    <a:pt x="1077091" y="2440150"/>
                    <a:pt x="1107798" y="2412855"/>
                  </a:cubicBezTo>
                  <a:cubicBezTo>
                    <a:pt x="1138505" y="2385560"/>
                    <a:pt x="1156703" y="2380442"/>
                    <a:pt x="1169213" y="2290025"/>
                  </a:cubicBezTo>
                  <a:cubicBezTo>
                    <a:pt x="1181724" y="2199609"/>
                    <a:pt x="1181724" y="2098387"/>
                    <a:pt x="1182861" y="1870356"/>
                  </a:cubicBezTo>
                  <a:cubicBezTo>
                    <a:pt x="1183998" y="1642325"/>
                    <a:pt x="1176037" y="1145888"/>
                    <a:pt x="1176037" y="921837"/>
                  </a:cubicBezTo>
                  <a:cubicBezTo>
                    <a:pt x="1176037" y="697786"/>
                    <a:pt x="1183998" y="626704"/>
                    <a:pt x="1182861" y="526052"/>
                  </a:cubicBezTo>
                  <a:cubicBezTo>
                    <a:pt x="1181724" y="425400"/>
                    <a:pt x="1205607" y="383318"/>
                    <a:pt x="1169213" y="317923"/>
                  </a:cubicBezTo>
                  <a:cubicBezTo>
                    <a:pt x="1132819" y="252527"/>
                    <a:pt x="1051501" y="185427"/>
                    <a:pt x="964496" y="133679"/>
                  </a:cubicBezTo>
                  <a:cubicBezTo>
                    <a:pt x="877492" y="81931"/>
                    <a:pt x="752956" y="25065"/>
                    <a:pt x="647186" y="7437"/>
                  </a:cubicBezTo>
                  <a:cubicBezTo>
                    <a:pt x="541416" y="-10191"/>
                    <a:pt x="408351" y="6300"/>
                    <a:pt x="329876" y="27909"/>
                  </a:cubicBezTo>
                  <a:cubicBezTo>
                    <a:pt x="251401" y="49518"/>
                    <a:pt x="226948" y="95579"/>
                    <a:pt x="176338" y="137091"/>
                  </a:cubicBezTo>
                  <a:cubicBezTo>
                    <a:pt x="125728" y="178603"/>
                    <a:pt x="55215" y="220114"/>
                    <a:pt x="26213" y="276980"/>
                  </a:cubicBezTo>
                  <a:cubicBezTo>
                    <a:pt x="-2789" y="333846"/>
                    <a:pt x="-2220" y="417439"/>
                    <a:pt x="2329" y="478285"/>
                  </a:cubicBezTo>
                  <a:cubicBezTo>
                    <a:pt x="6878" y="539131"/>
                    <a:pt x="50096" y="384456"/>
                    <a:pt x="60332" y="6181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Puolivapaa piirto 36"/>
            <p:cNvSpPr/>
            <p:nvPr/>
          </p:nvSpPr>
          <p:spPr>
            <a:xfrm>
              <a:off x="2799186" y="2599473"/>
              <a:ext cx="1763475" cy="2087737"/>
            </a:xfrm>
            <a:custGeom>
              <a:avLst/>
              <a:gdLst>
                <a:gd name="connsiteX0" fmla="*/ 844766 w 1763475"/>
                <a:gd name="connsiteY0" fmla="*/ 426 h 2087737"/>
                <a:gd name="connsiteX1" fmla="*/ 619578 w 1763475"/>
                <a:gd name="connsiteY1" fmla="*/ 10661 h 2087737"/>
                <a:gd name="connsiteX2" fmla="*/ 401214 w 1763475"/>
                <a:gd name="connsiteY2" fmla="*/ 51605 h 2087737"/>
                <a:gd name="connsiteX3" fmla="*/ 251089 w 1763475"/>
                <a:gd name="connsiteY3" fmla="*/ 133491 h 2087737"/>
                <a:gd name="connsiteX4" fmla="*/ 152142 w 1763475"/>
                <a:gd name="connsiteY4" fmla="*/ 242673 h 2087737"/>
                <a:gd name="connsiteX5" fmla="*/ 97551 w 1763475"/>
                <a:gd name="connsiteY5" fmla="*/ 399623 h 2087737"/>
                <a:gd name="connsiteX6" fmla="*/ 73668 w 1763475"/>
                <a:gd name="connsiteY6" fmla="*/ 621399 h 2087737"/>
                <a:gd name="connsiteX7" fmla="*/ 42960 w 1763475"/>
                <a:gd name="connsiteY7" fmla="*/ 1198017 h 2087737"/>
                <a:gd name="connsiteX8" fmla="*/ 12253 w 1763475"/>
                <a:gd name="connsiteY8" fmla="*/ 1672276 h 2087737"/>
                <a:gd name="connsiteX9" fmla="*/ 2017 w 1763475"/>
                <a:gd name="connsiteY9" fmla="*/ 1856521 h 2087737"/>
                <a:gd name="connsiteX10" fmla="*/ 49784 w 1763475"/>
                <a:gd name="connsiteY10" fmla="*/ 1996411 h 2087737"/>
                <a:gd name="connsiteX11" fmla="*/ 145318 w 1763475"/>
                <a:gd name="connsiteY11" fmla="*/ 2071473 h 2087737"/>
                <a:gd name="connsiteX12" fmla="*/ 237441 w 1763475"/>
                <a:gd name="connsiteY12" fmla="*/ 2085121 h 2087737"/>
                <a:gd name="connsiteX13" fmla="*/ 431921 w 1763475"/>
                <a:gd name="connsiteY13" fmla="*/ 2033942 h 2087737"/>
                <a:gd name="connsiteX14" fmla="*/ 704877 w 1763475"/>
                <a:gd name="connsiteY14" fmla="*/ 1883817 h 2087737"/>
                <a:gd name="connsiteX15" fmla="*/ 1056307 w 1763475"/>
                <a:gd name="connsiteY15" fmla="*/ 1846285 h 2087737"/>
                <a:gd name="connsiteX16" fmla="*/ 1445268 w 1763475"/>
                <a:gd name="connsiteY16" fmla="*/ 2064649 h 2087737"/>
                <a:gd name="connsiteX17" fmla="*/ 1632924 w 1763475"/>
                <a:gd name="connsiteY17" fmla="*/ 2054414 h 2087737"/>
                <a:gd name="connsiteX18" fmla="*/ 1748930 w 1763475"/>
                <a:gd name="connsiteY18" fmla="*/ 1934996 h 2087737"/>
                <a:gd name="connsiteX19" fmla="*/ 1759166 w 1763475"/>
                <a:gd name="connsiteY19" fmla="*/ 1679100 h 2087737"/>
                <a:gd name="connsiteX20" fmla="*/ 1725047 w 1763475"/>
                <a:gd name="connsiteY20" fmla="*/ 1061539 h 2087737"/>
                <a:gd name="connsiteX21" fmla="*/ 1694339 w 1763475"/>
                <a:gd name="connsiteY21" fmla="*/ 556572 h 2087737"/>
                <a:gd name="connsiteX22" fmla="*/ 1643160 w 1763475"/>
                <a:gd name="connsiteY22" fmla="*/ 290440 h 2087737"/>
                <a:gd name="connsiteX23" fmla="*/ 1503271 w 1763475"/>
                <a:gd name="connsiteY23" fmla="*/ 113020 h 2087737"/>
                <a:gd name="connsiteX24" fmla="*/ 1247375 w 1763475"/>
                <a:gd name="connsiteY24" fmla="*/ 20897 h 2087737"/>
                <a:gd name="connsiteX25" fmla="*/ 844766 w 1763475"/>
                <a:gd name="connsiteY25" fmla="*/ 426 h 208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63475" h="2087737">
                  <a:moveTo>
                    <a:pt x="844766" y="426"/>
                  </a:moveTo>
                  <a:cubicBezTo>
                    <a:pt x="740133" y="-1280"/>
                    <a:pt x="693503" y="2131"/>
                    <a:pt x="619578" y="10661"/>
                  </a:cubicBezTo>
                  <a:cubicBezTo>
                    <a:pt x="545653" y="19191"/>
                    <a:pt x="462629" y="31133"/>
                    <a:pt x="401214" y="51605"/>
                  </a:cubicBezTo>
                  <a:cubicBezTo>
                    <a:pt x="339799" y="72077"/>
                    <a:pt x="292601" y="101646"/>
                    <a:pt x="251089" y="133491"/>
                  </a:cubicBezTo>
                  <a:cubicBezTo>
                    <a:pt x="209577" y="165336"/>
                    <a:pt x="177732" y="198318"/>
                    <a:pt x="152142" y="242673"/>
                  </a:cubicBezTo>
                  <a:cubicBezTo>
                    <a:pt x="126552" y="287028"/>
                    <a:pt x="110630" y="336502"/>
                    <a:pt x="97551" y="399623"/>
                  </a:cubicBezTo>
                  <a:cubicBezTo>
                    <a:pt x="84472" y="462744"/>
                    <a:pt x="82766" y="488333"/>
                    <a:pt x="73668" y="621399"/>
                  </a:cubicBezTo>
                  <a:cubicBezTo>
                    <a:pt x="64569" y="754465"/>
                    <a:pt x="53196" y="1022871"/>
                    <a:pt x="42960" y="1198017"/>
                  </a:cubicBezTo>
                  <a:cubicBezTo>
                    <a:pt x="32724" y="1373163"/>
                    <a:pt x="19077" y="1562526"/>
                    <a:pt x="12253" y="1672276"/>
                  </a:cubicBezTo>
                  <a:cubicBezTo>
                    <a:pt x="5429" y="1782026"/>
                    <a:pt x="-4238" y="1802499"/>
                    <a:pt x="2017" y="1856521"/>
                  </a:cubicBezTo>
                  <a:cubicBezTo>
                    <a:pt x="8272" y="1910543"/>
                    <a:pt x="25901" y="1960586"/>
                    <a:pt x="49784" y="1996411"/>
                  </a:cubicBezTo>
                  <a:cubicBezTo>
                    <a:pt x="73667" y="2032236"/>
                    <a:pt x="114042" y="2056688"/>
                    <a:pt x="145318" y="2071473"/>
                  </a:cubicBezTo>
                  <a:cubicBezTo>
                    <a:pt x="176594" y="2086258"/>
                    <a:pt x="189674" y="2091376"/>
                    <a:pt x="237441" y="2085121"/>
                  </a:cubicBezTo>
                  <a:cubicBezTo>
                    <a:pt x="285208" y="2078866"/>
                    <a:pt x="354015" y="2067493"/>
                    <a:pt x="431921" y="2033942"/>
                  </a:cubicBezTo>
                  <a:cubicBezTo>
                    <a:pt x="509827" y="2000391"/>
                    <a:pt x="600813" y="1915093"/>
                    <a:pt x="704877" y="1883817"/>
                  </a:cubicBezTo>
                  <a:cubicBezTo>
                    <a:pt x="808941" y="1852541"/>
                    <a:pt x="932909" y="1816146"/>
                    <a:pt x="1056307" y="1846285"/>
                  </a:cubicBezTo>
                  <a:cubicBezTo>
                    <a:pt x="1179705" y="1876424"/>
                    <a:pt x="1349165" y="2029961"/>
                    <a:pt x="1445268" y="2064649"/>
                  </a:cubicBezTo>
                  <a:cubicBezTo>
                    <a:pt x="1541371" y="2099337"/>
                    <a:pt x="1582314" y="2076023"/>
                    <a:pt x="1632924" y="2054414"/>
                  </a:cubicBezTo>
                  <a:cubicBezTo>
                    <a:pt x="1683534" y="2032805"/>
                    <a:pt x="1727890" y="1997548"/>
                    <a:pt x="1748930" y="1934996"/>
                  </a:cubicBezTo>
                  <a:cubicBezTo>
                    <a:pt x="1769970" y="1872444"/>
                    <a:pt x="1763146" y="1824676"/>
                    <a:pt x="1759166" y="1679100"/>
                  </a:cubicBezTo>
                  <a:cubicBezTo>
                    <a:pt x="1755186" y="1533524"/>
                    <a:pt x="1735852" y="1248627"/>
                    <a:pt x="1725047" y="1061539"/>
                  </a:cubicBezTo>
                  <a:cubicBezTo>
                    <a:pt x="1714243" y="874451"/>
                    <a:pt x="1707987" y="685088"/>
                    <a:pt x="1694339" y="556572"/>
                  </a:cubicBezTo>
                  <a:cubicBezTo>
                    <a:pt x="1680691" y="428056"/>
                    <a:pt x="1675005" y="364365"/>
                    <a:pt x="1643160" y="290440"/>
                  </a:cubicBezTo>
                  <a:cubicBezTo>
                    <a:pt x="1611315" y="216515"/>
                    <a:pt x="1569235" y="157944"/>
                    <a:pt x="1503271" y="113020"/>
                  </a:cubicBezTo>
                  <a:cubicBezTo>
                    <a:pt x="1437307" y="68096"/>
                    <a:pt x="1355420" y="40231"/>
                    <a:pt x="1247375" y="20897"/>
                  </a:cubicBezTo>
                  <a:cubicBezTo>
                    <a:pt x="1139330" y="1563"/>
                    <a:pt x="949399" y="2132"/>
                    <a:pt x="844766" y="4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9" name="Tekstiruutu 38"/>
          <p:cNvSpPr txBox="1"/>
          <p:nvPr/>
        </p:nvSpPr>
        <p:spPr>
          <a:xfrm>
            <a:off x="670983" y="1356868"/>
            <a:ext cx="1083931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(n=86)</a:t>
            </a:r>
          </a:p>
        </p:txBody>
      </p:sp>
      <p:sp>
        <p:nvSpPr>
          <p:cNvPr id="41" name="Tekstiruutu 40"/>
          <p:cNvSpPr txBox="1"/>
          <p:nvPr/>
        </p:nvSpPr>
        <p:spPr>
          <a:xfrm>
            <a:off x="169252" y="4068521"/>
            <a:ext cx="2137103" cy="70787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 &amp; low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Hepatic steatosis</a:t>
            </a:r>
          </a:p>
        </p:txBody>
      </p:sp>
      <p:sp>
        <p:nvSpPr>
          <p:cNvPr id="42" name="Tekstiruutu 41"/>
          <p:cNvSpPr txBox="1"/>
          <p:nvPr/>
        </p:nvSpPr>
        <p:spPr>
          <a:xfrm>
            <a:off x="2170898" y="1356868"/>
            <a:ext cx="6141405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20h fasting conditions throughout  the study</a:t>
            </a:r>
          </a:p>
        </p:txBody>
      </p:sp>
      <p:sp>
        <p:nvSpPr>
          <p:cNvPr id="43" name="Nuoli oikealle 42"/>
          <p:cNvSpPr/>
          <p:nvPr/>
        </p:nvSpPr>
        <p:spPr>
          <a:xfrm>
            <a:off x="1924050" y="1860551"/>
            <a:ext cx="3873500" cy="927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 h overnight</a:t>
            </a:r>
          </a:p>
        </p:txBody>
      </p:sp>
      <p:sp>
        <p:nvSpPr>
          <p:cNvPr id="44" name="Nuoli oikealle 43"/>
          <p:cNvSpPr/>
          <p:nvPr/>
        </p:nvSpPr>
        <p:spPr>
          <a:xfrm>
            <a:off x="5918778" y="1860551"/>
            <a:ext cx="1512000" cy="927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h</a:t>
            </a:r>
          </a:p>
        </p:txBody>
      </p:sp>
      <p:sp>
        <p:nvSpPr>
          <p:cNvPr id="45" name="Nuoli oikealle 44"/>
          <p:cNvSpPr/>
          <p:nvPr/>
        </p:nvSpPr>
        <p:spPr>
          <a:xfrm>
            <a:off x="7487229" y="1860551"/>
            <a:ext cx="1512682" cy="927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 h</a:t>
            </a:r>
          </a:p>
        </p:txBody>
      </p:sp>
      <p:sp>
        <p:nvSpPr>
          <p:cNvPr id="46" name="Ellipsi 45"/>
          <p:cNvSpPr/>
          <p:nvPr/>
        </p:nvSpPr>
        <p:spPr>
          <a:xfrm>
            <a:off x="6191237" y="3345083"/>
            <a:ext cx="2305050" cy="116205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Blood samples</a:t>
            </a:r>
          </a:p>
        </p:txBody>
      </p:sp>
      <p:cxnSp>
        <p:nvCxnSpPr>
          <p:cNvPr id="48" name="Suora nuoliyhdysviiva 47"/>
          <p:cNvCxnSpPr/>
          <p:nvPr/>
        </p:nvCxnSpPr>
        <p:spPr>
          <a:xfrm>
            <a:off x="5797551" y="2590801"/>
            <a:ext cx="491435" cy="759944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/>
          <p:cNvCxnSpPr/>
          <p:nvPr/>
        </p:nvCxnSpPr>
        <p:spPr>
          <a:xfrm>
            <a:off x="7341878" y="2661898"/>
            <a:ext cx="0" cy="612000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uora nuoliyhdysviiva 52"/>
          <p:cNvCxnSpPr/>
          <p:nvPr/>
        </p:nvCxnSpPr>
        <p:spPr>
          <a:xfrm flipH="1">
            <a:off x="8288743" y="2692217"/>
            <a:ext cx="527991" cy="652867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/>
          <p:cNvCxnSpPr/>
          <p:nvPr/>
        </p:nvCxnSpPr>
        <p:spPr>
          <a:xfrm>
            <a:off x="7341878" y="4507133"/>
            <a:ext cx="0" cy="720000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yöristetty suorakulmio 60"/>
          <p:cNvSpPr/>
          <p:nvPr/>
        </p:nvSpPr>
        <p:spPr>
          <a:xfrm>
            <a:off x="6847780" y="5629101"/>
            <a:ext cx="2044700" cy="811864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Lipidomics</a:t>
            </a:r>
          </a:p>
        </p:txBody>
      </p:sp>
      <p:sp>
        <p:nvSpPr>
          <p:cNvPr id="62" name="Tekstiruutu 61"/>
          <p:cNvSpPr txBox="1"/>
          <p:nvPr/>
        </p:nvSpPr>
        <p:spPr>
          <a:xfrm>
            <a:off x="7257135" y="5167437"/>
            <a:ext cx="1083931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(n=78)</a:t>
            </a:r>
          </a:p>
        </p:txBody>
      </p:sp>
      <p:cxnSp>
        <p:nvCxnSpPr>
          <p:cNvPr id="63" name="Suora nuoliyhdysviiva 62"/>
          <p:cNvCxnSpPr/>
          <p:nvPr/>
        </p:nvCxnSpPr>
        <p:spPr>
          <a:xfrm>
            <a:off x="3433469" y="3857303"/>
            <a:ext cx="1278" cy="1368000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yöristetty suorakulmio 63"/>
          <p:cNvSpPr/>
          <p:nvPr/>
        </p:nvSpPr>
        <p:spPr>
          <a:xfrm>
            <a:off x="2506663" y="5629101"/>
            <a:ext cx="2044700" cy="811864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Kinetics</a:t>
            </a:r>
          </a:p>
        </p:txBody>
      </p:sp>
      <p:sp>
        <p:nvSpPr>
          <p:cNvPr id="65" name="Tekstiruutu 64"/>
          <p:cNvSpPr txBox="1"/>
          <p:nvPr/>
        </p:nvSpPr>
        <p:spPr>
          <a:xfrm>
            <a:off x="2895207" y="5167436"/>
            <a:ext cx="1083931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(n=73)</a:t>
            </a:r>
          </a:p>
        </p:txBody>
      </p:sp>
      <p:cxnSp>
        <p:nvCxnSpPr>
          <p:cNvPr id="67" name="Suora nuoliyhdysviiva 66"/>
          <p:cNvCxnSpPr/>
          <p:nvPr/>
        </p:nvCxnSpPr>
        <p:spPr>
          <a:xfrm>
            <a:off x="3416300" y="3877914"/>
            <a:ext cx="2773053" cy="0"/>
          </a:xfrm>
          <a:prstGeom prst="straightConnector1">
            <a:avLst/>
          </a:prstGeom>
          <a:ln w="571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kstiruutu 71"/>
          <p:cNvSpPr txBox="1"/>
          <p:nvPr/>
        </p:nvSpPr>
        <p:spPr>
          <a:xfrm>
            <a:off x="3482068" y="3972490"/>
            <a:ext cx="2085038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 = 0h, 4h, 8h</a:t>
            </a:r>
          </a:p>
        </p:txBody>
      </p:sp>
      <p:cxnSp>
        <p:nvCxnSpPr>
          <p:cNvPr id="73" name="Suora nuoliyhdysviiva 72"/>
          <p:cNvCxnSpPr/>
          <p:nvPr/>
        </p:nvCxnSpPr>
        <p:spPr>
          <a:xfrm flipV="1">
            <a:off x="4723337" y="2643577"/>
            <a:ext cx="528693" cy="623701"/>
          </a:xfrm>
          <a:prstGeom prst="straightConnector1">
            <a:avLst/>
          </a:prstGeom>
          <a:ln w="571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kstiruutu 75"/>
          <p:cNvSpPr txBox="1"/>
          <p:nvPr/>
        </p:nvSpPr>
        <p:spPr>
          <a:xfrm>
            <a:off x="3024151" y="3276329"/>
            <a:ext cx="3095699" cy="64632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d3-leucine and d5-glycerol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injection for VLDL kinetics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Otsikko 1"/>
          <p:cNvSpPr>
            <a:spLocks noGrp="1"/>
          </p:cNvSpPr>
          <p:nvPr>
            <p:ph type="title"/>
          </p:nvPr>
        </p:nvSpPr>
        <p:spPr>
          <a:xfrm>
            <a:off x="-304800" y="-117348"/>
            <a:ext cx="9734550" cy="1250892"/>
          </a:xfrm>
        </p:spPr>
        <p:txBody>
          <a:bodyPr/>
          <a:lstStyle/>
          <a:p>
            <a:r>
              <a:rPr lang="en-US" sz="3500" b="1" dirty="0">
                <a:solidFill>
                  <a:srgbClr val="FFC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Combining VLDL </a:t>
            </a:r>
            <a:r>
              <a:rPr lang="en-US" sz="3500" b="1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kinetics </a:t>
            </a:r>
            <a:r>
              <a:rPr lang="en-US" sz="3500" b="1" dirty="0">
                <a:solidFill>
                  <a:srgbClr val="FFC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and metabolomics </a:t>
            </a:r>
            <a:r>
              <a:rPr lang="en-US" sz="3500" b="1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data</a:t>
            </a:r>
            <a:endParaRPr lang="en-US" sz="3500" b="1" dirty="0">
              <a:solidFill>
                <a:srgbClr val="FFC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Rak pil 2"/>
          <p:cNvCxnSpPr/>
          <p:nvPr/>
        </p:nvCxnSpPr>
        <p:spPr>
          <a:xfrm flipV="1">
            <a:off x="5797550" y="2381043"/>
            <a:ext cx="0" cy="89285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yöristetty suorakulmio 63"/>
          <p:cNvSpPr/>
          <p:nvPr/>
        </p:nvSpPr>
        <p:spPr>
          <a:xfrm>
            <a:off x="4687540" y="5618859"/>
            <a:ext cx="2044700" cy="811864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Plasma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Metabolomics</a:t>
            </a:r>
          </a:p>
        </p:txBody>
      </p:sp>
      <p:sp>
        <p:nvSpPr>
          <p:cNvPr id="33" name="Tekstiruutu 64"/>
          <p:cNvSpPr txBox="1"/>
          <p:nvPr/>
        </p:nvSpPr>
        <p:spPr>
          <a:xfrm>
            <a:off x="5076084" y="5157193"/>
            <a:ext cx="1083931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(n=86)</a:t>
            </a:r>
          </a:p>
        </p:txBody>
      </p:sp>
    </p:spTree>
    <p:extLst>
      <p:ext uri="{BB962C8B-B14F-4D97-AF65-F5344CB8AC3E}">
        <p14:creationId xmlns:p14="http://schemas.microsoft.com/office/powerpoint/2010/main" val="38549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1"/>
          <p:cNvSpPr txBox="1">
            <a:spLocks/>
          </p:cNvSpPr>
          <p:nvPr/>
        </p:nvSpPr>
        <p:spPr>
          <a:xfrm>
            <a:off x="106604" y="96688"/>
            <a:ext cx="8929893" cy="812033"/>
          </a:xfrm>
          <a:prstGeom prst="rect">
            <a:avLst/>
          </a:prstGeom>
        </p:spPr>
        <p:txBody>
          <a:bodyPr lIns="91430" tIns="45716" rIns="91430" bIns="45716"/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Genome-scale metabolic models (GEMs)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upp 1"/>
          <p:cNvGrpSpPr/>
          <p:nvPr/>
        </p:nvGrpSpPr>
        <p:grpSpPr>
          <a:xfrm>
            <a:off x="106603" y="1072688"/>
            <a:ext cx="9037397" cy="5380649"/>
            <a:chOff x="106603" y="1000679"/>
            <a:chExt cx="9037397" cy="5380649"/>
          </a:xfrm>
        </p:grpSpPr>
        <p:sp>
          <p:nvSpPr>
            <p:cNvPr id="6" name="Arc 4"/>
            <p:cNvSpPr/>
            <p:nvPr/>
          </p:nvSpPr>
          <p:spPr>
            <a:xfrm rot="16200000" flipH="1">
              <a:off x="1008816" y="4088329"/>
              <a:ext cx="360000" cy="360000"/>
            </a:xfrm>
            <a:prstGeom prst="arc">
              <a:avLst>
                <a:gd name="adj1" fmla="val 21160014"/>
                <a:gd name="adj2" fmla="val 5001513"/>
              </a:avLst>
            </a:prstGeom>
            <a:ln w="190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Arc 5"/>
            <p:cNvSpPr/>
            <p:nvPr/>
          </p:nvSpPr>
          <p:spPr>
            <a:xfrm rot="16200000" flipH="1">
              <a:off x="1009610" y="3296329"/>
              <a:ext cx="360000" cy="360000"/>
            </a:xfrm>
            <a:prstGeom prst="arc">
              <a:avLst>
                <a:gd name="adj1" fmla="val 21160014"/>
                <a:gd name="adj2" fmla="val 10998004"/>
              </a:avLst>
            </a:prstGeom>
            <a:ln w="190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Arc 6"/>
            <p:cNvSpPr/>
            <p:nvPr/>
          </p:nvSpPr>
          <p:spPr>
            <a:xfrm rot="16200000" flipH="1">
              <a:off x="1009610" y="1712329"/>
              <a:ext cx="360000" cy="360000"/>
            </a:xfrm>
            <a:prstGeom prst="arc">
              <a:avLst>
                <a:gd name="adj1" fmla="val 21160014"/>
                <a:gd name="adj2" fmla="val 10998004"/>
              </a:avLst>
            </a:prstGeom>
            <a:ln w="190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7"/>
            <p:cNvCxnSpPr/>
            <p:nvPr/>
          </p:nvCxnSpPr>
          <p:spPr>
            <a:xfrm rot="5400000">
              <a:off x="1081610" y="2684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8"/>
            <p:cNvCxnSpPr/>
            <p:nvPr/>
          </p:nvCxnSpPr>
          <p:spPr>
            <a:xfrm rot="5400000">
              <a:off x="1081610" y="3476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9"/>
            <p:cNvCxnSpPr/>
            <p:nvPr/>
          </p:nvCxnSpPr>
          <p:spPr>
            <a:xfrm rot="5400000">
              <a:off x="1081610" y="1892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0"/>
            <p:cNvSpPr txBox="1"/>
            <p:nvPr/>
          </p:nvSpPr>
          <p:spPr>
            <a:xfrm>
              <a:off x="978315" y="1352329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Glucose</a:t>
              </a: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1122869" y="214432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G6P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1171091" y="2915416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F6P</a:t>
              </a: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1081688" y="372832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F16BP</a:t>
              </a:r>
            </a:p>
          </p:txBody>
        </p:sp>
        <p:sp>
          <p:nvSpPr>
            <p:cNvPr id="18" name="Rectangle 14"/>
            <p:cNvSpPr/>
            <p:nvPr/>
          </p:nvSpPr>
          <p:spPr>
            <a:xfrm>
              <a:off x="1315610" y="1820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Rectangle 15"/>
            <p:cNvSpPr/>
            <p:nvPr/>
          </p:nvSpPr>
          <p:spPr>
            <a:xfrm>
              <a:off x="1317082" y="2612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Rectangle 16"/>
            <p:cNvSpPr/>
            <p:nvPr/>
          </p:nvSpPr>
          <p:spPr>
            <a:xfrm>
              <a:off x="1317082" y="3404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Oval 17"/>
            <p:cNvSpPr/>
            <p:nvPr/>
          </p:nvSpPr>
          <p:spPr>
            <a:xfrm>
              <a:off x="1704095" y="1774615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1856730" y="1755637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GCK</a:t>
              </a:r>
            </a:p>
          </p:txBody>
        </p:sp>
        <p:cxnSp>
          <p:nvCxnSpPr>
            <p:cNvPr id="23" name="Straight Arrow Connector 19"/>
            <p:cNvCxnSpPr/>
            <p:nvPr/>
          </p:nvCxnSpPr>
          <p:spPr>
            <a:xfrm rot="10800000">
              <a:off x="2572196" y="41326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0"/>
            <p:cNvCxnSpPr/>
            <p:nvPr/>
          </p:nvCxnSpPr>
          <p:spPr>
            <a:xfrm rot="10800000">
              <a:off x="2572196" y="26710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1"/>
            <p:cNvCxnSpPr/>
            <p:nvPr/>
          </p:nvCxnSpPr>
          <p:spPr>
            <a:xfrm rot="10800000">
              <a:off x="2572196" y="34630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2"/>
            <p:cNvCxnSpPr/>
            <p:nvPr/>
          </p:nvCxnSpPr>
          <p:spPr>
            <a:xfrm rot="10800000">
              <a:off x="2572196" y="44566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3"/>
            <p:cNvSpPr txBox="1"/>
            <p:nvPr/>
          </p:nvSpPr>
          <p:spPr>
            <a:xfrm>
              <a:off x="2246378" y="1000679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FFF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Genes</a:t>
              </a:r>
              <a:endPara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4"/>
            <p:cNvSpPr txBox="1"/>
            <p:nvPr/>
          </p:nvSpPr>
          <p:spPr>
            <a:xfrm>
              <a:off x="867975" y="1000679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FFF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Reactions</a:t>
              </a:r>
              <a:endPara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TextBox 25"/>
            <p:cNvSpPr txBox="1"/>
            <p:nvPr/>
          </p:nvSpPr>
          <p:spPr>
            <a:xfrm>
              <a:off x="633084" y="3152329"/>
              <a:ext cx="6365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ATP[c]</a:t>
              </a:r>
            </a:p>
          </p:txBody>
        </p:sp>
        <p:sp>
          <p:nvSpPr>
            <p:cNvPr id="30" name="TextBox 26"/>
            <p:cNvSpPr txBox="1"/>
            <p:nvPr/>
          </p:nvSpPr>
          <p:spPr>
            <a:xfrm>
              <a:off x="593712" y="3512329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ADP[c]</a:t>
              </a:r>
            </a:p>
          </p:txBody>
        </p:sp>
        <p:grpSp>
          <p:nvGrpSpPr>
            <p:cNvPr id="31" name="Group 301"/>
            <p:cNvGrpSpPr/>
            <p:nvPr/>
          </p:nvGrpSpPr>
          <p:grpSpPr>
            <a:xfrm>
              <a:off x="3001765" y="1864679"/>
              <a:ext cx="472287" cy="40765"/>
              <a:chOff x="3157152" y="4688742"/>
              <a:chExt cx="472287" cy="40765"/>
            </a:xfrm>
          </p:grpSpPr>
          <p:sp>
            <p:nvSpPr>
              <p:cNvPr id="32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6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78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76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74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72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70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68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66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64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62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60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58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56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9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54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" name="Group 302"/>
            <p:cNvGrpSpPr/>
            <p:nvPr/>
          </p:nvGrpSpPr>
          <p:grpSpPr>
            <a:xfrm>
              <a:off x="3001765" y="4088329"/>
              <a:ext cx="472287" cy="40765"/>
              <a:chOff x="3157152" y="4688742"/>
              <a:chExt cx="472287" cy="40765"/>
            </a:xfrm>
          </p:grpSpPr>
          <p:sp>
            <p:nvSpPr>
              <p:cNvPr id="81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127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6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125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123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121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9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119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0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117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115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2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113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3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111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4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109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5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107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6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105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7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98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103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9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9" name="Group 400"/>
            <p:cNvGrpSpPr/>
            <p:nvPr/>
          </p:nvGrpSpPr>
          <p:grpSpPr>
            <a:xfrm>
              <a:off x="3001765" y="2677748"/>
              <a:ext cx="472287" cy="40765"/>
              <a:chOff x="3157152" y="4688742"/>
              <a:chExt cx="472287" cy="40765"/>
            </a:xfrm>
          </p:grpSpPr>
          <p:sp>
            <p:nvSpPr>
              <p:cNvPr id="130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34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176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5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174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6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172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7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170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8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168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9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166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0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164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1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162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2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160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3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158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4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156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5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154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6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7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152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8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8" name="Group 449"/>
            <p:cNvGrpSpPr/>
            <p:nvPr/>
          </p:nvGrpSpPr>
          <p:grpSpPr>
            <a:xfrm>
              <a:off x="3001765" y="3478903"/>
              <a:ext cx="472287" cy="40765"/>
              <a:chOff x="3157152" y="4688742"/>
              <a:chExt cx="472287" cy="40765"/>
            </a:xfrm>
          </p:grpSpPr>
          <p:sp>
            <p:nvSpPr>
              <p:cNvPr id="179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0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1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2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3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225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4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223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5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221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6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219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7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217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8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215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9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213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0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211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1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209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2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207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3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205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4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203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4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96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201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7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8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0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7" name="Group 498"/>
            <p:cNvGrpSpPr/>
            <p:nvPr/>
          </p:nvGrpSpPr>
          <p:grpSpPr>
            <a:xfrm>
              <a:off x="3001765" y="4436715"/>
              <a:ext cx="472287" cy="40765"/>
              <a:chOff x="3157152" y="4688742"/>
              <a:chExt cx="472287" cy="40765"/>
            </a:xfrm>
          </p:grpSpPr>
          <p:sp>
            <p:nvSpPr>
              <p:cNvPr id="228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9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0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1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32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274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3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272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3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4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270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1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5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268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9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6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266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7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264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8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262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9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260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0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258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1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256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2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254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3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252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4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45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250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6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7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8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9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6" name="Straight Arrow Connector 272"/>
            <p:cNvCxnSpPr/>
            <p:nvPr/>
          </p:nvCxnSpPr>
          <p:spPr>
            <a:xfrm rot="10800000">
              <a:off x="2572196" y="18790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ight Arrow 273"/>
            <p:cNvSpPr/>
            <p:nvPr/>
          </p:nvSpPr>
          <p:spPr>
            <a:xfrm>
              <a:off x="3622479" y="3520679"/>
              <a:ext cx="430900" cy="414378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rgbClr val="FFFF99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8" name="Text Box 30"/>
            <p:cNvSpPr txBox="1">
              <a:spLocks noChangeArrowheads="1"/>
            </p:cNvSpPr>
            <p:nvPr/>
          </p:nvSpPr>
          <p:spPr bwMode="auto">
            <a:xfrm>
              <a:off x="4435805" y="1000679"/>
              <a:ext cx="206599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Stochiometric</a:t>
              </a:r>
              <a:r>
                <a:rPr kumimoji="0" lang="en-US" sz="1800" b="1" i="1" u="sng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FFF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matrix</a:t>
              </a:r>
              <a:endPara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9" name="Rectangle 19"/>
            <p:cNvSpPr>
              <a:spLocks noChangeArrowheads="1"/>
            </p:cNvSpPr>
            <p:nvPr/>
          </p:nvSpPr>
          <p:spPr bwMode="auto">
            <a:xfrm>
              <a:off x="4643800" y="1230212"/>
              <a:ext cx="1424640" cy="2275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0" name="Rectangle 276"/>
            <p:cNvSpPr/>
            <p:nvPr/>
          </p:nvSpPr>
          <p:spPr>
            <a:xfrm>
              <a:off x="4896902" y="2130013"/>
              <a:ext cx="1620000" cy="317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865" marR="0" lvl="0" indent="-342865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</a:t>
              </a:r>
              <a:endParaRPr kumimoji="0" 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81" name="Group 103"/>
            <p:cNvGrpSpPr/>
            <p:nvPr/>
          </p:nvGrpSpPr>
          <p:grpSpPr>
            <a:xfrm>
              <a:off x="4811839" y="2295691"/>
              <a:ext cx="72000" cy="2952000"/>
              <a:chOff x="6444208" y="4797152"/>
              <a:chExt cx="72008" cy="1153716"/>
            </a:xfrm>
          </p:grpSpPr>
          <p:cxnSp>
            <p:nvCxnSpPr>
              <p:cNvPr id="282" name="Straight Connector 278"/>
              <p:cNvCxnSpPr/>
              <p:nvPr/>
            </p:nvCxnSpPr>
            <p:spPr>
              <a:xfrm rot="5400000">
                <a:off x="5868938" y="5373216"/>
                <a:ext cx="1151334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79"/>
              <p:cNvCxnSpPr/>
              <p:nvPr/>
            </p:nvCxnSpPr>
            <p:spPr>
              <a:xfrm>
                <a:off x="6444208" y="4797152"/>
                <a:ext cx="7200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0"/>
              <p:cNvCxnSpPr/>
              <p:nvPr/>
            </p:nvCxnSpPr>
            <p:spPr>
              <a:xfrm>
                <a:off x="6444208" y="5949280"/>
                <a:ext cx="7200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103"/>
            <p:cNvGrpSpPr/>
            <p:nvPr/>
          </p:nvGrpSpPr>
          <p:grpSpPr>
            <a:xfrm flipH="1">
              <a:off x="6508120" y="2295691"/>
              <a:ext cx="72000" cy="2952000"/>
              <a:chOff x="6444208" y="4797152"/>
              <a:chExt cx="72008" cy="1153716"/>
            </a:xfrm>
          </p:grpSpPr>
          <p:cxnSp>
            <p:nvCxnSpPr>
              <p:cNvPr id="286" name="Straight Connector 282"/>
              <p:cNvCxnSpPr/>
              <p:nvPr/>
            </p:nvCxnSpPr>
            <p:spPr>
              <a:xfrm rot="5400000">
                <a:off x="5868938" y="5373216"/>
                <a:ext cx="1151334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3"/>
              <p:cNvCxnSpPr/>
              <p:nvPr/>
            </p:nvCxnSpPr>
            <p:spPr>
              <a:xfrm>
                <a:off x="6444208" y="4797152"/>
                <a:ext cx="7200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4"/>
              <p:cNvCxnSpPr/>
              <p:nvPr/>
            </p:nvCxnSpPr>
            <p:spPr>
              <a:xfrm>
                <a:off x="6444208" y="5949280"/>
                <a:ext cx="7200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TextBox 285"/>
            <p:cNvSpPr txBox="1"/>
            <p:nvPr/>
          </p:nvSpPr>
          <p:spPr>
            <a:xfrm>
              <a:off x="633084" y="1568329"/>
              <a:ext cx="6365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ATP[c]</a:t>
              </a:r>
            </a:p>
          </p:txBody>
        </p:sp>
        <p:sp>
          <p:nvSpPr>
            <p:cNvPr id="290" name="TextBox 286"/>
            <p:cNvSpPr txBox="1"/>
            <p:nvPr/>
          </p:nvSpPr>
          <p:spPr>
            <a:xfrm>
              <a:off x="593712" y="1928329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ADP[c]</a:t>
              </a:r>
            </a:p>
          </p:txBody>
        </p:sp>
        <p:sp>
          <p:nvSpPr>
            <p:cNvPr id="291" name="TextBox 287"/>
            <p:cNvSpPr txBox="1"/>
            <p:nvPr/>
          </p:nvSpPr>
          <p:spPr>
            <a:xfrm>
              <a:off x="487292" y="4304329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DHAP[c]</a:t>
              </a:r>
            </a:p>
          </p:txBody>
        </p:sp>
        <p:sp>
          <p:nvSpPr>
            <p:cNvPr id="292" name="TextBox 288"/>
            <p:cNvSpPr txBox="1"/>
            <p:nvPr/>
          </p:nvSpPr>
          <p:spPr>
            <a:xfrm>
              <a:off x="1159356" y="4520329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GAP</a:t>
              </a:r>
            </a:p>
          </p:txBody>
        </p:sp>
        <p:cxnSp>
          <p:nvCxnSpPr>
            <p:cNvPr id="293" name="Straight Arrow Connector 289"/>
            <p:cNvCxnSpPr/>
            <p:nvPr/>
          </p:nvCxnSpPr>
          <p:spPr>
            <a:xfrm rot="5400000">
              <a:off x="1083198" y="4268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0"/>
            <p:cNvSpPr/>
            <p:nvPr/>
          </p:nvSpPr>
          <p:spPr>
            <a:xfrm>
              <a:off x="1315610" y="4196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5" name="TextBox 291"/>
            <p:cNvSpPr txBox="1"/>
            <p:nvPr/>
          </p:nvSpPr>
          <p:spPr>
            <a:xfrm>
              <a:off x="1091557" y="5312329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13BPG</a:t>
              </a:r>
            </a:p>
          </p:txBody>
        </p:sp>
        <p:sp>
          <p:nvSpPr>
            <p:cNvPr id="296" name="TextBox 292"/>
            <p:cNvSpPr txBox="1"/>
            <p:nvPr/>
          </p:nvSpPr>
          <p:spPr>
            <a:xfrm>
              <a:off x="1169534" y="610432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3PG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7" name="Arc 293"/>
            <p:cNvSpPr/>
            <p:nvPr/>
          </p:nvSpPr>
          <p:spPr>
            <a:xfrm rot="16200000" flipH="1">
              <a:off x="1022987" y="4880329"/>
              <a:ext cx="360000" cy="360000"/>
            </a:xfrm>
            <a:prstGeom prst="arc">
              <a:avLst>
                <a:gd name="adj1" fmla="val 21160014"/>
                <a:gd name="adj2" fmla="val 10998004"/>
              </a:avLst>
            </a:prstGeom>
            <a:ln w="1905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98" name="Straight Arrow Connector 295"/>
            <p:cNvCxnSpPr/>
            <p:nvPr/>
          </p:nvCxnSpPr>
          <p:spPr>
            <a:xfrm rot="5400000">
              <a:off x="1097369" y="5060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Rectangle 296"/>
            <p:cNvSpPr/>
            <p:nvPr/>
          </p:nvSpPr>
          <p:spPr>
            <a:xfrm>
              <a:off x="1317578" y="4988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0" name="Arc 297"/>
            <p:cNvSpPr/>
            <p:nvPr/>
          </p:nvSpPr>
          <p:spPr>
            <a:xfrm rot="16200000" flipH="1">
              <a:off x="1033620" y="5672329"/>
              <a:ext cx="360000" cy="360000"/>
            </a:xfrm>
            <a:prstGeom prst="arc">
              <a:avLst>
                <a:gd name="adj1" fmla="val 21160014"/>
                <a:gd name="adj2" fmla="val 10998004"/>
              </a:avLst>
            </a:prstGeom>
            <a:ln w="1905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01" name="Straight Arrow Connector 298"/>
            <p:cNvCxnSpPr/>
            <p:nvPr/>
          </p:nvCxnSpPr>
          <p:spPr>
            <a:xfrm rot="5400000">
              <a:off x="1108002" y="5852329"/>
              <a:ext cx="576000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Rectangle 299"/>
            <p:cNvSpPr/>
            <p:nvPr/>
          </p:nvSpPr>
          <p:spPr>
            <a:xfrm>
              <a:off x="1317578" y="5780329"/>
              <a:ext cx="119829" cy="1199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3" name="TextBox 300"/>
            <p:cNvSpPr txBox="1"/>
            <p:nvPr/>
          </p:nvSpPr>
          <p:spPr>
            <a:xfrm>
              <a:off x="106603" y="4549552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NAD+[c], Pi[c]</a:t>
              </a:r>
            </a:p>
          </p:txBody>
        </p:sp>
        <p:sp>
          <p:nvSpPr>
            <p:cNvPr id="304" name="TextBox 301"/>
            <p:cNvSpPr txBox="1"/>
            <p:nvPr/>
          </p:nvSpPr>
          <p:spPr>
            <a:xfrm>
              <a:off x="627569" y="5548292"/>
              <a:ext cx="6365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ATP[c]</a:t>
              </a:r>
            </a:p>
          </p:txBody>
        </p:sp>
        <p:sp>
          <p:nvSpPr>
            <p:cNvPr id="305" name="TextBox 302"/>
            <p:cNvSpPr txBox="1"/>
            <p:nvPr/>
          </p:nvSpPr>
          <p:spPr>
            <a:xfrm>
              <a:off x="588197" y="5887026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ADP[c]</a:t>
              </a:r>
            </a:p>
          </p:txBody>
        </p:sp>
        <p:sp>
          <p:nvSpPr>
            <p:cNvPr id="306" name="TextBox 303"/>
            <p:cNvSpPr txBox="1"/>
            <p:nvPr/>
          </p:nvSpPr>
          <p:spPr>
            <a:xfrm>
              <a:off x="4849599" y="2211785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" name="TextBox 304"/>
            <p:cNvSpPr txBox="1"/>
            <p:nvPr/>
          </p:nvSpPr>
          <p:spPr>
            <a:xfrm>
              <a:off x="5137599" y="2211785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10000000000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" name="TextBox 305"/>
            <p:cNvSpPr txBox="1"/>
            <p:nvPr/>
          </p:nvSpPr>
          <p:spPr>
            <a:xfrm>
              <a:off x="5425599" y="2211785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" name="TextBox 306"/>
            <p:cNvSpPr txBox="1"/>
            <p:nvPr/>
          </p:nvSpPr>
          <p:spPr>
            <a:xfrm>
              <a:off x="6001599" y="2252959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0" name="TextBox 307"/>
            <p:cNvSpPr txBox="1"/>
            <p:nvPr/>
          </p:nvSpPr>
          <p:spPr>
            <a:xfrm>
              <a:off x="6289599" y="2211785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1" name="TextBox 308"/>
            <p:cNvSpPr txBox="1"/>
            <p:nvPr/>
          </p:nvSpPr>
          <p:spPr>
            <a:xfrm>
              <a:off x="5713599" y="2211785"/>
              <a:ext cx="36000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000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  <a:p>
              <a:pPr marL="0" marR="0" lvl="0" indent="0" algn="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1001000000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2" name="TextBox 309"/>
            <p:cNvSpPr txBox="1"/>
            <p:nvPr/>
          </p:nvSpPr>
          <p:spPr>
            <a:xfrm>
              <a:off x="4155530" y="2222396"/>
              <a:ext cx="873572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Glucose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G6P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F6P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F16BP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GAP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13BPG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3PG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DHAP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ADP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NAD+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NADH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Pi</a:t>
              </a:r>
            </a:p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H+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3" name="Oval 310"/>
            <p:cNvSpPr/>
            <p:nvPr/>
          </p:nvSpPr>
          <p:spPr>
            <a:xfrm>
              <a:off x="1704095" y="2564827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4" name="TextBox 311"/>
            <p:cNvSpPr txBox="1"/>
            <p:nvPr/>
          </p:nvSpPr>
          <p:spPr>
            <a:xfrm>
              <a:off x="1888629" y="2543359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GPI</a:t>
              </a:r>
            </a:p>
          </p:txBody>
        </p:sp>
        <p:sp>
          <p:nvSpPr>
            <p:cNvPr id="315" name="Oval 312"/>
            <p:cNvSpPr/>
            <p:nvPr/>
          </p:nvSpPr>
          <p:spPr>
            <a:xfrm>
              <a:off x="1704095" y="4013022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6" name="Oval 313"/>
            <p:cNvSpPr/>
            <p:nvPr/>
          </p:nvSpPr>
          <p:spPr>
            <a:xfrm>
              <a:off x="1704095" y="3352105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17" name="Straight Connector 314"/>
            <p:cNvCxnSpPr>
              <a:stCxn id="18" idx="3"/>
              <a:endCxn id="21" idx="2"/>
            </p:cNvCxnSpPr>
            <p:nvPr/>
          </p:nvCxnSpPr>
          <p:spPr>
            <a:xfrm>
              <a:off x="1435439" y="1880296"/>
              <a:ext cx="268656" cy="73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5"/>
            <p:cNvSpPr txBox="1"/>
            <p:nvPr/>
          </p:nvSpPr>
          <p:spPr>
            <a:xfrm>
              <a:off x="1878746" y="333521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PFK</a:t>
              </a:r>
            </a:p>
          </p:txBody>
        </p:sp>
        <p:sp>
          <p:nvSpPr>
            <p:cNvPr id="319" name="Oval 316"/>
            <p:cNvSpPr/>
            <p:nvPr/>
          </p:nvSpPr>
          <p:spPr>
            <a:xfrm>
              <a:off x="1704095" y="4315612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0" name="TextBox 317"/>
            <p:cNvSpPr txBox="1"/>
            <p:nvPr/>
          </p:nvSpPr>
          <p:spPr>
            <a:xfrm>
              <a:off x="1814198" y="3981728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ALDO</a:t>
              </a:r>
            </a:p>
          </p:txBody>
        </p:sp>
        <p:sp>
          <p:nvSpPr>
            <p:cNvPr id="321" name="TextBox 318"/>
            <p:cNvSpPr txBox="1"/>
            <p:nvPr/>
          </p:nvSpPr>
          <p:spPr>
            <a:xfrm>
              <a:off x="1893543" y="4301390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TPI</a:t>
              </a:r>
            </a:p>
          </p:txBody>
        </p:sp>
        <p:sp>
          <p:nvSpPr>
            <p:cNvPr id="322" name="Oval 319"/>
            <p:cNvSpPr/>
            <p:nvPr/>
          </p:nvSpPr>
          <p:spPr>
            <a:xfrm>
              <a:off x="1704095" y="4935020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3" name="TextBox 320"/>
            <p:cNvSpPr txBox="1"/>
            <p:nvPr/>
          </p:nvSpPr>
          <p:spPr>
            <a:xfrm>
              <a:off x="1763031" y="4920798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GAPDH</a:t>
              </a:r>
            </a:p>
          </p:txBody>
        </p:sp>
        <p:sp>
          <p:nvSpPr>
            <p:cNvPr id="324" name="Oval 321"/>
            <p:cNvSpPr/>
            <p:nvPr/>
          </p:nvSpPr>
          <p:spPr>
            <a:xfrm>
              <a:off x="1704095" y="5728750"/>
              <a:ext cx="774706" cy="225983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solidFill>
                <a:schemeClr val="tx2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5" name="TextBox 322"/>
            <p:cNvSpPr txBox="1"/>
            <p:nvPr/>
          </p:nvSpPr>
          <p:spPr>
            <a:xfrm>
              <a:off x="1861644" y="5714528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PGK</a:t>
              </a:r>
            </a:p>
          </p:txBody>
        </p:sp>
        <p:cxnSp>
          <p:nvCxnSpPr>
            <p:cNvPr id="326" name="Straight Connector 323"/>
            <p:cNvCxnSpPr>
              <a:stCxn id="19" idx="3"/>
              <a:endCxn id="313" idx="2"/>
            </p:cNvCxnSpPr>
            <p:nvPr/>
          </p:nvCxnSpPr>
          <p:spPr>
            <a:xfrm>
              <a:off x="1436911" y="2672296"/>
              <a:ext cx="267184" cy="55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4"/>
            <p:cNvCxnSpPr>
              <a:stCxn id="20" idx="3"/>
              <a:endCxn id="316" idx="2"/>
            </p:cNvCxnSpPr>
            <p:nvPr/>
          </p:nvCxnSpPr>
          <p:spPr>
            <a:xfrm>
              <a:off x="1436911" y="3464296"/>
              <a:ext cx="267184" cy="8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5"/>
            <p:cNvCxnSpPr>
              <a:stCxn id="299" idx="3"/>
              <a:endCxn id="322" idx="2"/>
            </p:cNvCxnSpPr>
            <p:nvPr/>
          </p:nvCxnSpPr>
          <p:spPr>
            <a:xfrm flipV="1">
              <a:off x="1437407" y="5048012"/>
              <a:ext cx="266688" cy="2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6"/>
            <p:cNvCxnSpPr>
              <a:stCxn id="302" idx="3"/>
              <a:endCxn id="324" idx="2"/>
            </p:cNvCxnSpPr>
            <p:nvPr/>
          </p:nvCxnSpPr>
          <p:spPr>
            <a:xfrm>
              <a:off x="1437407" y="5840296"/>
              <a:ext cx="266688" cy="1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7"/>
            <p:cNvCxnSpPr>
              <a:stCxn id="294" idx="3"/>
              <a:endCxn id="315" idx="2"/>
            </p:cNvCxnSpPr>
            <p:nvPr/>
          </p:nvCxnSpPr>
          <p:spPr>
            <a:xfrm flipV="1">
              <a:off x="1435439" y="4126014"/>
              <a:ext cx="268656" cy="130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28"/>
            <p:cNvCxnSpPr>
              <a:stCxn id="294" idx="3"/>
              <a:endCxn id="319" idx="2"/>
            </p:cNvCxnSpPr>
            <p:nvPr/>
          </p:nvCxnSpPr>
          <p:spPr>
            <a:xfrm>
              <a:off x="1435439" y="4256296"/>
              <a:ext cx="268656" cy="1723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29"/>
            <p:cNvCxnSpPr/>
            <p:nvPr/>
          </p:nvCxnSpPr>
          <p:spPr>
            <a:xfrm rot="10800000">
              <a:off x="2572196" y="5047594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0"/>
            <p:cNvCxnSpPr/>
            <p:nvPr/>
          </p:nvCxnSpPr>
          <p:spPr>
            <a:xfrm rot="10800000">
              <a:off x="2572196" y="5860679"/>
              <a:ext cx="365115" cy="418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oup 498"/>
            <p:cNvGrpSpPr/>
            <p:nvPr/>
          </p:nvGrpSpPr>
          <p:grpSpPr>
            <a:xfrm>
              <a:off x="3001765" y="5027913"/>
              <a:ext cx="472287" cy="40765"/>
              <a:chOff x="3157152" y="4688742"/>
              <a:chExt cx="472287" cy="40765"/>
            </a:xfrm>
          </p:grpSpPr>
          <p:sp>
            <p:nvSpPr>
              <p:cNvPr id="335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6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7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9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381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2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379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0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1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377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8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2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375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6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3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373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4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4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371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2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5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369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0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6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367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8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7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365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6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8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363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4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9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361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2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0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359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0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1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2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357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8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3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4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5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6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3" name="Group 498"/>
            <p:cNvGrpSpPr/>
            <p:nvPr/>
          </p:nvGrpSpPr>
          <p:grpSpPr>
            <a:xfrm>
              <a:off x="3001765" y="5861097"/>
              <a:ext cx="472287" cy="40765"/>
              <a:chOff x="3157152" y="4688742"/>
              <a:chExt cx="472287" cy="40765"/>
            </a:xfrm>
          </p:grpSpPr>
          <p:sp>
            <p:nvSpPr>
              <p:cNvPr id="384" name="Freeform 6426"/>
              <p:cNvSpPr>
                <a:spLocks noChangeAspect="1"/>
              </p:cNvSpPr>
              <p:nvPr/>
            </p:nvSpPr>
            <p:spPr bwMode="auto">
              <a:xfrm>
                <a:off x="3519007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5" name="Freeform 6427"/>
              <p:cNvSpPr>
                <a:spLocks noChangeAspect="1"/>
              </p:cNvSpPr>
              <p:nvPr/>
            </p:nvSpPr>
            <p:spPr bwMode="auto">
              <a:xfrm>
                <a:off x="336863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6" name="Freeform 6428"/>
              <p:cNvSpPr>
                <a:spLocks noChangeAspect="1"/>
              </p:cNvSpPr>
              <p:nvPr/>
            </p:nvSpPr>
            <p:spPr bwMode="auto">
              <a:xfrm>
                <a:off x="330752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7FF29">
                      <a:gamma/>
                      <a:shade val="0"/>
                      <a:invGamma/>
                    </a:srgbClr>
                  </a:gs>
                  <a:gs pos="50000">
                    <a:srgbClr val="C7FF29"/>
                  </a:gs>
                  <a:gs pos="100000">
                    <a:srgbClr val="C7FF29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7" name="Freeform 6429"/>
              <p:cNvSpPr>
                <a:spLocks noChangeAspect="1"/>
              </p:cNvSpPr>
              <p:nvPr/>
            </p:nvSpPr>
            <p:spPr bwMode="auto">
              <a:xfrm>
                <a:off x="315715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D0808"/>
                  </a:gs>
                  <a:gs pos="15000">
                    <a:srgbClr val="FF0300"/>
                  </a:gs>
                  <a:gs pos="27500">
                    <a:srgbClr val="FF7A00"/>
                  </a:gs>
                  <a:gs pos="50000">
                    <a:srgbClr val="FFF200"/>
                  </a:gs>
                  <a:gs pos="72500">
                    <a:srgbClr val="FF7A00"/>
                  </a:gs>
                  <a:gs pos="85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88" name="Group 6430"/>
              <p:cNvGrpSpPr>
                <a:grpSpLocks noChangeAspect="1"/>
              </p:cNvGrpSpPr>
              <p:nvPr/>
            </p:nvGrpSpPr>
            <p:grpSpPr bwMode="auto">
              <a:xfrm>
                <a:off x="3261231" y="4688736"/>
                <a:ext cx="8472" cy="26079"/>
                <a:chOff x="1015" y="2428"/>
                <a:chExt cx="46" cy="372"/>
              </a:xfrm>
            </p:grpSpPr>
            <p:sp>
              <p:nvSpPr>
                <p:cNvPr id="430" name="AutoShape 64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428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1" name="AutoShape 6432"/>
                <p:cNvSpPr>
                  <a:spLocks noChangeAspect="1" noChangeArrowheads="1"/>
                </p:cNvSpPr>
                <p:nvPr/>
              </p:nvSpPr>
              <p:spPr bwMode="auto">
                <a:xfrm>
                  <a:off x="1015" y="2611"/>
                  <a:ext cx="46" cy="1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9" name="Group 6433"/>
              <p:cNvGrpSpPr>
                <a:grpSpLocks noChangeAspect="1"/>
              </p:cNvGrpSpPr>
              <p:nvPr/>
            </p:nvGrpSpPr>
            <p:grpSpPr bwMode="auto">
              <a:xfrm>
                <a:off x="3389211" y="4694974"/>
                <a:ext cx="7261" cy="31603"/>
                <a:chOff x="1790" y="2461"/>
                <a:chExt cx="40" cy="447"/>
              </a:xfrm>
            </p:grpSpPr>
            <p:sp>
              <p:nvSpPr>
                <p:cNvPr id="428" name="AutoShape 6434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461"/>
                  <a:ext cx="40" cy="22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AutoShape 6435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684"/>
                  <a:ext cx="40" cy="22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0" name="Group 6436"/>
              <p:cNvGrpSpPr>
                <a:grpSpLocks noChangeAspect="1"/>
              </p:cNvGrpSpPr>
              <p:nvPr/>
            </p:nvGrpSpPr>
            <p:grpSpPr bwMode="auto">
              <a:xfrm>
                <a:off x="3285133" y="4692966"/>
                <a:ext cx="7261" cy="31953"/>
                <a:chOff x="1151" y="2490"/>
                <a:chExt cx="40" cy="455"/>
              </a:xfrm>
            </p:grpSpPr>
            <p:sp>
              <p:nvSpPr>
                <p:cNvPr id="426" name="AutoShape 64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716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7" name="AutoShape 6438"/>
                <p:cNvSpPr>
                  <a:spLocks noChangeAspect="1" noChangeArrowheads="1"/>
                </p:cNvSpPr>
                <p:nvPr/>
              </p:nvSpPr>
              <p:spPr bwMode="auto">
                <a:xfrm>
                  <a:off x="1151" y="2490"/>
                  <a:ext cx="40" cy="22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1" name="Group 6439"/>
              <p:cNvGrpSpPr>
                <a:grpSpLocks noChangeAspect="1"/>
              </p:cNvGrpSpPr>
              <p:nvPr/>
            </p:nvGrpSpPr>
            <p:grpSpPr bwMode="auto">
              <a:xfrm>
                <a:off x="3415231" y="4690387"/>
                <a:ext cx="7261" cy="23026"/>
                <a:chOff x="1914" y="2425"/>
                <a:chExt cx="40" cy="326"/>
              </a:xfrm>
            </p:grpSpPr>
            <p:sp>
              <p:nvSpPr>
                <p:cNvPr id="424" name="AutoShape 64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425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5" name="AutoShape 644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4" y="2588"/>
                  <a:ext cx="40" cy="163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2" name="Group 6442"/>
              <p:cNvGrpSpPr>
                <a:grpSpLocks noChangeAspect="1"/>
              </p:cNvGrpSpPr>
              <p:nvPr/>
            </p:nvGrpSpPr>
            <p:grpSpPr bwMode="auto">
              <a:xfrm>
                <a:off x="3308429" y="4705667"/>
                <a:ext cx="7261" cy="23849"/>
                <a:chOff x="1284" y="2652"/>
                <a:chExt cx="40" cy="337"/>
              </a:xfrm>
            </p:grpSpPr>
            <p:sp>
              <p:nvSpPr>
                <p:cNvPr id="422" name="AutoShape 6443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821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3" name="AutoShape 6444"/>
                <p:cNvSpPr>
                  <a:spLocks noChangeAspect="1" noChangeArrowheads="1"/>
                </p:cNvSpPr>
                <p:nvPr/>
              </p:nvSpPr>
              <p:spPr bwMode="auto">
                <a:xfrm>
                  <a:off x="1284" y="2652"/>
                  <a:ext cx="40" cy="16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3" name="Group 6445"/>
              <p:cNvGrpSpPr>
                <a:grpSpLocks noChangeAspect="1"/>
              </p:cNvGrpSpPr>
              <p:nvPr/>
            </p:nvGrpSpPr>
            <p:grpSpPr bwMode="auto">
              <a:xfrm>
                <a:off x="3365310" y="4704022"/>
                <a:ext cx="7261" cy="25024"/>
                <a:chOff x="1658" y="2628"/>
                <a:chExt cx="40" cy="355"/>
              </a:xfrm>
            </p:grpSpPr>
            <p:sp>
              <p:nvSpPr>
                <p:cNvPr id="420" name="AutoShape 64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628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1" name="AutoShape 64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58" y="2805"/>
                  <a:ext cx="40" cy="17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4" name="Group 6448"/>
              <p:cNvGrpSpPr>
                <a:grpSpLocks noChangeAspect="1"/>
              </p:cNvGrpSpPr>
              <p:nvPr/>
            </p:nvGrpSpPr>
            <p:grpSpPr bwMode="auto">
              <a:xfrm>
                <a:off x="3344131" y="4719897"/>
                <a:ext cx="7564" cy="8812"/>
                <a:chOff x="1516" y="2835"/>
                <a:chExt cx="42" cy="123"/>
              </a:xfrm>
            </p:grpSpPr>
            <p:sp>
              <p:nvSpPr>
                <p:cNvPr id="418" name="AutoShape 6449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97"/>
                  <a:ext cx="42" cy="6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9" name="AutoShape 6450"/>
                <p:cNvSpPr>
                  <a:spLocks noChangeAspect="1" noChangeArrowheads="1"/>
                </p:cNvSpPr>
                <p:nvPr/>
              </p:nvSpPr>
              <p:spPr bwMode="auto">
                <a:xfrm>
                  <a:off x="1516" y="2835"/>
                  <a:ext cx="42" cy="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5" name="Group 6451"/>
              <p:cNvGrpSpPr>
                <a:grpSpLocks noChangeAspect="1"/>
              </p:cNvGrpSpPr>
              <p:nvPr/>
            </p:nvGrpSpPr>
            <p:grpSpPr bwMode="auto">
              <a:xfrm>
                <a:off x="3488147" y="4692390"/>
                <a:ext cx="7261" cy="31250"/>
                <a:chOff x="2195" y="2463"/>
                <a:chExt cx="40" cy="442"/>
              </a:xfrm>
            </p:grpSpPr>
            <p:sp>
              <p:nvSpPr>
                <p:cNvPr id="416" name="AutoShape 6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684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7" name="AutoShape 6453"/>
                <p:cNvSpPr>
                  <a:spLocks noChangeAspect="1" noChangeArrowheads="1"/>
                </p:cNvSpPr>
                <p:nvPr/>
              </p:nvSpPr>
              <p:spPr bwMode="auto">
                <a:xfrm>
                  <a:off x="2195" y="2463"/>
                  <a:ext cx="40" cy="221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6" name="Group 6454"/>
              <p:cNvGrpSpPr>
                <a:grpSpLocks noChangeAspect="1"/>
              </p:cNvGrpSpPr>
              <p:nvPr/>
            </p:nvGrpSpPr>
            <p:grpSpPr bwMode="auto">
              <a:xfrm>
                <a:off x="3513561" y="4701658"/>
                <a:ext cx="7866" cy="27137"/>
                <a:chOff x="2329" y="2599"/>
                <a:chExt cx="43" cy="386"/>
              </a:xfrm>
            </p:grpSpPr>
            <p:sp>
              <p:nvSpPr>
                <p:cNvPr id="414" name="AutoShape 6455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791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5" name="AutoShape 6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9" y="2599"/>
                  <a:ext cx="43" cy="19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7" name="Group 6457"/>
              <p:cNvGrpSpPr>
                <a:grpSpLocks noChangeAspect="1"/>
              </p:cNvGrpSpPr>
              <p:nvPr/>
            </p:nvGrpSpPr>
            <p:grpSpPr bwMode="auto">
              <a:xfrm>
                <a:off x="3435502" y="4694146"/>
                <a:ext cx="7564" cy="11278"/>
                <a:chOff x="2478" y="2807"/>
                <a:chExt cx="43" cy="178"/>
              </a:xfrm>
            </p:grpSpPr>
            <p:sp>
              <p:nvSpPr>
                <p:cNvPr id="412" name="AutoShape 64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3" name="AutoShape 64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8" name="Group 6460"/>
              <p:cNvGrpSpPr>
                <a:grpSpLocks noChangeAspect="1"/>
              </p:cNvGrpSpPr>
              <p:nvPr/>
            </p:nvGrpSpPr>
            <p:grpSpPr bwMode="auto">
              <a:xfrm>
                <a:off x="3463942" y="4690387"/>
                <a:ext cx="7261" cy="19149"/>
                <a:chOff x="2065" y="2441"/>
                <a:chExt cx="40" cy="272"/>
              </a:xfrm>
            </p:grpSpPr>
            <p:sp>
              <p:nvSpPr>
                <p:cNvPr id="410" name="AutoShape 646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576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1" name="AutoShape 64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2441"/>
                  <a:ext cx="40" cy="13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9" name="Group 6463"/>
              <p:cNvGrpSpPr>
                <a:grpSpLocks noChangeAspect="1"/>
              </p:cNvGrpSpPr>
              <p:nvPr/>
            </p:nvGrpSpPr>
            <p:grpSpPr bwMode="auto">
              <a:xfrm>
                <a:off x="3537463" y="4715410"/>
                <a:ext cx="7866" cy="11278"/>
                <a:chOff x="2478" y="2807"/>
                <a:chExt cx="43" cy="178"/>
              </a:xfrm>
            </p:grpSpPr>
            <p:sp>
              <p:nvSpPr>
                <p:cNvPr id="408" name="AutoShape 6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07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C3D91"/>
                    </a:gs>
                    <a:gs pos="12000">
                      <a:srgbClr val="7005D4"/>
                    </a:gs>
                    <a:gs pos="30000">
                      <a:srgbClr val="181CC7"/>
                    </a:gs>
                    <a:gs pos="60001">
                      <a:srgbClr val="0A128C"/>
                    </a:gs>
                    <a:gs pos="100000">
                      <a:srgbClr val="0000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9" name="AutoShape 6465"/>
                <p:cNvSpPr>
                  <a:spLocks noChangeAspect="1" noChangeArrowheads="1"/>
                </p:cNvSpPr>
                <p:nvPr/>
              </p:nvSpPr>
              <p:spPr bwMode="auto">
                <a:xfrm>
                  <a:off x="2478" y="2896"/>
                  <a:ext cx="43" cy="8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00" name="AutoShape 6467"/>
              <p:cNvSpPr>
                <a:spLocks noChangeAspect="1" noChangeArrowheads="1"/>
              </p:cNvSpPr>
              <p:nvPr/>
            </p:nvSpPr>
            <p:spPr bwMode="auto">
              <a:xfrm flipV="1">
                <a:off x="3584359" y="4699667"/>
                <a:ext cx="7866" cy="15390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01" name="Group 6468"/>
              <p:cNvGrpSpPr>
                <a:grpSpLocks noChangeAspect="1"/>
              </p:cNvGrpSpPr>
              <p:nvPr/>
            </p:nvGrpSpPr>
            <p:grpSpPr bwMode="auto">
              <a:xfrm>
                <a:off x="3563785" y="4713425"/>
                <a:ext cx="7261" cy="15391"/>
                <a:chOff x="2668" y="2761"/>
                <a:chExt cx="40" cy="217"/>
              </a:xfrm>
            </p:grpSpPr>
            <p:sp>
              <p:nvSpPr>
                <p:cNvPr id="406" name="AutoShape 6469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870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FF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7" name="AutoShape 6470"/>
                <p:cNvSpPr>
                  <a:spLocks noChangeAspect="1" noChangeArrowheads="1"/>
                </p:cNvSpPr>
                <p:nvPr/>
              </p:nvSpPr>
              <p:spPr bwMode="auto">
                <a:xfrm>
                  <a:off x="2668" y="2761"/>
                  <a:ext cx="40" cy="108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02" name="Freeform 6513"/>
              <p:cNvSpPr>
                <a:spLocks noChangeAspect="1"/>
              </p:cNvSpPr>
              <p:nvPr/>
            </p:nvSpPr>
            <p:spPr bwMode="auto">
              <a:xfrm flipH="1">
                <a:off x="3263046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75294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7529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3" name="Freeform 6514"/>
              <p:cNvSpPr>
                <a:spLocks noChangeAspect="1"/>
              </p:cNvSpPr>
              <p:nvPr/>
            </p:nvSpPr>
            <p:spPr bwMode="auto">
              <a:xfrm flipH="1">
                <a:off x="3201628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42745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4274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4" name="Freeform 6515"/>
              <p:cNvSpPr>
                <a:spLocks noChangeAspect="1"/>
              </p:cNvSpPr>
              <p:nvPr/>
            </p:nvSpPr>
            <p:spPr bwMode="auto">
              <a:xfrm flipH="1">
                <a:off x="3474532" y="4689447"/>
                <a:ext cx="110432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300">
                      <a:gamma/>
                      <a:shade val="69020"/>
                      <a:invGamma/>
                    </a:srgbClr>
                  </a:gs>
                  <a:gs pos="50000">
                    <a:srgbClr val="FF3300"/>
                  </a:gs>
                  <a:gs pos="100000">
                    <a:srgbClr val="FF3300">
                      <a:gamma/>
                      <a:shade val="69020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5" name="Freeform 6516"/>
              <p:cNvSpPr>
                <a:spLocks noChangeAspect="1"/>
              </p:cNvSpPr>
              <p:nvPr/>
            </p:nvSpPr>
            <p:spPr bwMode="auto">
              <a:xfrm flipH="1">
                <a:off x="3413113" y="4689447"/>
                <a:ext cx="110735" cy="39943"/>
              </a:xfrm>
              <a:custGeom>
                <a:avLst/>
                <a:gdLst/>
                <a:ahLst/>
                <a:cxnLst>
                  <a:cxn ang="0">
                    <a:pos x="41" y="2512"/>
                  </a:cxn>
                  <a:cxn ang="0">
                    <a:pos x="310" y="2397"/>
                  </a:cxn>
                  <a:cxn ang="0">
                    <a:pos x="550" y="2186"/>
                  </a:cxn>
                  <a:cxn ang="0">
                    <a:pos x="742" y="1924"/>
                  </a:cxn>
                  <a:cxn ang="0">
                    <a:pos x="1261" y="1084"/>
                  </a:cxn>
                  <a:cxn ang="0">
                    <a:pos x="1831" y="342"/>
                  </a:cxn>
                  <a:cxn ang="0">
                    <a:pos x="2282" y="54"/>
                  </a:cxn>
                  <a:cxn ang="0">
                    <a:pos x="2703" y="18"/>
                  </a:cxn>
                  <a:cxn ang="0">
                    <a:pos x="2441" y="126"/>
                  </a:cxn>
                  <a:cxn ang="0">
                    <a:pos x="2214" y="314"/>
                  </a:cxn>
                  <a:cxn ang="0">
                    <a:pos x="1971" y="623"/>
                  </a:cxn>
                  <a:cxn ang="0">
                    <a:pos x="1678" y="1089"/>
                  </a:cxn>
                  <a:cxn ang="0">
                    <a:pos x="1102" y="1953"/>
                  </a:cxn>
                  <a:cxn ang="0">
                    <a:pos x="554" y="2440"/>
                  </a:cxn>
                  <a:cxn ang="0">
                    <a:pos x="41" y="2512"/>
                  </a:cxn>
                </a:cxnLst>
                <a:rect l="0" t="0" r="r" b="b"/>
                <a:pathLst>
                  <a:path w="2730" h="2533">
                    <a:moveTo>
                      <a:pt x="41" y="2512"/>
                    </a:moveTo>
                    <a:cubicBezTo>
                      <a:pt x="0" y="2505"/>
                      <a:pt x="225" y="2451"/>
                      <a:pt x="310" y="2397"/>
                    </a:cubicBezTo>
                    <a:cubicBezTo>
                      <a:pt x="395" y="2343"/>
                      <a:pt x="478" y="2265"/>
                      <a:pt x="550" y="2186"/>
                    </a:cubicBezTo>
                    <a:cubicBezTo>
                      <a:pt x="622" y="2107"/>
                      <a:pt x="624" y="2108"/>
                      <a:pt x="742" y="1924"/>
                    </a:cubicBezTo>
                    <a:cubicBezTo>
                      <a:pt x="860" y="1740"/>
                      <a:pt x="1080" y="1348"/>
                      <a:pt x="1261" y="1084"/>
                    </a:cubicBezTo>
                    <a:cubicBezTo>
                      <a:pt x="1442" y="820"/>
                      <a:pt x="1661" y="514"/>
                      <a:pt x="1831" y="342"/>
                    </a:cubicBezTo>
                    <a:cubicBezTo>
                      <a:pt x="2001" y="170"/>
                      <a:pt x="2137" y="108"/>
                      <a:pt x="2282" y="54"/>
                    </a:cubicBezTo>
                    <a:cubicBezTo>
                      <a:pt x="2427" y="0"/>
                      <a:pt x="2676" y="6"/>
                      <a:pt x="2703" y="18"/>
                    </a:cubicBezTo>
                    <a:cubicBezTo>
                      <a:pt x="2730" y="30"/>
                      <a:pt x="2522" y="77"/>
                      <a:pt x="2441" y="126"/>
                    </a:cubicBezTo>
                    <a:cubicBezTo>
                      <a:pt x="2360" y="175"/>
                      <a:pt x="2292" y="231"/>
                      <a:pt x="2214" y="314"/>
                    </a:cubicBezTo>
                    <a:cubicBezTo>
                      <a:pt x="2136" y="397"/>
                      <a:pt x="2060" y="494"/>
                      <a:pt x="1971" y="623"/>
                    </a:cubicBezTo>
                    <a:cubicBezTo>
                      <a:pt x="1882" y="752"/>
                      <a:pt x="1823" y="867"/>
                      <a:pt x="1678" y="1089"/>
                    </a:cubicBezTo>
                    <a:cubicBezTo>
                      <a:pt x="1533" y="1311"/>
                      <a:pt x="1289" y="1728"/>
                      <a:pt x="1102" y="1953"/>
                    </a:cubicBezTo>
                    <a:cubicBezTo>
                      <a:pt x="915" y="2178"/>
                      <a:pt x="731" y="2347"/>
                      <a:pt x="554" y="2440"/>
                    </a:cubicBezTo>
                    <a:cubicBezTo>
                      <a:pt x="377" y="2533"/>
                      <a:pt x="82" y="2519"/>
                      <a:pt x="41" y="25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200">
                      <a:gamma/>
                      <a:shade val="58824"/>
                      <a:invGamma/>
                    </a:srgbClr>
                  </a:gs>
                  <a:gs pos="50000">
                    <a:srgbClr val="008200"/>
                  </a:gs>
                  <a:gs pos="100000">
                    <a:srgbClr val="008200">
                      <a:gamma/>
                      <a:shade val="5882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33CC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2" name="TextBox 429"/>
            <p:cNvSpPr txBox="1"/>
            <p:nvPr/>
          </p:nvSpPr>
          <p:spPr>
            <a:xfrm>
              <a:off x="4801988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3" name="TextBox 430"/>
            <p:cNvSpPr txBox="1"/>
            <p:nvPr/>
          </p:nvSpPr>
          <p:spPr>
            <a:xfrm>
              <a:off x="5079355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4" name="TextBox 431"/>
            <p:cNvSpPr txBox="1"/>
            <p:nvPr/>
          </p:nvSpPr>
          <p:spPr>
            <a:xfrm>
              <a:off x="5373570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5" name="TextBox 432"/>
            <p:cNvSpPr txBox="1"/>
            <p:nvPr/>
          </p:nvSpPr>
          <p:spPr>
            <a:xfrm>
              <a:off x="5650937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6" name="TextBox 433"/>
            <p:cNvSpPr txBox="1"/>
            <p:nvPr/>
          </p:nvSpPr>
          <p:spPr>
            <a:xfrm>
              <a:off x="5964386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7" name="TextBox 434"/>
            <p:cNvSpPr txBox="1"/>
            <p:nvPr/>
          </p:nvSpPr>
          <p:spPr>
            <a:xfrm>
              <a:off x="6247622" y="1900679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6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39" name="Grupp 2551"/>
            <p:cNvGrpSpPr>
              <a:grpSpLocks noChangeAspect="1"/>
            </p:cNvGrpSpPr>
            <p:nvPr/>
          </p:nvGrpSpPr>
          <p:grpSpPr>
            <a:xfrm>
              <a:off x="7395814" y="1345218"/>
              <a:ext cx="1286867" cy="1867416"/>
              <a:chOff x="4788024" y="1196752"/>
              <a:chExt cx="1895648" cy="2750839"/>
            </a:xfrm>
            <a:solidFill>
              <a:schemeClr val="bg2"/>
            </a:solidFill>
          </p:grpSpPr>
          <p:cxnSp>
            <p:nvCxnSpPr>
              <p:cNvPr id="440" name="Rak 81"/>
              <p:cNvCxnSpPr>
                <a:stCxn id="488" idx="2"/>
                <a:endCxn id="463" idx="4"/>
              </p:cNvCxnSpPr>
              <p:nvPr/>
            </p:nvCxnSpPr>
            <p:spPr>
              <a:xfrm rot="10800000">
                <a:off x="5616116" y="2822933"/>
                <a:ext cx="289768" cy="152550"/>
              </a:xfrm>
              <a:prstGeom prst="curvedConnector2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Rak 2553"/>
              <p:cNvCxnSpPr>
                <a:endCxn id="484" idx="0"/>
              </p:cNvCxnSpPr>
              <p:nvPr/>
            </p:nvCxnSpPr>
            <p:spPr>
              <a:xfrm rot="10800000">
                <a:off x="6445944" y="3443535"/>
                <a:ext cx="237728" cy="266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Rak 50"/>
              <p:cNvCxnSpPr>
                <a:stCxn id="465" idx="6"/>
                <a:endCxn id="475" idx="0"/>
              </p:cNvCxnSpPr>
              <p:nvPr/>
            </p:nvCxnSpPr>
            <p:spPr>
              <a:xfrm>
                <a:off x="5652120" y="1856826"/>
                <a:ext cx="540060" cy="258028"/>
              </a:xfrm>
              <a:prstGeom prst="curvedConnector2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Rak 50"/>
              <p:cNvCxnSpPr>
                <a:stCxn id="464" idx="6"/>
                <a:endCxn id="474" idx="4"/>
              </p:cNvCxnSpPr>
              <p:nvPr/>
            </p:nvCxnSpPr>
            <p:spPr>
              <a:xfrm flipV="1">
                <a:off x="5652120" y="1892830"/>
                <a:ext cx="540060" cy="276031"/>
              </a:xfrm>
              <a:prstGeom prst="curvedConnector2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Rak 2556"/>
              <p:cNvCxnSpPr>
                <a:stCxn id="474" idx="0"/>
                <a:endCxn id="466" idx="4"/>
              </p:cNvCxnSpPr>
              <p:nvPr/>
            </p:nvCxnSpPr>
            <p:spPr>
              <a:xfrm rot="5400000" flipH="1" flipV="1">
                <a:off x="6063165" y="1691807"/>
                <a:ext cx="258030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Rak 2557"/>
              <p:cNvCxnSpPr>
                <a:stCxn id="468" idx="0"/>
                <a:endCxn id="446" idx="4"/>
              </p:cNvCxnSpPr>
              <p:nvPr/>
            </p:nvCxnSpPr>
            <p:spPr>
              <a:xfrm rot="5400000" flipH="1" flipV="1">
                <a:off x="5505104" y="1379772"/>
                <a:ext cx="222024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6" name="Ellips 2558"/>
              <p:cNvSpPr/>
              <p:nvPr/>
            </p:nvSpPr>
            <p:spPr>
              <a:xfrm>
                <a:off x="5580112" y="1196752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447" name="Rak 2559"/>
              <p:cNvCxnSpPr>
                <a:stCxn id="465" idx="0"/>
                <a:endCxn id="468" idx="4"/>
              </p:cNvCxnSpPr>
              <p:nvPr/>
            </p:nvCxnSpPr>
            <p:spPr>
              <a:xfrm rot="5400000" flipH="1" flipV="1">
                <a:off x="5487101" y="1691807"/>
                <a:ext cx="258030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Rak 2560"/>
              <p:cNvCxnSpPr>
                <a:stCxn id="464" idx="0"/>
                <a:endCxn id="465" idx="4"/>
              </p:cNvCxnSpPr>
              <p:nvPr/>
            </p:nvCxnSpPr>
            <p:spPr>
              <a:xfrm rot="5400000" flipH="1" flipV="1">
                <a:off x="5496103" y="2012844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Rak 2561"/>
              <p:cNvCxnSpPr>
                <a:stCxn id="470" idx="0"/>
                <a:endCxn id="464" idx="4"/>
              </p:cNvCxnSpPr>
              <p:nvPr/>
            </p:nvCxnSpPr>
            <p:spPr>
              <a:xfrm rot="5400000" flipH="1" flipV="1">
                <a:off x="5496103" y="2324879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Rak 2562"/>
              <p:cNvCxnSpPr>
                <a:stCxn id="463" idx="0"/>
                <a:endCxn id="470" idx="4"/>
              </p:cNvCxnSpPr>
              <p:nvPr/>
            </p:nvCxnSpPr>
            <p:spPr>
              <a:xfrm rot="5400000" flipH="1" flipV="1">
                <a:off x="5499104" y="2633913"/>
                <a:ext cx="234025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Rak 2563"/>
              <p:cNvCxnSpPr>
                <a:endCxn id="463" idx="4"/>
              </p:cNvCxnSpPr>
              <p:nvPr/>
            </p:nvCxnSpPr>
            <p:spPr>
              <a:xfrm rot="16200000" flipV="1">
                <a:off x="5493103" y="2945946"/>
                <a:ext cx="246028" cy="2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2" name="Grupp 75"/>
              <p:cNvGrpSpPr/>
              <p:nvPr/>
            </p:nvGrpSpPr>
            <p:grpSpPr>
              <a:xfrm>
                <a:off x="5437832" y="2939479"/>
                <a:ext cx="1008112" cy="1008112"/>
                <a:chOff x="4067944" y="3717032"/>
                <a:chExt cx="1008112" cy="1008112"/>
              </a:xfrm>
              <a:grpFill/>
            </p:grpSpPr>
            <p:sp>
              <p:nvSpPr>
                <p:cNvPr id="476" name="Ellips 2588"/>
                <p:cNvSpPr/>
                <p:nvPr/>
              </p:nvSpPr>
              <p:spPr>
                <a:xfrm>
                  <a:off x="4111481" y="3738463"/>
                  <a:ext cx="936000" cy="936000"/>
                </a:xfrm>
                <a:prstGeom prst="ellipse">
                  <a:avLst/>
                </a:prstGeom>
                <a:no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7" name="Grupp 57"/>
                <p:cNvGrpSpPr/>
                <p:nvPr/>
              </p:nvGrpSpPr>
              <p:grpSpPr>
                <a:xfrm>
                  <a:off x="4535996" y="3717032"/>
                  <a:ext cx="72008" cy="1008112"/>
                  <a:chOff x="4535996" y="3717032"/>
                  <a:chExt cx="72008" cy="1008112"/>
                </a:xfrm>
                <a:grpFill/>
              </p:grpSpPr>
              <p:sp>
                <p:nvSpPr>
                  <p:cNvPr id="487" name="Ellips 2599"/>
                  <p:cNvSpPr/>
                  <p:nvPr/>
                </p:nvSpPr>
                <p:spPr>
                  <a:xfrm>
                    <a:off x="4535996" y="4653136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8" name="Ellips 2600"/>
                  <p:cNvSpPr/>
                  <p:nvPr/>
                </p:nvSpPr>
                <p:spPr>
                  <a:xfrm>
                    <a:off x="4535996" y="3717032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78" name="Grupp 58"/>
                <p:cNvGrpSpPr/>
                <p:nvPr/>
              </p:nvGrpSpPr>
              <p:grpSpPr>
                <a:xfrm rot="2700000">
                  <a:off x="4535996" y="3717032"/>
                  <a:ext cx="72008" cy="1008112"/>
                  <a:chOff x="4535996" y="3717032"/>
                  <a:chExt cx="72008" cy="1008112"/>
                </a:xfrm>
                <a:grpFill/>
              </p:grpSpPr>
              <p:sp>
                <p:nvSpPr>
                  <p:cNvPr id="485" name="Ellips 2597"/>
                  <p:cNvSpPr/>
                  <p:nvPr/>
                </p:nvSpPr>
                <p:spPr>
                  <a:xfrm>
                    <a:off x="4535996" y="4653136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6" name="Ellips 2598"/>
                  <p:cNvSpPr/>
                  <p:nvPr/>
                </p:nvSpPr>
                <p:spPr>
                  <a:xfrm>
                    <a:off x="4535996" y="3717032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79" name="Grupp 64"/>
                <p:cNvGrpSpPr/>
                <p:nvPr/>
              </p:nvGrpSpPr>
              <p:grpSpPr>
                <a:xfrm rot="5400000">
                  <a:off x="4535996" y="3717032"/>
                  <a:ext cx="72008" cy="1008112"/>
                  <a:chOff x="4535996" y="3717032"/>
                  <a:chExt cx="72008" cy="1008112"/>
                </a:xfrm>
                <a:grpFill/>
              </p:grpSpPr>
              <p:sp>
                <p:nvSpPr>
                  <p:cNvPr id="483" name="Ellips 2595"/>
                  <p:cNvSpPr/>
                  <p:nvPr/>
                </p:nvSpPr>
                <p:spPr>
                  <a:xfrm>
                    <a:off x="4535996" y="4653136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4" name="Ellips 2596"/>
                  <p:cNvSpPr/>
                  <p:nvPr/>
                </p:nvSpPr>
                <p:spPr>
                  <a:xfrm>
                    <a:off x="4535996" y="3717032"/>
                    <a:ext cx="72008" cy="7200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accent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0" name="Grupp 67"/>
                <p:cNvGrpSpPr/>
                <p:nvPr/>
              </p:nvGrpSpPr>
              <p:grpSpPr>
                <a:xfrm rot="-2700000">
                  <a:off x="4535996" y="3717032"/>
                  <a:ext cx="72008" cy="1008112"/>
                  <a:chOff x="4535996" y="3717032"/>
                  <a:chExt cx="72008" cy="1008112"/>
                </a:xfrm>
                <a:grpFill/>
              </p:grpSpPr>
              <p:sp>
                <p:nvSpPr>
                  <p:cNvPr id="481" name="Ellips 2593"/>
                  <p:cNvSpPr/>
                  <p:nvPr/>
                </p:nvSpPr>
                <p:spPr>
                  <a:xfrm>
                    <a:off x="4535996" y="4653136"/>
                    <a:ext cx="72008" cy="7200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2" name="Ellips 2594"/>
                  <p:cNvSpPr/>
                  <p:nvPr/>
                </p:nvSpPr>
                <p:spPr>
                  <a:xfrm>
                    <a:off x="4535996" y="3717032"/>
                    <a:ext cx="72008" cy="7200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accent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5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453" name="Rak 2565"/>
              <p:cNvCxnSpPr>
                <a:stCxn id="469" idx="7"/>
                <a:endCxn id="465" idx="4"/>
              </p:cNvCxnSpPr>
              <p:nvPr/>
            </p:nvCxnSpPr>
            <p:spPr>
              <a:xfrm rot="5400000" flipH="1" flipV="1">
                <a:off x="5395548" y="1922834"/>
                <a:ext cx="250571" cy="190565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Rak 2566"/>
              <p:cNvCxnSpPr>
                <a:stCxn id="469" idx="6"/>
                <a:endCxn id="464" idx="2"/>
              </p:cNvCxnSpPr>
              <p:nvPr/>
            </p:nvCxnSpPr>
            <p:spPr>
              <a:xfrm>
                <a:off x="5436096" y="2168860"/>
                <a:ext cx="144016" cy="1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Rak 2567"/>
              <p:cNvCxnSpPr/>
              <p:nvPr/>
            </p:nvCxnSpPr>
            <p:spPr>
              <a:xfrm flipH="1" flipV="1">
                <a:off x="5340085" y="2786929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Rak 2568"/>
              <p:cNvCxnSpPr/>
              <p:nvPr/>
            </p:nvCxnSpPr>
            <p:spPr>
              <a:xfrm flipH="1" flipV="1">
                <a:off x="5652120" y="2786929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Rak 2569"/>
              <p:cNvCxnSpPr/>
              <p:nvPr/>
            </p:nvCxnSpPr>
            <p:spPr>
              <a:xfrm flipH="1" flipV="1">
                <a:off x="5652120" y="1526788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Rak 2570"/>
              <p:cNvCxnSpPr/>
              <p:nvPr/>
            </p:nvCxnSpPr>
            <p:spPr>
              <a:xfrm flipH="1" flipV="1">
                <a:off x="5940152" y="1526788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Rak 2571"/>
              <p:cNvCxnSpPr/>
              <p:nvPr/>
            </p:nvCxnSpPr>
            <p:spPr>
              <a:xfrm flipH="1" flipV="1">
                <a:off x="4788024" y="2786929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Rak 2572"/>
              <p:cNvCxnSpPr/>
              <p:nvPr/>
            </p:nvCxnSpPr>
            <p:spPr>
              <a:xfrm flipH="1" flipV="1">
                <a:off x="5076056" y="2786929"/>
                <a:ext cx="240027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Ellips 2573"/>
              <p:cNvSpPr/>
              <p:nvPr/>
            </p:nvSpPr>
            <p:spPr>
              <a:xfrm>
                <a:off x="5292080" y="2750925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62" name="Grupp 46"/>
              <p:cNvGrpSpPr/>
              <p:nvPr/>
            </p:nvGrpSpPr>
            <p:grpSpPr>
              <a:xfrm>
                <a:off x="6156176" y="1820822"/>
                <a:ext cx="72008" cy="624070"/>
                <a:chOff x="6156176" y="1838824"/>
                <a:chExt cx="72008" cy="624070"/>
              </a:xfrm>
              <a:grpFill/>
            </p:grpSpPr>
            <p:cxnSp>
              <p:nvCxnSpPr>
                <p:cNvPr id="472" name="Rak 2584"/>
                <p:cNvCxnSpPr>
                  <a:stCxn id="475" idx="0"/>
                  <a:endCxn id="474" idx="4"/>
                </p:cNvCxnSpPr>
                <p:nvPr/>
              </p:nvCxnSpPr>
              <p:spPr>
                <a:xfrm rot="5400000" flipH="1" flipV="1">
                  <a:off x="6081168" y="2021844"/>
                  <a:ext cx="222024" cy="0"/>
                </a:xfrm>
                <a:prstGeom prst="lin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Rak 2585"/>
                <p:cNvCxnSpPr>
                  <a:endCxn id="475" idx="4"/>
                </p:cNvCxnSpPr>
                <p:nvPr/>
              </p:nvCxnSpPr>
              <p:spPr>
                <a:xfrm rot="5400000" flipH="1" flipV="1">
                  <a:off x="6063165" y="2333879"/>
                  <a:ext cx="258030" cy="0"/>
                </a:xfrm>
                <a:prstGeom prst="lin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Ellips 2586"/>
                <p:cNvSpPr/>
                <p:nvPr/>
              </p:nvSpPr>
              <p:spPr>
                <a:xfrm>
                  <a:off x="6156176" y="1838824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5" name="Ellips 2587"/>
                <p:cNvSpPr/>
                <p:nvPr/>
              </p:nvSpPr>
              <p:spPr>
                <a:xfrm>
                  <a:off x="6156176" y="213285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5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3" name="Ellips 2575"/>
              <p:cNvSpPr/>
              <p:nvPr/>
            </p:nvSpPr>
            <p:spPr>
              <a:xfrm>
                <a:off x="5580112" y="2750925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4" name="Ellips 2576"/>
              <p:cNvSpPr/>
              <p:nvPr/>
            </p:nvSpPr>
            <p:spPr>
              <a:xfrm>
                <a:off x="5580112" y="2132857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5" name="Ellips 2577"/>
              <p:cNvSpPr/>
              <p:nvPr/>
            </p:nvSpPr>
            <p:spPr>
              <a:xfrm>
                <a:off x="5580112" y="1820822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6" name="Ellips 2578"/>
              <p:cNvSpPr/>
              <p:nvPr/>
            </p:nvSpPr>
            <p:spPr>
              <a:xfrm>
                <a:off x="6156176" y="1490784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7" name="Ellips 2579"/>
              <p:cNvSpPr/>
              <p:nvPr/>
            </p:nvSpPr>
            <p:spPr>
              <a:xfrm>
                <a:off x="5868144" y="1490784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8" name="Ellips 2580"/>
              <p:cNvSpPr/>
              <p:nvPr/>
            </p:nvSpPr>
            <p:spPr>
              <a:xfrm>
                <a:off x="5580112" y="1490784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9" name="Ellips 2581"/>
              <p:cNvSpPr/>
              <p:nvPr/>
            </p:nvSpPr>
            <p:spPr>
              <a:xfrm>
                <a:off x="5364088" y="2132856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0" name="Ellips 2582"/>
              <p:cNvSpPr/>
              <p:nvPr/>
            </p:nvSpPr>
            <p:spPr>
              <a:xfrm>
                <a:off x="5580112" y="2444892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1" name="Ellips 2583"/>
              <p:cNvSpPr/>
              <p:nvPr/>
            </p:nvSpPr>
            <p:spPr>
              <a:xfrm>
                <a:off x="5004048" y="2750925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9" name="Grupp 1983"/>
            <p:cNvGrpSpPr>
              <a:grpSpLocks noChangeAspect="1"/>
            </p:cNvGrpSpPr>
            <p:nvPr/>
          </p:nvGrpSpPr>
          <p:grpSpPr>
            <a:xfrm>
              <a:off x="7042245" y="4124506"/>
              <a:ext cx="1895522" cy="2198806"/>
              <a:chOff x="611560" y="589980"/>
              <a:chExt cx="3240360" cy="3038276"/>
            </a:xfrm>
          </p:grpSpPr>
          <p:cxnSp>
            <p:nvCxnSpPr>
              <p:cNvPr id="490" name="Rak pil 1984"/>
              <p:cNvCxnSpPr/>
              <p:nvPr/>
            </p:nvCxnSpPr>
            <p:spPr>
              <a:xfrm>
                <a:off x="1547664" y="2564904"/>
                <a:ext cx="1800200" cy="15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Rak pil 1985"/>
              <p:cNvCxnSpPr/>
              <p:nvPr/>
            </p:nvCxnSpPr>
            <p:spPr>
              <a:xfrm rot="16200000" flipV="1">
                <a:off x="647664" y="1673288"/>
                <a:ext cx="1800000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Rak pil 1986"/>
              <p:cNvCxnSpPr/>
              <p:nvPr/>
            </p:nvCxnSpPr>
            <p:spPr>
              <a:xfrm rot="5400000">
                <a:off x="552128" y="2624336"/>
                <a:ext cx="1063352" cy="9444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3" name="Regelbunden femhörning 1987"/>
              <p:cNvSpPr/>
              <p:nvPr/>
            </p:nvSpPr>
            <p:spPr>
              <a:xfrm>
                <a:off x="2555776" y="620688"/>
                <a:ext cx="1296144" cy="1080120"/>
              </a:xfrm>
              <a:prstGeom prst="pentagon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494" name="Rak 1988"/>
              <p:cNvCxnSpPr>
                <a:stCxn id="493" idx="2"/>
              </p:cNvCxnSpPr>
              <p:nvPr/>
            </p:nvCxnSpPr>
            <p:spPr>
              <a:xfrm rot="5400000">
                <a:off x="1743441" y="1505028"/>
                <a:ext cx="864100" cy="125565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Rak 1989"/>
              <p:cNvCxnSpPr>
                <a:stCxn id="493" idx="1"/>
              </p:cNvCxnSpPr>
              <p:nvPr/>
            </p:nvCxnSpPr>
            <p:spPr>
              <a:xfrm rot="10800000" flipV="1">
                <a:off x="1547665" y="1033256"/>
                <a:ext cx="1008113" cy="1531648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Rak 1990"/>
              <p:cNvCxnSpPr>
                <a:stCxn id="493" idx="4"/>
              </p:cNvCxnSpPr>
              <p:nvPr/>
            </p:nvCxnSpPr>
            <p:spPr>
              <a:xfrm rot="5400000">
                <a:off x="2143971" y="1104498"/>
                <a:ext cx="864102" cy="205671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Rak 1991"/>
              <p:cNvCxnSpPr>
                <a:stCxn id="493" idx="0"/>
              </p:cNvCxnSpPr>
              <p:nvPr/>
            </p:nvCxnSpPr>
            <p:spPr>
              <a:xfrm rot="16200000" flipH="1">
                <a:off x="3023828" y="800708"/>
                <a:ext cx="504056" cy="144016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Rak 1992"/>
              <p:cNvCxnSpPr>
                <a:stCxn id="493" idx="5"/>
              </p:cNvCxnSpPr>
              <p:nvPr/>
            </p:nvCxnSpPr>
            <p:spPr>
              <a:xfrm flipH="1">
                <a:off x="3347864" y="1033256"/>
                <a:ext cx="504055" cy="91488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Rak 1993"/>
              <p:cNvCxnSpPr>
                <a:endCxn id="493" idx="2"/>
              </p:cNvCxnSpPr>
              <p:nvPr/>
            </p:nvCxnSpPr>
            <p:spPr>
              <a:xfrm rot="5400000">
                <a:off x="2787562" y="1140502"/>
                <a:ext cx="576058" cy="54454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Rak 1994"/>
              <p:cNvCxnSpPr>
                <a:stCxn id="493" idx="4"/>
              </p:cNvCxnSpPr>
              <p:nvPr/>
            </p:nvCxnSpPr>
            <p:spPr>
              <a:xfrm rot="5400000" flipH="1">
                <a:off x="3188092" y="1284517"/>
                <a:ext cx="576060" cy="25651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Rak 1995"/>
              <p:cNvCxnSpPr>
                <a:endCxn id="493" idx="1"/>
              </p:cNvCxnSpPr>
              <p:nvPr/>
            </p:nvCxnSpPr>
            <p:spPr>
              <a:xfrm rot="10800000">
                <a:off x="2555778" y="1033256"/>
                <a:ext cx="792087" cy="91488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Ellips 1996"/>
              <p:cNvSpPr/>
              <p:nvPr/>
            </p:nvSpPr>
            <p:spPr>
              <a:xfrm>
                <a:off x="3167063" y="589980"/>
                <a:ext cx="129600" cy="104756"/>
              </a:xfrm>
              <a:prstGeom prst="ellips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3" name="Frihandsfigur 1997"/>
              <p:cNvSpPr/>
              <p:nvPr/>
            </p:nvSpPr>
            <p:spPr>
              <a:xfrm>
                <a:off x="1558925" y="1041400"/>
                <a:ext cx="1235075" cy="1501775"/>
              </a:xfrm>
              <a:custGeom>
                <a:avLst/>
                <a:gdLst>
                  <a:gd name="connsiteX0" fmla="*/ 984250 w 1235075"/>
                  <a:gd name="connsiteY0" fmla="*/ 0 h 1501775"/>
                  <a:gd name="connsiteX1" fmla="*/ 0 w 1235075"/>
                  <a:gd name="connsiteY1" fmla="*/ 1501775 h 1501775"/>
                  <a:gd name="connsiteX2" fmla="*/ 1235075 w 1235075"/>
                  <a:gd name="connsiteY2" fmla="*/ 660400 h 1501775"/>
                  <a:gd name="connsiteX3" fmla="*/ 984250 w 1235075"/>
                  <a:gd name="connsiteY3" fmla="*/ 0 h 150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075" h="1501775">
                    <a:moveTo>
                      <a:pt x="984250" y="0"/>
                    </a:moveTo>
                    <a:lnTo>
                      <a:pt x="0" y="1501775"/>
                    </a:lnTo>
                    <a:lnTo>
                      <a:pt x="1235075" y="660400"/>
                    </a:lnTo>
                    <a:lnTo>
                      <a:pt x="984250" y="0"/>
                    </a:lnTo>
                    <a:close/>
                  </a:path>
                </a:pathLst>
              </a:cu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4" name="Frihandsfigur 1998"/>
              <p:cNvSpPr/>
              <p:nvPr/>
            </p:nvSpPr>
            <p:spPr>
              <a:xfrm>
                <a:off x="1565275" y="1708150"/>
                <a:ext cx="2025650" cy="847725"/>
              </a:xfrm>
              <a:custGeom>
                <a:avLst/>
                <a:gdLst>
                  <a:gd name="connsiteX0" fmla="*/ 0 w 2025650"/>
                  <a:gd name="connsiteY0" fmla="*/ 847725 h 847725"/>
                  <a:gd name="connsiteX1" fmla="*/ 2025650 w 2025650"/>
                  <a:gd name="connsiteY1" fmla="*/ 6350 h 847725"/>
                  <a:gd name="connsiteX2" fmla="*/ 1241425 w 2025650"/>
                  <a:gd name="connsiteY2" fmla="*/ 0 h 847725"/>
                  <a:gd name="connsiteX3" fmla="*/ 0 w 2025650"/>
                  <a:gd name="connsiteY3" fmla="*/ 847725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650" h="847725">
                    <a:moveTo>
                      <a:pt x="0" y="847725"/>
                    </a:moveTo>
                    <a:lnTo>
                      <a:pt x="2025650" y="6350"/>
                    </a:lnTo>
                    <a:lnTo>
                      <a:pt x="1241425" y="0"/>
                    </a:lnTo>
                    <a:lnTo>
                      <a:pt x="0" y="847725"/>
                    </a:lnTo>
                    <a:close/>
                  </a:path>
                </a:pathLst>
              </a:cu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5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5" name="Right Arrow 505"/>
            <p:cNvSpPr/>
            <p:nvPr/>
          </p:nvSpPr>
          <p:spPr>
            <a:xfrm rot="19500000">
              <a:off x="6667104" y="3141821"/>
              <a:ext cx="792000" cy="43200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6" name="Right Arrow 506"/>
            <p:cNvSpPr/>
            <p:nvPr/>
          </p:nvSpPr>
          <p:spPr>
            <a:xfrm rot="2100000" flipV="1">
              <a:off x="6667104" y="3818234"/>
              <a:ext cx="792000" cy="43200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7" name="TextBox 507"/>
            <p:cNvSpPr txBox="1"/>
            <p:nvPr/>
          </p:nvSpPr>
          <p:spPr>
            <a:xfrm>
              <a:off x="7395814" y="3184043"/>
              <a:ext cx="17481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Network dependent</a:t>
              </a:r>
            </a:p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analysis</a:t>
              </a:r>
            </a:p>
          </p:txBody>
        </p:sp>
        <p:sp>
          <p:nvSpPr>
            <p:cNvPr id="508" name="TextBox 508"/>
            <p:cNvSpPr txBox="1"/>
            <p:nvPr/>
          </p:nvSpPr>
          <p:spPr>
            <a:xfrm>
              <a:off x="7588425" y="5638838"/>
              <a:ext cx="1199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Model</a:t>
              </a:r>
            </a:p>
            <a:p>
              <a:pPr marL="0" marR="0" lvl="0" indent="0" algn="ctr" defTabSz="4571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Simulations</a:t>
              </a:r>
            </a:p>
          </p:txBody>
        </p:sp>
      </p:grpSp>
      <p:sp>
        <p:nvSpPr>
          <p:cNvPr id="509" name="TextBox 437"/>
          <p:cNvSpPr txBox="1"/>
          <p:nvPr/>
        </p:nvSpPr>
        <p:spPr>
          <a:xfrm>
            <a:off x="323528" y="6405354"/>
            <a:ext cx="4320272" cy="46165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Nielsen (2012), J Intern Med,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271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142–154</a:t>
            </a:r>
          </a:p>
          <a:p>
            <a:pPr marL="0" marR="0" lvl="0" indent="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Gatto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Nielsen (2013),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Biotechnol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J,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985-996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197983" y="6417165"/>
            <a:ext cx="3402803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Nielsen (2015), COB,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34: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91–97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318216" y="1124745"/>
            <a:ext cx="3749728" cy="493980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 metabolic networks to be computationally simulated based on a limited number of constraining measurements, which then enables unmeasured metabolic pathway activities to be inferred</a:t>
            </a:r>
          </a:p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multilayer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omics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</a:t>
            </a:r>
          </a:p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ncorporate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clinical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personalized medicine </a:t>
            </a:r>
          </a:p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mechanistic perspective that guides feasible therapeutic strategies</a:t>
            </a:r>
          </a:p>
        </p:txBody>
      </p:sp>
      <p:sp>
        <p:nvSpPr>
          <p:cNvPr id="511" name="Title 1"/>
          <p:cNvSpPr txBox="1">
            <a:spLocks/>
          </p:cNvSpPr>
          <p:nvPr/>
        </p:nvSpPr>
        <p:spPr>
          <a:xfrm>
            <a:off x="106604" y="96688"/>
            <a:ext cx="8929893" cy="812033"/>
          </a:xfrm>
          <a:prstGeom prst="rect">
            <a:avLst/>
          </a:prstGeom>
        </p:spPr>
        <p:txBody>
          <a:bodyPr lIns="91430" tIns="45716" rIns="91430" bIns="45716"/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Genome-scale metabolic models (GEMs)</a:t>
            </a:r>
          </a:p>
        </p:txBody>
      </p:sp>
      <p:pic>
        <p:nvPicPr>
          <p:cNvPr id="5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944" y="1124744"/>
            <a:ext cx="4810245" cy="374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3" name="TextBox 7"/>
          <p:cNvSpPr txBox="1"/>
          <p:nvPr/>
        </p:nvSpPr>
        <p:spPr>
          <a:xfrm>
            <a:off x="5597574" y="6572003"/>
            <a:ext cx="3491880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 et. al (2014), Nat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3083</a:t>
            </a: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5597586" y="5085184"/>
            <a:ext cx="2133897" cy="369324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iHepatocytes2322</a:t>
            </a:r>
          </a:p>
        </p:txBody>
      </p:sp>
    </p:spTree>
    <p:extLst>
      <p:ext uri="{BB962C8B-B14F-4D97-AF65-F5344CB8AC3E}">
        <p14:creationId xmlns:p14="http://schemas.microsoft.com/office/powerpoint/2010/main" val="12193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/>
          <p:cNvSpPr>
            <a:spLocks noChangeArrowheads="1"/>
          </p:cNvSpPr>
          <p:nvPr/>
        </p:nvSpPr>
        <p:spPr bwMode="auto">
          <a:xfrm>
            <a:off x="682215" y="44625"/>
            <a:ext cx="7801796" cy="12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65" tIns="46033" rIns="92065" bIns="4603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Dyslipidemia in obesity, </a:t>
            </a:r>
            <a:b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sv-SE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type 2 diabetes and insulin resistance</a:t>
            </a:r>
            <a:endParaRPr kumimoji="0" lang="en-US" altLang="sv-SE" sz="3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56678" name="Grupp 2"/>
          <p:cNvGrpSpPr>
            <a:grpSpLocks/>
          </p:cNvGrpSpPr>
          <p:nvPr/>
        </p:nvGrpSpPr>
        <p:grpSpPr bwMode="auto">
          <a:xfrm>
            <a:off x="4727129" y="1591344"/>
            <a:ext cx="3157239" cy="3565848"/>
            <a:chOff x="4662087" y="2349500"/>
            <a:chExt cx="3510363" cy="3925888"/>
          </a:xfrm>
        </p:grpSpPr>
        <p:pic>
          <p:nvPicPr>
            <p:cNvPr id="15667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2"/>
            <a:stretch/>
          </p:blipFill>
          <p:spPr bwMode="auto">
            <a:xfrm>
              <a:off x="4662087" y="2349500"/>
              <a:ext cx="3510363" cy="39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ruta 7"/>
            <p:cNvSpPr txBox="1"/>
            <p:nvPr/>
          </p:nvSpPr>
          <p:spPr>
            <a:xfrm>
              <a:off x="7097713" y="3013075"/>
              <a:ext cx="720725" cy="406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itchFamily="34" charset="0"/>
                </a:rPr>
                <a:t>2018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0013" y="5373217"/>
            <a:ext cx="8928100" cy="113347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A cluster of </a:t>
            </a:r>
            <a:r>
              <a:rPr kumimoji="0" lang="en-US" alt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lipid and lipoprotein abnormalities that 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are </a:t>
            </a:r>
            <a:r>
              <a:rPr kumimoji="0" lang="en-US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metabolically </a:t>
            </a:r>
            <a:r>
              <a:rPr kumimoji="0" lang="en-US" altLang="sv-SE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interrelated</a:t>
            </a:r>
            <a:endParaRPr kumimoji="0" lang="en-US" altLang="sv-SE" sz="2800" b="0" i="0" u="none" strike="noStrike" kern="1200" cap="none" spc="0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51520" y="1556792"/>
            <a:ext cx="4248472" cy="39246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91430" tIns="45716" rIns="91430" bIns="45716">
            <a:spAutoFit/>
          </a:bodyPr>
          <a:lstStyle/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38100" sx="1000" sy="1000" algn="tl">
                    <a:srgbClr val="000000"/>
                  </a:outerShdw>
                </a:effectLst>
                <a:uLnTx/>
                <a:uFillTx/>
                <a:latin typeface="Arial"/>
                <a:ea typeface="+mn-ea"/>
                <a:cs typeface="Arial" pitchFamily="34" charset="0"/>
              </a:rPr>
              <a:t>Elevation of serum triglycerides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Excessive postprandial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lipemia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and accumulation of remnant particles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Lowering of HDL cholesterol</a:t>
            </a:r>
          </a:p>
          <a:p>
            <a:pPr marL="457153" marR="0" lvl="0" indent="-457153" algn="l" defTabSz="76192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Preponderance of small, dense LDL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9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08251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dynamics of inputs and outputs to the liver used as constrains for GEMs</a:t>
            </a:r>
            <a:endParaRPr lang="en-US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2"/>
          <p:cNvSpPr>
            <a:spLocks noChangeArrowheads="1"/>
          </p:cNvSpPr>
          <p:nvPr/>
        </p:nvSpPr>
        <p:spPr bwMode="auto">
          <a:xfrm>
            <a:off x="3529013" y="6581776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</a:t>
            </a:r>
            <a:r>
              <a:rPr kumimoji="0" lang="en-US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A. et al. Mol Sys Biol. 2017;13:916</a:t>
            </a:r>
          </a:p>
        </p:txBody>
      </p:sp>
      <p:grpSp>
        <p:nvGrpSpPr>
          <p:cNvPr id="339" name="Ryhmä 338"/>
          <p:cNvGrpSpPr/>
          <p:nvPr/>
        </p:nvGrpSpPr>
        <p:grpSpPr>
          <a:xfrm>
            <a:off x="4072679" y="1302476"/>
            <a:ext cx="1584000" cy="1548000"/>
            <a:chOff x="4037654" y="1346054"/>
            <a:chExt cx="1584000" cy="1548000"/>
          </a:xfrm>
        </p:grpSpPr>
        <p:sp>
          <p:nvSpPr>
            <p:cNvPr id="315" name="Pyöristetty suorakulmio 314"/>
            <p:cNvSpPr/>
            <p:nvPr/>
          </p:nvSpPr>
          <p:spPr>
            <a:xfrm>
              <a:off x="4037654" y="1346054"/>
              <a:ext cx="1584000" cy="1548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16" name="Picture 2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90718" y="1473503"/>
              <a:ext cx="1285875" cy="12858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grpSp>
        <p:nvGrpSpPr>
          <p:cNvPr id="330" name="Ryhmä 329"/>
          <p:cNvGrpSpPr/>
          <p:nvPr/>
        </p:nvGrpSpPr>
        <p:grpSpPr>
          <a:xfrm>
            <a:off x="378740" y="1305581"/>
            <a:ext cx="1128272" cy="925659"/>
            <a:chOff x="216053" y="1342441"/>
            <a:chExt cx="1094953" cy="980239"/>
          </a:xfrm>
        </p:grpSpPr>
        <p:sp>
          <p:nvSpPr>
            <p:cNvPr id="321" name="Pyöristetty suorakulmio 320"/>
            <p:cNvSpPr/>
            <p:nvPr/>
          </p:nvSpPr>
          <p:spPr>
            <a:xfrm>
              <a:off x="216053" y="1342441"/>
              <a:ext cx="1094953" cy="9802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22" name="Kuva 3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67" y="1486676"/>
              <a:ext cx="848725" cy="6682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323" name="Suora nuoliyhdysviiva 322"/>
          <p:cNvCxnSpPr/>
          <p:nvPr/>
        </p:nvCxnSpPr>
        <p:spPr>
          <a:xfrm>
            <a:off x="4360461" y="2904240"/>
            <a:ext cx="0" cy="2603423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uora nuoliyhdysviiva 325"/>
          <p:cNvCxnSpPr/>
          <p:nvPr/>
        </p:nvCxnSpPr>
        <p:spPr>
          <a:xfrm>
            <a:off x="5377220" y="2878800"/>
            <a:ext cx="0" cy="262886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uora nuoliyhdysviiva 326"/>
          <p:cNvCxnSpPr>
            <a:endCxn id="321" idx="3"/>
          </p:cNvCxnSpPr>
          <p:nvPr/>
        </p:nvCxnSpPr>
        <p:spPr>
          <a:xfrm flipH="1">
            <a:off x="1507012" y="1709950"/>
            <a:ext cx="2429794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Suorakulmio 331"/>
          <p:cNvSpPr/>
          <p:nvPr/>
        </p:nvSpPr>
        <p:spPr>
          <a:xfrm>
            <a:off x="5717676" y="4216054"/>
            <a:ext cx="715412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FAs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3" name="Suorakulmio 332"/>
          <p:cNvSpPr/>
          <p:nvPr/>
        </p:nvSpPr>
        <p:spPr>
          <a:xfrm>
            <a:off x="4864678" y="4697275"/>
            <a:ext cx="1568410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Ketone bodies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4" name="Suorakulmio 333"/>
          <p:cNvSpPr/>
          <p:nvPr/>
        </p:nvSpPr>
        <p:spPr>
          <a:xfrm>
            <a:off x="2125784" y="2583628"/>
            <a:ext cx="942762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VLDL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5" name="Suorakulmio 334"/>
          <p:cNvSpPr/>
          <p:nvPr/>
        </p:nvSpPr>
        <p:spPr>
          <a:xfrm>
            <a:off x="470748" y="2659306"/>
            <a:ext cx="942762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Lactate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6" name="Suorakulmio 335"/>
          <p:cNvSpPr/>
          <p:nvPr/>
        </p:nvSpPr>
        <p:spPr>
          <a:xfrm>
            <a:off x="1200409" y="5423307"/>
            <a:ext cx="942762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Urea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" name="Suorakulmio 336"/>
          <p:cNvSpPr/>
          <p:nvPr/>
        </p:nvSpPr>
        <p:spPr>
          <a:xfrm>
            <a:off x="492918" y="5933152"/>
            <a:ext cx="1414983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Amino acids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2" name="Suora nuoliyhdysviiva 341"/>
          <p:cNvCxnSpPr/>
          <p:nvPr/>
        </p:nvCxnSpPr>
        <p:spPr>
          <a:xfrm flipV="1">
            <a:off x="3913670" y="1709042"/>
            <a:ext cx="0" cy="1775469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uora nuoliyhdysviiva 344"/>
          <p:cNvCxnSpPr/>
          <p:nvPr/>
        </p:nvCxnSpPr>
        <p:spPr>
          <a:xfrm flipH="1" flipV="1">
            <a:off x="942130" y="2231240"/>
            <a:ext cx="746" cy="39600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uora nuoliyhdysviiva 346"/>
          <p:cNvCxnSpPr/>
          <p:nvPr/>
        </p:nvCxnSpPr>
        <p:spPr>
          <a:xfrm flipV="1">
            <a:off x="943423" y="3044856"/>
            <a:ext cx="1" cy="39832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Kaari 345"/>
          <p:cNvSpPr/>
          <p:nvPr/>
        </p:nvSpPr>
        <p:spPr>
          <a:xfrm rot="14537013">
            <a:off x="1279217" y="3072006"/>
            <a:ext cx="2076389" cy="1319634"/>
          </a:xfrm>
          <a:prstGeom prst="arc">
            <a:avLst>
              <a:gd name="adj1" fmla="val 19038412"/>
              <a:gd name="adj2" fmla="val 875206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9" name="Suora nuoliyhdysviiva 348"/>
          <p:cNvCxnSpPr/>
          <p:nvPr/>
        </p:nvCxnSpPr>
        <p:spPr>
          <a:xfrm>
            <a:off x="1782484" y="3638100"/>
            <a:ext cx="17640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uora nuoliyhdysviiva 356"/>
          <p:cNvCxnSpPr/>
          <p:nvPr/>
        </p:nvCxnSpPr>
        <p:spPr>
          <a:xfrm flipH="1" flipV="1">
            <a:off x="1447505" y="4992467"/>
            <a:ext cx="746" cy="39600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uora nuoliyhdysviiva 357"/>
          <p:cNvCxnSpPr/>
          <p:nvPr/>
        </p:nvCxnSpPr>
        <p:spPr>
          <a:xfrm flipH="1" flipV="1">
            <a:off x="908643" y="5017448"/>
            <a:ext cx="0" cy="90000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uora nuoliyhdysviiva 359"/>
          <p:cNvCxnSpPr/>
          <p:nvPr/>
        </p:nvCxnSpPr>
        <p:spPr>
          <a:xfrm flipH="1">
            <a:off x="5656679" y="2068945"/>
            <a:ext cx="1008000" cy="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Suorakulmio 360"/>
          <p:cNvSpPr/>
          <p:nvPr/>
        </p:nvSpPr>
        <p:spPr>
          <a:xfrm>
            <a:off x="6677425" y="1864695"/>
            <a:ext cx="942762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6" name="Suorakulmio 365"/>
          <p:cNvSpPr/>
          <p:nvPr/>
        </p:nvSpPr>
        <p:spPr>
          <a:xfrm>
            <a:off x="3577230" y="3384346"/>
            <a:ext cx="1329163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Glucose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67" name="Suora nuoliyhdysviiva 366"/>
          <p:cNvCxnSpPr/>
          <p:nvPr/>
        </p:nvCxnSpPr>
        <p:spPr>
          <a:xfrm>
            <a:off x="1715165" y="4893994"/>
            <a:ext cx="31320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uora nuoliyhdysviiva 369"/>
          <p:cNvCxnSpPr/>
          <p:nvPr/>
        </p:nvCxnSpPr>
        <p:spPr>
          <a:xfrm flipH="1" flipV="1">
            <a:off x="6664679" y="3951812"/>
            <a:ext cx="7200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uora nuoliyhdysviiva 371"/>
          <p:cNvCxnSpPr/>
          <p:nvPr/>
        </p:nvCxnSpPr>
        <p:spPr>
          <a:xfrm flipH="1" flipV="1">
            <a:off x="6453474" y="4399871"/>
            <a:ext cx="9000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uora nuoliyhdysviiva 372"/>
          <p:cNvCxnSpPr/>
          <p:nvPr/>
        </p:nvCxnSpPr>
        <p:spPr>
          <a:xfrm flipH="1">
            <a:off x="1829190" y="4405977"/>
            <a:ext cx="3888000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uora nuoliyhdysviiva 374"/>
          <p:cNvCxnSpPr/>
          <p:nvPr/>
        </p:nvCxnSpPr>
        <p:spPr>
          <a:xfrm flipH="1">
            <a:off x="1829190" y="3958292"/>
            <a:ext cx="3780000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uora nuoliyhdysviiva 375"/>
          <p:cNvCxnSpPr/>
          <p:nvPr/>
        </p:nvCxnSpPr>
        <p:spPr>
          <a:xfrm>
            <a:off x="4925190" y="3578826"/>
            <a:ext cx="2376000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Suorakulmio 377"/>
          <p:cNvSpPr/>
          <p:nvPr/>
        </p:nvSpPr>
        <p:spPr>
          <a:xfrm>
            <a:off x="5580520" y="3757467"/>
            <a:ext cx="1042261" cy="375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Glycerol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54" name="Suora nuoliyhdysviiva 453"/>
          <p:cNvCxnSpPr/>
          <p:nvPr/>
        </p:nvCxnSpPr>
        <p:spPr>
          <a:xfrm flipH="1" flipV="1">
            <a:off x="1928806" y="6120808"/>
            <a:ext cx="2196000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ktangel 2"/>
          <p:cNvSpPr/>
          <p:nvPr/>
        </p:nvSpPr>
        <p:spPr>
          <a:xfrm>
            <a:off x="6075383" y="5464981"/>
            <a:ext cx="2939491" cy="1077210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Secretion rates for FAs and AAs from adipose and muscle tissues were calculated based on body composition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ktangel med rundade hörn 5"/>
          <p:cNvSpPr/>
          <p:nvPr/>
        </p:nvSpPr>
        <p:spPr>
          <a:xfrm>
            <a:off x="2032670" y="2410191"/>
            <a:ext cx="1152128" cy="7117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grpSp>
        <p:nvGrpSpPr>
          <p:cNvPr id="118" name="Group 754"/>
          <p:cNvGrpSpPr/>
          <p:nvPr/>
        </p:nvGrpSpPr>
        <p:grpSpPr>
          <a:xfrm>
            <a:off x="7365888" y="3383865"/>
            <a:ext cx="1506779" cy="1412291"/>
            <a:chOff x="6167550" y="3030300"/>
            <a:chExt cx="1274551" cy="1176540"/>
          </a:xfrm>
        </p:grpSpPr>
        <p:sp>
          <p:nvSpPr>
            <p:cNvPr id="119" name="AutoShape 2137"/>
            <p:cNvSpPr>
              <a:spLocks noChangeAspect="1" noChangeArrowheads="1"/>
            </p:cNvSpPr>
            <p:nvPr/>
          </p:nvSpPr>
          <p:spPr bwMode="auto">
            <a:xfrm>
              <a:off x="6167550" y="3030300"/>
              <a:ext cx="1274551" cy="1176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9089"/>
                </a:gs>
                <a:gs pos="50000">
                  <a:srgbClr val="E8CAC0"/>
                </a:gs>
                <a:gs pos="100000">
                  <a:srgbClr val="A39089"/>
                </a:gs>
              </a:gsLst>
              <a:lin ang="5400000" scaled="1"/>
            </a:gradFill>
            <a:ln w="9525" algn="ctr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grpSp>
          <p:nvGrpSpPr>
            <p:cNvPr id="120" name="Group 45"/>
            <p:cNvGrpSpPr/>
            <p:nvPr/>
          </p:nvGrpSpPr>
          <p:grpSpPr>
            <a:xfrm>
              <a:off x="6188688" y="3088655"/>
              <a:ext cx="1207268" cy="1057474"/>
              <a:chOff x="6214699" y="3361583"/>
              <a:chExt cx="1253480" cy="1237323"/>
            </a:xfrm>
          </p:grpSpPr>
          <p:sp>
            <p:nvSpPr>
              <p:cNvPr id="121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298228" y="3493481"/>
                <a:ext cx="677599" cy="49423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122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882829" y="3520698"/>
                <a:ext cx="585350" cy="49423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123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214699" y="3886161"/>
                <a:ext cx="677599" cy="49423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124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721137" y="3916808"/>
                <a:ext cx="677599" cy="49423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125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475805" y="4104668"/>
                <a:ext cx="677599" cy="49423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126" name="Oval 103"/>
              <p:cNvSpPr>
                <a:spLocks noChangeAspect="1" noChangeArrowheads="1"/>
              </p:cNvSpPr>
              <p:nvPr/>
            </p:nvSpPr>
            <p:spPr bwMode="auto">
              <a:xfrm rot="248337">
                <a:off x="6615143" y="3389322"/>
                <a:ext cx="677599" cy="397894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CC90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grpSp>
            <p:nvGrpSpPr>
              <p:cNvPr id="127" name="Group 5142"/>
              <p:cNvGrpSpPr>
                <a:grpSpLocks noChangeAspect="1"/>
              </p:cNvGrpSpPr>
              <p:nvPr/>
            </p:nvGrpSpPr>
            <p:grpSpPr bwMode="auto">
              <a:xfrm rot="2922001">
                <a:off x="6549918" y="3963195"/>
                <a:ext cx="338345" cy="316976"/>
                <a:chOff x="393" y="205"/>
                <a:chExt cx="3811" cy="3572"/>
              </a:xfrm>
            </p:grpSpPr>
            <p:sp>
              <p:nvSpPr>
                <p:cNvPr id="594" name="Freeform 5143"/>
                <p:cNvSpPr>
                  <a:spLocks noChangeAspect="1"/>
                </p:cNvSpPr>
                <p:nvPr/>
              </p:nvSpPr>
              <p:spPr bwMode="auto">
                <a:xfrm>
                  <a:off x="393" y="205"/>
                  <a:ext cx="3811" cy="3572"/>
                </a:xfrm>
                <a:custGeom>
                  <a:avLst/>
                  <a:gdLst/>
                  <a:ahLst/>
                  <a:cxnLst>
                    <a:cxn ang="0">
                      <a:pos x="1115" y="402"/>
                    </a:cxn>
                    <a:cxn ang="0">
                      <a:pos x="731" y="810"/>
                    </a:cxn>
                    <a:cxn ang="0">
                      <a:pos x="392" y="1182"/>
                    </a:cxn>
                    <a:cxn ang="0">
                      <a:pos x="606" y="1561"/>
                    </a:cxn>
                    <a:cxn ang="0">
                      <a:pos x="31" y="2133"/>
                    </a:cxn>
                    <a:cxn ang="0">
                      <a:pos x="420" y="2436"/>
                    </a:cxn>
                    <a:cxn ang="0">
                      <a:pos x="482" y="2594"/>
                    </a:cxn>
                    <a:cxn ang="0">
                      <a:pos x="352" y="2878"/>
                    </a:cxn>
                    <a:cxn ang="0">
                      <a:pos x="776" y="2797"/>
                    </a:cxn>
                    <a:cxn ang="0">
                      <a:pos x="940" y="2984"/>
                    </a:cxn>
                    <a:cxn ang="0">
                      <a:pos x="1199" y="3545"/>
                    </a:cxn>
                    <a:cxn ang="0">
                      <a:pos x="1894" y="3144"/>
                    </a:cxn>
                    <a:cxn ang="0">
                      <a:pos x="3063" y="3449"/>
                    </a:cxn>
                    <a:cxn ang="0">
                      <a:pos x="3136" y="2698"/>
                    </a:cxn>
                    <a:cxn ang="0">
                      <a:pos x="3526" y="2054"/>
                    </a:cxn>
                    <a:cxn ang="0">
                      <a:pos x="3746" y="1179"/>
                    </a:cxn>
                    <a:cxn ang="0">
                      <a:pos x="3133" y="847"/>
                    </a:cxn>
                    <a:cxn ang="0">
                      <a:pos x="2668" y="499"/>
                    </a:cxn>
                    <a:cxn ang="0">
                      <a:pos x="2301" y="36"/>
                    </a:cxn>
                    <a:cxn ang="0">
                      <a:pos x="1640" y="284"/>
                    </a:cxn>
                    <a:cxn ang="0">
                      <a:pos x="1115" y="402"/>
                    </a:cxn>
                  </a:cxnLst>
                  <a:rect l="0" t="0" r="r" b="b"/>
                  <a:pathLst>
                    <a:path w="3811" h="3572">
                      <a:moveTo>
                        <a:pt x="1115" y="402"/>
                      </a:moveTo>
                      <a:cubicBezTo>
                        <a:pt x="964" y="490"/>
                        <a:pt x="851" y="680"/>
                        <a:pt x="731" y="810"/>
                      </a:cubicBezTo>
                      <a:cubicBezTo>
                        <a:pt x="611" y="940"/>
                        <a:pt x="413" y="1057"/>
                        <a:pt x="392" y="1182"/>
                      </a:cubicBezTo>
                      <a:cubicBezTo>
                        <a:pt x="371" y="1307"/>
                        <a:pt x="666" y="1403"/>
                        <a:pt x="606" y="1561"/>
                      </a:cubicBezTo>
                      <a:cubicBezTo>
                        <a:pt x="546" y="1719"/>
                        <a:pt x="62" y="1987"/>
                        <a:pt x="31" y="2133"/>
                      </a:cubicBezTo>
                      <a:cubicBezTo>
                        <a:pt x="0" y="2279"/>
                        <a:pt x="345" y="2359"/>
                        <a:pt x="420" y="2436"/>
                      </a:cubicBezTo>
                      <a:cubicBezTo>
                        <a:pt x="495" y="2513"/>
                        <a:pt x="493" y="2520"/>
                        <a:pt x="482" y="2594"/>
                      </a:cubicBezTo>
                      <a:cubicBezTo>
                        <a:pt x="471" y="2668"/>
                        <a:pt x="303" y="2844"/>
                        <a:pt x="352" y="2878"/>
                      </a:cubicBezTo>
                      <a:cubicBezTo>
                        <a:pt x="401" y="2912"/>
                        <a:pt x="678" y="2779"/>
                        <a:pt x="776" y="2797"/>
                      </a:cubicBezTo>
                      <a:cubicBezTo>
                        <a:pt x="874" y="2815"/>
                        <a:pt x="870" y="2859"/>
                        <a:pt x="940" y="2984"/>
                      </a:cubicBezTo>
                      <a:cubicBezTo>
                        <a:pt x="1010" y="3109"/>
                        <a:pt x="1040" y="3518"/>
                        <a:pt x="1199" y="3545"/>
                      </a:cubicBezTo>
                      <a:cubicBezTo>
                        <a:pt x="1358" y="3572"/>
                        <a:pt x="1583" y="3160"/>
                        <a:pt x="1894" y="3144"/>
                      </a:cubicBezTo>
                      <a:cubicBezTo>
                        <a:pt x="2205" y="3128"/>
                        <a:pt x="2856" y="3523"/>
                        <a:pt x="3063" y="3449"/>
                      </a:cubicBezTo>
                      <a:cubicBezTo>
                        <a:pt x="3270" y="3375"/>
                        <a:pt x="3059" y="2931"/>
                        <a:pt x="3136" y="2698"/>
                      </a:cubicBezTo>
                      <a:cubicBezTo>
                        <a:pt x="3213" y="2465"/>
                        <a:pt x="3424" y="2307"/>
                        <a:pt x="3526" y="2054"/>
                      </a:cubicBezTo>
                      <a:cubicBezTo>
                        <a:pt x="3628" y="1801"/>
                        <a:pt x="3811" y="1380"/>
                        <a:pt x="3746" y="1179"/>
                      </a:cubicBezTo>
                      <a:cubicBezTo>
                        <a:pt x="3681" y="978"/>
                        <a:pt x="3313" y="960"/>
                        <a:pt x="3133" y="847"/>
                      </a:cubicBezTo>
                      <a:cubicBezTo>
                        <a:pt x="2953" y="734"/>
                        <a:pt x="2807" y="634"/>
                        <a:pt x="2668" y="499"/>
                      </a:cubicBezTo>
                      <a:cubicBezTo>
                        <a:pt x="2529" y="364"/>
                        <a:pt x="2472" y="72"/>
                        <a:pt x="2301" y="36"/>
                      </a:cubicBezTo>
                      <a:cubicBezTo>
                        <a:pt x="2130" y="0"/>
                        <a:pt x="1838" y="223"/>
                        <a:pt x="1640" y="284"/>
                      </a:cubicBezTo>
                      <a:cubicBezTo>
                        <a:pt x="1442" y="345"/>
                        <a:pt x="1249" y="330"/>
                        <a:pt x="1115" y="40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E6B5"/>
                    </a:gs>
                    <a:gs pos="100000">
                      <a:srgbClr val="FFCC66"/>
                    </a:gs>
                  </a:gsLst>
                  <a:path path="rect">
                    <a:fillToRect l="50000" t="50000" r="50000" b="50000"/>
                  </a:path>
                </a:gradFill>
                <a:ln w="19050" cmpd="sng">
                  <a:solidFill>
                    <a:srgbClr val="FF66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95" name="Freeform 5144"/>
                <p:cNvSpPr>
                  <a:spLocks noChangeAspect="1"/>
                </p:cNvSpPr>
                <p:nvPr/>
              </p:nvSpPr>
              <p:spPr bwMode="auto">
                <a:xfrm rot="1588548">
                  <a:off x="2287" y="94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96" name="Freeform 5145"/>
                <p:cNvSpPr>
                  <a:spLocks noChangeAspect="1"/>
                </p:cNvSpPr>
                <p:nvPr/>
              </p:nvSpPr>
              <p:spPr bwMode="auto">
                <a:xfrm rot="20011452" flipV="1">
                  <a:off x="2078" y="1740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96633"/>
                    </a:gs>
                    <a:gs pos="100000">
                      <a:srgbClr val="996633">
                        <a:gamma/>
                        <a:shade val="92157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Freeform 5146"/>
                <p:cNvSpPr>
                  <a:spLocks noChangeAspect="1"/>
                </p:cNvSpPr>
                <p:nvPr/>
              </p:nvSpPr>
              <p:spPr bwMode="auto">
                <a:xfrm rot="20011452" flipV="1">
                  <a:off x="1953" y="906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147"/>
                <p:cNvSpPr>
                  <a:spLocks noChangeAspect="1"/>
                </p:cNvSpPr>
                <p:nvPr/>
              </p:nvSpPr>
              <p:spPr bwMode="auto">
                <a:xfrm flipH="1">
                  <a:off x="2533" y="1293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148"/>
                <p:cNvSpPr>
                  <a:spLocks noChangeAspect="1"/>
                </p:cNvSpPr>
                <p:nvPr/>
              </p:nvSpPr>
              <p:spPr bwMode="auto">
                <a:xfrm rot="4687844" flipH="1">
                  <a:off x="2363" y="1252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149"/>
                <p:cNvSpPr>
                  <a:spLocks noChangeAspect="1"/>
                </p:cNvSpPr>
                <p:nvPr/>
              </p:nvSpPr>
              <p:spPr bwMode="auto">
                <a:xfrm rot="-2250469">
                  <a:off x="2360" y="1569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1" name="Freeform 5150"/>
                <p:cNvSpPr>
                  <a:spLocks noChangeAspect="1"/>
                </p:cNvSpPr>
                <p:nvPr/>
              </p:nvSpPr>
              <p:spPr bwMode="auto">
                <a:xfrm>
                  <a:off x="2134" y="137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2" name="Freeform 5151"/>
                <p:cNvSpPr>
                  <a:spLocks noChangeAspect="1"/>
                </p:cNvSpPr>
                <p:nvPr/>
              </p:nvSpPr>
              <p:spPr bwMode="auto">
                <a:xfrm rot="17541503" flipV="1">
                  <a:off x="1629" y="912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Freeform 5152"/>
                <p:cNvSpPr>
                  <a:spLocks noChangeAspect="1"/>
                </p:cNvSpPr>
                <p:nvPr/>
              </p:nvSpPr>
              <p:spPr bwMode="auto">
                <a:xfrm flipH="1">
                  <a:off x="1390" y="115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Freeform 5153"/>
                <p:cNvSpPr>
                  <a:spLocks noChangeAspect="1"/>
                </p:cNvSpPr>
                <p:nvPr/>
              </p:nvSpPr>
              <p:spPr bwMode="auto">
                <a:xfrm rot="13389691" flipH="1">
                  <a:off x="1184" y="1343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Freeform 5154"/>
                <p:cNvSpPr>
                  <a:spLocks noChangeAspect="1"/>
                </p:cNvSpPr>
                <p:nvPr/>
              </p:nvSpPr>
              <p:spPr bwMode="auto">
                <a:xfrm rot="14686208">
                  <a:off x="1597" y="1450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5155"/>
                <p:cNvSpPr>
                  <a:spLocks noChangeAspect="1"/>
                </p:cNvSpPr>
                <p:nvPr/>
              </p:nvSpPr>
              <p:spPr bwMode="auto">
                <a:xfrm rot="1588548">
                  <a:off x="1415" y="1371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5156"/>
                <p:cNvSpPr>
                  <a:spLocks noChangeAspect="1"/>
                </p:cNvSpPr>
                <p:nvPr/>
              </p:nvSpPr>
              <p:spPr bwMode="auto">
                <a:xfrm rot="16008547">
                  <a:off x="1889" y="1444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5157"/>
                <p:cNvSpPr>
                  <a:spLocks noChangeAspect="1"/>
                </p:cNvSpPr>
                <p:nvPr/>
              </p:nvSpPr>
              <p:spPr bwMode="auto">
                <a:xfrm>
                  <a:off x="2794" y="1391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Freeform 5158"/>
                <p:cNvSpPr>
                  <a:spLocks noChangeAspect="1"/>
                </p:cNvSpPr>
                <p:nvPr/>
              </p:nvSpPr>
              <p:spPr bwMode="auto">
                <a:xfrm>
                  <a:off x="1288" y="174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Freeform 5159"/>
                <p:cNvSpPr>
                  <a:spLocks noChangeAspect="1"/>
                </p:cNvSpPr>
                <p:nvPr/>
              </p:nvSpPr>
              <p:spPr bwMode="auto">
                <a:xfrm>
                  <a:off x="2462" y="2945"/>
                  <a:ext cx="60" cy="61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Freeform 5160"/>
                <p:cNvSpPr>
                  <a:spLocks noChangeAspect="1"/>
                </p:cNvSpPr>
                <p:nvPr/>
              </p:nvSpPr>
              <p:spPr bwMode="auto">
                <a:xfrm>
                  <a:off x="1608" y="2839"/>
                  <a:ext cx="84" cy="90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Freeform 5161"/>
                <p:cNvSpPr>
                  <a:spLocks noChangeAspect="1"/>
                </p:cNvSpPr>
                <p:nvPr/>
              </p:nvSpPr>
              <p:spPr bwMode="auto">
                <a:xfrm>
                  <a:off x="1319" y="154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5162"/>
                <p:cNvSpPr>
                  <a:spLocks noChangeAspect="1"/>
                </p:cNvSpPr>
                <p:nvPr/>
              </p:nvSpPr>
              <p:spPr bwMode="auto">
                <a:xfrm>
                  <a:off x="1911" y="224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Freeform 5163"/>
                <p:cNvSpPr>
                  <a:spLocks noChangeAspect="1"/>
                </p:cNvSpPr>
                <p:nvPr/>
              </p:nvSpPr>
              <p:spPr bwMode="auto">
                <a:xfrm>
                  <a:off x="2027" y="161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5164"/>
                <p:cNvSpPr>
                  <a:spLocks noChangeAspect="1"/>
                </p:cNvSpPr>
                <p:nvPr/>
              </p:nvSpPr>
              <p:spPr bwMode="auto">
                <a:xfrm>
                  <a:off x="2075" y="2241"/>
                  <a:ext cx="95" cy="96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Freeform 5165"/>
                <p:cNvSpPr>
                  <a:spLocks noChangeAspect="1"/>
                </p:cNvSpPr>
                <p:nvPr/>
              </p:nvSpPr>
              <p:spPr bwMode="auto">
                <a:xfrm>
                  <a:off x="2053" y="282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5166"/>
                <p:cNvSpPr>
                  <a:spLocks noChangeAspect="1"/>
                </p:cNvSpPr>
                <p:nvPr/>
              </p:nvSpPr>
              <p:spPr bwMode="auto">
                <a:xfrm>
                  <a:off x="1671" y="168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Freeform 5167"/>
                <p:cNvSpPr>
                  <a:spLocks noChangeAspect="1"/>
                </p:cNvSpPr>
                <p:nvPr/>
              </p:nvSpPr>
              <p:spPr bwMode="auto">
                <a:xfrm>
                  <a:off x="1700" y="191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5168"/>
                <p:cNvSpPr>
                  <a:spLocks noChangeAspect="1"/>
                </p:cNvSpPr>
                <p:nvPr/>
              </p:nvSpPr>
              <p:spPr bwMode="auto">
                <a:xfrm>
                  <a:off x="1610" y="1905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5169"/>
                <p:cNvSpPr>
                  <a:spLocks noChangeAspect="1"/>
                </p:cNvSpPr>
                <p:nvPr/>
              </p:nvSpPr>
              <p:spPr bwMode="auto">
                <a:xfrm>
                  <a:off x="1722" y="208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5170"/>
                <p:cNvSpPr>
                  <a:spLocks noChangeAspect="1"/>
                </p:cNvSpPr>
                <p:nvPr/>
              </p:nvSpPr>
              <p:spPr bwMode="auto">
                <a:xfrm>
                  <a:off x="2903" y="298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5171"/>
                <p:cNvSpPr>
                  <a:spLocks noChangeAspect="1"/>
                </p:cNvSpPr>
                <p:nvPr/>
              </p:nvSpPr>
              <p:spPr bwMode="auto">
                <a:xfrm>
                  <a:off x="1892" y="208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5172"/>
                <p:cNvSpPr>
                  <a:spLocks noChangeAspect="1"/>
                </p:cNvSpPr>
                <p:nvPr/>
              </p:nvSpPr>
              <p:spPr bwMode="auto">
                <a:xfrm>
                  <a:off x="1860" y="1538"/>
                  <a:ext cx="83" cy="90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5173"/>
                <p:cNvSpPr>
                  <a:spLocks noChangeAspect="1"/>
                </p:cNvSpPr>
                <p:nvPr/>
              </p:nvSpPr>
              <p:spPr bwMode="auto">
                <a:xfrm>
                  <a:off x="2082" y="2094"/>
                  <a:ext cx="71" cy="7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5174"/>
                <p:cNvSpPr>
                  <a:spLocks noChangeAspect="1"/>
                </p:cNvSpPr>
                <p:nvPr/>
              </p:nvSpPr>
              <p:spPr bwMode="auto">
                <a:xfrm>
                  <a:off x="1783" y="137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5175"/>
                <p:cNvSpPr>
                  <a:spLocks noChangeAspect="1"/>
                </p:cNvSpPr>
                <p:nvPr/>
              </p:nvSpPr>
              <p:spPr bwMode="auto">
                <a:xfrm>
                  <a:off x="3791" y="1544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5176"/>
                <p:cNvSpPr>
                  <a:spLocks noChangeAspect="1"/>
                </p:cNvSpPr>
                <p:nvPr/>
              </p:nvSpPr>
              <p:spPr bwMode="auto">
                <a:xfrm>
                  <a:off x="1472" y="195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5177"/>
                <p:cNvSpPr>
                  <a:spLocks noChangeAspect="1"/>
                </p:cNvSpPr>
                <p:nvPr/>
              </p:nvSpPr>
              <p:spPr bwMode="auto">
                <a:xfrm>
                  <a:off x="2105" y="1150"/>
                  <a:ext cx="72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5178"/>
                <p:cNvSpPr>
                  <a:spLocks noChangeAspect="1"/>
                </p:cNvSpPr>
                <p:nvPr/>
              </p:nvSpPr>
              <p:spPr bwMode="auto">
                <a:xfrm>
                  <a:off x="2039" y="92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5179"/>
                <p:cNvSpPr>
                  <a:spLocks noChangeAspect="1"/>
                </p:cNvSpPr>
                <p:nvPr/>
              </p:nvSpPr>
              <p:spPr bwMode="auto">
                <a:xfrm>
                  <a:off x="1922" y="938"/>
                  <a:ext cx="66" cy="67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5180"/>
                <p:cNvSpPr>
                  <a:spLocks noChangeAspect="1"/>
                </p:cNvSpPr>
                <p:nvPr/>
              </p:nvSpPr>
              <p:spPr bwMode="auto">
                <a:xfrm>
                  <a:off x="1770" y="102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5181"/>
                <p:cNvSpPr>
                  <a:spLocks noChangeAspect="1"/>
                </p:cNvSpPr>
                <p:nvPr/>
              </p:nvSpPr>
              <p:spPr bwMode="auto">
                <a:xfrm>
                  <a:off x="1803" y="118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5182"/>
                <p:cNvSpPr>
                  <a:spLocks noChangeAspect="1"/>
                </p:cNvSpPr>
                <p:nvPr/>
              </p:nvSpPr>
              <p:spPr bwMode="auto">
                <a:xfrm>
                  <a:off x="2064" y="141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5183"/>
                <p:cNvSpPr>
                  <a:spLocks noChangeAspect="1"/>
                </p:cNvSpPr>
                <p:nvPr/>
              </p:nvSpPr>
              <p:spPr bwMode="auto">
                <a:xfrm>
                  <a:off x="1850" y="192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5184"/>
                <p:cNvSpPr>
                  <a:spLocks noChangeAspect="1"/>
                </p:cNvSpPr>
                <p:nvPr/>
              </p:nvSpPr>
              <p:spPr bwMode="auto">
                <a:xfrm>
                  <a:off x="2703" y="186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5185"/>
                <p:cNvSpPr>
                  <a:spLocks noChangeAspect="1"/>
                </p:cNvSpPr>
                <p:nvPr/>
              </p:nvSpPr>
              <p:spPr bwMode="auto">
                <a:xfrm>
                  <a:off x="2296" y="197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5186"/>
                <p:cNvSpPr>
                  <a:spLocks noChangeAspect="1"/>
                </p:cNvSpPr>
                <p:nvPr/>
              </p:nvSpPr>
              <p:spPr bwMode="auto">
                <a:xfrm>
                  <a:off x="2589" y="213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5187"/>
                <p:cNvSpPr>
                  <a:spLocks noChangeAspect="1"/>
                </p:cNvSpPr>
                <p:nvPr/>
              </p:nvSpPr>
              <p:spPr bwMode="auto">
                <a:xfrm>
                  <a:off x="2469" y="179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5188"/>
                <p:cNvSpPr>
                  <a:spLocks noChangeAspect="1"/>
                </p:cNvSpPr>
                <p:nvPr/>
              </p:nvSpPr>
              <p:spPr bwMode="auto">
                <a:xfrm>
                  <a:off x="2303" y="97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5189"/>
                <p:cNvSpPr>
                  <a:spLocks noChangeAspect="1"/>
                </p:cNvSpPr>
                <p:nvPr/>
              </p:nvSpPr>
              <p:spPr bwMode="auto">
                <a:xfrm>
                  <a:off x="2279" y="224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5190"/>
                <p:cNvSpPr>
                  <a:spLocks noChangeAspect="1"/>
                </p:cNvSpPr>
                <p:nvPr/>
              </p:nvSpPr>
              <p:spPr bwMode="auto">
                <a:xfrm>
                  <a:off x="1271" y="128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5191"/>
                <p:cNvSpPr>
                  <a:spLocks noChangeAspect="1"/>
                </p:cNvSpPr>
                <p:nvPr/>
              </p:nvSpPr>
              <p:spPr bwMode="auto">
                <a:xfrm>
                  <a:off x="2603" y="402"/>
                  <a:ext cx="49" cy="67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5192"/>
                <p:cNvSpPr>
                  <a:spLocks noChangeAspect="1"/>
                </p:cNvSpPr>
                <p:nvPr/>
              </p:nvSpPr>
              <p:spPr bwMode="auto">
                <a:xfrm>
                  <a:off x="2155" y="193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5193"/>
                <p:cNvSpPr>
                  <a:spLocks noChangeAspect="1"/>
                </p:cNvSpPr>
                <p:nvPr/>
              </p:nvSpPr>
              <p:spPr bwMode="auto">
                <a:xfrm>
                  <a:off x="835" y="2360"/>
                  <a:ext cx="66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5194"/>
                <p:cNvSpPr>
                  <a:spLocks noChangeAspect="1"/>
                </p:cNvSpPr>
                <p:nvPr/>
              </p:nvSpPr>
              <p:spPr bwMode="auto">
                <a:xfrm>
                  <a:off x="2501" y="1495"/>
                  <a:ext cx="84" cy="84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5195"/>
                <p:cNvSpPr>
                  <a:spLocks noChangeAspect="1"/>
                </p:cNvSpPr>
                <p:nvPr/>
              </p:nvSpPr>
              <p:spPr bwMode="auto">
                <a:xfrm>
                  <a:off x="2971" y="886"/>
                  <a:ext cx="60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5196"/>
                <p:cNvSpPr>
                  <a:spLocks noChangeAspect="1"/>
                </p:cNvSpPr>
                <p:nvPr/>
              </p:nvSpPr>
              <p:spPr bwMode="auto">
                <a:xfrm>
                  <a:off x="2622" y="165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5197"/>
                <p:cNvSpPr>
                  <a:spLocks noChangeAspect="1"/>
                </p:cNvSpPr>
                <p:nvPr/>
              </p:nvSpPr>
              <p:spPr bwMode="auto">
                <a:xfrm>
                  <a:off x="2493" y="1134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5198"/>
                <p:cNvSpPr>
                  <a:spLocks noChangeAspect="1"/>
                </p:cNvSpPr>
                <p:nvPr/>
              </p:nvSpPr>
              <p:spPr bwMode="auto">
                <a:xfrm>
                  <a:off x="985" y="2693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5199"/>
                <p:cNvSpPr>
                  <a:spLocks noChangeAspect="1"/>
                </p:cNvSpPr>
                <p:nvPr/>
              </p:nvSpPr>
              <p:spPr bwMode="auto">
                <a:xfrm>
                  <a:off x="1883" y="139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5200"/>
                <p:cNvSpPr>
                  <a:spLocks noChangeAspect="1"/>
                </p:cNvSpPr>
                <p:nvPr/>
              </p:nvSpPr>
              <p:spPr bwMode="auto">
                <a:xfrm>
                  <a:off x="943" y="216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5201"/>
                <p:cNvSpPr>
                  <a:spLocks noChangeAspect="1"/>
                </p:cNvSpPr>
                <p:nvPr/>
              </p:nvSpPr>
              <p:spPr bwMode="auto">
                <a:xfrm>
                  <a:off x="2175" y="2459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5202"/>
                <p:cNvSpPr>
                  <a:spLocks noChangeAspect="1"/>
                </p:cNvSpPr>
                <p:nvPr/>
              </p:nvSpPr>
              <p:spPr bwMode="auto">
                <a:xfrm>
                  <a:off x="2449" y="227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5203"/>
                <p:cNvSpPr>
                  <a:spLocks noChangeAspect="1"/>
                </p:cNvSpPr>
                <p:nvPr/>
              </p:nvSpPr>
              <p:spPr bwMode="auto">
                <a:xfrm>
                  <a:off x="1503" y="208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5204"/>
                <p:cNvSpPr>
                  <a:spLocks noChangeAspect="1"/>
                </p:cNvSpPr>
                <p:nvPr/>
              </p:nvSpPr>
              <p:spPr bwMode="auto">
                <a:xfrm>
                  <a:off x="2101" y="2366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5205"/>
                <p:cNvSpPr>
                  <a:spLocks noChangeAspect="1"/>
                </p:cNvSpPr>
                <p:nvPr/>
              </p:nvSpPr>
              <p:spPr bwMode="auto">
                <a:xfrm>
                  <a:off x="1567" y="3055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5206"/>
                <p:cNvSpPr>
                  <a:spLocks noChangeAspect="1"/>
                </p:cNvSpPr>
                <p:nvPr/>
              </p:nvSpPr>
              <p:spPr bwMode="auto">
                <a:xfrm>
                  <a:off x="2396" y="2079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207"/>
                <p:cNvSpPr>
                  <a:spLocks noChangeAspect="1"/>
                </p:cNvSpPr>
                <p:nvPr/>
              </p:nvSpPr>
              <p:spPr bwMode="auto">
                <a:xfrm>
                  <a:off x="1264" y="1973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208"/>
                <p:cNvSpPr>
                  <a:spLocks noChangeAspect="1"/>
                </p:cNvSpPr>
                <p:nvPr/>
              </p:nvSpPr>
              <p:spPr bwMode="auto">
                <a:xfrm>
                  <a:off x="1203" y="248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09"/>
                <p:cNvSpPr>
                  <a:spLocks noChangeAspect="1"/>
                </p:cNvSpPr>
                <p:nvPr/>
              </p:nvSpPr>
              <p:spPr bwMode="auto">
                <a:xfrm>
                  <a:off x="1646" y="2252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210"/>
                <p:cNvSpPr>
                  <a:spLocks noChangeAspect="1"/>
                </p:cNvSpPr>
                <p:nvPr/>
              </p:nvSpPr>
              <p:spPr bwMode="auto">
                <a:xfrm>
                  <a:off x="1166" y="1047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211"/>
                <p:cNvSpPr>
                  <a:spLocks noChangeAspect="1"/>
                </p:cNvSpPr>
                <p:nvPr/>
              </p:nvSpPr>
              <p:spPr bwMode="auto">
                <a:xfrm>
                  <a:off x="2017" y="2192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212"/>
                <p:cNvSpPr>
                  <a:spLocks noChangeAspect="1"/>
                </p:cNvSpPr>
                <p:nvPr/>
              </p:nvSpPr>
              <p:spPr bwMode="auto">
                <a:xfrm>
                  <a:off x="2367" y="51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213"/>
                <p:cNvSpPr>
                  <a:spLocks noChangeAspect="1"/>
                </p:cNvSpPr>
                <p:nvPr/>
              </p:nvSpPr>
              <p:spPr bwMode="auto">
                <a:xfrm>
                  <a:off x="2649" y="1226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214"/>
                <p:cNvSpPr>
                  <a:spLocks noChangeAspect="1"/>
                </p:cNvSpPr>
                <p:nvPr/>
              </p:nvSpPr>
              <p:spPr bwMode="auto">
                <a:xfrm>
                  <a:off x="1302" y="210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215"/>
                <p:cNvSpPr>
                  <a:spLocks noChangeAspect="1"/>
                </p:cNvSpPr>
                <p:nvPr/>
              </p:nvSpPr>
              <p:spPr bwMode="auto">
                <a:xfrm>
                  <a:off x="3315" y="122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216"/>
                <p:cNvSpPr>
                  <a:spLocks noChangeAspect="1"/>
                </p:cNvSpPr>
                <p:nvPr/>
              </p:nvSpPr>
              <p:spPr bwMode="auto">
                <a:xfrm>
                  <a:off x="1960" y="191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5217"/>
                <p:cNvSpPr>
                  <a:spLocks noChangeAspect="1"/>
                </p:cNvSpPr>
                <p:nvPr/>
              </p:nvSpPr>
              <p:spPr bwMode="auto">
                <a:xfrm>
                  <a:off x="1892" y="1455"/>
                  <a:ext cx="111" cy="93"/>
                </a:xfrm>
                <a:custGeom>
                  <a:avLst/>
                  <a:gdLst/>
                  <a:ahLst/>
                  <a:cxnLst>
                    <a:cxn ang="0">
                      <a:pos x="22" y="8"/>
                    </a:cxn>
                    <a:cxn ang="0">
                      <a:pos x="10" y="58"/>
                    </a:cxn>
                    <a:cxn ang="0">
                      <a:pos x="84" y="87"/>
                    </a:cxn>
                    <a:cxn ang="0">
                      <a:pos x="106" y="19"/>
                    </a:cxn>
                    <a:cxn ang="0">
                      <a:pos x="56" y="8"/>
                    </a:cxn>
                    <a:cxn ang="0">
                      <a:pos x="22" y="8"/>
                    </a:cxn>
                  </a:cxnLst>
                  <a:rect l="0" t="0" r="r" b="b"/>
                  <a:pathLst>
                    <a:path w="111" h="93">
                      <a:moveTo>
                        <a:pt x="22" y="8"/>
                      </a:moveTo>
                      <a:cubicBezTo>
                        <a:pt x="14" y="16"/>
                        <a:pt x="0" y="45"/>
                        <a:pt x="10" y="58"/>
                      </a:cubicBezTo>
                      <a:cubicBezTo>
                        <a:pt x="20" y="71"/>
                        <a:pt x="68" y="93"/>
                        <a:pt x="84" y="87"/>
                      </a:cubicBezTo>
                      <a:cubicBezTo>
                        <a:pt x="100" y="81"/>
                        <a:pt x="111" y="32"/>
                        <a:pt x="106" y="19"/>
                      </a:cubicBezTo>
                      <a:cubicBezTo>
                        <a:pt x="101" y="6"/>
                        <a:pt x="71" y="8"/>
                        <a:pt x="56" y="8"/>
                      </a:cubicBezTo>
                      <a:cubicBezTo>
                        <a:pt x="41" y="8"/>
                        <a:pt x="30" y="0"/>
                        <a:pt x="22" y="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96633"/>
                    </a:gs>
                    <a:gs pos="100000">
                      <a:srgbClr val="996633">
                        <a:gamma/>
                        <a:shade val="92157"/>
                        <a:invGamma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Oval 5218"/>
                <p:cNvSpPr>
                  <a:spLocks noChangeAspect="1" noChangeArrowheads="1"/>
                </p:cNvSpPr>
                <p:nvPr/>
              </p:nvSpPr>
              <p:spPr bwMode="auto">
                <a:xfrm>
                  <a:off x="1186" y="644"/>
                  <a:ext cx="1892" cy="20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89999"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grpSp>
              <p:nvGrpSpPr>
                <p:cNvPr id="670" name="Group 5219"/>
                <p:cNvGrpSpPr>
                  <a:grpSpLocks noChangeAspect="1"/>
                </p:cNvGrpSpPr>
                <p:nvPr/>
              </p:nvGrpSpPr>
              <p:grpSpPr bwMode="auto">
                <a:xfrm rot="-7210161">
                  <a:off x="2776" y="1583"/>
                  <a:ext cx="924" cy="1278"/>
                  <a:chOff x="3661" y="2739"/>
                  <a:chExt cx="924" cy="1278"/>
                </a:xfrm>
              </p:grpSpPr>
              <p:sp>
                <p:nvSpPr>
                  <p:cNvPr id="671" name="Freeform 5220"/>
                  <p:cNvSpPr>
                    <a:spLocks noChangeAspect="1"/>
                  </p:cNvSpPr>
                  <p:nvPr/>
                </p:nvSpPr>
                <p:spPr bwMode="auto">
                  <a:xfrm rot="14666402">
                    <a:off x="3449" y="3045"/>
                    <a:ext cx="1234" cy="710"/>
                  </a:xfrm>
                  <a:custGeom>
                    <a:avLst/>
                    <a:gdLst/>
                    <a:ahLst/>
                    <a:cxnLst>
                      <a:cxn ang="0">
                        <a:pos x="1230" y="1828"/>
                      </a:cxn>
                      <a:cxn ang="0">
                        <a:pos x="3446" y="1484"/>
                      </a:cxn>
                      <a:cxn ang="0">
                        <a:pos x="5194" y="2365"/>
                      </a:cxn>
                      <a:cxn ang="0">
                        <a:pos x="5070" y="2020"/>
                      </a:cxn>
                      <a:cxn ang="0">
                        <a:pos x="4446" y="1571"/>
                      </a:cxn>
                      <a:cxn ang="0">
                        <a:pos x="4922" y="1662"/>
                      </a:cxn>
                      <a:cxn ang="0">
                        <a:pos x="5217" y="1730"/>
                      </a:cxn>
                      <a:cxn ang="0">
                        <a:pos x="4105" y="1027"/>
                      </a:cxn>
                      <a:cxn ang="0">
                        <a:pos x="3690" y="1116"/>
                      </a:cxn>
                      <a:cxn ang="0">
                        <a:pos x="4309" y="1390"/>
                      </a:cxn>
                      <a:cxn ang="0">
                        <a:pos x="3482" y="1252"/>
                      </a:cxn>
                      <a:cxn ang="0">
                        <a:pos x="2434" y="1044"/>
                      </a:cxn>
                      <a:cxn ang="0">
                        <a:pos x="3410" y="1076"/>
                      </a:cxn>
                      <a:cxn ang="0">
                        <a:pos x="2858" y="846"/>
                      </a:cxn>
                      <a:cxn ang="0">
                        <a:pos x="3697" y="732"/>
                      </a:cxn>
                      <a:cxn ang="0">
                        <a:pos x="5030" y="1316"/>
                      </a:cxn>
                      <a:cxn ang="0">
                        <a:pos x="4173" y="641"/>
                      </a:cxn>
                      <a:cxn ang="0">
                        <a:pos x="3879" y="437"/>
                      </a:cxn>
                      <a:cxn ang="0">
                        <a:pos x="4530" y="548"/>
                      </a:cxn>
                      <a:cxn ang="0">
                        <a:pos x="4722" y="700"/>
                      </a:cxn>
                      <a:cxn ang="0">
                        <a:pos x="4674" y="500"/>
                      </a:cxn>
                      <a:cxn ang="0">
                        <a:pos x="4434" y="412"/>
                      </a:cxn>
                      <a:cxn ang="0">
                        <a:pos x="3738" y="180"/>
                      </a:cxn>
                      <a:cxn ang="0">
                        <a:pos x="2813" y="279"/>
                      </a:cxn>
                      <a:cxn ang="0">
                        <a:pos x="3502" y="516"/>
                      </a:cxn>
                      <a:cxn ang="0">
                        <a:pos x="2258" y="452"/>
                      </a:cxn>
                      <a:cxn ang="0">
                        <a:pos x="1526" y="644"/>
                      </a:cxn>
                      <a:cxn ang="0">
                        <a:pos x="2074" y="692"/>
                      </a:cxn>
                      <a:cxn ang="0">
                        <a:pos x="2631" y="823"/>
                      </a:cxn>
                      <a:cxn ang="0">
                        <a:pos x="1565" y="1027"/>
                      </a:cxn>
                      <a:cxn ang="0">
                        <a:pos x="846" y="1244"/>
                      </a:cxn>
                      <a:cxn ang="0">
                        <a:pos x="1338" y="844"/>
                      </a:cxn>
                      <a:cxn ang="0">
                        <a:pos x="926" y="764"/>
                      </a:cxn>
                      <a:cxn ang="0">
                        <a:pos x="1815" y="256"/>
                      </a:cxn>
                      <a:cxn ang="0">
                        <a:pos x="2298" y="172"/>
                      </a:cxn>
                      <a:cxn ang="0">
                        <a:pos x="2514" y="196"/>
                      </a:cxn>
                      <a:cxn ang="0">
                        <a:pos x="2362" y="20"/>
                      </a:cxn>
                      <a:cxn ang="0">
                        <a:pos x="2138" y="20"/>
                      </a:cxn>
                      <a:cxn ang="0">
                        <a:pos x="662" y="428"/>
                      </a:cxn>
                      <a:cxn ang="0">
                        <a:pos x="114" y="1095"/>
                      </a:cxn>
                      <a:cxn ang="0">
                        <a:pos x="678" y="916"/>
                      </a:cxn>
                      <a:cxn ang="0">
                        <a:pos x="91" y="1435"/>
                      </a:cxn>
                      <a:cxn ang="0">
                        <a:pos x="522" y="1276"/>
                      </a:cxn>
                      <a:cxn ang="0">
                        <a:pos x="341" y="1730"/>
                      </a:cxn>
                      <a:cxn ang="0">
                        <a:pos x="234" y="2148"/>
                      </a:cxn>
                      <a:cxn ang="0">
                        <a:pos x="810" y="1564"/>
                      </a:cxn>
                      <a:cxn ang="0">
                        <a:pos x="2054" y="1092"/>
                      </a:cxn>
                      <a:cxn ang="0">
                        <a:pos x="1286" y="1524"/>
                      </a:cxn>
                      <a:cxn ang="0">
                        <a:pos x="341" y="2388"/>
                      </a:cxn>
                      <a:cxn ang="0">
                        <a:pos x="774" y="2244"/>
                      </a:cxn>
                    </a:cxnLst>
                    <a:rect l="0" t="0" r="r" b="b"/>
                    <a:pathLst>
                      <a:path w="5374" h="2556">
                        <a:moveTo>
                          <a:pt x="774" y="2244"/>
                        </a:moveTo>
                        <a:cubicBezTo>
                          <a:pt x="892" y="2124"/>
                          <a:pt x="997" y="1955"/>
                          <a:pt x="1230" y="1828"/>
                        </a:cubicBezTo>
                        <a:cubicBezTo>
                          <a:pt x="1463" y="1701"/>
                          <a:pt x="1805" y="1541"/>
                          <a:pt x="2174" y="1484"/>
                        </a:cubicBezTo>
                        <a:cubicBezTo>
                          <a:pt x="2543" y="1427"/>
                          <a:pt x="3037" y="1413"/>
                          <a:pt x="3446" y="1484"/>
                        </a:cubicBezTo>
                        <a:cubicBezTo>
                          <a:pt x="3855" y="1555"/>
                          <a:pt x="4336" y="1765"/>
                          <a:pt x="4627" y="1912"/>
                        </a:cubicBezTo>
                        <a:cubicBezTo>
                          <a:pt x="4918" y="2059"/>
                          <a:pt x="5073" y="2305"/>
                          <a:pt x="5194" y="2365"/>
                        </a:cubicBezTo>
                        <a:cubicBezTo>
                          <a:pt x="5315" y="2425"/>
                          <a:pt x="5374" y="2331"/>
                          <a:pt x="5353" y="2274"/>
                        </a:cubicBezTo>
                        <a:cubicBezTo>
                          <a:pt x="5332" y="2217"/>
                          <a:pt x="5161" y="2097"/>
                          <a:pt x="5070" y="2020"/>
                        </a:cubicBezTo>
                        <a:cubicBezTo>
                          <a:pt x="4979" y="1943"/>
                          <a:pt x="4910" y="1887"/>
                          <a:pt x="4806" y="1812"/>
                        </a:cubicBezTo>
                        <a:cubicBezTo>
                          <a:pt x="4702" y="1737"/>
                          <a:pt x="4498" y="1638"/>
                          <a:pt x="4446" y="1571"/>
                        </a:cubicBezTo>
                        <a:cubicBezTo>
                          <a:pt x="4394" y="1504"/>
                          <a:pt x="4412" y="1398"/>
                          <a:pt x="4491" y="1413"/>
                        </a:cubicBezTo>
                        <a:cubicBezTo>
                          <a:pt x="4570" y="1428"/>
                          <a:pt x="4811" y="1590"/>
                          <a:pt x="4922" y="1662"/>
                        </a:cubicBezTo>
                        <a:cubicBezTo>
                          <a:pt x="5033" y="1734"/>
                          <a:pt x="5105" y="1833"/>
                          <a:pt x="5154" y="1844"/>
                        </a:cubicBezTo>
                        <a:cubicBezTo>
                          <a:pt x="5203" y="1855"/>
                          <a:pt x="5275" y="1806"/>
                          <a:pt x="5217" y="1730"/>
                        </a:cubicBezTo>
                        <a:cubicBezTo>
                          <a:pt x="5159" y="1654"/>
                          <a:pt x="4993" y="1507"/>
                          <a:pt x="4808" y="1390"/>
                        </a:cubicBezTo>
                        <a:cubicBezTo>
                          <a:pt x="4623" y="1273"/>
                          <a:pt x="4292" y="1102"/>
                          <a:pt x="4105" y="1027"/>
                        </a:cubicBezTo>
                        <a:cubicBezTo>
                          <a:pt x="3918" y="952"/>
                          <a:pt x="3755" y="925"/>
                          <a:pt x="3686" y="940"/>
                        </a:cubicBezTo>
                        <a:cubicBezTo>
                          <a:pt x="3617" y="955"/>
                          <a:pt x="3633" y="1071"/>
                          <a:pt x="3690" y="1116"/>
                        </a:cubicBezTo>
                        <a:cubicBezTo>
                          <a:pt x="3747" y="1161"/>
                          <a:pt x="3923" y="1166"/>
                          <a:pt x="4026" y="1212"/>
                        </a:cubicBezTo>
                        <a:cubicBezTo>
                          <a:pt x="4129" y="1258"/>
                          <a:pt x="4276" y="1347"/>
                          <a:pt x="4309" y="1390"/>
                        </a:cubicBezTo>
                        <a:cubicBezTo>
                          <a:pt x="4342" y="1433"/>
                          <a:pt x="4364" y="1491"/>
                          <a:pt x="4226" y="1468"/>
                        </a:cubicBezTo>
                        <a:cubicBezTo>
                          <a:pt x="4088" y="1445"/>
                          <a:pt x="3777" y="1292"/>
                          <a:pt x="3482" y="1252"/>
                        </a:cubicBezTo>
                        <a:cubicBezTo>
                          <a:pt x="3187" y="1212"/>
                          <a:pt x="2629" y="1263"/>
                          <a:pt x="2454" y="1228"/>
                        </a:cubicBezTo>
                        <a:cubicBezTo>
                          <a:pt x="2279" y="1193"/>
                          <a:pt x="2341" y="1080"/>
                          <a:pt x="2434" y="1044"/>
                        </a:cubicBezTo>
                        <a:cubicBezTo>
                          <a:pt x="2527" y="1008"/>
                          <a:pt x="2847" y="1007"/>
                          <a:pt x="3010" y="1012"/>
                        </a:cubicBezTo>
                        <a:cubicBezTo>
                          <a:pt x="3173" y="1017"/>
                          <a:pt x="3334" y="1095"/>
                          <a:pt x="3410" y="1076"/>
                        </a:cubicBezTo>
                        <a:cubicBezTo>
                          <a:pt x="3486" y="1057"/>
                          <a:pt x="3558" y="938"/>
                          <a:pt x="3466" y="900"/>
                        </a:cubicBezTo>
                        <a:cubicBezTo>
                          <a:pt x="3374" y="862"/>
                          <a:pt x="2955" y="889"/>
                          <a:pt x="2858" y="846"/>
                        </a:cubicBezTo>
                        <a:cubicBezTo>
                          <a:pt x="2761" y="803"/>
                          <a:pt x="2741" y="660"/>
                          <a:pt x="2881" y="641"/>
                        </a:cubicBezTo>
                        <a:cubicBezTo>
                          <a:pt x="3021" y="622"/>
                          <a:pt x="3444" y="683"/>
                          <a:pt x="3697" y="732"/>
                        </a:cubicBezTo>
                        <a:cubicBezTo>
                          <a:pt x="3950" y="781"/>
                          <a:pt x="4178" y="839"/>
                          <a:pt x="4400" y="936"/>
                        </a:cubicBezTo>
                        <a:cubicBezTo>
                          <a:pt x="4622" y="1033"/>
                          <a:pt x="4934" y="1294"/>
                          <a:pt x="5030" y="1316"/>
                        </a:cubicBezTo>
                        <a:cubicBezTo>
                          <a:pt x="5126" y="1338"/>
                          <a:pt x="5117" y="1180"/>
                          <a:pt x="4974" y="1068"/>
                        </a:cubicBezTo>
                        <a:cubicBezTo>
                          <a:pt x="4831" y="956"/>
                          <a:pt x="4355" y="720"/>
                          <a:pt x="4173" y="641"/>
                        </a:cubicBezTo>
                        <a:cubicBezTo>
                          <a:pt x="3991" y="562"/>
                          <a:pt x="3928" y="630"/>
                          <a:pt x="3879" y="596"/>
                        </a:cubicBezTo>
                        <a:cubicBezTo>
                          <a:pt x="3830" y="562"/>
                          <a:pt x="3788" y="436"/>
                          <a:pt x="3879" y="437"/>
                        </a:cubicBezTo>
                        <a:cubicBezTo>
                          <a:pt x="3970" y="438"/>
                          <a:pt x="4318" y="586"/>
                          <a:pt x="4426" y="604"/>
                        </a:cubicBezTo>
                        <a:cubicBezTo>
                          <a:pt x="4534" y="622"/>
                          <a:pt x="4505" y="536"/>
                          <a:pt x="4530" y="548"/>
                        </a:cubicBezTo>
                        <a:cubicBezTo>
                          <a:pt x="4555" y="560"/>
                          <a:pt x="4546" y="651"/>
                          <a:pt x="4578" y="676"/>
                        </a:cubicBezTo>
                        <a:cubicBezTo>
                          <a:pt x="4610" y="701"/>
                          <a:pt x="4692" y="717"/>
                          <a:pt x="4722" y="700"/>
                        </a:cubicBezTo>
                        <a:cubicBezTo>
                          <a:pt x="4752" y="683"/>
                          <a:pt x="4766" y="605"/>
                          <a:pt x="4758" y="572"/>
                        </a:cubicBezTo>
                        <a:cubicBezTo>
                          <a:pt x="4750" y="539"/>
                          <a:pt x="4711" y="508"/>
                          <a:pt x="4674" y="500"/>
                        </a:cubicBezTo>
                        <a:cubicBezTo>
                          <a:pt x="4637" y="492"/>
                          <a:pt x="4578" y="539"/>
                          <a:pt x="4538" y="524"/>
                        </a:cubicBezTo>
                        <a:cubicBezTo>
                          <a:pt x="4498" y="509"/>
                          <a:pt x="4469" y="437"/>
                          <a:pt x="4434" y="412"/>
                        </a:cubicBezTo>
                        <a:cubicBezTo>
                          <a:pt x="4399" y="387"/>
                          <a:pt x="4446" y="411"/>
                          <a:pt x="4330" y="372"/>
                        </a:cubicBezTo>
                        <a:cubicBezTo>
                          <a:pt x="4214" y="333"/>
                          <a:pt x="3991" y="230"/>
                          <a:pt x="3738" y="180"/>
                        </a:cubicBezTo>
                        <a:cubicBezTo>
                          <a:pt x="3485" y="130"/>
                          <a:pt x="2967" y="58"/>
                          <a:pt x="2813" y="74"/>
                        </a:cubicBezTo>
                        <a:cubicBezTo>
                          <a:pt x="2659" y="90"/>
                          <a:pt x="2685" y="227"/>
                          <a:pt x="2813" y="279"/>
                        </a:cubicBezTo>
                        <a:cubicBezTo>
                          <a:pt x="2941" y="331"/>
                          <a:pt x="3467" y="349"/>
                          <a:pt x="3582" y="388"/>
                        </a:cubicBezTo>
                        <a:cubicBezTo>
                          <a:pt x="3697" y="427"/>
                          <a:pt x="3628" y="508"/>
                          <a:pt x="3502" y="516"/>
                        </a:cubicBezTo>
                        <a:cubicBezTo>
                          <a:pt x="3376" y="524"/>
                          <a:pt x="3033" y="447"/>
                          <a:pt x="2826" y="436"/>
                        </a:cubicBezTo>
                        <a:cubicBezTo>
                          <a:pt x="2619" y="425"/>
                          <a:pt x="2438" y="429"/>
                          <a:pt x="2258" y="452"/>
                        </a:cubicBezTo>
                        <a:cubicBezTo>
                          <a:pt x="2078" y="475"/>
                          <a:pt x="1869" y="541"/>
                          <a:pt x="1747" y="573"/>
                        </a:cubicBezTo>
                        <a:cubicBezTo>
                          <a:pt x="1625" y="605"/>
                          <a:pt x="1556" y="598"/>
                          <a:pt x="1526" y="644"/>
                        </a:cubicBezTo>
                        <a:cubicBezTo>
                          <a:pt x="1496" y="690"/>
                          <a:pt x="1474" y="838"/>
                          <a:pt x="1565" y="846"/>
                        </a:cubicBezTo>
                        <a:cubicBezTo>
                          <a:pt x="1656" y="854"/>
                          <a:pt x="1904" y="726"/>
                          <a:pt x="2074" y="692"/>
                        </a:cubicBezTo>
                        <a:cubicBezTo>
                          <a:pt x="2244" y="658"/>
                          <a:pt x="2493" y="619"/>
                          <a:pt x="2586" y="641"/>
                        </a:cubicBezTo>
                        <a:cubicBezTo>
                          <a:pt x="2679" y="663"/>
                          <a:pt x="2695" y="778"/>
                          <a:pt x="2631" y="823"/>
                        </a:cubicBezTo>
                        <a:cubicBezTo>
                          <a:pt x="2567" y="868"/>
                          <a:pt x="2378" y="880"/>
                          <a:pt x="2200" y="914"/>
                        </a:cubicBezTo>
                        <a:cubicBezTo>
                          <a:pt x="2022" y="948"/>
                          <a:pt x="1746" y="989"/>
                          <a:pt x="1565" y="1027"/>
                        </a:cubicBezTo>
                        <a:cubicBezTo>
                          <a:pt x="1384" y="1065"/>
                          <a:pt x="1232" y="1104"/>
                          <a:pt x="1112" y="1140"/>
                        </a:cubicBezTo>
                        <a:cubicBezTo>
                          <a:pt x="992" y="1176"/>
                          <a:pt x="904" y="1251"/>
                          <a:pt x="846" y="1244"/>
                        </a:cubicBezTo>
                        <a:cubicBezTo>
                          <a:pt x="788" y="1237"/>
                          <a:pt x="684" y="1167"/>
                          <a:pt x="766" y="1100"/>
                        </a:cubicBezTo>
                        <a:cubicBezTo>
                          <a:pt x="848" y="1033"/>
                          <a:pt x="1249" y="915"/>
                          <a:pt x="1338" y="844"/>
                        </a:cubicBezTo>
                        <a:cubicBezTo>
                          <a:pt x="1427" y="773"/>
                          <a:pt x="1367" y="689"/>
                          <a:pt x="1298" y="676"/>
                        </a:cubicBezTo>
                        <a:cubicBezTo>
                          <a:pt x="1229" y="663"/>
                          <a:pt x="999" y="781"/>
                          <a:pt x="926" y="764"/>
                        </a:cubicBezTo>
                        <a:cubicBezTo>
                          <a:pt x="853" y="747"/>
                          <a:pt x="714" y="658"/>
                          <a:pt x="862" y="573"/>
                        </a:cubicBezTo>
                        <a:cubicBezTo>
                          <a:pt x="1010" y="488"/>
                          <a:pt x="1597" y="316"/>
                          <a:pt x="1815" y="256"/>
                        </a:cubicBezTo>
                        <a:cubicBezTo>
                          <a:pt x="2033" y="196"/>
                          <a:pt x="2090" y="226"/>
                          <a:pt x="2170" y="212"/>
                        </a:cubicBezTo>
                        <a:cubicBezTo>
                          <a:pt x="2250" y="198"/>
                          <a:pt x="2259" y="167"/>
                          <a:pt x="2298" y="172"/>
                        </a:cubicBezTo>
                        <a:cubicBezTo>
                          <a:pt x="2337" y="177"/>
                          <a:pt x="2366" y="240"/>
                          <a:pt x="2402" y="244"/>
                        </a:cubicBezTo>
                        <a:cubicBezTo>
                          <a:pt x="2438" y="248"/>
                          <a:pt x="2498" y="232"/>
                          <a:pt x="2514" y="196"/>
                        </a:cubicBezTo>
                        <a:cubicBezTo>
                          <a:pt x="2530" y="160"/>
                          <a:pt x="2520" y="58"/>
                          <a:pt x="2495" y="29"/>
                        </a:cubicBezTo>
                        <a:cubicBezTo>
                          <a:pt x="2470" y="0"/>
                          <a:pt x="2398" y="8"/>
                          <a:pt x="2362" y="20"/>
                        </a:cubicBezTo>
                        <a:cubicBezTo>
                          <a:pt x="2326" y="32"/>
                          <a:pt x="2319" y="100"/>
                          <a:pt x="2282" y="100"/>
                        </a:cubicBezTo>
                        <a:cubicBezTo>
                          <a:pt x="2245" y="100"/>
                          <a:pt x="2277" y="16"/>
                          <a:pt x="2138" y="20"/>
                        </a:cubicBezTo>
                        <a:cubicBezTo>
                          <a:pt x="1999" y="24"/>
                          <a:pt x="1692" y="56"/>
                          <a:pt x="1446" y="124"/>
                        </a:cubicBezTo>
                        <a:cubicBezTo>
                          <a:pt x="1200" y="192"/>
                          <a:pt x="888" y="308"/>
                          <a:pt x="662" y="428"/>
                        </a:cubicBezTo>
                        <a:cubicBezTo>
                          <a:pt x="436" y="548"/>
                          <a:pt x="182" y="735"/>
                          <a:pt x="91" y="846"/>
                        </a:cubicBezTo>
                        <a:cubicBezTo>
                          <a:pt x="0" y="957"/>
                          <a:pt x="27" y="1105"/>
                          <a:pt x="114" y="1095"/>
                        </a:cubicBezTo>
                        <a:cubicBezTo>
                          <a:pt x="201" y="1085"/>
                          <a:pt x="520" y="818"/>
                          <a:pt x="614" y="788"/>
                        </a:cubicBezTo>
                        <a:cubicBezTo>
                          <a:pt x="708" y="758"/>
                          <a:pt x="727" y="850"/>
                          <a:pt x="678" y="916"/>
                        </a:cubicBezTo>
                        <a:cubicBezTo>
                          <a:pt x="629" y="982"/>
                          <a:pt x="416" y="1100"/>
                          <a:pt x="318" y="1186"/>
                        </a:cubicBezTo>
                        <a:cubicBezTo>
                          <a:pt x="220" y="1272"/>
                          <a:pt x="121" y="1352"/>
                          <a:pt x="91" y="1435"/>
                        </a:cubicBezTo>
                        <a:cubicBezTo>
                          <a:pt x="61" y="1518"/>
                          <a:pt x="64" y="1711"/>
                          <a:pt x="136" y="1685"/>
                        </a:cubicBezTo>
                        <a:cubicBezTo>
                          <a:pt x="208" y="1659"/>
                          <a:pt x="431" y="1329"/>
                          <a:pt x="522" y="1276"/>
                        </a:cubicBezTo>
                        <a:cubicBezTo>
                          <a:pt x="613" y="1223"/>
                          <a:pt x="711" y="1291"/>
                          <a:pt x="681" y="1367"/>
                        </a:cubicBezTo>
                        <a:cubicBezTo>
                          <a:pt x="651" y="1443"/>
                          <a:pt x="439" y="1616"/>
                          <a:pt x="341" y="1730"/>
                        </a:cubicBezTo>
                        <a:cubicBezTo>
                          <a:pt x="243" y="1844"/>
                          <a:pt x="109" y="1978"/>
                          <a:pt x="91" y="2048"/>
                        </a:cubicBezTo>
                        <a:cubicBezTo>
                          <a:pt x="73" y="2118"/>
                          <a:pt x="172" y="2169"/>
                          <a:pt x="234" y="2148"/>
                        </a:cubicBezTo>
                        <a:cubicBezTo>
                          <a:pt x="296" y="2127"/>
                          <a:pt x="370" y="2021"/>
                          <a:pt x="466" y="1924"/>
                        </a:cubicBezTo>
                        <a:cubicBezTo>
                          <a:pt x="562" y="1827"/>
                          <a:pt x="685" y="1659"/>
                          <a:pt x="810" y="1564"/>
                        </a:cubicBezTo>
                        <a:cubicBezTo>
                          <a:pt x="935" y="1469"/>
                          <a:pt x="1007" y="1435"/>
                          <a:pt x="1214" y="1356"/>
                        </a:cubicBezTo>
                        <a:cubicBezTo>
                          <a:pt x="1421" y="1277"/>
                          <a:pt x="1908" y="1105"/>
                          <a:pt x="2054" y="1092"/>
                        </a:cubicBezTo>
                        <a:cubicBezTo>
                          <a:pt x="2200" y="1079"/>
                          <a:pt x="2218" y="1204"/>
                          <a:pt x="2090" y="1276"/>
                        </a:cubicBezTo>
                        <a:cubicBezTo>
                          <a:pt x="1962" y="1348"/>
                          <a:pt x="1506" y="1417"/>
                          <a:pt x="1286" y="1524"/>
                        </a:cubicBezTo>
                        <a:cubicBezTo>
                          <a:pt x="1066" y="1631"/>
                          <a:pt x="927" y="1772"/>
                          <a:pt x="770" y="1916"/>
                        </a:cubicBezTo>
                        <a:cubicBezTo>
                          <a:pt x="613" y="2060"/>
                          <a:pt x="388" y="2285"/>
                          <a:pt x="341" y="2388"/>
                        </a:cubicBezTo>
                        <a:cubicBezTo>
                          <a:pt x="294" y="2491"/>
                          <a:pt x="418" y="2556"/>
                          <a:pt x="490" y="2532"/>
                        </a:cubicBezTo>
                        <a:cubicBezTo>
                          <a:pt x="562" y="2508"/>
                          <a:pt x="715" y="2304"/>
                          <a:pt x="774" y="224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CC00">
                          <a:alpha val="46001"/>
                        </a:srgbClr>
                      </a:gs>
                      <a:gs pos="100000">
                        <a:srgbClr val="FFCC66">
                          <a:alpha val="47000"/>
                        </a:srgbClr>
                      </a:gs>
                    </a:gsLst>
                    <a:lin ang="5400000" scaled="1"/>
                  </a:gradFill>
                  <a:ln w="12700" cmpd="sng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2" name="Oval 52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7" y="367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3" name="Oval 52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3" y="365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4" name="Oval 52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0" y="364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5" name="Oval 52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0" y="367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6" name="Oval 52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0" y="369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7" name="Oval 52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1" y="371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8" name="Oval 52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1" y="374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Oval 52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4" y="376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0" name="Oval 52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1" y="378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Oval 52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6" y="341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2" name="Oval 52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6" y="332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3" name="Oval 52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6" y="337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4" name="Oval 52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0" y="346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5" name="Oval 52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3" y="347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6" name="Oval 52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9" y="343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7" name="Oval 52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7" y="3397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8" name="Oval 52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3" y="336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9" name="Oval 52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2" y="33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0" name="Oval 52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2" y="326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1" name="Oval 52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0" y="323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2" name="Oval 52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1" y="319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3" name="Oval 52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0" y="315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4" name="Oval 52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5" y="367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5" name="Oval 52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7" y="370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6" name="Oval 52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2" y="373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7" name="Oval 52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1" y="376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8" name="Oval 52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5" y="378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9" name="Oval 52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2" y="38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0" name="Oval 52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82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1" name="Oval 52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9" y="384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2" name="Oval 52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47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3" name="Oval 52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7" y="381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4" name="Oval 52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6" y="328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5" name="Oval 52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85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6" name="Oval 52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3" y="387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7" name="Oval 52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3" y="388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8" name="Oval 52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6" y="39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9" name="Oval 52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94" y="384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0" name="Oval 52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7" y="351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1" name="Oval 52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1" y="383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2" name="Oval 52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4" y="385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3" name="Oval 52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6" y="384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4" name="Oval 52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2" y="381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5" name="Oval 52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85" y="379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6" name="Oval 52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7" y="377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7" name="Oval 52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7" y="339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" name="Oval 52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311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9" name="Oval 52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5" y="308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0" name="Oval 52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2" y="305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1" name="Oval 52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0" y="306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2" name="Oval 52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09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3" name="Oval 52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12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4" name="Oval 52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315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5" name="Oval 52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6" y="318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6" name="Oval 52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6" y="321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Oval 52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9" y="35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8" name="Oval 52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8" y="350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Oval 52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2" y="323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0" name="Oval 52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3" y="347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Oval 52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78" y="37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2" name="Oval 52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15" y="344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3" name="Oval 52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0" y="335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4" name="Oval 52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4" y="328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5" name="Oval 52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00" y="341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6" name="Oval 52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92" y="338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7" name="Oval 52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88" y="335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Oval 52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71" y="329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Oval 528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78" y="332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Oval 528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7" y="325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1" name="Oval 529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6" y="322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2" name="Oval 529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3" y="318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3" name="Oval 529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2" y="335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4" name="Oval 529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6" y="337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Oval 529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8" y="339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Oval 529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7" y="341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Oval 529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1" y="34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8" name="Oval 529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38" y="373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9" name="Oval 529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0" y="319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Oval 529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7" y="333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Oval 530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7" y="316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Oval 530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7" y="313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Oval 530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1" y="310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Oval 530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8" y="312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5" name="Oval 530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3" y="315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6" name="Oval 530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2" y="370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7" name="Oval 530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6" y="365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8" name="Oval 530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1" y="363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Oval 530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4" y="36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Oval 530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5" y="371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Oval 531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05" y="371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2" name="Oval 531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7" y="370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3" name="Oval 531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1" y="329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4" name="Oval 531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7" y="366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5" name="Oval 531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3" y="364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Oval 531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7" y="361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Oval 531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4" y="359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Oval 531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4" y="357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9" name="Oval 531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3" y="35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0" name="Oval 531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3" y="351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1" name="Oval 532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1" y="37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2" name="Oval 53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4" y="299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3" name="Oval 53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2" y="296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4" name="Oval 53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5" y="344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5" name="Oval 53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8" y="30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6" name="Oval 53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2" y="34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7" name="Oval 53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62" y="370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8" name="Oval 53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2" y="326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9" name="Oval 53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06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0" name="Oval 53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09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Oval 53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11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2" name="Oval 53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14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3" name="Oval 53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9" y="317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4" name="Oval 53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6" y="32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Oval 53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7" y="32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6" name="Oval 53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298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Oval 53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7" y="300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8" name="Oval 53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297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9" name="Oval 53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2" y="294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0" name="Oval 53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6" y="291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1" name="Oval 53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8" y="288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2" name="Oval 53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37" y="369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3" name="Oval 53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6" y="286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4" name="Oval 53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7" y="322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Oval 53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28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Oval 53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5" y="281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Oval 53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8" y="280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8" name="Oval 53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0" y="282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9" name="Oval 53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6" y="28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Oval 53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3" y="289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1" name="Oval 53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5" y="291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Oval 53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4" y="294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3" name="Oval 53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9" y="350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4" name="Oval 53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3" y="35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5" name="Oval 53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4" y="355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6" name="Oval 53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4" y="358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7" name="Oval 53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9" y="329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8" name="Oval 53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0" y="32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9" name="Oval 53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02" y="36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0" name="Oval 53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1" y="325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1" name="Oval 53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2" y="319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2" name="Oval 53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0" y="273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3" name="Oval 53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3" y="276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4" name="Oval 53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3" y="279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5" name="Oval 53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9" y="28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6" name="Oval 53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1" y="285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7" name="Oval 53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3" y="28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8" name="Oval 53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1" y="290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9" name="Oval 53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6" y="293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Oval 53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5" y="29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1" name="Oval 53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2" y="363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2" name="Oval 53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9" y="358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Oval 53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9" y="355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4" name="Oval 53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0" y="35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5" name="Oval 53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1" y="35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Oval 53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347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7" name="Oval 53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75" y="366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8" name="Oval 53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6" y="311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Oval 53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3" y="31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0" name="Oval 53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9" y="308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1" name="Oval 53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3" y="304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2" name="Oval 53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5" y="302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3" name="Oval 53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6" y="299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4" name="Oval 53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2" y="295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5" name="Oval 53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6" y="29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6" name="Oval 53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6" y="289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7" name="Oval 53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6" y="361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8" name="Oval 53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43" y="374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9" name="Oval 538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06" y="374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0" name="Oval 538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16" y="358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1" name="Oval 539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0" y="355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2" name="Oval 539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3" y="364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3" name="Oval 539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61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4" name="Oval 539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0" y="359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5" name="Oval 539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5" y="357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6" name="Oval 539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9" y="354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7" name="Oval 539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26" y="353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8" name="Oval 539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8" y="35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9" name="Oval 539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79" y="352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0" name="Oval 539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1" y="33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1" name="Oval 540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2" y="332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2" name="Oval 540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5" y="3306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Oval 540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0" y="331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4" name="Oval 540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5" y="334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5" name="Oval 540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7" y="336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6" name="Oval 540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2" y="338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7" name="Oval 540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84" y="341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8" name="Oval 540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1" y="334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9" name="Oval 540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8" y="324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0" name="Oval 540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2" y="32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1" name="Oval 541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5" y="319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2" name="Oval 541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3" y="315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3" name="Oval 541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4" y="311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4" name="Oval 541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9" y="308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5" name="Oval 541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3" y="304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6" name="Oval 541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7" y="30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7" name="Oval 541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9" y="297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8" name="Oval 541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5" y="294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9" name="Oval 541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4" y="291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0" name="Oval 541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5" y="289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1" name="Oval 542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2" y="342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2" name="Oval 54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8" y="344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3" name="Oval 54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27" y="375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4" name="Oval 54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53" y="377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5" name="Oval 54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83" y="379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6" name="Oval 54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80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7" name="Oval 54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34" y="378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8" name="Oval 54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76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9" name="Oval 54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34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0" name="Oval 54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4" y="374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1" name="Oval 54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2" y="37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2" name="Oval 54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50" y="371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3" name="Oval 54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32" y="369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4" name="Oval 54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9" y="366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Oval 54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4" y="36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6" name="Oval 54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75" y="36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7" name="Oval 54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8" y="360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8" name="Oval 54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29" y="383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9" name="Oval 54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26" y="379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0" name="Oval 54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99" y="378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1" name="Oval 54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61" y="377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2" name="Oval 54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29" y="376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3" name="Oval 54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65" y="375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4" name="Oval 54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96" y="375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5" name="Oval 54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3" y="391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6" name="Oval 54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1" y="373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7" name="Oval 54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74" y="37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8" name="Oval 54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3" y="370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9" name="Oval 54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9" y="367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0" name="Oval 54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5" y="366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1" name="Oval 54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3" y="397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2" name="Oval 54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04" y="386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3" name="Oval 54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59" y="385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4" name="Oval 54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21" y="384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5" name="Oval 54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89" y="384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6" name="Oval 54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5" y="381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7" name="Oval 54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0" y="387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8" name="Oval 54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3" y="380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9" name="Oval 54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45" y="381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0" name="Oval 54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79" y="382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1" name="Oval 54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25" y="383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2" name="Oval 54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64" y="384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3" name="Oval 54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74" y="37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Oval 54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8" y="394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5" name="Oval 54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91" y="39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6" name="Oval 54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4" y="391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7" name="Oval 54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1" y="392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8" name="Oval 54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4" y="386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9" name="Oval 54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66" y="38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0" name="Oval 54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4" y="389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1" name="Oval 54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22" y="387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2" name="Oval 54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57" y="389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3" name="Oval 54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5" y="391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4" name="Oval 54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44" y="391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5" name="Oval 54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82" y="390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6" name="Oval 54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15" y="388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7" name="Oval 54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5" y="398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8" name="Oval 54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3" y="397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9" name="Oval 54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38" y="396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0" name="Oval 54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11" y="394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1" name="Oval 54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84" y="393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2" name="Oval 54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1" y="3446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3" name="Oval 54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4" y="347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4" name="Oval 54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9" y="361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5" name="Oval 54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5" y="372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6" name="Oval 54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6" y="342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7" name="Oval 54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1" y="372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8" name="Oval 54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0" y="339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8" name="Group 5142"/>
              <p:cNvGrpSpPr>
                <a:grpSpLocks noChangeAspect="1"/>
              </p:cNvGrpSpPr>
              <p:nvPr/>
            </p:nvGrpSpPr>
            <p:grpSpPr bwMode="auto">
              <a:xfrm rot="2922001">
                <a:off x="6749853" y="3622726"/>
                <a:ext cx="338345" cy="316976"/>
                <a:chOff x="393" y="205"/>
                <a:chExt cx="3811" cy="3572"/>
              </a:xfrm>
            </p:grpSpPr>
            <p:sp>
              <p:nvSpPr>
                <p:cNvPr id="138" name="Freeform 5143"/>
                <p:cNvSpPr>
                  <a:spLocks noChangeAspect="1"/>
                </p:cNvSpPr>
                <p:nvPr/>
              </p:nvSpPr>
              <p:spPr bwMode="auto">
                <a:xfrm>
                  <a:off x="393" y="205"/>
                  <a:ext cx="3811" cy="3572"/>
                </a:xfrm>
                <a:custGeom>
                  <a:avLst/>
                  <a:gdLst/>
                  <a:ahLst/>
                  <a:cxnLst>
                    <a:cxn ang="0">
                      <a:pos x="1115" y="402"/>
                    </a:cxn>
                    <a:cxn ang="0">
                      <a:pos x="731" y="810"/>
                    </a:cxn>
                    <a:cxn ang="0">
                      <a:pos x="392" y="1182"/>
                    </a:cxn>
                    <a:cxn ang="0">
                      <a:pos x="606" y="1561"/>
                    </a:cxn>
                    <a:cxn ang="0">
                      <a:pos x="31" y="2133"/>
                    </a:cxn>
                    <a:cxn ang="0">
                      <a:pos x="420" y="2436"/>
                    </a:cxn>
                    <a:cxn ang="0">
                      <a:pos x="482" y="2594"/>
                    </a:cxn>
                    <a:cxn ang="0">
                      <a:pos x="352" y="2878"/>
                    </a:cxn>
                    <a:cxn ang="0">
                      <a:pos x="776" y="2797"/>
                    </a:cxn>
                    <a:cxn ang="0">
                      <a:pos x="940" y="2984"/>
                    </a:cxn>
                    <a:cxn ang="0">
                      <a:pos x="1199" y="3545"/>
                    </a:cxn>
                    <a:cxn ang="0">
                      <a:pos x="1894" y="3144"/>
                    </a:cxn>
                    <a:cxn ang="0">
                      <a:pos x="3063" y="3449"/>
                    </a:cxn>
                    <a:cxn ang="0">
                      <a:pos x="3136" y="2698"/>
                    </a:cxn>
                    <a:cxn ang="0">
                      <a:pos x="3526" y="2054"/>
                    </a:cxn>
                    <a:cxn ang="0">
                      <a:pos x="3746" y="1179"/>
                    </a:cxn>
                    <a:cxn ang="0">
                      <a:pos x="3133" y="847"/>
                    </a:cxn>
                    <a:cxn ang="0">
                      <a:pos x="2668" y="499"/>
                    </a:cxn>
                    <a:cxn ang="0">
                      <a:pos x="2301" y="36"/>
                    </a:cxn>
                    <a:cxn ang="0">
                      <a:pos x="1640" y="284"/>
                    </a:cxn>
                    <a:cxn ang="0">
                      <a:pos x="1115" y="402"/>
                    </a:cxn>
                  </a:cxnLst>
                  <a:rect l="0" t="0" r="r" b="b"/>
                  <a:pathLst>
                    <a:path w="3811" h="3572">
                      <a:moveTo>
                        <a:pt x="1115" y="402"/>
                      </a:moveTo>
                      <a:cubicBezTo>
                        <a:pt x="964" y="490"/>
                        <a:pt x="851" y="680"/>
                        <a:pt x="731" y="810"/>
                      </a:cubicBezTo>
                      <a:cubicBezTo>
                        <a:pt x="611" y="940"/>
                        <a:pt x="413" y="1057"/>
                        <a:pt x="392" y="1182"/>
                      </a:cubicBezTo>
                      <a:cubicBezTo>
                        <a:pt x="371" y="1307"/>
                        <a:pt x="666" y="1403"/>
                        <a:pt x="606" y="1561"/>
                      </a:cubicBezTo>
                      <a:cubicBezTo>
                        <a:pt x="546" y="1719"/>
                        <a:pt x="62" y="1987"/>
                        <a:pt x="31" y="2133"/>
                      </a:cubicBezTo>
                      <a:cubicBezTo>
                        <a:pt x="0" y="2279"/>
                        <a:pt x="345" y="2359"/>
                        <a:pt x="420" y="2436"/>
                      </a:cubicBezTo>
                      <a:cubicBezTo>
                        <a:pt x="495" y="2513"/>
                        <a:pt x="493" y="2520"/>
                        <a:pt x="482" y="2594"/>
                      </a:cubicBezTo>
                      <a:cubicBezTo>
                        <a:pt x="471" y="2668"/>
                        <a:pt x="303" y="2844"/>
                        <a:pt x="352" y="2878"/>
                      </a:cubicBezTo>
                      <a:cubicBezTo>
                        <a:pt x="401" y="2912"/>
                        <a:pt x="678" y="2779"/>
                        <a:pt x="776" y="2797"/>
                      </a:cubicBezTo>
                      <a:cubicBezTo>
                        <a:pt x="874" y="2815"/>
                        <a:pt x="870" y="2859"/>
                        <a:pt x="940" y="2984"/>
                      </a:cubicBezTo>
                      <a:cubicBezTo>
                        <a:pt x="1010" y="3109"/>
                        <a:pt x="1040" y="3518"/>
                        <a:pt x="1199" y="3545"/>
                      </a:cubicBezTo>
                      <a:cubicBezTo>
                        <a:pt x="1358" y="3572"/>
                        <a:pt x="1583" y="3160"/>
                        <a:pt x="1894" y="3144"/>
                      </a:cubicBezTo>
                      <a:cubicBezTo>
                        <a:pt x="2205" y="3128"/>
                        <a:pt x="2856" y="3523"/>
                        <a:pt x="3063" y="3449"/>
                      </a:cubicBezTo>
                      <a:cubicBezTo>
                        <a:pt x="3270" y="3375"/>
                        <a:pt x="3059" y="2931"/>
                        <a:pt x="3136" y="2698"/>
                      </a:cubicBezTo>
                      <a:cubicBezTo>
                        <a:pt x="3213" y="2465"/>
                        <a:pt x="3424" y="2307"/>
                        <a:pt x="3526" y="2054"/>
                      </a:cubicBezTo>
                      <a:cubicBezTo>
                        <a:pt x="3628" y="1801"/>
                        <a:pt x="3811" y="1380"/>
                        <a:pt x="3746" y="1179"/>
                      </a:cubicBezTo>
                      <a:cubicBezTo>
                        <a:pt x="3681" y="978"/>
                        <a:pt x="3313" y="960"/>
                        <a:pt x="3133" y="847"/>
                      </a:cubicBezTo>
                      <a:cubicBezTo>
                        <a:pt x="2953" y="734"/>
                        <a:pt x="2807" y="634"/>
                        <a:pt x="2668" y="499"/>
                      </a:cubicBezTo>
                      <a:cubicBezTo>
                        <a:pt x="2529" y="364"/>
                        <a:pt x="2472" y="72"/>
                        <a:pt x="2301" y="36"/>
                      </a:cubicBezTo>
                      <a:cubicBezTo>
                        <a:pt x="2130" y="0"/>
                        <a:pt x="1838" y="223"/>
                        <a:pt x="1640" y="284"/>
                      </a:cubicBezTo>
                      <a:cubicBezTo>
                        <a:pt x="1442" y="345"/>
                        <a:pt x="1249" y="330"/>
                        <a:pt x="1115" y="40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E6B5"/>
                    </a:gs>
                    <a:gs pos="100000">
                      <a:srgbClr val="FFCC66"/>
                    </a:gs>
                  </a:gsLst>
                  <a:path path="rect">
                    <a:fillToRect l="50000" t="50000" r="50000" b="50000"/>
                  </a:path>
                </a:gradFill>
                <a:ln w="19050" cmpd="sng">
                  <a:solidFill>
                    <a:srgbClr val="FF66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5144"/>
                <p:cNvSpPr>
                  <a:spLocks noChangeAspect="1"/>
                </p:cNvSpPr>
                <p:nvPr/>
              </p:nvSpPr>
              <p:spPr bwMode="auto">
                <a:xfrm rot="1588548">
                  <a:off x="2287" y="94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5145"/>
                <p:cNvSpPr>
                  <a:spLocks noChangeAspect="1"/>
                </p:cNvSpPr>
                <p:nvPr/>
              </p:nvSpPr>
              <p:spPr bwMode="auto">
                <a:xfrm rot="20011452" flipV="1">
                  <a:off x="2078" y="1740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96633"/>
                    </a:gs>
                    <a:gs pos="100000">
                      <a:srgbClr val="996633">
                        <a:gamma/>
                        <a:shade val="92157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5146"/>
                <p:cNvSpPr>
                  <a:spLocks noChangeAspect="1"/>
                </p:cNvSpPr>
                <p:nvPr/>
              </p:nvSpPr>
              <p:spPr bwMode="auto">
                <a:xfrm rot="20011452" flipV="1">
                  <a:off x="1953" y="906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5147"/>
                <p:cNvSpPr>
                  <a:spLocks noChangeAspect="1"/>
                </p:cNvSpPr>
                <p:nvPr/>
              </p:nvSpPr>
              <p:spPr bwMode="auto">
                <a:xfrm flipH="1">
                  <a:off x="2533" y="1293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5148"/>
                <p:cNvSpPr>
                  <a:spLocks noChangeAspect="1"/>
                </p:cNvSpPr>
                <p:nvPr/>
              </p:nvSpPr>
              <p:spPr bwMode="auto">
                <a:xfrm rot="4687844" flipH="1">
                  <a:off x="2363" y="1252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5149"/>
                <p:cNvSpPr>
                  <a:spLocks noChangeAspect="1"/>
                </p:cNvSpPr>
                <p:nvPr/>
              </p:nvSpPr>
              <p:spPr bwMode="auto">
                <a:xfrm rot="-2250469">
                  <a:off x="2360" y="1569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5150"/>
                <p:cNvSpPr>
                  <a:spLocks noChangeAspect="1"/>
                </p:cNvSpPr>
                <p:nvPr/>
              </p:nvSpPr>
              <p:spPr bwMode="auto">
                <a:xfrm>
                  <a:off x="2134" y="137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5151"/>
                <p:cNvSpPr>
                  <a:spLocks noChangeAspect="1"/>
                </p:cNvSpPr>
                <p:nvPr/>
              </p:nvSpPr>
              <p:spPr bwMode="auto">
                <a:xfrm rot="17541503" flipV="1">
                  <a:off x="1629" y="912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5152"/>
                <p:cNvSpPr>
                  <a:spLocks noChangeAspect="1"/>
                </p:cNvSpPr>
                <p:nvPr/>
              </p:nvSpPr>
              <p:spPr bwMode="auto">
                <a:xfrm flipH="1">
                  <a:off x="1390" y="1157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5153"/>
                <p:cNvSpPr>
                  <a:spLocks noChangeAspect="1"/>
                </p:cNvSpPr>
                <p:nvPr/>
              </p:nvSpPr>
              <p:spPr bwMode="auto">
                <a:xfrm rot="13389691" flipH="1">
                  <a:off x="1184" y="1343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5154"/>
                <p:cNvSpPr>
                  <a:spLocks noChangeAspect="1"/>
                </p:cNvSpPr>
                <p:nvPr/>
              </p:nvSpPr>
              <p:spPr bwMode="auto">
                <a:xfrm rot="14686208">
                  <a:off x="1597" y="1450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5155"/>
                <p:cNvSpPr>
                  <a:spLocks noChangeAspect="1"/>
                </p:cNvSpPr>
                <p:nvPr/>
              </p:nvSpPr>
              <p:spPr bwMode="auto">
                <a:xfrm rot="1588548">
                  <a:off x="1415" y="1371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5156"/>
                <p:cNvSpPr>
                  <a:spLocks noChangeAspect="1"/>
                </p:cNvSpPr>
                <p:nvPr/>
              </p:nvSpPr>
              <p:spPr bwMode="auto">
                <a:xfrm rot="16008547">
                  <a:off x="1889" y="1444"/>
                  <a:ext cx="330" cy="573"/>
                </a:xfrm>
                <a:custGeom>
                  <a:avLst/>
                  <a:gdLst/>
                  <a:ahLst/>
                  <a:cxnLst>
                    <a:cxn ang="0">
                      <a:pos x="294" y="21"/>
                    </a:cxn>
                    <a:cxn ang="0">
                      <a:pos x="93" y="240"/>
                    </a:cxn>
                    <a:cxn ang="0">
                      <a:pos x="12" y="626"/>
                    </a:cxn>
                    <a:cxn ang="0">
                      <a:pos x="167" y="880"/>
                    </a:cxn>
                    <a:cxn ang="0">
                      <a:pos x="219" y="822"/>
                    </a:cxn>
                    <a:cxn ang="0">
                      <a:pos x="93" y="678"/>
                    </a:cxn>
                    <a:cxn ang="0">
                      <a:pos x="81" y="442"/>
                    </a:cxn>
                    <a:cxn ang="0">
                      <a:pos x="185" y="217"/>
                    </a:cxn>
                    <a:cxn ang="0">
                      <a:pos x="311" y="113"/>
                    </a:cxn>
                    <a:cxn ang="0">
                      <a:pos x="294" y="21"/>
                    </a:cxn>
                  </a:cxnLst>
                  <a:rect l="0" t="0" r="r" b="b"/>
                  <a:pathLst>
                    <a:path w="330" h="913">
                      <a:moveTo>
                        <a:pt x="294" y="21"/>
                      </a:moveTo>
                      <a:cubicBezTo>
                        <a:pt x="258" y="42"/>
                        <a:pt x="140" y="139"/>
                        <a:pt x="93" y="240"/>
                      </a:cubicBezTo>
                      <a:cubicBezTo>
                        <a:pt x="46" y="341"/>
                        <a:pt x="0" y="519"/>
                        <a:pt x="12" y="626"/>
                      </a:cubicBezTo>
                      <a:cubicBezTo>
                        <a:pt x="24" y="733"/>
                        <a:pt x="133" y="847"/>
                        <a:pt x="167" y="880"/>
                      </a:cubicBezTo>
                      <a:cubicBezTo>
                        <a:pt x="201" y="913"/>
                        <a:pt x="231" y="856"/>
                        <a:pt x="219" y="822"/>
                      </a:cubicBezTo>
                      <a:cubicBezTo>
                        <a:pt x="207" y="788"/>
                        <a:pt x="116" y="741"/>
                        <a:pt x="93" y="678"/>
                      </a:cubicBezTo>
                      <a:cubicBezTo>
                        <a:pt x="70" y="615"/>
                        <a:pt x="66" y="519"/>
                        <a:pt x="81" y="442"/>
                      </a:cubicBezTo>
                      <a:cubicBezTo>
                        <a:pt x="96" y="365"/>
                        <a:pt x="147" y="272"/>
                        <a:pt x="185" y="217"/>
                      </a:cubicBezTo>
                      <a:cubicBezTo>
                        <a:pt x="223" y="162"/>
                        <a:pt x="294" y="144"/>
                        <a:pt x="311" y="113"/>
                      </a:cubicBezTo>
                      <a:cubicBezTo>
                        <a:pt x="328" y="82"/>
                        <a:pt x="330" y="0"/>
                        <a:pt x="294" y="2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157"/>
                <p:cNvSpPr>
                  <a:spLocks noChangeAspect="1"/>
                </p:cNvSpPr>
                <p:nvPr/>
              </p:nvSpPr>
              <p:spPr bwMode="auto">
                <a:xfrm>
                  <a:off x="2794" y="1391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158"/>
                <p:cNvSpPr>
                  <a:spLocks noChangeAspect="1"/>
                </p:cNvSpPr>
                <p:nvPr/>
              </p:nvSpPr>
              <p:spPr bwMode="auto">
                <a:xfrm>
                  <a:off x="1288" y="174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5159"/>
                <p:cNvSpPr>
                  <a:spLocks noChangeAspect="1"/>
                </p:cNvSpPr>
                <p:nvPr/>
              </p:nvSpPr>
              <p:spPr bwMode="auto">
                <a:xfrm>
                  <a:off x="2462" y="2945"/>
                  <a:ext cx="60" cy="61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5160"/>
                <p:cNvSpPr>
                  <a:spLocks noChangeAspect="1"/>
                </p:cNvSpPr>
                <p:nvPr/>
              </p:nvSpPr>
              <p:spPr bwMode="auto">
                <a:xfrm>
                  <a:off x="1608" y="2839"/>
                  <a:ext cx="84" cy="90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5161"/>
                <p:cNvSpPr>
                  <a:spLocks noChangeAspect="1"/>
                </p:cNvSpPr>
                <p:nvPr/>
              </p:nvSpPr>
              <p:spPr bwMode="auto">
                <a:xfrm>
                  <a:off x="1319" y="154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5162"/>
                <p:cNvSpPr>
                  <a:spLocks noChangeAspect="1"/>
                </p:cNvSpPr>
                <p:nvPr/>
              </p:nvSpPr>
              <p:spPr bwMode="auto">
                <a:xfrm>
                  <a:off x="1911" y="224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5163"/>
                <p:cNvSpPr>
                  <a:spLocks noChangeAspect="1"/>
                </p:cNvSpPr>
                <p:nvPr/>
              </p:nvSpPr>
              <p:spPr bwMode="auto">
                <a:xfrm>
                  <a:off x="2027" y="161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5164"/>
                <p:cNvSpPr>
                  <a:spLocks noChangeAspect="1"/>
                </p:cNvSpPr>
                <p:nvPr/>
              </p:nvSpPr>
              <p:spPr bwMode="auto">
                <a:xfrm>
                  <a:off x="2075" y="2241"/>
                  <a:ext cx="95" cy="96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165"/>
                <p:cNvSpPr>
                  <a:spLocks noChangeAspect="1"/>
                </p:cNvSpPr>
                <p:nvPr/>
              </p:nvSpPr>
              <p:spPr bwMode="auto">
                <a:xfrm>
                  <a:off x="2053" y="282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5166"/>
                <p:cNvSpPr>
                  <a:spLocks noChangeAspect="1"/>
                </p:cNvSpPr>
                <p:nvPr/>
              </p:nvSpPr>
              <p:spPr bwMode="auto">
                <a:xfrm>
                  <a:off x="1671" y="168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5167"/>
                <p:cNvSpPr>
                  <a:spLocks noChangeAspect="1"/>
                </p:cNvSpPr>
                <p:nvPr/>
              </p:nvSpPr>
              <p:spPr bwMode="auto">
                <a:xfrm>
                  <a:off x="1700" y="191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5168"/>
                <p:cNvSpPr>
                  <a:spLocks noChangeAspect="1"/>
                </p:cNvSpPr>
                <p:nvPr/>
              </p:nvSpPr>
              <p:spPr bwMode="auto">
                <a:xfrm>
                  <a:off x="1610" y="1905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5169"/>
                <p:cNvSpPr>
                  <a:spLocks noChangeAspect="1"/>
                </p:cNvSpPr>
                <p:nvPr/>
              </p:nvSpPr>
              <p:spPr bwMode="auto">
                <a:xfrm>
                  <a:off x="1722" y="208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170"/>
                <p:cNvSpPr>
                  <a:spLocks noChangeAspect="1"/>
                </p:cNvSpPr>
                <p:nvPr/>
              </p:nvSpPr>
              <p:spPr bwMode="auto">
                <a:xfrm>
                  <a:off x="2903" y="298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5171"/>
                <p:cNvSpPr>
                  <a:spLocks noChangeAspect="1"/>
                </p:cNvSpPr>
                <p:nvPr/>
              </p:nvSpPr>
              <p:spPr bwMode="auto">
                <a:xfrm>
                  <a:off x="1892" y="208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5172"/>
                <p:cNvSpPr>
                  <a:spLocks noChangeAspect="1"/>
                </p:cNvSpPr>
                <p:nvPr/>
              </p:nvSpPr>
              <p:spPr bwMode="auto">
                <a:xfrm>
                  <a:off x="1860" y="1538"/>
                  <a:ext cx="83" cy="90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5173"/>
                <p:cNvSpPr>
                  <a:spLocks noChangeAspect="1"/>
                </p:cNvSpPr>
                <p:nvPr/>
              </p:nvSpPr>
              <p:spPr bwMode="auto">
                <a:xfrm>
                  <a:off x="2082" y="2094"/>
                  <a:ext cx="71" cy="7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5174"/>
                <p:cNvSpPr>
                  <a:spLocks noChangeAspect="1"/>
                </p:cNvSpPr>
                <p:nvPr/>
              </p:nvSpPr>
              <p:spPr bwMode="auto">
                <a:xfrm>
                  <a:off x="1783" y="137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5175"/>
                <p:cNvSpPr>
                  <a:spLocks noChangeAspect="1"/>
                </p:cNvSpPr>
                <p:nvPr/>
              </p:nvSpPr>
              <p:spPr bwMode="auto">
                <a:xfrm>
                  <a:off x="3791" y="1544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5176"/>
                <p:cNvSpPr>
                  <a:spLocks noChangeAspect="1"/>
                </p:cNvSpPr>
                <p:nvPr/>
              </p:nvSpPr>
              <p:spPr bwMode="auto">
                <a:xfrm>
                  <a:off x="1472" y="195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5177"/>
                <p:cNvSpPr>
                  <a:spLocks noChangeAspect="1"/>
                </p:cNvSpPr>
                <p:nvPr/>
              </p:nvSpPr>
              <p:spPr bwMode="auto">
                <a:xfrm>
                  <a:off x="2105" y="1150"/>
                  <a:ext cx="72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5178"/>
                <p:cNvSpPr>
                  <a:spLocks noChangeAspect="1"/>
                </p:cNvSpPr>
                <p:nvPr/>
              </p:nvSpPr>
              <p:spPr bwMode="auto">
                <a:xfrm>
                  <a:off x="2039" y="92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5179"/>
                <p:cNvSpPr>
                  <a:spLocks noChangeAspect="1"/>
                </p:cNvSpPr>
                <p:nvPr/>
              </p:nvSpPr>
              <p:spPr bwMode="auto">
                <a:xfrm>
                  <a:off x="1922" y="938"/>
                  <a:ext cx="66" cy="67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5180"/>
                <p:cNvSpPr>
                  <a:spLocks noChangeAspect="1"/>
                </p:cNvSpPr>
                <p:nvPr/>
              </p:nvSpPr>
              <p:spPr bwMode="auto">
                <a:xfrm>
                  <a:off x="1770" y="102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5181"/>
                <p:cNvSpPr>
                  <a:spLocks noChangeAspect="1"/>
                </p:cNvSpPr>
                <p:nvPr/>
              </p:nvSpPr>
              <p:spPr bwMode="auto">
                <a:xfrm>
                  <a:off x="1803" y="118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5182"/>
                <p:cNvSpPr>
                  <a:spLocks noChangeAspect="1"/>
                </p:cNvSpPr>
                <p:nvPr/>
              </p:nvSpPr>
              <p:spPr bwMode="auto">
                <a:xfrm>
                  <a:off x="2064" y="1419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5183"/>
                <p:cNvSpPr>
                  <a:spLocks noChangeAspect="1"/>
                </p:cNvSpPr>
                <p:nvPr/>
              </p:nvSpPr>
              <p:spPr bwMode="auto">
                <a:xfrm>
                  <a:off x="1850" y="192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5184"/>
                <p:cNvSpPr>
                  <a:spLocks noChangeAspect="1"/>
                </p:cNvSpPr>
                <p:nvPr/>
              </p:nvSpPr>
              <p:spPr bwMode="auto">
                <a:xfrm>
                  <a:off x="2703" y="186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5185"/>
                <p:cNvSpPr>
                  <a:spLocks noChangeAspect="1"/>
                </p:cNvSpPr>
                <p:nvPr/>
              </p:nvSpPr>
              <p:spPr bwMode="auto">
                <a:xfrm>
                  <a:off x="2296" y="1972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5186"/>
                <p:cNvSpPr>
                  <a:spLocks noChangeAspect="1"/>
                </p:cNvSpPr>
                <p:nvPr/>
              </p:nvSpPr>
              <p:spPr bwMode="auto">
                <a:xfrm>
                  <a:off x="2589" y="213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5187"/>
                <p:cNvSpPr>
                  <a:spLocks noChangeAspect="1"/>
                </p:cNvSpPr>
                <p:nvPr/>
              </p:nvSpPr>
              <p:spPr bwMode="auto">
                <a:xfrm>
                  <a:off x="2469" y="1796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5188"/>
                <p:cNvSpPr>
                  <a:spLocks noChangeAspect="1"/>
                </p:cNvSpPr>
                <p:nvPr/>
              </p:nvSpPr>
              <p:spPr bwMode="auto">
                <a:xfrm>
                  <a:off x="2303" y="97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5189"/>
                <p:cNvSpPr>
                  <a:spLocks noChangeAspect="1"/>
                </p:cNvSpPr>
                <p:nvPr/>
              </p:nvSpPr>
              <p:spPr bwMode="auto">
                <a:xfrm>
                  <a:off x="2279" y="2248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5190"/>
                <p:cNvSpPr>
                  <a:spLocks noChangeAspect="1"/>
                </p:cNvSpPr>
                <p:nvPr/>
              </p:nvSpPr>
              <p:spPr bwMode="auto">
                <a:xfrm>
                  <a:off x="1271" y="1281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5191"/>
                <p:cNvSpPr>
                  <a:spLocks noChangeAspect="1"/>
                </p:cNvSpPr>
                <p:nvPr/>
              </p:nvSpPr>
              <p:spPr bwMode="auto">
                <a:xfrm>
                  <a:off x="2603" y="402"/>
                  <a:ext cx="49" cy="67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5192"/>
                <p:cNvSpPr>
                  <a:spLocks noChangeAspect="1"/>
                </p:cNvSpPr>
                <p:nvPr/>
              </p:nvSpPr>
              <p:spPr bwMode="auto">
                <a:xfrm>
                  <a:off x="2155" y="193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5193"/>
                <p:cNvSpPr>
                  <a:spLocks noChangeAspect="1"/>
                </p:cNvSpPr>
                <p:nvPr/>
              </p:nvSpPr>
              <p:spPr bwMode="auto">
                <a:xfrm>
                  <a:off x="835" y="2360"/>
                  <a:ext cx="66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5194"/>
                <p:cNvSpPr>
                  <a:spLocks noChangeAspect="1"/>
                </p:cNvSpPr>
                <p:nvPr/>
              </p:nvSpPr>
              <p:spPr bwMode="auto">
                <a:xfrm>
                  <a:off x="2501" y="1495"/>
                  <a:ext cx="84" cy="84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5195"/>
                <p:cNvSpPr>
                  <a:spLocks noChangeAspect="1"/>
                </p:cNvSpPr>
                <p:nvPr/>
              </p:nvSpPr>
              <p:spPr bwMode="auto">
                <a:xfrm>
                  <a:off x="2971" y="886"/>
                  <a:ext cx="60" cy="79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5196"/>
                <p:cNvSpPr>
                  <a:spLocks noChangeAspect="1"/>
                </p:cNvSpPr>
                <p:nvPr/>
              </p:nvSpPr>
              <p:spPr bwMode="auto">
                <a:xfrm>
                  <a:off x="2622" y="1653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5197"/>
                <p:cNvSpPr>
                  <a:spLocks noChangeAspect="1"/>
                </p:cNvSpPr>
                <p:nvPr/>
              </p:nvSpPr>
              <p:spPr bwMode="auto">
                <a:xfrm>
                  <a:off x="2493" y="1134"/>
                  <a:ext cx="112" cy="11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8" y="75"/>
                    </a:cxn>
                    <a:cxn ang="0">
                      <a:pos x="71" y="109"/>
                    </a:cxn>
                    <a:cxn ang="0">
                      <a:pos x="112" y="52"/>
                    </a:cxn>
                    <a:cxn ang="0">
                      <a:pos x="71" y="6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112" h="113">
                      <a:moveTo>
                        <a:pt x="20" y="11"/>
                      </a:moveTo>
                      <a:cubicBezTo>
                        <a:pt x="10" y="22"/>
                        <a:pt x="0" y="59"/>
                        <a:pt x="8" y="75"/>
                      </a:cubicBezTo>
                      <a:cubicBezTo>
                        <a:pt x="16" y="91"/>
                        <a:pt x="54" y="113"/>
                        <a:pt x="71" y="109"/>
                      </a:cubicBezTo>
                      <a:cubicBezTo>
                        <a:pt x="88" y="105"/>
                        <a:pt x="112" y="69"/>
                        <a:pt x="112" y="52"/>
                      </a:cubicBezTo>
                      <a:cubicBezTo>
                        <a:pt x="112" y="35"/>
                        <a:pt x="89" y="10"/>
                        <a:pt x="71" y="6"/>
                      </a:cubicBezTo>
                      <a:cubicBezTo>
                        <a:pt x="53" y="2"/>
                        <a:pt x="30" y="0"/>
                        <a:pt x="20" y="11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5198"/>
                <p:cNvSpPr>
                  <a:spLocks noChangeAspect="1"/>
                </p:cNvSpPr>
                <p:nvPr/>
              </p:nvSpPr>
              <p:spPr bwMode="auto">
                <a:xfrm>
                  <a:off x="985" y="2693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5199"/>
                <p:cNvSpPr>
                  <a:spLocks noChangeAspect="1"/>
                </p:cNvSpPr>
                <p:nvPr/>
              </p:nvSpPr>
              <p:spPr bwMode="auto">
                <a:xfrm>
                  <a:off x="1883" y="139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5200"/>
                <p:cNvSpPr>
                  <a:spLocks noChangeAspect="1"/>
                </p:cNvSpPr>
                <p:nvPr/>
              </p:nvSpPr>
              <p:spPr bwMode="auto">
                <a:xfrm>
                  <a:off x="943" y="216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5201"/>
                <p:cNvSpPr>
                  <a:spLocks noChangeAspect="1"/>
                </p:cNvSpPr>
                <p:nvPr/>
              </p:nvSpPr>
              <p:spPr bwMode="auto">
                <a:xfrm>
                  <a:off x="2175" y="2459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5202"/>
                <p:cNvSpPr>
                  <a:spLocks noChangeAspect="1"/>
                </p:cNvSpPr>
                <p:nvPr/>
              </p:nvSpPr>
              <p:spPr bwMode="auto">
                <a:xfrm>
                  <a:off x="2449" y="227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5203"/>
                <p:cNvSpPr>
                  <a:spLocks noChangeAspect="1"/>
                </p:cNvSpPr>
                <p:nvPr/>
              </p:nvSpPr>
              <p:spPr bwMode="auto">
                <a:xfrm>
                  <a:off x="1503" y="208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5204"/>
                <p:cNvSpPr>
                  <a:spLocks noChangeAspect="1"/>
                </p:cNvSpPr>
                <p:nvPr/>
              </p:nvSpPr>
              <p:spPr bwMode="auto">
                <a:xfrm>
                  <a:off x="2101" y="2366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5205"/>
                <p:cNvSpPr>
                  <a:spLocks noChangeAspect="1"/>
                </p:cNvSpPr>
                <p:nvPr/>
              </p:nvSpPr>
              <p:spPr bwMode="auto">
                <a:xfrm>
                  <a:off x="1567" y="3055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5206"/>
                <p:cNvSpPr>
                  <a:spLocks noChangeAspect="1"/>
                </p:cNvSpPr>
                <p:nvPr/>
              </p:nvSpPr>
              <p:spPr bwMode="auto">
                <a:xfrm>
                  <a:off x="2396" y="2079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5207"/>
                <p:cNvSpPr>
                  <a:spLocks noChangeAspect="1"/>
                </p:cNvSpPr>
                <p:nvPr/>
              </p:nvSpPr>
              <p:spPr bwMode="auto">
                <a:xfrm>
                  <a:off x="1264" y="1973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5208"/>
                <p:cNvSpPr>
                  <a:spLocks noChangeAspect="1"/>
                </p:cNvSpPr>
                <p:nvPr/>
              </p:nvSpPr>
              <p:spPr bwMode="auto">
                <a:xfrm>
                  <a:off x="1203" y="248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5209"/>
                <p:cNvSpPr>
                  <a:spLocks noChangeAspect="1"/>
                </p:cNvSpPr>
                <p:nvPr/>
              </p:nvSpPr>
              <p:spPr bwMode="auto">
                <a:xfrm>
                  <a:off x="1646" y="2252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5210"/>
                <p:cNvSpPr>
                  <a:spLocks noChangeAspect="1"/>
                </p:cNvSpPr>
                <p:nvPr/>
              </p:nvSpPr>
              <p:spPr bwMode="auto">
                <a:xfrm>
                  <a:off x="1166" y="1047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5211"/>
                <p:cNvSpPr>
                  <a:spLocks noChangeAspect="1"/>
                </p:cNvSpPr>
                <p:nvPr/>
              </p:nvSpPr>
              <p:spPr bwMode="auto">
                <a:xfrm>
                  <a:off x="2017" y="2192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5212"/>
                <p:cNvSpPr>
                  <a:spLocks noChangeAspect="1"/>
                </p:cNvSpPr>
                <p:nvPr/>
              </p:nvSpPr>
              <p:spPr bwMode="auto">
                <a:xfrm>
                  <a:off x="2367" y="51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5213"/>
                <p:cNvSpPr>
                  <a:spLocks noChangeAspect="1"/>
                </p:cNvSpPr>
                <p:nvPr/>
              </p:nvSpPr>
              <p:spPr bwMode="auto">
                <a:xfrm>
                  <a:off x="2649" y="1226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5214"/>
                <p:cNvSpPr>
                  <a:spLocks noChangeAspect="1"/>
                </p:cNvSpPr>
                <p:nvPr/>
              </p:nvSpPr>
              <p:spPr bwMode="auto">
                <a:xfrm>
                  <a:off x="1302" y="2104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5215"/>
                <p:cNvSpPr>
                  <a:spLocks noChangeAspect="1"/>
                </p:cNvSpPr>
                <p:nvPr/>
              </p:nvSpPr>
              <p:spPr bwMode="auto">
                <a:xfrm>
                  <a:off x="3315" y="122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5216"/>
                <p:cNvSpPr>
                  <a:spLocks noChangeAspect="1"/>
                </p:cNvSpPr>
                <p:nvPr/>
              </p:nvSpPr>
              <p:spPr bwMode="auto">
                <a:xfrm>
                  <a:off x="1960" y="1910"/>
                  <a:ext cx="189" cy="47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112" y="46"/>
                    </a:cxn>
                    <a:cxn ang="0">
                      <a:pos x="181" y="23"/>
                    </a:cxn>
                    <a:cxn ang="0">
                      <a:pos x="66" y="0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89" h="47">
                      <a:moveTo>
                        <a:pt x="8" y="17"/>
                      </a:moveTo>
                      <a:cubicBezTo>
                        <a:pt x="16" y="25"/>
                        <a:pt x="83" y="45"/>
                        <a:pt x="112" y="46"/>
                      </a:cubicBezTo>
                      <a:cubicBezTo>
                        <a:pt x="141" y="47"/>
                        <a:pt x="189" y="31"/>
                        <a:pt x="181" y="23"/>
                      </a:cubicBezTo>
                      <a:cubicBezTo>
                        <a:pt x="173" y="15"/>
                        <a:pt x="95" y="0"/>
                        <a:pt x="66" y="0"/>
                      </a:cubicBezTo>
                      <a:cubicBezTo>
                        <a:pt x="37" y="0"/>
                        <a:pt x="0" y="9"/>
                        <a:pt x="8" y="17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 w="3175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5217"/>
                <p:cNvSpPr>
                  <a:spLocks noChangeAspect="1"/>
                </p:cNvSpPr>
                <p:nvPr/>
              </p:nvSpPr>
              <p:spPr bwMode="auto">
                <a:xfrm>
                  <a:off x="1892" y="1455"/>
                  <a:ext cx="111" cy="93"/>
                </a:xfrm>
                <a:custGeom>
                  <a:avLst/>
                  <a:gdLst/>
                  <a:ahLst/>
                  <a:cxnLst>
                    <a:cxn ang="0">
                      <a:pos x="22" y="8"/>
                    </a:cxn>
                    <a:cxn ang="0">
                      <a:pos x="10" y="58"/>
                    </a:cxn>
                    <a:cxn ang="0">
                      <a:pos x="84" y="87"/>
                    </a:cxn>
                    <a:cxn ang="0">
                      <a:pos x="106" y="19"/>
                    </a:cxn>
                    <a:cxn ang="0">
                      <a:pos x="56" y="8"/>
                    </a:cxn>
                    <a:cxn ang="0">
                      <a:pos x="22" y="8"/>
                    </a:cxn>
                  </a:cxnLst>
                  <a:rect l="0" t="0" r="r" b="b"/>
                  <a:pathLst>
                    <a:path w="111" h="93">
                      <a:moveTo>
                        <a:pt x="22" y="8"/>
                      </a:moveTo>
                      <a:cubicBezTo>
                        <a:pt x="14" y="16"/>
                        <a:pt x="0" y="45"/>
                        <a:pt x="10" y="58"/>
                      </a:cubicBezTo>
                      <a:cubicBezTo>
                        <a:pt x="20" y="71"/>
                        <a:pt x="68" y="93"/>
                        <a:pt x="84" y="87"/>
                      </a:cubicBezTo>
                      <a:cubicBezTo>
                        <a:pt x="100" y="81"/>
                        <a:pt x="111" y="32"/>
                        <a:pt x="106" y="19"/>
                      </a:cubicBezTo>
                      <a:cubicBezTo>
                        <a:pt x="101" y="6"/>
                        <a:pt x="71" y="8"/>
                        <a:pt x="56" y="8"/>
                      </a:cubicBezTo>
                      <a:cubicBezTo>
                        <a:pt x="41" y="8"/>
                        <a:pt x="30" y="0"/>
                        <a:pt x="22" y="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96633"/>
                    </a:gs>
                    <a:gs pos="100000">
                      <a:srgbClr val="996633">
                        <a:gamma/>
                        <a:shade val="92157"/>
                        <a:invGamma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5218"/>
                <p:cNvSpPr>
                  <a:spLocks noChangeAspect="1" noChangeArrowheads="1"/>
                </p:cNvSpPr>
                <p:nvPr/>
              </p:nvSpPr>
              <p:spPr bwMode="auto">
                <a:xfrm>
                  <a:off x="1186" y="644"/>
                  <a:ext cx="1892" cy="20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89999"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" name="Group 5219"/>
                <p:cNvGrpSpPr>
                  <a:grpSpLocks noChangeAspect="1"/>
                </p:cNvGrpSpPr>
                <p:nvPr/>
              </p:nvGrpSpPr>
              <p:grpSpPr bwMode="auto">
                <a:xfrm rot="-7210161">
                  <a:off x="2776" y="1583"/>
                  <a:ext cx="924" cy="1278"/>
                  <a:chOff x="3661" y="2739"/>
                  <a:chExt cx="924" cy="1278"/>
                </a:xfrm>
              </p:grpSpPr>
              <p:sp>
                <p:nvSpPr>
                  <p:cNvPr id="215" name="Freeform 5220"/>
                  <p:cNvSpPr>
                    <a:spLocks noChangeAspect="1"/>
                  </p:cNvSpPr>
                  <p:nvPr/>
                </p:nvSpPr>
                <p:spPr bwMode="auto">
                  <a:xfrm rot="14666402">
                    <a:off x="3449" y="3045"/>
                    <a:ext cx="1234" cy="710"/>
                  </a:xfrm>
                  <a:custGeom>
                    <a:avLst/>
                    <a:gdLst/>
                    <a:ahLst/>
                    <a:cxnLst>
                      <a:cxn ang="0">
                        <a:pos x="1230" y="1828"/>
                      </a:cxn>
                      <a:cxn ang="0">
                        <a:pos x="3446" y="1484"/>
                      </a:cxn>
                      <a:cxn ang="0">
                        <a:pos x="5194" y="2365"/>
                      </a:cxn>
                      <a:cxn ang="0">
                        <a:pos x="5070" y="2020"/>
                      </a:cxn>
                      <a:cxn ang="0">
                        <a:pos x="4446" y="1571"/>
                      </a:cxn>
                      <a:cxn ang="0">
                        <a:pos x="4922" y="1662"/>
                      </a:cxn>
                      <a:cxn ang="0">
                        <a:pos x="5217" y="1730"/>
                      </a:cxn>
                      <a:cxn ang="0">
                        <a:pos x="4105" y="1027"/>
                      </a:cxn>
                      <a:cxn ang="0">
                        <a:pos x="3690" y="1116"/>
                      </a:cxn>
                      <a:cxn ang="0">
                        <a:pos x="4309" y="1390"/>
                      </a:cxn>
                      <a:cxn ang="0">
                        <a:pos x="3482" y="1252"/>
                      </a:cxn>
                      <a:cxn ang="0">
                        <a:pos x="2434" y="1044"/>
                      </a:cxn>
                      <a:cxn ang="0">
                        <a:pos x="3410" y="1076"/>
                      </a:cxn>
                      <a:cxn ang="0">
                        <a:pos x="2858" y="846"/>
                      </a:cxn>
                      <a:cxn ang="0">
                        <a:pos x="3697" y="732"/>
                      </a:cxn>
                      <a:cxn ang="0">
                        <a:pos x="5030" y="1316"/>
                      </a:cxn>
                      <a:cxn ang="0">
                        <a:pos x="4173" y="641"/>
                      </a:cxn>
                      <a:cxn ang="0">
                        <a:pos x="3879" y="437"/>
                      </a:cxn>
                      <a:cxn ang="0">
                        <a:pos x="4530" y="548"/>
                      </a:cxn>
                      <a:cxn ang="0">
                        <a:pos x="4722" y="700"/>
                      </a:cxn>
                      <a:cxn ang="0">
                        <a:pos x="4674" y="500"/>
                      </a:cxn>
                      <a:cxn ang="0">
                        <a:pos x="4434" y="412"/>
                      </a:cxn>
                      <a:cxn ang="0">
                        <a:pos x="3738" y="180"/>
                      </a:cxn>
                      <a:cxn ang="0">
                        <a:pos x="2813" y="279"/>
                      </a:cxn>
                      <a:cxn ang="0">
                        <a:pos x="3502" y="516"/>
                      </a:cxn>
                      <a:cxn ang="0">
                        <a:pos x="2258" y="452"/>
                      </a:cxn>
                      <a:cxn ang="0">
                        <a:pos x="1526" y="644"/>
                      </a:cxn>
                      <a:cxn ang="0">
                        <a:pos x="2074" y="692"/>
                      </a:cxn>
                      <a:cxn ang="0">
                        <a:pos x="2631" y="823"/>
                      </a:cxn>
                      <a:cxn ang="0">
                        <a:pos x="1565" y="1027"/>
                      </a:cxn>
                      <a:cxn ang="0">
                        <a:pos x="846" y="1244"/>
                      </a:cxn>
                      <a:cxn ang="0">
                        <a:pos x="1338" y="844"/>
                      </a:cxn>
                      <a:cxn ang="0">
                        <a:pos x="926" y="764"/>
                      </a:cxn>
                      <a:cxn ang="0">
                        <a:pos x="1815" y="256"/>
                      </a:cxn>
                      <a:cxn ang="0">
                        <a:pos x="2298" y="172"/>
                      </a:cxn>
                      <a:cxn ang="0">
                        <a:pos x="2514" y="196"/>
                      </a:cxn>
                      <a:cxn ang="0">
                        <a:pos x="2362" y="20"/>
                      </a:cxn>
                      <a:cxn ang="0">
                        <a:pos x="2138" y="20"/>
                      </a:cxn>
                      <a:cxn ang="0">
                        <a:pos x="662" y="428"/>
                      </a:cxn>
                      <a:cxn ang="0">
                        <a:pos x="114" y="1095"/>
                      </a:cxn>
                      <a:cxn ang="0">
                        <a:pos x="678" y="916"/>
                      </a:cxn>
                      <a:cxn ang="0">
                        <a:pos x="91" y="1435"/>
                      </a:cxn>
                      <a:cxn ang="0">
                        <a:pos x="522" y="1276"/>
                      </a:cxn>
                      <a:cxn ang="0">
                        <a:pos x="341" y="1730"/>
                      </a:cxn>
                      <a:cxn ang="0">
                        <a:pos x="234" y="2148"/>
                      </a:cxn>
                      <a:cxn ang="0">
                        <a:pos x="810" y="1564"/>
                      </a:cxn>
                      <a:cxn ang="0">
                        <a:pos x="2054" y="1092"/>
                      </a:cxn>
                      <a:cxn ang="0">
                        <a:pos x="1286" y="1524"/>
                      </a:cxn>
                      <a:cxn ang="0">
                        <a:pos x="341" y="2388"/>
                      </a:cxn>
                      <a:cxn ang="0">
                        <a:pos x="774" y="2244"/>
                      </a:cxn>
                    </a:cxnLst>
                    <a:rect l="0" t="0" r="r" b="b"/>
                    <a:pathLst>
                      <a:path w="5374" h="2556">
                        <a:moveTo>
                          <a:pt x="774" y="2244"/>
                        </a:moveTo>
                        <a:cubicBezTo>
                          <a:pt x="892" y="2124"/>
                          <a:pt x="997" y="1955"/>
                          <a:pt x="1230" y="1828"/>
                        </a:cubicBezTo>
                        <a:cubicBezTo>
                          <a:pt x="1463" y="1701"/>
                          <a:pt x="1805" y="1541"/>
                          <a:pt x="2174" y="1484"/>
                        </a:cubicBezTo>
                        <a:cubicBezTo>
                          <a:pt x="2543" y="1427"/>
                          <a:pt x="3037" y="1413"/>
                          <a:pt x="3446" y="1484"/>
                        </a:cubicBezTo>
                        <a:cubicBezTo>
                          <a:pt x="3855" y="1555"/>
                          <a:pt x="4336" y="1765"/>
                          <a:pt x="4627" y="1912"/>
                        </a:cubicBezTo>
                        <a:cubicBezTo>
                          <a:pt x="4918" y="2059"/>
                          <a:pt x="5073" y="2305"/>
                          <a:pt x="5194" y="2365"/>
                        </a:cubicBezTo>
                        <a:cubicBezTo>
                          <a:pt x="5315" y="2425"/>
                          <a:pt x="5374" y="2331"/>
                          <a:pt x="5353" y="2274"/>
                        </a:cubicBezTo>
                        <a:cubicBezTo>
                          <a:pt x="5332" y="2217"/>
                          <a:pt x="5161" y="2097"/>
                          <a:pt x="5070" y="2020"/>
                        </a:cubicBezTo>
                        <a:cubicBezTo>
                          <a:pt x="4979" y="1943"/>
                          <a:pt x="4910" y="1887"/>
                          <a:pt x="4806" y="1812"/>
                        </a:cubicBezTo>
                        <a:cubicBezTo>
                          <a:pt x="4702" y="1737"/>
                          <a:pt x="4498" y="1638"/>
                          <a:pt x="4446" y="1571"/>
                        </a:cubicBezTo>
                        <a:cubicBezTo>
                          <a:pt x="4394" y="1504"/>
                          <a:pt x="4412" y="1398"/>
                          <a:pt x="4491" y="1413"/>
                        </a:cubicBezTo>
                        <a:cubicBezTo>
                          <a:pt x="4570" y="1428"/>
                          <a:pt x="4811" y="1590"/>
                          <a:pt x="4922" y="1662"/>
                        </a:cubicBezTo>
                        <a:cubicBezTo>
                          <a:pt x="5033" y="1734"/>
                          <a:pt x="5105" y="1833"/>
                          <a:pt x="5154" y="1844"/>
                        </a:cubicBezTo>
                        <a:cubicBezTo>
                          <a:pt x="5203" y="1855"/>
                          <a:pt x="5275" y="1806"/>
                          <a:pt x="5217" y="1730"/>
                        </a:cubicBezTo>
                        <a:cubicBezTo>
                          <a:pt x="5159" y="1654"/>
                          <a:pt x="4993" y="1507"/>
                          <a:pt x="4808" y="1390"/>
                        </a:cubicBezTo>
                        <a:cubicBezTo>
                          <a:pt x="4623" y="1273"/>
                          <a:pt x="4292" y="1102"/>
                          <a:pt x="4105" y="1027"/>
                        </a:cubicBezTo>
                        <a:cubicBezTo>
                          <a:pt x="3918" y="952"/>
                          <a:pt x="3755" y="925"/>
                          <a:pt x="3686" y="940"/>
                        </a:cubicBezTo>
                        <a:cubicBezTo>
                          <a:pt x="3617" y="955"/>
                          <a:pt x="3633" y="1071"/>
                          <a:pt x="3690" y="1116"/>
                        </a:cubicBezTo>
                        <a:cubicBezTo>
                          <a:pt x="3747" y="1161"/>
                          <a:pt x="3923" y="1166"/>
                          <a:pt x="4026" y="1212"/>
                        </a:cubicBezTo>
                        <a:cubicBezTo>
                          <a:pt x="4129" y="1258"/>
                          <a:pt x="4276" y="1347"/>
                          <a:pt x="4309" y="1390"/>
                        </a:cubicBezTo>
                        <a:cubicBezTo>
                          <a:pt x="4342" y="1433"/>
                          <a:pt x="4364" y="1491"/>
                          <a:pt x="4226" y="1468"/>
                        </a:cubicBezTo>
                        <a:cubicBezTo>
                          <a:pt x="4088" y="1445"/>
                          <a:pt x="3777" y="1292"/>
                          <a:pt x="3482" y="1252"/>
                        </a:cubicBezTo>
                        <a:cubicBezTo>
                          <a:pt x="3187" y="1212"/>
                          <a:pt x="2629" y="1263"/>
                          <a:pt x="2454" y="1228"/>
                        </a:cubicBezTo>
                        <a:cubicBezTo>
                          <a:pt x="2279" y="1193"/>
                          <a:pt x="2341" y="1080"/>
                          <a:pt x="2434" y="1044"/>
                        </a:cubicBezTo>
                        <a:cubicBezTo>
                          <a:pt x="2527" y="1008"/>
                          <a:pt x="2847" y="1007"/>
                          <a:pt x="3010" y="1012"/>
                        </a:cubicBezTo>
                        <a:cubicBezTo>
                          <a:pt x="3173" y="1017"/>
                          <a:pt x="3334" y="1095"/>
                          <a:pt x="3410" y="1076"/>
                        </a:cubicBezTo>
                        <a:cubicBezTo>
                          <a:pt x="3486" y="1057"/>
                          <a:pt x="3558" y="938"/>
                          <a:pt x="3466" y="900"/>
                        </a:cubicBezTo>
                        <a:cubicBezTo>
                          <a:pt x="3374" y="862"/>
                          <a:pt x="2955" y="889"/>
                          <a:pt x="2858" y="846"/>
                        </a:cubicBezTo>
                        <a:cubicBezTo>
                          <a:pt x="2761" y="803"/>
                          <a:pt x="2741" y="660"/>
                          <a:pt x="2881" y="641"/>
                        </a:cubicBezTo>
                        <a:cubicBezTo>
                          <a:pt x="3021" y="622"/>
                          <a:pt x="3444" y="683"/>
                          <a:pt x="3697" y="732"/>
                        </a:cubicBezTo>
                        <a:cubicBezTo>
                          <a:pt x="3950" y="781"/>
                          <a:pt x="4178" y="839"/>
                          <a:pt x="4400" y="936"/>
                        </a:cubicBezTo>
                        <a:cubicBezTo>
                          <a:pt x="4622" y="1033"/>
                          <a:pt x="4934" y="1294"/>
                          <a:pt x="5030" y="1316"/>
                        </a:cubicBezTo>
                        <a:cubicBezTo>
                          <a:pt x="5126" y="1338"/>
                          <a:pt x="5117" y="1180"/>
                          <a:pt x="4974" y="1068"/>
                        </a:cubicBezTo>
                        <a:cubicBezTo>
                          <a:pt x="4831" y="956"/>
                          <a:pt x="4355" y="720"/>
                          <a:pt x="4173" y="641"/>
                        </a:cubicBezTo>
                        <a:cubicBezTo>
                          <a:pt x="3991" y="562"/>
                          <a:pt x="3928" y="630"/>
                          <a:pt x="3879" y="596"/>
                        </a:cubicBezTo>
                        <a:cubicBezTo>
                          <a:pt x="3830" y="562"/>
                          <a:pt x="3788" y="436"/>
                          <a:pt x="3879" y="437"/>
                        </a:cubicBezTo>
                        <a:cubicBezTo>
                          <a:pt x="3970" y="438"/>
                          <a:pt x="4318" y="586"/>
                          <a:pt x="4426" y="604"/>
                        </a:cubicBezTo>
                        <a:cubicBezTo>
                          <a:pt x="4534" y="622"/>
                          <a:pt x="4505" y="536"/>
                          <a:pt x="4530" y="548"/>
                        </a:cubicBezTo>
                        <a:cubicBezTo>
                          <a:pt x="4555" y="560"/>
                          <a:pt x="4546" y="651"/>
                          <a:pt x="4578" y="676"/>
                        </a:cubicBezTo>
                        <a:cubicBezTo>
                          <a:pt x="4610" y="701"/>
                          <a:pt x="4692" y="717"/>
                          <a:pt x="4722" y="700"/>
                        </a:cubicBezTo>
                        <a:cubicBezTo>
                          <a:pt x="4752" y="683"/>
                          <a:pt x="4766" y="605"/>
                          <a:pt x="4758" y="572"/>
                        </a:cubicBezTo>
                        <a:cubicBezTo>
                          <a:pt x="4750" y="539"/>
                          <a:pt x="4711" y="508"/>
                          <a:pt x="4674" y="500"/>
                        </a:cubicBezTo>
                        <a:cubicBezTo>
                          <a:pt x="4637" y="492"/>
                          <a:pt x="4578" y="539"/>
                          <a:pt x="4538" y="524"/>
                        </a:cubicBezTo>
                        <a:cubicBezTo>
                          <a:pt x="4498" y="509"/>
                          <a:pt x="4469" y="437"/>
                          <a:pt x="4434" y="412"/>
                        </a:cubicBezTo>
                        <a:cubicBezTo>
                          <a:pt x="4399" y="387"/>
                          <a:pt x="4446" y="411"/>
                          <a:pt x="4330" y="372"/>
                        </a:cubicBezTo>
                        <a:cubicBezTo>
                          <a:pt x="4214" y="333"/>
                          <a:pt x="3991" y="230"/>
                          <a:pt x="3738" y="180"/>
                        </a:cubicBezTo>
                        <a:cubicBezTo>
                          <a:pt x="3485" y="130"/>
                          <a:pt x="2967" y="58"/>
                          <a:pt x="2813" y="74"/>
                        </a:cubicBezTo>
                        <a:cubicBezTo>
                          <a:pt x="2659" y="90"/>
                          <a:pt x="2685" y="227"/>
                          <a:pt x="2813" y="279"/>
                        </a:cubicBezTo>
                        <a:cubicBezTo>
                          <a:pt x="2941" y="331"/>
                          <a:pt x="3467" y="349"/>
                          <a:pt x="3582" y="388"/>
                        </a:cubicBezTo>
                        <a:cubicBezTo>
                          <a:pt x="3697" y="427"/>
                          <a:pt x="3628" y="508"/>
                          <a:pt x="3502" y="516"/>
                        </a:cubicBezTo>
                        <a:cubicBezTo>
                          <a:pt x="3376" y="524"/>
                          <a:pt x="3033" y="447"/>
                          <a:pt x="2826" y="436"/>
                        </a:cubicBezTo>
                        <a:cubicBezTo>
                          <a:pt x="2619" y="425"/>
                          <a:pt x="2438" y="429"/>
                          <a:pt x="2258" y="452"/>
                        </a:cubicBezTo>
                        <a:cubicBezTo>
                          <a:pt x="2078" y="475"/>
                          <a:pt x="1869" y="541"/>
                          <a:pt x="1747" y="573"/>
                        </a:cubicBezTo>
                        <a:cubicBezTo>
                          <a:pt x="1625" y="605"/>
                          <a:pt x="1556" y="598"/>
                          <a:pt x="1526" y="644"/>
                        </a:cubicBezTo>
                        <a:cubicBezTo>
                          <a:pt x="1496" y="690"/>
                          <a:pt x="1474" y="838"/>
                          <a:pt x="1565" y="846"/>
                        </a:cubicBezTo>
                        <a:cubicBezTo>
                          <a:pt x="1656" y="854"/>
                          <a:pt x="1904" y="726"/>
                          <a:pt x="2074" y="692"/>
                        </a:cubicBezTo>
                        <a:cubicBezTo>
                          <a:pt x="2244" y="658"/>
                          <a:pt x="2493" y="619"/>
                          <a:pt x="2586" y="641"/>
                        </a:cubicBezTo>
                        <a:cubicBezTo>
                          <a:pt x="2679" y="663"/>
                          <a:pt x="2695" y="778"/>
                          <a:pt x="2631" y="823"/>
                        </a:cubicBezTo>
                        <a:cubicBezTo>
                          <a:pt x="2567" y="868"/>
                          <a:pt x="2378" y="880"/>
                          <a:pt x="2200" y="914"/>
                        </a:cubicBezTo>
                        <a:cubicBezTo>
                          <a:pt x="2022" y="948"/>
                          <a:pt x="1746" y="989"/>
                          <a:pt x="1565" y="1027"/>
                        </a:cubicBezTo>
                        <a:cubicBezTo>
                          <a:pt x="1384" y="1065"/>
                          <a:pt x="1232" y="1104"/>
                          <a:pt x="1112" y="1140"/>
                        </a:cubicBezTo>
                        <a:cubicBezTo>
                          <a:pt x="992" y="1176"/>
                          <a:pt x="904" y="1251"/>
                          <a:pt x="846" y="1244"/>
                        </a:cubicBezTo>
                        <a:cubicBezTo>
                          <a:pt x="788" y="1237"/>
                          <a:pt x="684" y="1167"/>
                          <a:pt x="766" y="1100"/>
                        </a:cubicBezTo>
                        <a:cubicBezTo>
                          <a:pt x="848" y="1033"/>
                          <a:pt x="1249" y="915"/>
                          <a:pt x="1338" y="844"/>
                        </a:cubicBezTo>
                        <a:cubicBezTo>
                          <a:pt x="1427" y="773"/>
                          <a:pt x="1367" y="689"/>
                          <a:pt x="1298" y="676"/>
                        </a:cubicBezTo>
                        <a:cubicBezTo>
                          <a:pt x="1229" y="663"/>
                          <a:pt x="999" y="781"/>
                          <a:pt x="926" y="764"/>
                        </a:cubicBezTo>
                        <a:cubicBezTo>
                          <a:pt x="853" y="747"/>
                          <a:pt x="714" y="658"/>
                          <a:pt x="862" y="573"/>
                        </a:cubicBezTo>
                        <a:cubicBezTo>
                          <a:pt x="1010" y="488"/>
                          <a:pt x="1597" y="316"/>
                          <a:pt x="1815" y="256"/>
                        </a:cubicBezTo>
                        <a:cubicBezTo>
                          <a:pt x="2033" y="196"/>
                          <a:pt x="2090" y="226"/>
                          <a:pt x="2170" y="212"/>
                        </a:cubicBezTo>
                        <a:cubicBezTo>
                          <a:pt x="2250" y="198"/>
                          <a:pt x="2259" y="167"/>
                          <a:pt x="2298" y="172"/>
                        </a:cubicBezTo>
                        <a:cubicBezTo>
                          <a:pt x="2337" y="177"/>
                          <a:pt x="2366" y="240"/>
                          <a:pt x="2402" y="244"/>
                        </a:cubicBezTo>
                        <a:cubicBezTo>
                          <a:pt x="2438" y="248"/>
                          <a:pt x="2498" y="232"/>
                          <a:pt x="2514" y="196"/>
                        </a:cubicBezTo>
                        <a:cubicBezTo>
                          <a:pt x="2530" y="160"/>
                          <a:pt x="2520" y="58"/>
                          <a:pt x="2495" y="29"/>
                        </a:cubicBezTo>
                        <a:cubicBezTo>
                          <a:pt x="2470" y="0"/>
                          <a:pt x="2398" y="8"/>
                          <a:pt x="2362" y="20"/>
                        </a:cubicBezTo>
                        <a:cubicBezTo>
                          <a:pt x="2326" y="32"/>
                          <a:pt x="2319" y="100"/>
                          <a:pt x="2282" y="100"/>
                        </a:cubicBezTo>
                        <a:cubicBezTo>
                          <a:pt x="2245" y="100"/>
                          <a:pt x="2277" y="16"/>
                          <a:pt x="2138" y="20"/>
                        </a:cubicBezTo>
                        <a:cubicBezTo>
                          <a:pt x="1999" y="24"/>
                          <a:pt x="1692" y="56"/>
                          <a:pt x="1446" y="124"/>
                        </a:cubicBezTo>
                        <a:cubicBezTo>
                          <a:pt x="1200" y="192"/>
                          <a:pt x="888" y="308"/>
                          <a:pt x="662" y="428"/>
                        </a:cubicBezTo>
                        <a:cubicBezTo>
                          <a:pt x="436" y="548"/>
                          <a:pt x="182" y="735"/>
                          <a:pt x="91" y="846"/>
                        </a:cubicBezTo>
                        <a:cubicBezTo>
                          <a:pt x="0" y="957"/>
                          <a:pt x="27" y="1105"/>
                          <a:pt x="114" y="1095"/>
                        </a:cubicBezTo>
                        <a:cubicBezTo>
                          <a:pt x="201" y="1085"/>
                          <a:pt x="520" y="818"/>
                          <a:pt x="614" y="788"/>
                        </a:cubicBezTo>
                        <a:cubicBezTo>
                          <a:pt x="708" y="758"/>
                          <a:pt x="727" y="850"/>
                          <a:pt x="678" y="916"/>
                        </a:cubicBezTo>
                        <a:cubicBezTo>
                          <a:pt x="629" y="982"/>
                          <a:pt x="416" y="1100"/>
                          <a:pt x="318" y="1186"/>
                        </a:cubicBezTo>
                        <a:cubicBezTo>
                          <a:pt x="220" y="1272"/>
                          <a:pt x="121" y="1352"/>
                          <a:pt x="91" y="1435"/>
                        </a:cubicBezTo>
                        <a:cubicBezTo>
                          <a:pt x="61" y="1518"/>
                          <a:pt x="64" y="1711"/>
                          <a:pt x="136" y="1685"/>
                        </a:cubicBezTo>
                        <a:cubicBezTo>
                          <a:pt x="208" y="1659"/>
                          <a:pt x="431" y="1329"/>
                          <a:pt x="522" y="1276"/>
                        </a:cubicBezTo>
                        <a:cubicBezTo>
                          <a:pt x="613" y="1223"/>
                          <a:pt x="711" y="1291"/>
                          <a:pt x="681" y="1367"/>
                        </a:cubicBezTo>
                        <a:cubicBezTo>
                          <a:pt x="651" y="1443"/>
                          <a:pt x="439" y="1616"/>
                          <a:pt x="341" y="1730"/>
                        </a:cubicBezTo>
                        <a:cubicBezTo>
                          <a:pt x="243" y="1844"/>
                          <a:pt x="109" y="1978"/>
                          <a:pt x="91" y="2048"/>
                        </a:cubicBezTo>
                        <a:cubicBezTo>
                          <a:pt x="73" y="2118"/>
                          <a:pt x="172" y="2169"/>
                          <a:pt x="234" y="2148"/>
                        </a:cubicBezTo>
                        <a:cubicBezTo>
                          <a:pt x="296" y="2127"/>
                          <a:pt x="370" y="2021"/>
                          <a:pt x="466" y="1924"/>
                        </a:cubicBezTo>
                        <a:cubicBezTo>
                          <a:pt x="562" y="1827"/>
                          <a:pt x="685" y="1659"/>
                          <a:pt x="810" y="1564"/>
                        </a:cubicBezTo>
                        <a:cubicBezTo>
                          <a:pt x="935" y="1469"/>
                          <a:pt x="1007" y="1435"/>
                          <a:pt x="1214" y="1356"/>
                        </a:cubicBezTo>
                        <a:cubicBezTo>
                          <a:pt x="1421" y="1277"/>
                          <a:pt x="1908" y="1105"/>
                          <a:pt x="2054" y="1092"/>
                        </a:cubicBezTo>
                        <a:cubicBezTo>
                          <a:pt x="2200" y="1079"/>
                          <a:pt x="2218" y="1204"/>
                          <a:pt x="2090" y="1276"/>
                        </a:cubicBezTo>
                        <a:cubicBezTo>
                          <a:pt x="1962" y="1348"/>
                          <a:pt x="1506" y="1417"/>
                          <a:pt x="1286" y="1524"/>
                        </a:cubicBezTo>
                        <a:cubicBezTo>
                          <a:pt x="1066" y="1631"/>
                          <a:pt x="927" y="1772"/>
                          <a:pt x="770" y="1916"/>
                        </a:cubicBezTo>
                        <a:cubicBezTo>
                          <a:pt x="613" y="2060"/>
                          <a:pt x="388" y="2285"/>
                          <a:pt x="341" y="2388"/>
                        </a:cubicBezTo>
                        <a:cubicBezTo>
                          <a:pt x="294" y="2491"/>
                          <a:pt x="418" y="2556"/>
                          <a:pt x="490" y="2532"/>
                        </a:cubicBezTo>
                        <a:cubicBezTo>
                          <a:pt x="562" y="2508"/>
                          <a:pt x="715" y="2304"/>
                          <a:pt x="774" y="224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CC00">
                          <a:alpha val="46001"/>
                        </a:srgbClr>
                      </a:gs>
                      <a:gs pos="100000">
                        <a:srgbClr val="FFCC66">
                          <a:alpha val="47000"/>
                        </a:srgbClr>
                      </a:gs>
                    </a:gsLst>
                    <a:lin ang="5400000" scaled="1"/>
                  </a:gradFill>
                  <a:ln w="12700" cmpd="sng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Oval 52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7" y="367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Oval 52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3" y="365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Oval 52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0" y="364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Oval 52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0" y="367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52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0" y="369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Oval 52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1" y="371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Oval 52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1" y="374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Oval 52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4" y="376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Oval 52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1" y="378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Oval 52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6" y="341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" name="Oval 52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6" y="332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Oval 52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6" y="337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Oval 52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0" y="346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Oval 52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3" y="347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Oval 52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9" y="343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Oval 52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7" y="3397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Oval 52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3" y="336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Oval 52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2" y="33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Oval 52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2" y="326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Oval 52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0" y="323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Oval 52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1" y="319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Oval 52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0" y="315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Oval 52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5" y="367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Oval 52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7" y="370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Oval 52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2" y="373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Oval 52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1" y="376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Oval 52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5" y="378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Oval 52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2" y="38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Oval 52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82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Oval 52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9" y="384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Oval 52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47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Oval 52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7" y="381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Oval 52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6" y="328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Oval 52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85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Oval 52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3" y="387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Oval 52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3" y="388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Oval 52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6" y="39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Oval 52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94" y="384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Oval 52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7" y="351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Oval 52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1" y="383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Oval 52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4" y="385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Oval 52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6" y="384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Oval 52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2" y="381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Oval 52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85" y="379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Oval 52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7" y="377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Oval 52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7" y="339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Oval 52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311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Oval 52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5" y="308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Oval 52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2" y="305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Oval 52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0" y="306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Oval 52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09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Oval 52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7" y="312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Oval 52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315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Oval 52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6" y="318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Oval 52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6" y="321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Oval 52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9" y="35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Oval 52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8" y="350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Oval 52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2" y="323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Oval 52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3" y="347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Oval 52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78" y="37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Oval 52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15" y="344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Oval 52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0" y="335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Oval 52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4" y="328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Oval 52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00" y="341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Oval 52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92" y="338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Oval 52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88" y="335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Oval 52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71" y="329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Oval 528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78" y="332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Oval 528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7" y="325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Oval 529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6" y="322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529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3" y="318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Oval 529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2" y="335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Oval 529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6" y="337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Oval 529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8" y="339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Oval 529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7" y="341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Oval 529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1" y="34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Oval 529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38" y="373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Oval 529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30" y="319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Oval 529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7" y="333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Oval 530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7" y="316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Oval 530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7" y="313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Oval 530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21" y="310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Oval 530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8" y="3127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Oval 530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663" y="315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Oval 530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2" y="370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Oval 530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6" y="365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Oval 530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1" y="363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Oval 530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4" y="36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Oval 530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5" y="371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Oval 531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05" y="371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Oval 531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7" y="370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Oval 531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1" y="329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Oval 531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7" y="366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Oval 531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3" y="364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Oval 531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7" y="361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Oval 531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4" y="359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Oval 531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4" y="357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Oval 531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3" y="35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Oval 531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3" y="351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Oval 532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1" y="37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Oval 53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4" y="299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Oval 53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2" y="296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53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5" y="344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Oval 53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8" y="30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Oval 53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2" y="34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Oval 53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62" y="370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Oval 53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2" y="326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53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06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1" name="Oval 53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09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Oval 53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11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4" name="Oval 53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4" y="314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Oval 53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59" y="317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0" name="Oval 53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6" y="32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Oval 53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7" y="32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Oval 53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298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3" name="Oval 53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7" y="300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Oval 53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297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Oval 53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2" y="294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Oval 53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6" y="291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53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8" y="288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Oval 53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37" y="369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Oval 53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46" y="286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Oval 53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7" y="322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Oval 53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57" y="283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Oval 53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5" y="281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Oval 53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8" y="280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Oval 53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10" y="282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Oval 53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6" y="28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Oval 53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3" y="289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6" name="Oval 53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5" y="291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7" name="Oval 53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4" y="294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8" name="Oval 53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9" y="350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9" name="Oval 53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63" y="353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Oval 53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74" y="355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Oval 53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94" y="358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Oval 53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89" y="329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Oval 53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00" y="32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4" name="Oval 53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02" y="36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5" name="Oval 53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31" y="325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6" name="Oval 53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2" y="319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7" name="Oval 53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40" y="273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8" name="Oval 53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23" y="276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9" name="Oval 53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3" y="279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0" name="Oval 53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9" y="28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1" name="Oval 53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91" y="285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2" name="Oval 53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3" y="288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Oval 53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71" y="290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4" name="Oval 53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6" y="293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Oval 53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5" y="295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Oval 53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2" y="363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Oval 53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39" y="358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8" name="Oval 53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19" y="355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Oval 53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0" y="35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0" name="Oval 53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81" y="35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1" name="Oval 53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5" y="347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2" name="Oval 53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75" y="366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3" name="Oval 53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6" y="311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4" name="Oval 53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3" y="31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5" name="Oval 53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9" y="308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6" name="Oval 53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3" y="304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7" name="Oval 53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5" y="302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8" name="Oval 53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6" y="299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9" name="Oval 53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2" y="295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Oval 53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6" y="29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1" name="Oval 53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6" y="289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2" name="Oval 53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6" y="361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Oval 53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43" y="374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4" name="Oval 538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06" y="3741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5" name="Oval 538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16" y="358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6" name="Oval 539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0" y="355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Oval 539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3" y="364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Oval 539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61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Oval 539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0" y="359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Oval 539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5" y="357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Oval 539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9" y="354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Oval 539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26" y="3532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Oval 539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8" y="350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Oval 539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79" y="352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Oval 539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01" y="33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Oval 540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2" y="332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7" name="Oval 540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5" y="3306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8" name="Oval 540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0" y="331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Oval 540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5" y="3340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Oval 540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7" y="336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Oval 540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2" y="338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Oval 540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84" y="341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Oval 540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1" y="334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4" name="Oval 540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8" y="324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5" name="Oval 540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2" y="32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6" name="Oval 541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5" y="319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Oval 541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3" y="315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8" name="Oval 541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4" y="311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Oval 541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59" y="308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Oval 541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3" y="304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41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7" y="301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Oval 541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69" y="297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Oval 541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75" y="294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Oval 541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794" y="291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Oval 541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5" y="289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6" name="Oval 542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22" y="3422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7" name="Oval 542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08" y="344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8" name="Oval 542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27" y="375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Oval 542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53" y="377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42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83" y="379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Oval 542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80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Oval 542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34" y="378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Oval 542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7" y="3765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Oval 542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962" y="3346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5" name="Oval 542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4" y="374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6" name="Oval 543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2" y="3728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Oval 543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50" y="371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Oval 543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32" y="369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Oval 543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9" y="366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Oval 543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94" y="36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3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75" y="362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Oval 543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8" y="360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Oval 543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29" y="383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Oval 543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26" y="3798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Oval 543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99" y="3781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Oval 544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61" y="3777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Oval 544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29" y="376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Oval 544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65" y="375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Oval 544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96" y="3759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4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3" y="391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Oval 544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1" y="373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2" name="Oval 544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74" y="372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3" name="Oval 544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3" y="370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Oval 544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19" y="367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Oval 544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5" y="3661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Oval 545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3" y="3975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Oval 545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04" y="386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8" name="Oval 545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59" y="385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9" name="Oval 545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21" y="384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Oval 545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89" y="3840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45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5" y="381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Oval 545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40" y="387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Oval 545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3" y="380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Oval 545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45" y="3813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Oval 545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79" y="3825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6" name="Oval 546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25" y="383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7" name="Oval 546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64" y="3844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8" name="Oval 546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574" y="375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Oval 546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68" y="394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Oval 546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91" y="3904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Oval 546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54" y="3919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Oval 546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41" y="392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Oval 546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94" y="3863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4" name="Oval 546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66" y="385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5" name="Oval 546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4" y="3890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6" name="Oval 547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22" y="3878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7" name="Oval 547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57" y="3892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Oval 547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15" y="3910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Oval 547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44" y="3913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Oval 547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382" y="3906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47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415" y="3884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Oval 547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205" y="3986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Oval 547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73" y="3977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Oval 5478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38" y="396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Oval 5479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11" y="3949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6" name="Oval 5480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84" y="3939"/>
                    <a:ext cx="11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7" name="Oval 5481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21" y="3446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8" name="Oval 5482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34" y="3474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Oval 5483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49" y="3618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484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065" y="3722"/>
                    <a:ext cx="11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1" name="Oval 5485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6" y="3421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Oval 5486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4101" y="3723"/>
                    <a:ext cx="10" cy="13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3" name="Oval 5487"/>
                  <p:cNvSpPr>
                    <a:spLocks noChangeAspect="1" noChangeArrowheads="1"/>
                  </p:cNvSpPr>
                  <p:nvPr/>
                </p:nvSpPr>
                <p:spPr bwMode="auto">
                  <a:xfrm rot="14666402">
                    <a:off x="3810" y="3395"/>
                    <a:ext cx="10" cy="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FF9933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91430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sv-S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9" name="Group 1215"/>
              <p:cNvGrpSpPr/>
              <p:nvPr/>
            </p:nvGrpSpPr>
            <p:grpSpPr>
              <a:xfrm rot="3151406">
                <a:off x="6899796" y="3991652"/>
                <a:ext cx="378080" cy="199782"/>
                <a:chOff x="1278532" y="3708426"/>
                <a:chExt cx="691304" cy="433663"/>
              </a:xfrm>
            </p:grpSpPr>
            <p:sp>
              <p:nvSpPr>
                <p:cNvPr id="136" name="Oval 6304"/>
                <p:cNvSpPr>
                  <a:spLocks noChangeAspect="1" noChangeArrowheads="1"/>
                </p:cNvSpPr>
                <p:nvPr/>
              </p:nvSpPr>
              <p:spPr bwMode="auto">
                <a:xfrm rot="19811376">
                  <a:off x="1278532" y="3708426"/>
                  <a:ext cx="691304" cy="4336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5218"/>
                <p:cNvSpPr>
                  <a:spLocks noChangeAspect="1" noChangeArrowheads="1"/>
                </p:cNvSpPr>
                <p:nvPr/>
              </p:nvSpPr>
              <p:spPr bwMode="auto">
                <a:xfrm rot="2976341">
                  <a:off x="1599343" y="3813885"/>
                  <a:ext cx="62750" cy="216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" name="Group 1215"/>
              <p:cNvGrpSpPr/>
              <p:nvPr/>
            </p:nvGrpSpPr>
            <p:grpSpPr>
              <a:xfrm rot="16636278">
                <a:off x="6411965" y="3450732"/>
                <a:ext cx="378080" cy="199782"/>
                <a:chOff x="1278532" y="3708426"/>
                <a:chExt cx="691304" cy="433663"/>
              </a:xfrm>
            </p:grpSpPr>
            <p:sp>
              <p:nvSpPr>
                <p:cNvPr id="134" name="Oval 6304"/>
                <p:cNvSpPr>
                  <a:spLocks noChangeAspect="1" noChangeArrowheads="1"/>
                </p:cNvSpPr>
                <p:nvPr/>
              </p:nvSpPr>
              <p:spPr bwMode="auto">
                <a:xfrm rot="19811376">
                  <a:off x="1278532" y="3708426"/>
                  <a:ext cx="691304" cy="4336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Oval 5218"/>
                <p:cNvSpPr>
                  <a:spLocks noChangeAspect="1" noChangeArrowheads="1"/>
                </p:cNvSpPr>
                <p:nvPr/>
              </p:nvSpPr>
              <p:spPr bwMode="auto">
                <a:xfrm rot="2976341">
                  <a:off x="1599343" y="3813885"/>
                  <a:ext cx="62750" cy="216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" name="Group 1215"/>
              <p:cNvGrpSpPr/>
              <p:nvPr/>
            </p:nvGrpSpPr>
            <p:grpSpPr>
              <a:xfrm rot="20661368">
                <a:off x="6956170" y="4366375"/>
                <a:ext cx="378080" cy="199782"/>
                <a:chOff x="1278532" y="3708426"/>
                <a:chExt cx="691304" cy="433663"/>
              </a:xfrm>
            </p:grpSpPr>
            <p:sp>
              <p:nvSpPr>
                <p:cNvPr id="132" name="Oval 6304"/>
                <p:cNvSpPr>
                  <a:spLocks noChangeAspect="1" noChangeArrowheads="1"/>
                </p:cNvSpPr>
                <p:nvPr/>
              </p:nvSpPr>
              <p:spPr bwMode="auto">
                <a:xfrm rot="19811376">
                  <a:off x="1278532" y="3708426"/>
                  <a:ext cx="691304" cy="4336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5218"/>
                <p:cNvSpPr>
                  <a:spLocks noChangeAspect="1" noChangeArrowheads="1"/>
                </p:cNvSpPr>
                <p:nvPr/>
              </p:nvSpPr>
              <p:spPr bwMode="auto">
                <a:xfrm rot="2976341">
                  <a:off x="1599343" y="3813885"/>
                  <a:ext cx="62750" cy="216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939" name="Group 753"/>
          <p:cNvGrpSpPr/>
          <p:nvPr/>
        </p:nvGrpSpPr>
        <p:grpSpPr>
          <a:xfrm>
            <a:off x="257870" y="3570544"/>
            <a:ext cx="1412871" cy="1266866"/>
            <a:chOff x="964050" y="2663400"/>
            <a:chExt cx="1274551" cy="1176540"/>
          </a:xfrm>
        </p:grpSpPr>
        <p:sp>
          <p:nvSpPr>
            <p:cNvPr id="940" name="AutoShape 2137"/>
            <p:cNvSpPr>
              <a:spLocks noChangeAspect="1" noChangeArrowheads="1"/>
            </p:cNvSpPr>
            <p:nvPr/>
          </p:nvSpPr>
          <p:spPr bwMode="auto">
            <a:xfrm>
              <a:off x="964050" y="2663400"/>
              <a:ext cx="1274551" cy="1176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9089"/>
                </a:gs>
                <a:gs pos="50000">
                  <a:srgbClr val="E8CAC0"/>
                </a:gs>
                <a:gs pos="100000">
                  <a:srgbClr val="A39089"/>
                </a:gs>
              </a:gsLst>
              <a:lin ang="5400000" scaled="1"/>
            </a:gradFill>
            <a:ln w="9525" algn="ctr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grpSp>
          <p:nvGrpSpPr>
            <p:cNvPr id="941" name="Group 26"/>
            <p:cNvGrpSpPr>
              <a:grpSpLocks/>
            </p:cNvGrpSpPr>
            <p:nvPr/>
          </p:nvGrpSpPr>
          <p:grpSpPr bwMode="auto">
            <a:xfrm>
              <a:off x="999778" y="2852192"/>
              <a:ext cx="1224000" cy="828000"/>
              <a:chOff x="2679" y="2028"/>
              <a:chExt cx="1157" cy="764"/>
            </a:xfrm>
          </p:grpSpPr>
          <p:sp>
            <p:nvSpPr>
              <p:cNvPr id="942" name="Freeform 27"/>
              <p:cNvSpPr>
                <a:spLocks noChangeAspect="1"/>
              </p:cNvSpPr>
              <p:nvPr/>
            </p:nvSpPr>
            <p:spPr bwMode="auto">
              <a:xfrm>
                <a:off x="2792" y="2560"/>
                <a:ext cx="409" cy="136"/>
              </a:xfrm>
              <a:custGeom>
                <a:avLst/>
                <a:gdLst/>
                <a:ahLst/>
                <a:cxnLst>
                  <a:cxn ang="0">
                    <a:pos x="138" y="271"/>
                  </a:cxn>
                  <a:cxn ang="0">
                    <a:pos x="62" y="341"/>
                  </a:cxn>
                  <a:cxn ang="0">
                    <a:pos x="512" y="271"/>
                  </a:cxn>
                  <a:cxn ang="0">
                    <a:pos x="949" y="107"/>
                  </a:cxn>
                  <a:cxn ang="0">
                    <a:pos x="980" y="12"/>
                  </a:cxn>
                  <a:cxn ang="0">
                    <a:pos x="797" y="37"/>
                  </a:cxn>
                  <a:cxn ang="0">
                    <a:pos x="246" y="221"/>
                  </a:cxn>
                  <a:cxn ang="0">
                    <a:pos x="138" y="271"/>
                  </a:cxn>
                </a:cxnLst>
                <a:rect l="0" t="0" r="r" b="b"/>
                <a:pathLst>
                  <a:path w="1027" h="341">
                    <a:moveTo>
                      <a:pt x="138" y="271"/>
                    </a:moveTo>
                    <a:cubicBezTo>
                      <a:pt x="107" y="291"/>
                      <a:pt x="0" y="341"/>
                      <a:pt x="62" y="341"/>
                    </a:cubicBezTo>
                    <a:cubicBezTo>
                      <a:pt x="124" y="341"/>
                      <a:pt x="364" y="310"/>
                      <a:pt x="512" y="271"/>
                    </a:cubicBezTo>
                    <a:cubicBezTo>
                      <a:pt x="660" y="232"/>
                      <a:pt x="871" y="150"/>
                      <a:pt x="949" y="107"/>
                    </a:cubicBezTo>
                    <a:cubicBezTo>
                      <a:pt x="1027" y="64"/>
                      <a:pt x="1005" y="24"/>
                      <a:pt x="980" y="12"/>
                    </a:cubicBezTo>
                    <a:cubicBezTo>
                      <a:pt x="955" y="0"/>
                      <a:pt x="919" y="2"/>
                      <a:pt x="797" y="37"/>
                    </a:cubicBezTo>
                    <a:cubicBezTo>
                      <a:pt x="675" y="72"/>
                      <a:pt x="356" y="182"/>
                      <a:pt x="246" y="221"/>
                    </a:cubicBezTo>
                    <a:cubicBezTo>
                      <a:pt x="136" y="260"/>
                      <a:pt x="169" y="251"/>
                      <a:pt x="138" y="2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C3300"/>
                  </a:gs>
                  <a:gs pos="100000">
                    <a:srgbClr val="FDDA59"/>
                  </a:gs>
                </a:gsLst>
                <a:lin ang="5400000" scaled="1"/>
              </a:gradFill>
              <a:ln w="285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grpSp>
            <p:nvGrpSpPr>
              <p:cNvPr id="943" name="Group 628"/>
              <p:cNvGrpSpPr>
                <a:grpSpLocks noChangeAspect="1"/>
              </p:cNvGrpSpPr>
              <p:nvPr/>
            </p:nvGrpSpPr>
            <p:grpSpPr bwMode="auto">
              <a:xfrm>
                <a:off x="2992" y="2553"/>
                <a:ext cx="328" cy="113"/>
                <a:chOff x="1683" y="3211"/>
                <a:chExt cx="825" cy="284"/>
              </a:xfrm>
            </p:grpSpPr>
            <p:sp>
              <p:nvSpPr>
                <p:cNvPr id="957" name="Freeform 629"/>
                <p:cNvSpPr>
                  <a:spLocks noChangeAspect="1"/>
                </p:cNvSpPr>
                <p:nvPr/>
              </p:nvSpPr>
              <p:spPr bwMode="auto">
                <a:xfrm>
                  <a:off x="1683" y="3211"/>
                  <a:ext cx="825" cy="284"/>
                </a:xfrm>
                <a:custGeom>
                  <a:avLst/>
                  <a:gdLst/>
                  <a:ahLst/>
                  <a:cxnLst>
                    <a:cxn ang="0">
                      <a:pos x="128" y="42"/>
                    </a:cxn>
                    <a:cxn ang="0">
                      <a:pos x="14" y="112"/>
                    </a:cxn>
                    <a:cxn ang="0">
                      <a:pos x="45" y="251"/>
                    </a:cxn>
                    <a:cxn ang="0">
                      <a:pos x="172" y="276"/>
                    </a:cxn>
                    <a:cxn ang="0">
                      <a:pos x="324" y="200"/>
                    </a:cxn>
                    <a:cxn ang="0">
                      <a:pos x="457" y="181"/>
                    </a:cxn>
                    <a:cxn ang="0">
                      <a:pos x="615" y="143"/>
                    </a:cxn>
                    <a:cxn ang="0">
                      <a:pos x="799" y="36"/>
                    </a:cxn>
                    <a:cxn ang="0">
                      <a:pos x="773" y="10"/>
                    </a:cxn>
                    <a:cxn ang="0">
                      <a:pos x="602" y="99"/>
                    </a:cxn>
                    <a:cxn ang="0">
                      <a:pos x="432" y="99"/>
                    </a:cxn>
                    <a:cxn ang="0">
                      <a:pos x="299" y="86"/>
                    </a:cxn>
                    <a:cxn ang="0">
                      <a:pos x="128" y="42"/>
                    </a:cxn>
                  </a:cxnLst>
                  <a:rect l="0" t="0" r="r" b="b"/>
                  <a:pathLst>
                    <a:path w="825" h="284">
                      <a:moveTo>
                        <a:pt x="128" y="42"/>
                      </a:moveTo>
                      <a:cubicBezTo>
                        <a:pt x="81" y="46"/>
                        <a:pt x="28" y="77"/>
                        <a:pt x="14" y="112"/>
                      </a:cubicBezTo>
                      <a:cubicBezTo>
                        <a:pt x="0" y="147"/>
                        <a:pt x="19" y="224"/>
                        <a:pt x="45" y="251"/>
                      </a:cubicBezTo>
                      <a:cubicBezTo>
                        <a:pt x="71" y="278"/>
                        <a:pt x="126" y="284"/>
                        <a:pt x="172" y="276"/>
                      </a:cubicBezTo>
                      <a:cubicBezTo>
                        <a:pt x="218" y="268"/>
                        <a:pt x="276" y="216"/>
                        <a:pt x="324" y="200"/>
                      </a:cubicBezTo>
                      <a:cubicBezTo>
                        <a:pt x="372" y="184"/>
                        <a:pt x="409" y="190"/>
                        <a:pt x="457" y="181"/>
                      </a:cubicBezTo>
                      <a:cubicBezTo>
                        <a:pt x="505" y="172"/>
                        <a:pt x="558" y="167"/>
                        <a:pt x="615" y="143"/>
                      </a:cubicBezTo>
                      <a:cubicBezTo>
                        <a:pt x="672" y="119"/>
                        <a:pt x="773" y="58"/>
                        <a:pt x="799" y="36"/>
                      </a:cubicBezTo>
                      <a:cubicBezTo>
                        <a:pt x="825" y="14"/>
                        <a:pt x="806" y="0"/>
                        <a:pt x="773" y="10"/>
                      </a:cubicBezTo>
                      <a:cubicBezTo>
                        <a:pt x="740" y="20"/>
                        <a:pt x="659" y="84"/>
                        <a:pt x="602" y="99"/>
                      </a:cubicBezTo>
                      <a:cubicBezTo>
                        <a:pt x="545" y="114"/>
                        <a:pt x="482" y="101"/>
                        <a:pt x="432" y="99"/>
                      </a:cubicBezTo>
                      <a:cubicBezTo>
                        <a:pt x="382" y="97"/>
                        <a:pt x="350" y="95"/>
                        <a:pt x="299" y="86"/>
                      </a:cubicBezTo>
                      <a:cubicBezTo>
                        <a:pt x="248" y="77"/>
                        <a:pt x="175" y="38"/>
                        <a:pt x="128" y="4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Oval 630"/>
                <p:cNvSpPr>
                  <a:spLocks noChangeAspect="1" noChangeArrowheads="1"/>
                </p:cNvSpPr>
                <p:nvPr/>
              </p:nvSpPr>
              <p:spPr bwMode="auto">
                <a:xfrm rot="-586192">
                  <a:off x="1689" y="3256"/>
                  <a:ext cx="285" cy="2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44" name="Freeform 631"/>
              <p:cNvSpPr>
                <a:spLocks noChangeAspect="1"/>
              </p:cNvSpPr>
              <p:nvPr/>
            </p:nvSpPr>
            <p:spPr bwMode="auto">
              <a:xfrm>
                <a:off x="3166" y="2101"/>
                <a:ext cx="251" cy="496"/>
              </a:xfrm>
              <a:custGeom>
                <a:avLst/>
                <a:gdLst/>
                <a:ahLst/>
                <a:cxnLst>
                  <a:cxn ang="0">
                    <a:pos x="423" y="62"/>
                  </a:cxn>
                  <a:cxn ang="0">
                    <a:pos x="627" y="118"/>
                  </a:cxn>
                  <a:cxn ang="0">
                    <a:pos x="409" y="666"/>
                  </a:cxn>
                  <a:cxn ang="0">
                    <a:pos x="219" y="1158"/>
                  </a:cxn>
                  <a:cxn ang="0">
                    <a:pos x="72" y="1193"/>
                  </a:cxn>
                  <a:cxn ang="0">
                    <a:pos x="44" y="1109"/>
                  </a:cxn>
                  <a:cxn ang="0">
                    <a:pos x="339" y="491"/>
                  </a:cxn>
                  <a:cxn ang="0">
                    <a:pos x="423" y="62"/>
                  </a:cxn>
                </a:cxnLst>
                <a:rect l="0" t="0" r="r" b="b"/>
                <a:pathLst>
                  <a:path w="629" h="1246">
                    <a:moveTo>
                      <a:pt x="423" y="62"/>
                    </a:moveTo>
                    <a:cubicBezTo>
                      <a:pt x="471" y="0"/>
                      <a:pt x="629" y="17"/>
                      <a:pt x="627" y="118"/>
                    </a:cubicBezTo>
                    <a:cubicBezTo>
                      <a:pt x="625" y="219"/>
                      <a:pt x="477" y="493"/>
                      <a:pt x="409" y="666"/>
                    </a:cubicBezTo>
                    <a:cubicBezTo>
                      <a:pt x="341" y="839"/>
                      <a:pt x="275" y="1070"/>
                      <a:pt x="219" y="1158"/>
                    </a:cubicBezTo>
                    <a:cubicBezTo>
                      <a:pt x="163" y="1246"/>
                      <a:pt x="101" y="1201"/>
                      <a:pt x="72" y="1193"/>
                    </a:cubicBezTo>
                    <a:cubicBezTo>
                      <a:pt x="43" y="1185"/>
                      <a:pt x="0" y="1226"/>
                      <a:pt x="44" y="1109"/>
                    </a:cubicBezTo>
                    <a:cubicBezTo>
                      <a:pt x="88" y="992"/>
                      <a:pt x="271" y="665"/>
                      <a:pt x="339" y="491"/>
                    </a:cubicBezTo>
                    <a:cubicBezTo>
                      <a:pt x="407" y="317"/>
                      <a:pt x="375" y="124"/>
                      <a:pt x="423" y="62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45" name="Freeform 632"/>
              <p:cNvSpPr>
                <a:spLocks noChangeAspect="1"/>
              </p:cNvSpPr>
              <p:nvPr/>
            </p:nvSpPr>
            <p:spPr bwMode="auto">
              <a:xfrm>
                <a:off x="2974" y="2032"/>
                <a:ext cx="862" cy="206"/>
              </a:xfrm>
              <a:custGeom>
                <a:avLst/>
                <a:gdLst/>
                <a:ahLst/>
                <a:cxnLst>
                  <a:cxn ang="0">
                    <a:pos x="91" y="69"/>
                  </a:cxn>
                  <a:cxn ang="0">
                    <a:pos x="197" y="19"/>
                  </a:cxn>
                  <a:cxn ang="0">
                    <a:pos x="464" y="19"/>
                  </a:cxn>
                  <a:cxn ang="0">
                    <a:pos x="885" y="132"/>
                  </a:cxn>
                  <a:cxn ang="0">
                    <a:pos x="969" y="160"/>
                  </a:cxn>
                  <a:cxn ang="0">
                    <a:pos x="1040" y="146"/>
                  </a:cxn>
                  <a:cxn ang="0">
                    <a:pos x="1131" y="167"/>
                  </a:cxn>
                  <a:cxn ang="0">
                    <a:pos x="1096" y="244"/>
                  </a:cxn>
                  <a:cxn ang="0">
                    <a:pos x="1342" y="244"/>
                  </a:cxn>
                  <a:cxn ang="0">
                    <a:pos x="1693" y="251"/>
                  </a:cxn>
                  <a:cxn ang="0">
                    <a:pos x="1974" y="349"/>
                  </a:cxn>
                  <a:cxn ang="0">
                    <a:pos x="1960" y="511"/>
                  </a:cxn>
                  <a:cxn ang="0">
                    <a:pos x="745" y="307"/>
                  </a:cxn>
                  <a:cxn ang="0">
                    <a:pos x="91" y="69"/>
                  </a:cxn>
                </a:cxnLst>
                <a:rect l="0" t="0" r="r" b="b"/>
                <a:pathLst>
                  <a:path w="2165" h="518">
                    <a:moveTo>
                      <a:pt x="91" y="69"/>
                    </a:moveTo>
                    <a:cubicBezTo>
                      <a:pt x="0" y="21"/>
                      <a:pt x="135" y="27"/>
                      <a:pt x="197" y="19"/>
                    </a:cubicBezTo>
                    <a:cubicBezTo>
                      <a:pt x="259" y="11"/>
                      <a:pt x="349" y="0"/>
                      <a:pt x="464" y="19"/>
                    </a:cubicBezTo>
                    <a:cubicBezTo>
                      <a:pt x="579" y="38"/>
                      <a:pt x="801" y="109"/>
                      <a:pt x="885" y="132"/>
                    </a:cubicBezTo>
                    <a:cubicBezTo>
                      <a:pt x="969" y="155"/>
                      <a:pt x="943" y="158"/>
                      <a:pt x="969" y="160"/>
                    </a:cubicBezTo>
                    <a:cubicBezTo>
                      <a:pt x="995" y="162"/>
                      <a:pt x="1013" y="145"/>
                      <a:pt x="1040" y="146"/>
                    </a:cubicBezTo>
                    <a:cubicBezTo>
                      <a:pt x="1067" y="147"/>
                      <a:pt x="1122" y="151"/>
                      <a:pt x="1131" y="167"/>
                    </a:cubicBezTo>
                    <a:cubicBezTo>
                      <a:pt x="1140" y="183"/>
                      <a:pt x="1061" y="231"/>
                      <a:pt x="1096" y="244"/>
                    </a:cubicBezTo>
                    <a:cubicBezTo>
                      <a:pt x="1131" y="257"/>
                      <a:pt x="1243" y="243"/>
                      <a:pt x="1342" y="244"/>
                    </a:cubicBezTo>
                    <a:cubicBezTo>
                      <a:pt x="1441" y="245"/>
                      <a:pt x="1588" y="233"/>
                      <a:pt x="1693" y="251"/>
                    </a:cubicBezTo>
                    <a:cubicBezTo>
                      <a:pt x="1798" y="269"/>
                      <a:pt x="1929" y="306"/>
                      <a:pt x="1974" y="349"/>
                    </a:cubicBezTo>
                    <a:cubicBezTo>
                      <a:pt x="2019" y="392"/>
                      <a:pt x="2165" y="518"/>
                      <a:pt x="1960" y="511"/>
                    </a:cubicBezTo>
                    <a:cubicBezTo>
                      <a:pt x="1755" y="504"/>
                      <a:pt x="1054" y="384"/>
                      <a:pt x="745" y="307"/>
                    </a:cubicBezTo>
                    <a:cubicBezTo>
                      <a:pt x="436" y="230"/>
                      <a:pt x="182" y="117"/>
                      <a:pt x="91" y="69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46" name="Freeform 633"/>
              <p:cNvSpPr>
                <a:spLocks noChangeAspect="1"/>
              </p:cNvSpPr>
              <p:nvPr/>
            </p:nvSpPr>
            <p:spPr bwMode="auto">
              <a:xfrm>
                <a:off x="3237" y="2136"/>
                <a:ext cx="575" cy="462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/>
                  </a:gs>
                  <a:gs pos="100000">
                    <a:srgbClr val="9933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47" name="Freeform 634" descr="Recycled paper"/>
              <p:cNvSpPr>
                <a:spLocks noChangeAspect="1"/>
              </p:cNvSpPr>
              <p:nvPr/>
            </p:nvSpPr>
            <p:spPr bwMode="auto">
              <a:xfrm>
                <a:off x="3237" y="2134"/>
                <a:ext cx="575" cy="461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alphaModFix amt="30000"/>
                </a:blip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48" name="Freeform 635"/>
              <p:cNvSpPr>
                <a:spLocks noChangeAspect="1"/>
              </p:cNvSpPr>
              <p:nvPr/>
            </p:nvSpPr>
            <p:spPr bwMode="auto">
              <a:xfrm>
                <a:off x="3250" y="2137"/>
                <a:ext cx="561" cy="461"/>
              </a:xfrm>
              <a:custGeom>
                <a:avLst/>
                <a:gdLst/>
                <a:ahLst/>
                <a:cxnLst>
                  <a:cxn ang="0">
                    <a:pos x="365" y="36"/>
                  </a:cxn>
                  <a:cxn ang="0">
                    <a:pos x="657" y="9"/>
                  </a:cxn>
                  <a:cxn ang="0">
                    <a:pos x="1300" y="83"/>
                  </a:cxn>
                  <a:cxn ang="0">
                    <a:pos x="1314" y="483"/>
                  </a:cxn>
                  <a:cxn ang="0">
                    <a:pos x="995" y="849"/>
                  </a:cxn>
                  <a:cxn ang="0">
                    <a:pos x="616" y="1112"/>
                  </a:cxn>
                  <a:cxn ang="0">
                    <a:pos x="183" y="1133"/>
                  </a:cxn>
                  <a:cxn ang="0">
                    <a:pos x="20" y="991"/>
                  </a:cxn>
                  <a:cxn ang="0">
                    <a:pos x="61" y="720"/>
                  </a:cxn>
                  <a:cxn ang="0">
                    <a:pos x="257" y="226"/>
                  </a:cxn>
                  <a:cxn ang="0">
                    <a:pos x="365" y="36"/>
                  </a:cxn>
                </a:cxnLst>
                <a:rect l="0" t="0" r="r" b="b"/>
                <a:pathLst>
                  <a:path w="1409" h="1159">
                    <a:moveTo>
                      <a:pt x="365" y="36"/>
                    </a:moveTo>
                    <a:cubicBezTo>
                      <a:pt x="432" y="0"/>
                      <a:pt x="501" y="1"/>
                      <a:pt x="657" y="9"/>
                    </a:cubicBezTo>
                    <a:cubicBezTo>
                      <a:pt x="813" y="17"/>
                      <a:pt x="1191" y="4"/>
                      <a:pt x="1300" y="83"/>
                    </a:cubicBezTo>
                    <a:cubicBezTo>
                      <a:pt x="1409" y="162"/>
                      <a:pt x="1365" y="355"/>
                      <a:pt x="1314" y="483"/>
                    </a:cubicBezTo>
                    <a:cubicBezTo>
                      <a:pt x="1263" y="611"/>
                      <a:pt x="1111" y="744"/>
                      <a:pt x="995" y="849"/>
                    </a:cubicBezTo>
                    <a:cubicBezTo>
                      <a:pt x="879" y="954"/>
                      <a:pt x="751" y="1065"/>
                      <a:pt x="616" y="1112"/>
                    </a:cubicBezTo>
                    <a:cubicBezTo>
                      <a:pt x="481" y="1159"/>
                      <a:pt x="282" y="1153"/>
                      <a:pt x="183" y="1133"/>
                    </a:cubicBezTo>
                    <a:cubicBezTo>
                      <a:pt x="84" y="1113"/>
                      <a:pt x="40" y="1060"/>
                      <a:pt x="20" y="991"/>
                    </a:cubicBezTo>
                    <a:cubicBezTo>
                      <a:pt x="0" y="922"/>
                      <a:pt x="22" y="847"/>
                      <a:pt x="61" y="720"/>
                    </a:cubicBezTo>
                    <a:cubicBezTo>
                      <a:pt x="100" y="593"/>
                      <a:pt x="206" y="340"/>
                      <a:pt x="257" y="226"/>
                    </a:cubicBezTo>
                    <a:cubicBezTo>
                      <a:pt x="308" y="112"/>
                      <a:pt x="298" y="72"/>
                      <a:pt x="365" y="3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>
                      <a:alpha val="64999"/>
                    </a:srgbClr>
                  </a:gs>
                  <a:gs pos="100000">
                    <a:srgbClr val="993300">
                      <a:alpha val="64999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grpSp>
            <p:nvGrpSpPr>
              <p:cNvPr id="949" name="Group 636"/>
              <p:cNvGrpSpPr>
                <a:grpSpLocks noChangeAspect="1"/>
              </p:cNvGrpSpPr>
              <p:nvPr/>
            </p:nvGrpSpPr>
            <p:grpSpPr bwMode="auto">
              <a:xfrm>
                <a:off x="2679" y="2033"/>
                <a:ext cx="689" cy="759"/>
                <a:chOff x="279" y="215"/>
                <a:chExt cx="1764" cy="1907"/>
              </a:xfrm>
            </p:grpSpPr>
            <p:sp>
              <p:nvSpPr>
                <p:cNvPr id="954" name="Freeform 637"/>
                <p:cNvSpPr>
                  <a:spLocks noChangeAspect="1"/>
                </p:cNvSpPr>
                <p:nvPr/>
              </p:nvSpPr>
              <p:spPr bwMode="auto">
                <a:xfrm>
                  <a:off x="279" y="220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/>
                    </a:gs>
                    <a:gs pos="100000">
                      <a:srgbClr val="9933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Freeform 638"/>
                <p:cNvSpPr>
                  <a:spLocks noChangeAspect="1"/>
                </p:cNvSpPr>
                <p:nvPr/>
              </p:nvSpPr>
              <p:spPr bwMode="auto">
                <a:xfrm>
                  <a:off x="280" y="23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>
                        <a:alpha val="19000"/>
                      </a:srgbClr>
                    </a:gs>
                    <a:gs pos="100000">
                      <a:srgbClr val="FEF1C0">
                        <a:alpha val="25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639"/>
                <p:cNvSpPr>
                  <a:spLocks noChangeAspect="1"/>
                </p:cNvSpPr>
                <p:nvPr/>
              </p:nvSpPr>
              <p:spPr bwMode="auto">
                <a:xfrm>
                  <a:off x="281" y="21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DDA59">
                        <a:alpha val="49001"/>
                      </a:srgbClr>
                    </a:gs>
                    <a:gs pos="100000">
                      <a:srgbClr val="993300">
                        <a:alpha val="56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3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sv-S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0" name="Freeform 640"/>
              <p:cNvSpPr>
                <a:spLocks noChangeAspect="1"/>
              </p:cNvSpPr>
              <p:nvPr/>
            </p:nvSpPr>
            <p:spPr bwMode="auto">
              <a:xfrm>
                <a:off x="3044" y="2028"/>
                <a:ext cx="368" cy="55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82" y="7"/>
                  </a:cxn>
                  <a:cxn ang="0">
                    <a:pos x="442" y="63"/>
                  </a:cxn>
                  <a:cxn ang="0">
                    <a:pos x="814" y="169"/>
                  </a:cxn>
                  <a:cxn ang="0">
                    <a:pos x="878" y="183"/>
                  </a:cxn>
                  <a:cxn ang="0">
                    <a:pos x="920" y="183"/>
                  </a:cxn>
                  <a:cxn ang="0">
                    <a:pos x="849" y="274"/>
                  </a:cxn>
                  <a:cxn ang="0">
                    <a:pos x="765" y="548"/>
                  </a:cxn>
                  <a:cxn ang="0">
                    <a:pos x="561" y="1040"/>
                  </a:cxn>
                  <a:cxn ang="0">
                    <a:pos x="477" y="1384"/>
                  </a:cxn>
                </a:cxnLst>
                <a:rect l="0" t="0" r="r" b="b"/>
                <a:pathLst>
                  <a:path w="925" h="1384">
                    <a:moveTo>
                      <a:pt x="0" y="21"/>
                    </a:moveTo>
                    <a:cubicBezTo>
                      <a:pt x="54" y="10"/>
                      <a:pt x="108" y="0"/>
                      <a:pt x="182" y="7"/>
                    </a:cubicBezTo>
                    <a:cubicBezTo>
                      <a:pt x="256" y="14"/>
                      <a:pt x="337" y="36"/>
                      <a:pt x="442" y="63"/>
                    </a:cubicBezTo>
                    <a:cubicBezTo>
                      <a:pt x="547" y="90"/>
                      <a:pt x="741" y="149"/>
                      <a:pt x="814" y="169"/>
                    </a:cubicBezTo>
                    <a:cubicBezTo>
                      <a:pt x="887" y="189"/>
                      <a:pt x="860" y="181"/>
                      <a:pt x="878" y="183"/>
                    </a:cubicBezTo>
                    <a:cubicBezTo>
                      <a:pt x="896" y="185"/>
                      <a:pt x="925" y="168"/>
                      <a:pt x="920" y="183"/>
                    </a:cubicBezTo>
                    <a:cubicBezTo>
                      <a:pt x="915" y="198"/>
                      <a:pt x="875" y="213"/>
                      <a:pt x="849" y="274"/>
                    </a:cubicBezTo>
                    <a:cubicBezTo>
                      <a:pt x="823" y="335"/>
                      <a:pt x="813" y="420"/>
                      <a:pt x="765" y="548"/>
                    </a:cubicBezTo>
                    <a:cubicBezTo>
                      <a:pt x="717" y="676"/>
                      <a:pt x="609" y="901"/>
                      <a:pt x="561" y="1040"/>
                    </a:cubicBezTo>
                    <a:cubicBezTo>
                      <a:pt x="513" y="1179"/>
                      <a:pt x="495" y="1281"/>
                      <a:pt x="477" y="1384"/>
                    </a:cubicBezTo>
                  </a:path>
                </a:pathLst>
              </a:custGeom>
              <a:noFill/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51" name="AutoShape 641"/>
              <p:cNvSpPr>
                <a:spLocks noChangeAspect="1" noChangeArrowheads="1"/>
              </p:cNvSpPr>
              <p:nvPr/>
            </p:nvSpPr>
            <p:spPr bwMode="auto">
              <a:xfrm rot="1253946">
                <a:off x="3313" y="2126"/>
                <a:ext cx="73" cy="45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0000"/>
                  </a:gs>
                  <a:gs pos="100000">
                    <a:srgbClr val="FDDA59">
                      <a:alpha val="30000"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52" name="AutoShape 642"/>
              <p:cNvSpPr>
                <a:spLocks noChangeAspect="1" noChangeArrowheads="1"/>
              </p:cNvSpPr>
              <p:nvPr/>
            </p:nvSpPr>
            <p:spPr bwMode="auto">
              <a:xfrm rot="1209411">
                <a:off x="3243" y="2091"/>
                <a:ext cx="84" cy="4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ECE83A">
                      <a:alpha val="3000"/>
                    </a:srgbClr>
                  </a:gs>
                  <a:gs pos="100000">
                    <a:srgbClr val="ECE83A">
                      <a:gamma/>
                      <a:tint val="95294"/>
                      <a:invGamma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53" name="Freeform 643"/>
              <p:cNvSpPr>
                <a:spLocks noChangeAspect="1"/>
              </p:cNvSpPr>
              <p:nvPr/>
            </p:nvSpPr>
            <p:spPr bwMode="auto">
              <a:xfrm>
                <a:off x="3175" y="2087"/>
                <a:ext cx="256" cy="501"/>
              </a:xfrm>
              <a:custGeom>
                <a:avLst/>
                <a:gdLst/>
                <a:ahLst/>
                <a:cxnLst>
                  <a:cxn ang="0">
                    <a:pos x="477" y="29"/>
                  </a:cxn>
                  <a:cxn ang="0">
                    <a:pos x="576" y="1"/>
                  </a:cxn>
                  <a:cxn ang="0">
                    <a:pos x="639" y="22"/>
                  </a:cxn>
                  <a:cxn ang="0">
                    <a:pos x="590" y="99"/>
                  </a:cxn>
                  <a:cxn ang="0">
                    <a:pos x="505" y="247"/>
                  </a:cxn>
                  <a:cxn ang="0">
                    <a:pos x="421" y="521"/>
                  </a:cxn>
                  <a:cxn ang="0">
                    <a:pos x="281" y="858"/>
                  </a:cxn>
                  <a:cxn ang="0">
                    <a:pos x="182" y="1195"/>
                  </a:cxn>
                  <a:cxn ang="0">
                    <a:pos x="154" y="1251"/>
                  </a:cxn>
                  <a:cxn ang="0">
                    <a:pos x="0" y="1216"/>
                  </a:cxn>
                </a:cxnLst>
                <a:rect l="0" t="0" r="r" b="b"/>
                <a:pathLst>
                  <a:path w="641" h="1260">
                    <a:moveTo>
                      <a:pt x="477" y="29"/>
                    </a:moveTo>
                    <a:cubicBezTo>
                      <a:pt x="513" y="15"/>
                      <a:pt x="549" y="2"/>
                      <a:pt x="576" y="1"/>
                    </a:cubicBezTo>
                    <a:cubicBezTo>
                      <a:pt x="603" y="0"/>
                      <a:pt x="637" y="6"/>
                      <a:pt x="639" y="22"/>
                    </a:cubicBezTo>
                    <a:cubicBezTo>
                      <a:pt x="641" y="38"/>
                      <a:pt x="612" y="61"/>
                      <a:pt x="590" y="99"/>
                    </a:cubicBezTo>
                    <a:cubicBezTo>
                      <a:pt x="568" y="137"/>
                      <a:pt x="533" y="177"/>
                      <a:pt x="505" y="247"/>
                    </a:cubicBezTo>
                    <a:cubicBezTo>
                      <a:pt x="477" y="317"/>
                      <a:pt x="458" y="419"/>
                      <a:pt x="421" y="521"/>
                    </a:cubicBezTo>
                    <a:cubicBezTo>
                      <a:pt x="384" y="623"/>
                      <a:pt x="321" y="746"/>
                      <a:pt x="281" y="858"/>
                    </a:cubicBezTo>
                    <a:cubicBezTo>
                      <a:pt x="241" y="970"/>
                      <a:pt x="203" y="1130"/>
                      <a:pt x="182" y="1195"/>
                    </a:cubicBezTo>
                    <a:cubicBezTo>
                      <a:pt x="161" y="1260"/>
                      <a:pt x="184" y="1248"/>
                      <a:pt x="154" y="1251"/>
                    </a:cubicBezTo>
                    <a:cubicBezTo>
                      <a:pt x="124" y="1254"/>
                      <a:pt x="62" y="1235"/>
                      <a:pt x="0" y="1216"/>
                    </a:cubicBezTo>
                  </a:path>
                </a:pathLst>
              </a:custGeom>
              <a:noFill/>
              <a:ln w="28575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9" name="Group 783"/>
          <p:cNvGrpSpPr/>
          <p:nvPr/>
        </p:nvGrpSpPr>
        <p:grpSpPr>
          <a:xfrm>
            <a:off x="4251742" y="5463742"/>
            <a:ext cx="1310971" cy="1340627"/>
            <a:chOff x="2088000" y="4871611"/>
            <a:chExt cx="1274551" cy="1368000"/>
          </a:xfrm>
        </p:grpSpPr>
        <p:sp>
          <p:nvSpPr>
            <p:cNvPr id="960" name="AutoShape 2137"/>
            <p:cNvSpPr>
              <a:spLocks noChangeAspect="1" noChangeArrowheads="1"/>
            </p:cNvSpPr>
            <p:nvPr/>
          </p:nvSpPr>
          <p:spPr bwMode="auto">
            <a:xfrm>
              <a:off x="2088000" y="4958475"/>
              <a:ext cx="1274551" cy="117654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9089"/>
                </a:gs>
                <a:gs pos="50000">
                  <a:srgbClr val="E8CAC0"/>
                </a:gs>
                <a:gs pos="100000">
                  <a:srgbClr val="A39089"/>
                </a:gs>
              </a:gsLst>
              <a:lin ang="5400000" scaled="1"/>
            </a:gradFill>
            <a:ln w="9525" algn="ctr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grpSp>
          <p:nvGrpSpPr>
            <p:cNvPr id="961" name="Group 358"/>
            <p:cNvGrpSpPr>
              <a:grpSpLocks/>
            </p:cNvGrpSpPr>
            <p:nvPr/>
          </p:nvGrpSpPr>
          <p:grpSpPr bwMode="auto">
            <a:xfrm rot="19813448">
              <a:off x="2381204" y="4871611"/>
              <a:ext cx="540000" cy="1368000"/>
              <a:chOff x="4958" y="583"/>
              <a:chExt cx="271" cy="1381"/>
            </a:xfrm>
          </p:grpSpPr>
          <p:sp>
            <p:nvSpPr>
              <p:cNvPr id="962" name="Freeform 333"/>
              <p:cNvSpPr>
                <a:spLocks noChangeAspect="1"/>
              </p:cNvSpPr>
              <p:nvPr/>
            </p:nvSpPr>
            <p:spPr bwMode="auto">
              <a:xfrm>
                <a:off x="4958" y="585"/>
                <a:ext cx="267" cy="1350"/>
              </a:xfrm>
              <a:custGeom>
                <a:avLst/>
                <a:gdLst/>
                <a:ahLst/>
                <a:cxnLst>
                  <a:cxn ang="0">
                    <a:pos x="413" y="3086"/>
                  </a:cxn>
                  <a:cxn ang="0">
                    <a:pos x="464" y="3257"/>
                  </a:cxn>
                  <a:cxn ang="0">
                    <a:pos x="477" y="3377"/>
                  </a:cxn>
                  <a:cxn ang="0">
                    <a:pos x="648" y="3383"/>
                  </a:cxn>
                  <a:cxn ang="0">
                    <a:pos x="629" y="3257"/>
                  </a:cxn>
                  <a:cxn ang="0">
                    <a:pos x="628" y="3034"/>
                  </a:cxn>
                  <a:cxn ang="0">
                    <a:pos x="635" y="2584"/>
                  </a:cxn>
                  <a:cxn ang="0">
                    <a:pos x="647" y="1844"/>
                  </a:cxn>
                  <a:cxn ang="0">
                    <a:pos x="559" y="1193"/>
                  </a:cxn>
                  <a:cxn ang="0">
                    <a:pos x="300" y="237"/>
                  </a:cxn>
                  <a:cxn ang="0">
                    <a:pos x="268" y="29"/>
                  </a:cxn>
                  <a:cxn ang="0">
                    <a:pos x="116" y="60"/>
                  </a:cxn>
                  <a:cxn ang="0">
                    <a:pos x="135" y="263"/>
                  </a:cxn>
                  <a:cxn ang="0">
                    <a:pos x="90" y="673"/>
                  </a:cxn>
                  <a:cxn ang="0">
                    <a:pos x="11" y="1593"/>
                  </a:cxn>
                  <a:cxn ang="0">
                    <a:pos x="155" y="2313"/>
                  </a:cxn>
                  <a:cxn ang="0">
                    <a:pos x="413" y="3086"/>
                  </a:cxn>
                </a:cxnLst>
                <a:rect l="0" t="0" r="r" b="b"/>
                <a:pathLst>
                  <a:path w="673" h="3403">
                    <a:moveTo>
                      <a:pt x="413" y="3086"/>
                    </a:moveTo>
                    <a:cubicBezTo>
                      <a:pt x="465" y="3243"/>
                      <a:pt x="453" y="3209"/>
                      <a:pt x="464" y="3257"/>
                    </a:cubicBezTo>
                    <a:cubicBezTo>
                      <a:pt x="475" y="3305"/>
                      <a:pt x="446" y="3356"/>
                      <a:pt x="477" y="3377"/>
                    </a:cubicBezTo>
                    <a:cubicBezTo>
                      <a:pt x="508" y="3398"/>
                      <a:pt x="623" y="3403"/>
                      <a:pt x="648" y="3383"/>
                    </a:cubicBezTo>
                    <a:cubicBezTo>
                      <a:pt x="673" y="3363"/>
                      <a:pt x="632" y="3315"/>
                      <a:pt x="629" y="3257"/>
                    </a:cubicBezTo>
                    <a:cubicBezTo>
                      <a:pt x="626" y="3199"/>
                      <a:pt x="627" y="3146"/>
                      <a:pt x="628" y="3034"/>
                    </a:cubicBezTo>
                    <a:cubicBezTo>
                      <a:pt x="629" y="2922"/>
                      <a:pt x="632" y="2782"/>
                      <a:pt x="635" y="2584"/>
                    </a:cubicBezTo>
                    <a:cubicBezTo>
                      <a:pt x="638" y="2386"/>
                      <a:pt x="660" y="2076"/>
                      <a:pt x="647" y="1844"/>
                    </a:cubicBezTo>
                    <a:cubicBezTo>
                      <a:pt x="634" y="1612"/>
                      <a:pt x="617" y="1461"/>
                      <a:pt x="559" y="1193"/>
                    </a:cubicBezTo>
                    <a:cubicBezTo>
                      <a:pt x="501" y="925"/>
                      <a:pt x="349" y="431"/>
                      <a:pt x="300" y="237"/>
                    </a:cubicBezTo>
                    <a:cubicBezTo>
                      <a:pt x="251" y="43"/>
                      <a:pt x="299" y="58"/>
                      <a:pt x="268" y="29"/>
                    </a:cubicBezTo>
                    <a:cubicBezTo>
                      <a:pt x="237" y="0"/>
                      <a:pt x="138" y="21"/>
                      <a:pt x="116" y="60"/>
                    </a:cubicBezTo>
                    <a:cubicBezTo>
                      <a:pt x="94" y="99"/>
                      <a:pt x="139" y="161"/>
                      <a:pt x="135" y="263"/>
                    </a:cubicBezTo>
                    <a:cubicBezTo>
                      <a:pt x="131" y="365"/>
                      <a:pt x="111" y="451"/>
                      <a:pt x="90" y="673"/>
                    </a:cubicBezTo>
                    <a:cubicBezTo>
                      <a:pt x="69" y="895"/>
                      <a:pt x="0" y="1320"/>
                      <a:pt x="11" y="1593"/>
                    </a:cubicBezTo>
                    <a:cubicBezTo>
                      <a:pt x="22" y="1866"/>
                      <a:pt x="88" y="2064"/>
                      <a:pt x="155" y="2313"/>
                    </a:cubicBezTo>
                    <a:cubicBezTo>
                      <a:pt x="222" y="2562"/>
                      <a:pt x="361" y="2929"/>
                      <a:pt x="413" y="308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66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3" name="Freeform 334"/>
              <p:cNvSpPr>
                <a:spLocks noChangeAspect="1"/>
              </p:cNvSpPr>
              <p:nvPr/>
            </p:nvSpPr>
            <p:spPr bwMode="auto">
              <a:xfrm>
                <a:off x="4967" y="758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4" name="Freeform 335"/>
              <p:cNvSpPr>
                <a:spLocks noChangeAspect="1"/>
              </p:cNvSpPr>
              <p:nvPr/>
            </p:nvSpPr>
            <p:spPr bwMode="auto">
              <a:xfrm>
                <a:off x="5093" y="797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5" name="Freeform 336"/>
              <p:cNvSpPr>
                <a:spLocks noChangeAspect="1"/>
              </p:cNvSpPr>
              <p:nvPr/>
            </p:nvSpPr>
            <p:spPr bwMode="auto">
              <a:xfrm>
                <a:off x="5005" y="618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6" name="Freeform 337"/>
              <p:cNvSpPr>
                <a:spLocks noChangeAspect="1"/>
              </p:cNvSpPr>
              <p:nvPr/>
            </p:nvSpPr>
            <p:spPr bwMode="auto">
              <a:xfrm>
                <a:off x="5035" y="615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7" name="Freeform 338"/>
              <p:cNvSpPr>
                <a:spLocks noChangeAspect="1"/>
              </p:cNvSpPr>
              <p:nvPr/>
            </p:nvSpPr>
            <p:spPr bwMode="auto">
              <a:xfrm>
                <a:off x="5024" y="629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8" name="Freeform 339"/>
              <p:cNvSpPr>
                <a:spLocks noChangeAspect="1"/>
              </p:cNvSpPr>
              <p:nvPr/>
            </p:nvSpPr>
            <p:spPr bwMode="auto">
              <a:xfrm>
                <a:off x="5049" y="616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69" name="Freeform 340"/>
              <p:cNvSpPr>
                <a:spLocks noChangeAspect="1"/>
              </p:cNvSpPr>
              <p:nvPr/>
            </p:nvSpPr>
            <p:spPr bwMode="auto">
              <a:xfrm>
                <a:off x="5081" y="752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0" name="Freeform 341"/>
              <p:cNvSpPr>
                <a:spLocks noChangeAspect="1"/>
              </p:cNvSpPr>
              <p:nvPr/>
            </p:nvSpPr>
            <p:spPr bwMode="auto">
              <a:xfrm>
                <a:off x="5064" y="634"/>
                <a:ext cx="143" cy="1285"/>
              </a:xfrm>
              <a:custGeom>
                <a:avLst/>
                <a:gdLst/>
                <a:ahLst/>
                <a:cxnLst>
                  <a:cxn ang="0">
                    <a:pos x="354" y="3238"/>
                  </a:cxn>
                  <a:cxn ang="0">
                    <a:pos x="305" y="2731"/>
                  </a:cxn>
                  <a:cxn ang="0">
                    <a:pos x="222" y="1744"/>
                  </a:cxn>
                  <a:cxn ang="0">
                    <a:pos x="96" y="826"/>
                  </a:cxn>
                  <a:cxn ang="0">
                    <a:pos x="4" y="0"/>
                  </a:cxn>
                  <a:cxn ang="0">
                    <a:pos x="71" y="826"/>
                  </a:cxn>
                  <a:cxn ang="0">
                    <a:pos x="134" y="1750"/>
                  </a:cxn>
                  <a:cxn ang="0">
                    <a:pos x="279" y="2738"/>
                  </a:cxn>
                  <a:cxn ang="0">
                    <a:pos x="354" y="3238"/>
                  </a:cxn>
                </a:cxnLst>
                <a:rect l="0" t="0" r="r" b="b"/>
                <a:pathLst>
                  <a:path w="361" h="3238">
                    <a:moveTo>
                      <a:pt x="354" y="3238"/>
                    </a:moveTo>
                    <a:cubicBezTo>
                      <a:pt x="361" y="3237"/>
                      <a:pt x="327" y="2980"/>
                      <a:pt x="305" y="2731"/>
                    </a:cubicBezTo>
                    <a:cubicBezTo>
                      <a:pt x="283" y="2482"/>
                      <a:pt x="257" y="2061"/>
                      <a:pt x="222" y="1744"/>
                    </a:cubicBezTo>
                    <a:cubicBezTo>
                      <a:pt x="187" y="1427"/>
                      <a:pt x="132" y="1117"/>
                      <a:pt x="96" y="826"/>
                    </a:cubicBezTo>
                    <a:cubicBezTo>
                      <a:pt x="60" y="535"/>
                      <a:pt x="0" y="0"/>
                      <a:pt x="4" y="0"/>
                    </a:cubicBezTo>
                    <a:cubicBezTo>
                      <a:pt x="8" y="0"/>
                      <a:pt x="49" y="534"/>
                      <a:pt x="71" y="826"/>
                    </a:cubicBezTo>
                    <a:cubicBezTo>
                      <a:pt x="93" y="1118"/>
                      <a:pt x="99" y="1431"/>
                      <a:pt x="134" y="1750"/>
                    </a:cubicBezTo>
                    <a:cubicBezTo>
                      <a:pt x="169" y="2069"/>
                      <a:pt x="242" y="2490"/>
                      <a:pt x="279" y="2738"/>
                    </a:cubicBezTo>
                    <a:cubicBezTo>
                      <a:pt x="316" y="2986"/>
                      <a:pt x="339" y="3134"/>
                      <a:pt x="354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1" name="Freeform 342"/>
              <p:cNvSpPr>
                <a:spLocks noChangeAspect="1"/>
              </p:cNvSpPr>
              <p:nvPr/>
            </p:nvSpPr>
            <p:spPr bwMode="auto">
              <a:xfrm>
                <a:off x="4963" y="747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45C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2" name="Freeform 343"/>
              <p:cNvSpPr>
                <a:spLocks noChangeAspect="1"/>
              </p:cNvSpPr>
              <p:nvPr/>
            </p:nvSpPr>
            <p:spPr bwMode="auto">
              <a:xfrm>
                <a:off x="4980" y="777"/>
                <a:ext cx="156" cy="1034"/>
              </a:xfrm>
              <a:custGeom>
                <a:avLst/>
                <a:gdLst/>
                <a:ahLst/>
                <a:cxnLst>
                  <a:cxn ang="0">
                    <a:pos x="39" y="643"/>
                  </a:cxn>
                  <a:cxn ang="0">
                    <a:pos x="7" y="1206"/>
                  </a:cxn>
                  <a:cxn ang="0">
                    <a:pos x="83" y="1630"/>
                  </a:cxn>
                  <a:cxn ang="0">
                    <a:pos x="279" y="2295"/>
                  </a:cxn>
                  <a:cxn ang="0">
                    <a:pos x="387" y="2560"/>
                  </a:cxn>
                  <a:cxn ang="0">
                    <a:pos x="244" y="2023"/>
                  </a:cxn>
                  <a:cxn ang="0">
                    <a:pos x="111" y="1288"/>
                  </a:cxn>
                  <a:cxn ang="0">
                    <a:pos x="98" y="440"/>
                  </a:cxn>
                  <a:cxn ang="0">
                    <a:pos x="121" y="16"/>
                  </a:cxn>
                  <a:cxn ang="0">
                    <a:pos x="83" y="345"/>
                  </a:cxn>
                  <a:cxn ang="0">
                    <a:pos x="39" y="643"/>
                  </a:cxn>
                </a:cxnLst>
                <a:rect l="0" t="0" r="r" b="b"/>
                <a:pathLst>
                  <a:path w="393" h="2605">
                    <a:moveTo>
                      <a:pt x="39" y="643"/>
                    </a:moveTo>
                    <a:cubicBezTo>
                      <a:pt x="26" y="786"/>
                      <a:pt x="0" y="1042"/>
                      <a:pt x="7" y="1206"/>
                    </a:cubicBezTo>
                    <a:cubicBezTo>
                      <a:pt x="14" y="1370"/>
                      <a:pt x="38" y="1449"/>
                      <a:pt x="83" y="1630"/>
                    </a:cubicBezTo>
                    <a:cubicBezTo>
                      <a:pt x="128" y="1811"/>
                      <a:pt x="228" y="2140"/>
                      <a:pt x="279" y="2295"/>
                    </a:cubicBezTo>
                    <a:cubicBezTo>
                      <a:pt x="330" y="2450"/>
                      <a:pt x="393" y="2605"/>
                      <a:pt x="387" y="2560"/>
                    </a:cubicBezTo>
                    <a:cubicBezTo>
                      <a:pt x="381" y="2515"/>
                      <a:pt x="290" y="2235"/>
                      <a:pt x="244" y="2023"/>
                    </a:cubicBezTo>
                    <a:cubicBezTo>
                      <a:pt x="198" y="1811"/>
                      <a:pt x="135" y="1552"/>
                      <a:pt x="111" y="1288"/>
                    </a:cubicBezTo>
                    <a:cubicBezTo>
                      <a:pt x="87" y="1024"/>
                      <a:pt x="96" y="652"/>
                      <a:pt x="98" y="440"/>
                    </a:cubicBezTo>
                    <a:cubicBezTo>
                      <a:pt x="100" y="228"/>
                      <a:pt x="123" y="32"/>
                      <a:pt x="121" y="16"/>
                    </a:cubicBezTo>
                    <a:cubicBezTo>
                      <a:pt x="119" y="0"/>
                      <a:pt x="97" y="241"/>
                      <a:pt x="83" y="345"/>
                    </a:cubicBezTo>
                    <a:cubicBezTo>
                      <a:pt x="69" y="449"/>
                      <a:pt x="52" y="500"/>
                      <a:pt x="39" y="64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3" name="Freeform 344"/>
              <p:cNvSpPr>
                <a:spLocks noChangeAspect="1"/>
              </p:cNvSpPr>
              <p:nvPr/>
            </p:nvSpPr>
            <p:spPr bwMode="auto">
              <a:xfrm>
                <a:off x="4991" y="739"/>
                <a:ext cx="160" cy="1035"/>
              </a:xfrm>
              <a:custGeom>
                <a:avLst/>
                <a:gdLst/>
                <a:ahLst/>
                <a:cxnLst>
                  <a:cxn ang="0">
                    <a:pos x="48" y="651"/>
                  </a:cxn>
                  <a:cxn ang="0">
                    <a:pos x="7" y="1227"/>
                  </a:cxn>
                  <a:cxn ang="0">
                    <a:pos x="92" y="1638"/>
                  </a:cxn>
                  <a:cxn ang="0">
                    <a:pos x="288" y="2303"/>
                  </a:cxn>
                  <a:cxn ang="0">
                    <a:pos x="396" y="2568"/>
                  </a:cxn>
                  <a:cxn ang="0">
                    <a:pos x="253" y="2057"/>
                  </a:cxn>
                  <a:cxn ang="0">
                    <a:pos x="95" y="1240"/>
                  </a:cxn>
                  <a:cxn ang="0">
                    <a:pos x="102" y="500"/>
                  </a:cxn>
                  <a:cxn ang="0">
                    <a:pos x="130" y="24"/>
                  </a:cxn>
                  <a:cxn ang="0">
                    <a:pos x="92" y="353"/>
                  </a:cxn>
                  <a:cxn ang="0">
                    <a:pos x="48" y="651"/>
                  </a:cxn>
                </a:cxnLst>
                <a:rect l="0" t="0" r="r" b="b"/>
                <a:pathLst>
                  <a:path w="402" h="2609">
                    <a:moveTo>
                      <a:pt x="48" y="651"/>
                    </a:moveTo>
                    <a:cubicBezTo>
                      <a:pt x="34" y="797"/>
                      <a:pt x="0" y="1063"/>
                      <a:pt x="7" y="1227"/>
                    </a:cubicBezTo>
                    <a:cubicBezTo>
                      <a:pt x="14" y="1391"/>
                      <a:pt x="45" y="1459"/>
                      <a:pt x="92" y="1638"/>
                    </a:cubicBezTo>
                    <a:cubicBezTo>
                      <a:pt x="139" y="1817"/>
                      <a:pt x="237" y="2148"/>
                      <a:pt x="288" y="2303"/>
                    </a:cubicBezTo>
                    <a:cubicBezTo>
                      <a:pt x="339" y="2458"/>
                      <a:pt x="402" y="2609"/>
                      <a:pt x="396" y="2568"/>
                    </a:cubicBezTo>
                    <a:cubicBezTo>
                      <a:pt x="390" y="2527"/>
                      <a:pt x="303" y="2278"/>
                      <a:pt x="253" y="2057"/>
                    </a:cubicBezTo>
                    <a:cubicBezTo>
                      <a:pt x="203" y="1836"/>
                      <a:pt x="120" y="1499"/>
                      <a:pt x="95" y="1240"/>
                    </a:cubicBezTo>
                    <a:cubicBezTo>
                      <a:pt x="70" y="981"/>
                      <a:pt x="96" y="703"/>
                      <a:pt x="102" y="500"/>
                    </a:cubicBezTo>
                    <a:cubicBezTo>
                      <a:pt x="108" y="297"/>
                      <a:pt x="132" y="48"/>
                      <a:pt x="130" y="24"/>
                    </a:cubicBezTo>
                    <a:cubicBezTo>
                      <a:pt x="128" y="0"/>
                      <a:pt x="106" y="249"/>
                      <a:pt x="92" y="353"/>
                    </a:cubicBezTo>
                    <a:cubicBezTo>
                      <a:pt x="78" y="457"/>
                      <a:pt x="61" y="508"/>
                      <a:pt x="48" y="65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4" name="Freeform 345"/>
              <p:cNvSpPr>
                <a:spLocks noChangeAspect="1"/>
              </p:cNvSpPr>
              <p:nvPr/>
            </p:nvSpPr>
            <p:spPr bwMode="auto">
              <a:xfrm>
                <a:off x="5011" y="731"/>
                <a:ext cx="155" cy="1038"/>
              </a:xfrm>
              <a:custGeom>
                <a:avLst/>
                <a:gdLst/>
                <a:ahLst/>
                <a:cxnLst>
                  <a:cxn ang="0">
                    <a:pos x="39" y="659"/>
                  </a:cxn>
                  <a:cxn ang="0">
                    <a:pos x="7" y="1222"/>
                  </a:cxn>
                  <a:cxn ang="0">
                    <a:pos x="83" y="1646"/>
                  </a:cxn>
                  <a:cxn ang="0">
                    <a:pos x="279" y="2311"/>
                  </a:cxn>
                  <a:cxn ang="0">
                    <a:pos x="387" y="2576"/>
                  </a:cxn>
                  <a:cxn ang="0">
                    <a:pos x="267" y="2071"/>
                  </a:cxn>
                  <a:cxn ang="0">
                    <a:pos x="115" y="1349"/>
                  </a:cxn>
                  <a:cxn ang="0">
                    <a:pos x="96" y="552"/>
                  </a:cxn>
                  <a:cxn ang="0">
                    <a:pos x="121" y="32"/>
                  </a:cxn>
                  <a:cxn ang="0">
                    <a:pos x="83" y="361"/>
                  </a:cxn>
                  <a:cxn ang="0">
                    <a:pos x="39" y="659"/>
                  </a:cxn>
                </a:cxnLst>
                <a:rect l="0" t="0" r="r" b="b"/>
                <a:pathLst>
                  <a:path w="389" h="2616">
                    <a:moveTo>
                      <a:pt x="39" y="659"/>
                    </a:moveTo>
                    <a:cubicBezTo>
                      <a:pt x="26" y="802"/>
                      <a:pt x="0" y="1058"/>
                      <a:pt x="7" y="1222"/>
                    </a:cubicBezTo>
                    <a:cubicBezTo>
                      <a:pt x="14" y="1386"/>
                      <a:pt x="38" y="1465"/>
                      <a:pt x="83" y="1646"/>
                    </a:cubicBezTo>
                    <a:cubicBezTo>
                      <a:pt x="128" y="1827"/>
                      <a:pt x="228" y="2156"/>
                      <a:pt x="279" y="2311"/>
                    </a:cubicBezTo>
                    <a:cubicBezTo>
                      <a:pt x="330" y="2466"/>
                      <a:pt x="389" y="2616"/>
                      <a:pt x="387" y="2576"/>
                    </a:cubicBezTo>
                    <a:cubicBezTo>
                      <a:pt x="385" y="2536"/>
                      <a:pt x="312" y="2275"/>
                      <a:pt x="267" y="2071"/>
                    </a:cubicBezTo>
                    <a:cubicBezTo>
                      <a:pt x="222" y="1867"/>
                      <a:pt x="143" y="1602"/>
                      <a:pt x="115" y="1349"/>
                    </a:cubicBezTo>
                    <a:cubicBezTo>
                      <a:pt x="87" y="1096"/>
                      <a:pt x="95" y="771"/>
                      <a:pt x="96" y="552"/>
                    </a:cubicBezTo>
                    <a:cubicBezTo>
                      <a:pt x="97" y="333"/>
                      <a:pt x="123" y="64"/>
                      <a:pt x="121" y="32"/>
                    </a:cubicBezTo>
                    <a:cubicBezTo>
                      <a:pt x="119" y="0"/>
                      <a:pt x="97" y="257"/>
                      <a:pt x="83" y="361"/>
                    </a:cubicBezTo>
                    <a:cubicBezTo>
                      <a:pt x="69" y="465"/>
                      <a:pt x="52" y="516"/>
                      <a:pt x="39" y="6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C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5" name="Freeform 346"/>
              <p:cNvSpPr>
                <a:spLocks noChangeAspect="1"/>
              </p:cNvSpPr>
              <p:nvPr/>
            </p:nvSpPr>
            <p:spPr bwMode="auto">
              <a:xfrm>
                <a:off x="5014" y="621"/>
                <a:ext cx="142" cy="1286"/>
              </a:xfrm>
              <a:custGeom>
                <a:avLst/>
                <a:gdLst/>
                <a:ahLst/>
                <a:cxnLst>
                  <a:cxn ang="0">
                    <a:pos x="356" y="3241"/>
                  </a:cxn>
                  <a:cxn ang="0">
                    <a:pos x="311" y="2746"/>
                  </a:cxn>
                  <a:cxn ang="0">
                    <a:pos x="229" y="1772"/>
                  </a:cxn>
                  <a:cxn ang="0">
                    <a:pos x="108" y="848"/>
                  </a:cxn>
                  <a:cxn ang="0">
                    <a:pos x="6" y="3"/>
                  </a:cxn>
                  <a:cxn ang="0">
                    <a:pos x="70" y="829"/>
                  </a:cxn>
                  <a:cxn ang="0">
                    <a:pos x="134" y="1810"/>
                  </a:cxn>
                  <a:cxn ang="0">
                    <a:pos x="286" y="2740"/>
                  </a:cxn>
                  <a:cxn ang="0">
                    <a:pos x="356" y="3241"/>
                  </a:cxn>
                </a:cxnLst>
                <a:rect l="0" t="0" r="r" b="b"/>
                <a:pathLst>
                  <a:path w="360" h="3242">
                    <a:moveTo>
                      <a:pt x="356" y="3241"/>
                    </a:moveTo>
                    <a:cubicBezTo>
                      <a:pt x="360" y="3242"/>
                      <a:pt x="332" y="2991"/>
                      <a:pt x="311" y="2746"/>
                    </a:cubicBezTo>
                    <a:cubicBezTo>
                      <a:pt x="290" y="2501"/>
                      <a:pt x="263" y="2088"/>
                      <a:pt x="229" y="1772"/>
                    </a:cubicBezTo>
                    <a:cubicBezTo>
                      <a:pt x="195" y="1456"/>
                      <a:pt x="145" y="1143"/>
                      <a:pt x="108" y="848"/>
                    </a:cubicBezTo>
                    <a:cubicBezTo>
                      <a:pt x="71" y="553"/>
                      <a:pt x="12" y="6"/>
                      <a:pt x="6" y="3"/>
                    </a:cubicBezTo>
                    <a:cubicBezTo>
                      <a:pt x="0" y="0"/>
                      <a:pt x="49" y="528"/>
                      <a:pt x="70" y="829"/>
                    </a:cubicBezTo>
                    <a:cubicBezTo>
                      <a:pt x="91" y="1130"/>
                      <a:pt x="98" y="1492"/>
                      <a:pt x="134" y="1810"/>
                    </a:cubicBezTo>
                    <a:cubicBezTo>
                      <a:pt x="170" y="2128"/>
                      <a:pt x="249" y="2502"/>
                      <a:pt x="286" y="2740"/>
                    </a:cubicBezTo>
                    <a:cubicBezTo>
                      <a:pt x="323" y="2978"/>
                      <a:pt x="342" y="3137"/>
                      <a:pt x="356" y="324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6" name="Freeform 347"/>
              <p:cNvSpPr>
                <a:spLocks noChangeAspect="1"/>
              </p:cNvSpPr>
              <p:nvPr/>
            </p:nvSpPr>
            <p:spPr bwMode="auto">
              <a:xfrm>
                <a:off x="5061" y="781"/>
                <a:ext cx="135" cy="1056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864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7" name="Freeform 348"/>
              <p:cNvSpPr>
                <a:spLocks noChangeAspect="1"/>
              </p:cNvSpPr>
              <p:nvPr/>
            </p:nvSpPr>
            <p:spPr bwMode="auto">
              <a:xfrm>
                <a:off x="5028" y="801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8" name="Freeform 349"/>
              <p:cNvSpPr>
                <a:spLocks noChangeAspect="1"/>
              </p:cNvSpPr>
              <p:nvPr/>
            </p:nvSpPr>
            <p:spPr bwMode="auto">
              <a:xfrm>
                <a:off x="5066" y="623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79" name="Freeform 350"/>
              <p:cNvSpPr>
                <a:spLocks noChangeAspect="1"/>
              </p:cNvSpPr>
              <p:nvPr/>
            </p:nvSpPr>
            <p:spPr bwMode="auto">
              <a:xfrm>
                <a:off x="5051" y="615"/>
                <a:ext cx="143" cy="1286"/>
              </a:xfrm>
              <a:custGeom>
                <a:avLst/>
                <a:gdLst/>
                <a:ahLst/>
                <a:cxnLst>
                  <a:cxn ang="0">
                    <a:pos x="353" y="3240"/>
                  </a:cxn>
                  <a:cxn ang="0">
                    <a:pos x="305" y="2737"/>
                  </a:cxn>
                  <a:cxn ang="0">
                    <a:pos x="223" y="1743"/>
                  </a:cxn>
                  <a:cxn ang="0">
                    <a:pos x="103" y="813"/>
                  </a:cxn>
                  <a:cxn ang="0">
                    <a:pos x="3" y="2"/>
                  </a:cxn>
                  <a:cxn ang="0">
                    <a:pos x="84" y="826"/>
                  </a:cxn>
                  <a:cxn ang="0">
                    <a:pos x="147" y="1743"/>
                  </a:cxn>
                  <a:cxn ang="0">
                    <a:pos x="280" y="2731"/>
                  </a:cxn>
                  <a:cxn ang="0">
                    <a:pos x="353" y="3240"/>
                  </a:cxn>
                </a:cxnLst>
                <a:rect l="0" t="0" r="r" b="b"/>
                <a:pathLst>
                  <a:path w="360" h="3240">
                    <a:moveTo>
                      <a:pt x="353" y="3240"/>
                    </a:moveTo>
                    <a:cubicBezTo>
                      <a:pt x="360" y="3240"/>
                      <a:pt x="327" y="2986"/>
                      <a:pt x="305" y="2737"/>
                    </a:cubicBezTo>
                    <a:cubicBezTo>
                      <a:pt x="283" y="2488"/>
                      <a:pt x="257" y="2064"/>
                      <a:pt x="223" y="1743"/>
                    </a:cubicBezTo>
                    <a:cubicBezTo>
                      <a:pt x="189" y="1422"/>
                      <a:pt x="140" y="1103"/>
                      <a:pt x="103" y="813"/>
                    </a:cubicBezTo>
                    <a:cubicBezTo>
                      <a:pt x="66" y="523"/>
                      <a:pt x="6" y="0"/>
                      <a:pt x="3" y="2"/>
                    </a:cubicBezTo>
                    <a:cubicBezTo>
                      <a:pt x="0" y="4"/>
                      <a:pt x="60" y="536"/>
                      <a:pt x="84" y="826"/>
                    </a:cubicBezTo>
                    <a:cubicBezTo>
                      <a:pt x="108" y="1116"/>
                      <a:pt x="114" y="1426"/>
                      <a:pt x="147" y="1743"/>
                    </a:cubicBezTo>
                    <a:cubicBezTo>
                      <a:pt x="180" y="2060"/>
                      <a:pt x="246" y="2482"/>
                      <a:pt x="280" y="2731"/>
                    </a:cubicBezTo>
                    <a:cubicBezTo>
                      <a:pt x="314" y="2980"/>
                      <a:pt x="338" y="3134"/>
                      <a:pt x="353" y="32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0" name="Freeform 351"/>
              <p:cNvSpPr>
                <a:spLocks noChangeAspect="1"/>
              </p:cNvSpPr>
              <p:nvPr/>
            </p:nvSpPr>
            <p:spPr bwMode="auto">
              <a:xfrm>
                <a:off x="5033" y="621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1" name="Freeform 352"/>
              <p:cNvSpPr>
                <a:spLocks noChangeAspect="1"/>
              </p:cNvSpPr>
              <p:nvPr/>
            </p:nvSpPr>
            <p:spPr bwMode="auto">
              <a:xfrm>
                <a:off x="5004" y="623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2" name="Freeform 353"/>
              <p:cNvSpPr>
                <a:spLocks noChangeAspect="1"/>
              </p:cNvSpPr>
              <p:nvPr/>
            </p:nvSpPr>
            <p:spPr bwMode="auto">
              <a:xfrm>
                <a:off x="5067" y="627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3" name="Freeform 354"/>
              <p:cNvSpPr>
                <a:spLocks noChangeAspect="1"/>
              </p:cNvSpPr>
              <p:nvPr/>
            </p:nvSpPr>
            <p:spPr bwMode="auto">
              <a:xfrm>
                <a:off x="5044" y="625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4" name="Freeform 355"/>
              <p:cNvSpPr>
                <a:spLocks noChangeAspect="1"/>
              </p:cNvSpPr>
              <p:nvPr/>
            </p:nvSpPr>
            <p:spPr bwMode="auto">
              <a:xfrm>
                <a:off x="5022" y="679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5" name="Freeform 356"/>
              <p:cNvSpPr>
                <a:spLocks noChangeAspect="1"/>
              </p:cNvSpPr>
              <p:nvPr/>
            </p:nvSpPr>
            <p:spPr bwMode="auto">
              <a:xfrm>
                <a:off x="5103" y="1729"/>
                <a:ext cx="126" cy="214"/>
              </a:xfrm>
              <a:custGeom>
                <a:avLst/>
                <a:gdLst/>
                <a:ahLst/>
                <a:cxnLst>
                  <a:cxn ang="0">
                    <a:pos x="5" y="56"/>
                  </a:cxn>
                  <a:cxn ang="0">
                    <a:pos x="93" y="385"/>
                  </a:cxn>
                  <a:cxn ang="0">
                    <a:pos x="99" y="493"/>
                  </a:cxn>
                  <a:cxn ang="0">
                    <a:pos x="207" y="537"/>
                  </a:cxn>
                  <a:cxn ang="0">
                    <a:pos x="308" y="474"/>
                  </a:cxn>
                  <a:cxn ang="0">
                    <a:pos x="264" y="373"/>
                  </a:cxn>
                  <a:cxn ang="0">
                    <a:pos x="258" y="44"/>
                  </a:cxn>
                  <a:cxn ang="0">
                    <a:pos x="151" y="107"/>
                  </a:cxn>
                  <a:cxn ang="0">
                    <a:pos x="5" y="56"/>
                  </a:cxn>
                </a:cxnLst>
                <a:rect l="0" t="0" r="r" b="b"/>
                <a:pathLst>
                  <a:path w="318" h="540">
                    <a:moveTo>
                      <a:pt x="5" y="56"/>
                    </a:moveTo>
                    <a:cubicBezTo>
                      <a:pt x="0" y="111"/>
                      <a:pt x="77" y="312"/>
                      <a:pt x="93" y="385"/>
                    </a:cubicBezTo>
                    <a:cubicBezTo>
                      <a:pt x="109" y="458"/>
                      <a:pt x="80" y="468"/>
                      <a:pt x="99" y="493"/>
                    </a:cubicBezTo>
                    <a:cubicBezTo>
                      <a:pt x="118" y="518"/>
                      <a:pt x="172" y="540"/>
                      <a:pt x="207" y="537"/>
                    </a:cubicBezTo>
                    <a:cubicBezTo>
                      <a:pt x="242" y="534"/>
                      <a:pt x="298" y="501"/>
                      <a:pt x="308" y="474"/>
                    </a:cubicBezTo>
                    <a:cubicBezTo>
                      <a:pt x="318" y="447"/>
                      <a:pt x="272" y="445"/>
                      <a:pt x="264" y="373"/>
                    </a:cubicBezTo>
                    <a:cubicBezTo>
                      <a:pt x="256" y="301"/>
                      <a:pt x="277" y="88"/>
                      <a:pt x="258" y="44"/>
                    </a:cubicBezTo>
                    <a:cubicBezTo>
                      <a:pt x="239" y="0"/>
                      <a:pt x="193" y="105"/>
                      <a:pt x="151" y="107"/>
                    </a:cubicBezTo>
                    <a:cubicBezTo>
                      <a:pt x="109" y="109"/>
                      <a:pt x="35" y="67"/>
                      <a:pt x="5" y="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alpha val="39000"/>
                    </a:srgbClr>
                  </a:gs>
                  <a:gs pos="100000">
                    <a:srgbClr val="FFFF66">
                      <a:gamma/>
                      <a:shade val="89020"/>
                      <a:invGamma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  <p:sp>
            <p:nvSpPr>
              <p:cNvPr id="986" name="Freeform 357"/>
              <p:cNvSpPr>
                <a:spLocks noChangeAspect="1"/>
              </p:cNvSpPr>
              <p:nvPr/>
            </p:nvSpPr>
            <p:spPr bwMode="auto">
              <a:xfrm>
                <a:off x="4996" y="583"/>
                <a:ext cx="108" cy="223"/>
              </a:xfrm>
              <a:custGeom>
                <a:avLst/>
                <a:gdLst/>
                <a:ahLst/>
                <a:cxnLst>
                  <a:cxn ang="0">
                    <a:pos x="84" y="6"/>
                  </a:cxn>
                  <a:cxn ang="0">
                    <a:pos x="179" y="38"/>
                  </a:cxn>
                  <a:cxn ang="0">
                    <a:pos x="193" y="139"/>
                  </a:cxn>
                  <a:cxn ang="0">
                    <a:pos x="204" y="234"/>
                  </a:cxn>
                  <a:cxn ang="0">
                    <a:pos x="262" y="494"/>
                  </a:cxn>
                  <a:cxn ang="0">
                    <a:pos x="136" y="468"/>
                  </a:cxn>
                  <a:cxn ang="0">
                    <a:pos x="28" y="519"/>
                  </a:cxn>
                  <a:cxn ang="0">
                    <a:pos x="34" y="202"/>
                  </a:cxn>
                  <a:cxn ang="0">
                    <a:pos x="8" y="76"/>
                  </a:cxn>
                  <a:cxn ang="0">
                    <a:pos x="84" y="6"/>
                  </a:cxn>
                </a:cxnLst>
                <a:rect l="0" t="0" r="r" b="b"/>
                <a:pathLst>
                  <a:path w="273" h="563">
                    <a:moveTo>
                      <a:pt x="84" y="6"/>
                    </a:moveTo>
                    <a:cubicBezTo>
                      <a:pt x="112" y="0"/>
                      <a:pt x="161" y="16"/>
                      <a:pt x="179" y="38"/>
                    </a:cubicBezTo>
                    <a:cubicBezTo>
                      <a:pt x="197" y="60"/>
                      <a:pt x="189" y="106"/>
                      <a:pt x="193" y="139"/>
                    </a:cubicBezTo>
                    <a:cubicBezTo>
                      <a:pt x="197" y="172"/>
                      <a:pt x="193" y="175"/>
                      <a:pt x="204" y="234"/>
                    </a:cubicBezTo>
                    <a:cubicBezTo>
                      <a:pt x="215" y="293"/>
                      <a:pt x="273" y="455"/>
                      <a:pt x="262" y="494"/>
                    </a:cubicBezTo>
                    <a:cubicBezTo>
                      <a:pt x="251" y="533"/>
                      <a:pt x="175" y="464"/>
                      <a:pt x="136" y="468"/>
                    </a:cubicBezTo>
                    <a:cubicBezTo>
                      <a:pt x="97" y="472"/>
                      <a:pt x="45" y="563"/>
                      <a:pt x="28" y="519"/>
                    </a:cubicBezTo>
                    <a:cubicBezTo>
                      <a:pt x="11" y="475"/>
                      <a:pt x="37" y="276"/>
                      <a:pt x="34" y="202"/>
                    </a:cubicBezTo>
                    <a:cubicBezTo>
                      <a:pt x="31" y="128"/>
                      <a:pt x="0" y="109"/>
                      <a:pt x="8" y="76"/>
                    </a:cubicBezTo>
                    <a:cubicBezTo>
                      <a:pt x="16" y="43"/>
                      <a:pt x="56" y="13"/>
                      <a:pt x="84" y="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gamma/>
                      <a:shade val="85882"/>
                      <a:invGamma/>
                    </a:srgbClr>
                  </a:gs>
                  <a:gs pos="100000">
                    <a:srgbClr val="FFFF66">
                      <a:alpha val="50000"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42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5497" y="105903"/>
            <a:ext cx="9081957" cy="1090850"/>
          </a:xfrm>
        </p:spPr>
        <p:txBody>
          <a:bodyPr/>
          <a:lstStyle/>
          <a:p>
            <a:r>
              <a:rPr lang="en-US" sz="2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personalized GEMs for 73 NAFLD subjects</a:t>
            </a:r>
            <a:br>
              <a:rPr lang="en-US" sz="2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unbalanced redox state and increased demand for </a:t>
            </a:r>
            <a:b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glutathione (GSH) and NAD</a:t>
            </a:r>
            <a:r>
              <a:rPr lang="en-US" sz="2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sp>
        <p:nvSpPr>
          <p:cNvPr id="116" name="Rounded Rectangle 5"/>
          <p:cNvSpPr/>
          <p:nvPr/>
        </p:nvSpPr>
        <p:spPr>
          <a:xfrm rot="5400000">
            <a:off x="2167687" y="418769"/>
            <a:ext cx="3827730" cy="6802726"/>
          </a:xfrm>
          <a:prstGeom prst="roundRect">
            <a:avLst>
              <a:gd name="adj" fmla="val 1879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Line 1695"/>
          <p:cNvSpPr>
            <a:spLocks noChangeShapeType="1"/>
          </p:cNvSpPr>
          <p:nvPr/>
        </p:nvSpPr>
        <p:spPr bwMode="auto">
          <a:xfrm rot="5400000" flipH="1" flipV="1">
            <a:off x="2469493" y="4499845"/>
            <a:ext cx="0" cy="104400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9" name="Freeform 433"/>
          <p:cNvSpPr>
            <a:spLocks noChangeAspect="1"/>
          </p:cNvSpPr>
          <p:nvPr/>
        </p:nvSpPr>
        <p:spPr bwMode="auto">
          <a:xfrm rot="5400000">
            <a:off x="4056151" y="2514449"/>
            <a:ext cx="1250014" cy="4959502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41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2" name="Rectangle 8"/>
          <p:cNvSpPr/>
          <p:nvPr/>
        </p:nvSpPr>
        <p:spPr>
          <a:xfrm>
            <a:off x="2149266" y="4412007"/>
            <a:ext cx="865921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NADH[m]</a:t>
            </a:r>
          </a:p>
        </p:txBody>
      </p:sp>
      <p:sp>
        <p:nvSpPr>
          <p:cNvPr id="128" name="Rectangle 9"/>
          <p:cNvSpPr/>
          <p:nvPr/>
        </p:nvSpPr>
        <p:spPr>
          <a:xfrm>
            <a:off x="2158910" y="5383572"/>
            <a:ext cx="845083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NAD+[m]</a:t>
            </a:r>
          </a:p>
        </p:txBody>
      </p:sp>
      <p:sp>
        <p:nvSpPr>
          <p:cNvPr id="129" name="Rectangle 10"/>
          <p:cNvSpPr/>
          <p:nvPr/>
        </p:nvSpPr>
        <p:spPr>
          <a:xfrm>
            <a:off x="2977222" y="5156527"/>
            <a:ext cx="968514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NADPH[m]</a:t>
            </a:r>
          </a:p>
        </p:txBody>
      </p:sp>
      <p:sp>
        <p:nvSpPr>
          <p:cNvPr id="130" name="Line 1695"/>
          <p:cNvSpPr>
            <a:spLocks noChangeShapeType="1"/>
          </p:cNvSpPr>
          <p:nvPr/>
        </p:nvSpPr>
        <p:spPr bwMode="auto">
          <a:xfrm rot="5400000">
            <a:off x="2200903" y="5052800"/>
            <a:ext cx="7560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1" name="TextBox 12"/>
          <p:cNvSpPr txBox="1"/>
          <p:nvPr/>
        </p:nvSpPr>
        <p:spPr>
          <a:xfrm>
            <a:off x="2140373" y="4715152"/>
            <a:ext cx="504000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NNT</a:t>
            </a:r>
            <a:endParaRPr kumimoji="0" lang="sv-SE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2" name="Arc 13"/>
          <p:cNvSpPr/>
          <p:nvPr/>
        </p:nvSpPr>
        <p:spPr>
          <a:xfrm rot="5400000" flipH="1" flipV="1">
            <a:off x="2754432" y="4627982"/>
            <a:ext cx="504057" cy="858427"/>
          </a:xfrm>
          <a:prstGeom prst="arc">
            <a:avLst>
              <a:gd name="adj1" fmla="val 9908805"/>
              <a:gd name="adj2" fmla="val 920036"/>
            </a:avLst>
          </a:prstGeom>
          <a:ln w="127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" name="Rounded Rectangle 14"/>
          <p:cNvSpPr/>
          <p:nvPr/>
        </p:nvSpPr>
        <p:spPr>
          <a:xfrm>
            <a:off x="2327831" y="4947075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4" name="Rounded Rectangle 15"/>
          <p:cNvSpPr/>
          <p:nvPr/>
        </p:nvSpPr>
        <p:spPr>
          <a:xfrm rot="5400000">
            <a:off x="4055516" y="2471538"/>
            <a:ext cx="1233382" cy="5121422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5" name="Rectangle 16"/>
          <p:cNvSpPr/>
          <p:nvPr/>
        </p:nvSpPr>
        <p:spPr>
          <a:xfrm>
            <a:off x="2991894" y="4673776"/>
            <a:ext cx="947675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NADP+[m]</a:t>
            </a:r>
          </a:p>
        </p:txBody>
      </p:sp>
      <p:sp>
        <p:nvSpPr>
          <p:cNvPr id="136" name="Arc 17"/>
          <p:cNvSpPr/>
          <p:nvPr/>
        </p:nvSpPr>
        <p:spPr>
          <a:xfrm rot="5400000" flipH="1">
            <a:off x="3677102" y="4745780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7" name="Arc 18"/>
          <p:cNvSpPr/>
          <p:nvPr/>
        </p:nvSpPr>
        <p:spPr>
          <a:xfrm rot="5400000" flipH="1" flipV="1">
            <a:off x="4375650" y="4704637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noFill/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" name="Rectangle 19"/>
          <p:cNvSpPr/>
          <p:nvPr/>
        </p:nvSpPr>
        <p:spPr>
          <a:xfrm>
            <a:off x="4666860" y="5221844"/>
            <a:ext cx="570970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GSSG[m]</a:t>
            </a:r>
          </a:p>
        </p:txBody>
      </p:sp>
      <p:sp>
        <p:nvSpPr>
          <p:cNvPr id="139" name="Rectangle 20"/>
          <p:cNvSpPr/>
          <p:nvPr/>
        </p:nvSpPr>
        <p:spPr>
          <a:xfrm>
            <a:off x="4643388" y="4727119"/>
            <a:ext cx="580588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 GSH[m]</a:t>
            </a:r>
          </a:p>
        </p:txBody>
      </p:sp>
      <p:sp>
        <p:nvSpPr>
          <p:cNvPr id="140" name="Arc 21"/>
          <p:cNvSpPr/>
          <p:nvPr/>
        </p:nvSpPr>
        <p:spPr>
          <a:xfrm rot="5400000" flipH="1">
            <a:off x="5007931" y="4736450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1" name="Arc 22"/>
          <p:cNvSpPr/>
          <p:nvPr/>
        </p:nvSpPr>
        <p:spPr>
          <a:xfrm rot="5400000" flipH="1" flipV="1">
            <a:off x="5706477" y="4695307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" name="Rectangle 23"/>
          <p:cNvSpPr/>
          <p:nvPr/>
        </p:nvSpPr>
        <p:spPr>
          <a:xfrm>
            <a:off x="5989325" y="4727119"/>
            <a:ext cx="545322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H2O2[m]</a:t>
            </a:r>
          </a:p>
        </p:txBody>
      </p:sp>
      <p:sp>
        <p:nvSpPr>
          <p:cNvPr id="143" name="Rectangle 24"/>
          <p:cNvSpPr/>
          <p:nvPr/>
        </p:nvSpPr>
        <p:spPr>
          <a:xfrm>
            <a:off x="5933861" y="5212513"/>
            <a:ext cx="570970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 H2O[m]</a:t>
            </a:r>
          </a:p>
        </p:txBody>
      </p:sp>
      <p:sp>
        <p:nvSpPr>
          <p:cNvPr id="144" name="TextBox 25"/>
          <p:cNvSpPr txBox="1"/>
          <p:nvPr/>
        </p:nvSpPr>
        <p:spPr>
          <a:xfrm>
            <a:off x="3554926" y="4890171"/>
            <a:ext cx="561924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GSR</a:t>
            </a:r>
            <a:endParaRPr kumimoji="0" lang="sv-SE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5" name="Rounded Rectangle 26"/>
          <p:cNvSpPr/>
          <p:nvPr/>
        </p:nvSpPr>
        <p:spPr>
          <a:xfrm>
            <a:off x="4041926" y="4962952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TextBox 27"/>
          <p:cNvSpPr txBox="1"/>
          <p:nvPr/>
        </p:nvSpPr>
        <p:spPr>
          <a:xfrm>
            <a:off x="3933039" y="4943143"/>
            <a:ext cx="720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MMR_3870</a:t>
            </a: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" name="Rounded Rectangle 28"/>
          <p:cNvSpPr/>
          <p:nvPr/>
        </p:nvSpPr>
        <p:spPr>
          <a:xfrm>
            <a:off x="5347481" y="4962899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" name="TextBox 29"/>
          <p:cNvSpPr txBox="1"/>
          <p:nvPr/>
        </p:nvSpPr>
        <p:spPr>
          <a:xfrm>
            <a:off x="5238594" y="4943090"/>
            <a:ext cx="720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MMR_4121</a:t>
            </a: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" name="TextBox 30"/>
          <p:cNvSpPr txBox="1"/>
          <p:nvPr/>
        </p:nvSpPr>
        <p:spPr>
          <a:xfrm>
            <a:off x="2218944" y="4927265"/>
            <a:ext cx="720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MMR_4271</a:t>
            </a:r>
            <a:endParaRPr kumimoji="0" lang="sv-SE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" name="Rectangle 31"/>
          <p:cNvSpPr/>
          <p:nvPr/>
        </p:nvSpPr>
        <p:spPr>
          <a:xfrm>
            <a:off x="2928223" y="4887161"/>
            <a:ext cx="599823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H+[m]</a:t>
            </a:r>
          </a:p>
        </p:txBody>
      </p:sp>
      <p:sp>
        <p:nvSpPr>
          <p:cNvPr id="151" name="Rectangle 32"/>
          <p:cNvSpPr/>
          <p:nvPr/>
        </p:nvSpPr>
        <p:spPr>
          <a:xfrm>
            <a:off x="1472288" y="4868499"/>
            <a:ext cx="548528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H+[c]</a:t>
            </a:r>
          </a:p>
        </p:txBody>
      </p:sp>
      <p:sp>
        <p:nvSpPr>
          <p:cNvPr id="152" name="Line 1695"/>
          <p:cNvSpPr>
            <a:spLocks noChangeShapeType="1"/>
          </p:cNvSpPr>
          <p:nvPr/>
        </p:nvSpPr>
        <p:spPr bwMode="auto">
          <a:xfrm rot="16200000">
            <a:off x="6071607" y="5057682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3" name="Arc 34"/>
          <p:cNvSpPr/>
          <p:nvPr/>
        </p:nvSpPr>
        <p:spPr>
          <a:xfrm rot="5400000" flipH="1" flipV="1">
            <a:off x="6482670" y="4559550"/>
            <a:ext cx="384549" cy="858427"/>
          </a:xfrm>
          <a:prstGeom prst="arc">
            <a:avLst>
              <a:gd name="adj1" fmla="val 9908805"/>
              <a:gd name="adj2" fmla="val 1607077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4" name="Rectangle 35"/>
          <p:cNvSpPr/>
          <p:nvPr/>
        </p:nvSpPr>
        <p:spPr>
          <a:xfrm>
            <a:off x="6683166" y="5084648"/>
            <a:ext cx="431508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O2[m]</a:t>
            </a:r>
          </a:p>
        </p:txBody>
      </p:sp>
      <p:sp>
        <p:nvSpPr>
          <p:cNvPr id="155" name="TextBox 36"/>
          <p:cNvSpPr txBox="1"/>
          <p:nvPr/>
        </p:nvSpPr>
        <p:spPr>
          <a:xfrm>
            <a:off x="6245481" y="4940507"/>
            <a:ext cx="504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CAT</a:t>
            </a:r>
            <a:endParaRPr kumimoji="0" lang="sv-SE" sz="7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6" name="Straight Arrow Connector 37"/>
          <p:cNvCxnSpPr/>
          <p:nvPr/>
        </p:nvCxnSpPr>
        <p:spPr>
          <a:xfrm>
            <a:off x="4887232" y="3908629"/>
            <a:ext cx="0" cy="79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Line 1695"/>
          <p:cNvSpPr>
            <a:spLocks noChangeShapeType="1"/>
          </p:cNvSpPr>
          <p:nvPr/>
        </p:nvSpPr>
        <p:spPr bwMode="auto">
          <a:xfrm rot="5400000" flipV="1">
            <a:off x="1652493" y="3653429"/>
            <a:ext cx="0" cy="36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8" name="Rectangle 39"/>
          <p:cNvSpPr/>
          <p:nvPr/>
        </p:nvSpPr>
        <p:spPr>
          <a:xfrm>
            <a:off x="752503" y="3725429"/>
            <a:ext cx="763330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Glutamine[c]</a:t>
            </a:r>
          </a:p>
        </p:txBody>
      </p:sp>
      <p:sp>
        <p:nvSpPr>
          <p:cNvPr id="159" name="Rectangle 40"/>
          <p:cNvSpPr/>
          <p:nvPr/>
        </p:nvSpPr>
        <p:spPr>
          <a:xfrm>
            <a:off x="1760503" y="3725429"/>
            <a:ext cx="769742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Glutamate[c]</a:t>
            </a:r>
          </a:p>
        </p:txBody>
      </p:sp>
      <p:sp>
        <p:nvSpPr>
          <p:cNvPr id="160" name="Arc 41"/>
          <p:cNvSpPr/>
          <p:nvPr/>
        </p:nvSpPr>
        <p:spPr>
          <a:xfrm rot="10800000">
            <a:off x="2516453" y="3329499"/>
            <a:ext cx="540000" cy="503976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" name="Line 1695"/>
          <p:cNvSpPr>
            <a:spLocks noChangeShapeType="1"/>
          </p:cNvSpPr>
          <p:nvPr/>
        </p:nvSpPr>
        <p:spPr bwMode="auto">
          <a:xfrm rot="5400000" flipV="1">
            <a:off x="2768493" y="3545429"/>
            <a:ext cx="0" cy="57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Rectangle 43"/>
          <p:cNvSpPr/>
          <p:nvPr/>
        </p:nvSpPr>
        <p:spPr>
          <a:xfrm>
            <a:off x="2048504" y="4193430"/>
            <a:ext cx="694401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Cysteine[c]</a:t>
            </a:r>
          </a:p>
        </p:txBody>
      </p:sp>
      <p:sp>
        <p:nvSpPr>
          <p:cNvPr id="163" name="Arc 44"/>
          <p:cNvSpPr/>
          <p:nvPr/>
        </p:nvSpPr>
        <p:spPr>
          <a:xfrm rot="10800000" flipV="1">
            <a:off x="2408382" y="3831305"/>
            <a:ext cx="720000" cy="864000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4" name="Line 1695"/>
          <p:cNvSpPr>
            <a:spLocks noChangeShapeType="1"/>
          </p:cNvSpPr>
          <p:nvPr/>
        </p:nvSpPr>
        <p:spPr bwMode="auto">
          <a:xfrm rot="5400000" flipV="1">
            <a:off x="4316469" y="3473429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Rectangle 46"/>
          <p:cNvSpPr/>
          <p:nvPr/>
        </p:nvSpPr>
        <p:spPr>
          <a:xfrm>
            <a:off x="3504401" y="3400755"/>
            <a:ext cx="801801" cy="246213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Glycine[c]</a:t>
            </a:r>
          </a:p>
        </p:txBody>
      </p:sp>
      <p:sp>
        <p:nvSpPr>
          <p:cNvPr id="166" name="Rectangle 47"/>
          <p:cNvSpPr/>
          <p:nvPr/>
        </p:nvSpPr>
        <p:spPr>
          <a:xfrm>
            <a:off x="4610526" y="3715905"/>
            <a:ext cx="619060" cy="246213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GSH[c]</a:t>
            </a:r>
          </a:p>
        </p:txBody>
      </p:sp>
      <p:sp>
        <p:nvSpPr>
          <p:cNvPr id="167" name="Rectangle 48"/>
          <p:cNvSpPr/>
          <p:nvPr/>
        </p:nvSpPr>
        <p:spPr>
          <a:xfrm>
            <a:off x="3014414" y="3680913"/>
            <a:ext cx="978132" cy="33854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gamma-glutamyl-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cysteine[c]</a:t>
            </a:r>
          </a:p>
        </p:txBody>
      </p:sp>
      <p:sp>
        <p:nvSpPr>
          <p:cNvPr id="168" name="Rectangle 49"/>
          <p:cNvSpPr/>
          <p:nvPr/>
        </p:nvSpPr>
        <p:spPr>
          <a:xfrm>
            <a:off x="2281628" y="3464017"/>
            <a:ext cx="494025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ATP[c]</a:t>
            </a:r>
          </a:p>
        </p:txBody>
      </p:sp>
      <p:sp>
        <p:nvSpPr>
          <p:cNvPr id="169" name="Rectangle 50"/>
          <p:cNvSpPr/>
          <p:nvPr/>
        </p:nvSpPr>
        <p:spPr>
          <a:xfrm>
            <a:off x="2813352" y="3320018"/>
            <a:ext cx="505246" cy="33854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ADP[c]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Pi</a:t>
            </a:r>
            <a:endParaRPr kumimoji="0" lang="sv-SE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0" name="Arc 51"/>
          <p:cNvSpPr/>
          <p:nvPr/>
        </p:nvSpPr>
        <p:spPr>
          <a:xfrm rot="10800000" flipV="1">
            <a:off x="4011632" y="3834313"/>
            <a:ext cx="540000" cy="409370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1" name="Rectangle 52"/>
          <p:cNvSpPr/>
          <p:nvPr/>
        </p:nvSpPr>
        <p:spPr>
          <a:xfrm>
            <a:off x="3747354" y="3978367"/>
            <a:ext cx="494025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ATP[c]</a:t>
            </a:r>
          </a:p>
        </p:txBody>
      </p:sp>
      <p:sp>
        <p:nvSpPr>
          <p:cNvPr id="172" name="Rectangle 54"/>
          <p:cNvSpPr/>
          <p:nvPr/>
        </p:nvSpPr>
        <p:spPr>
          <a:xfrm>
            <a:off x="2552397" y="3843708"/>
            <a:ext cx="486010" cy="33854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GCLC</a:t>
            </a:r>
          </a:p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GCLM</a:t>
            </a:r>
          </a:p>
        </p:txBody>
      </p:sp>
      <p:sp>
        <p:nvSpPr>
          <p:cNvPr id="173" name="Rectangle 55"/>
          <p:cNvSpPr/>
          <p:nvPr/>
        </p:nvSpPr>
        <p:spPr>
          <a:xfrm>
            <a:off x="4087397" y="3863271"/>
            <a:ext cx="402654" cy="21543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GSS</a:t>
            </a:r>
          </a:p>
        </p:txBody>
      </p:sp>
      <p:sp>
        <p:nvSpPr>
          <p:cNvPr id="174" name="Arc 56"/>
          <p:cNvSpPr/>
          <p:nvPr/>
        </p:nvSpPr>
        <p:spPr>
          <a:xfrm rot="10800000">
            <a:off x="3946507" y="3281659"/>
            <a:ext cx="720000" cy="552743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rgbClr val="0000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5" name="Line 1695"/>
          <p:cNvSpPr>
            <a:spLocks noChangeShapeType="1"/>
          </p:cNvSpPr>
          <p:nvPr/>
        </p:nvSpPr>
        <p:spPr bwMode="auto">
          <a:xfrm rot="5400000" flipV="1">
            <a:off x="4592694" y="3178154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triangl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6" name="Rectangle 58"/>
          <p:cNvSpPr/>
          <p:nvPr/>
        </p:nvSpPr>
        <p:spPr>
          <a:xfrm>
            <a:off x="3831702" y="2007752"/>
            <a:ext cx="588602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glucose[c]</a:t>
            </a:r>
          </a:p>
        </p:txBody>
      </p:sp>
      <p:sp>
        <p:nvSpPr>
          <p:cNvPr id="177" name="Rectangle 59"/>
          <p:cNvSpPr/>
          <p:nvPr/>
        </p:nvSpPr>
        <p:spPr>
          <a:xfrm>
            <a:off x="4561760" y="2019296"/>
            <a:ext cx="1192935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3-phospho-D-glycerate[c]</a:t>
            </a:r>
          </a:p>
        </p:txBody>
      </p:sp>
      <p:sp>
        <p:nvSpPr>
          <p:cNvPr id="178" name="Rectangle 60"/>
          <p:cNvSpPr/>
          <p:nvPr/>
        </p:nvSpPr>
        <p:spPr>
          <a:xfrm>
            <a:off x="6686957" y="2027578"/>
            <a:ext cx="545322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lactate[c]</a:t>
            </a:r>
          </a:p>
        </p:txBody>
      </p:sp>
      <p:sp>
        <p:nvSpPr>
          <p:cNvPr id="179" name="Rectangle 61"/>
          <p:cNvSpPr/>
          <p:nvPr/>
        </p:nvSpPr>
        <p:spPr>
          <a:xfrm>
            <a:off x="5908813" y="2007419"/>
            <a:ext cx="625471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pyruvate[c]</a:t>
            </a:r>
          </a:p>
        </p:txBody>
      </p:sp>
      <p:sp>
        <p:nvSpPr>
          <p:cNvPr id="180" name="Rectangle 62"/>
          <p:cNvSpPr/>
          <p:nvPr/>
        </p:nvSpPr>
        <p:spPr>
          <a:xfrm>
            <a:off x="4518554" y="2464961"/>
            <a:ext cx="1287512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3-phosphonooxypyruvate[c]</a:t>
            </a:r>
          </a:p>
        </p:txBody>
      </p:sp>
      <p:sp>
        <p:nvSpPr>
          <p:cNvPr id="181" name="Line 1695"/>
          <p:cNvSpPr>
            <a:spLocks noChangeShapeType="1"/>
          </p:cNvSpPr>
          <p:nvPr/>
        </p:nvSpPr>
        <p:spPr bwMode="auto">
          <a:xfrm rot="5400000">
            <a:off x="4979406" y="2340960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2" name="Line 1695"/>
          <p:cNvSpPr>
            <a:spLocks noChangeShapeType="1"/>
          </p:cNvSpPr>
          <p:nvPr/>
        </p:nvSpPr>
        <p:spPr bwMode="auto">
          <a:xfrm rot="5400000">
            <a:off x="4979406" y="2782573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3" name="Line 1695"/>
          <p:cNvSpPr>
            <a:spLocks noChangeShapeType="1"/>
          </p:cNvSpPr>
          <p:nvPr/>
        </p:nvSpPr>
        <p:spPr bwMode="auto">
          <a:xfrm rot="5400000">
            <a:off x="4979406" y="3277104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66"/>
          <p:cNvSpPr/>
          <p:nvPr/>
        </p:nvSpPr>
        <p:spPr>
          <a:xfrm>
            <a:off x="4921078" y="3420116"/>
            <a:ext cx="667150" cy="246213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serine[c]</a:t>
            </a:r>
          </a:p>
        </p:txBody>
      </p:sp>
      <p:sp>
        <p:nvSpPr>
          <p:cNvPr id="185" name="Rectangle 67"/>
          <p:cNvSpPr/>
          <p:nvPr/>
        </p:nvSpPr>
        <p:spPr>
          <a:xfrm>
            <a:off x="4689993" y="2930918"/>
            <a:ext cx="947675" cy="200047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3-phosphoserine[c]</a:t>
            </a:r>
          </a:p>
        </p:txBody>
      </p:sp>
      <p:sp>
        <p:nvSpPr>
          <p:cNvPr id="186" name="Line 1695"/>
          <p:cNvSpPr>
            <a:spLocks noChangeShapeType="1"/>
          </p:cNvSpPr>
          <p:nvPr/>
        </p:nvSpPr>
        <p:spPr bwMode="auto">
          <a:xfrm>
            <a:off x="4342400" y="2115752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7" name="Line 1695"/>
          <p:cNvSpPr>
            <a:spLocks noChangeShapeType="1"/>
          </p:cNvSpPr>
          <p:nvPr/>
        </p:nvSpPr>
        <p:spPr bwMode="auto">
          <a:xfrm>
            <a:off x="5693190" y="2115752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8" name="Line 1695"/>
          <p:cNvSpPr>
            <a:spLocks noChangeShapeType="1"/>
          </p:cNvSpPr>
          <p:nvPr/>
        </p:nvSpPr>
        <p:spPr bwMode="auto">
          <a:xfrm>
            <a:off x="6465980" y="2115752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Rectangle 71"/>
          <p:cNvSpPr/>
          <p:nvPr/>
        </p:nvSpPr>
        <p:spPr>
          <a:xfrm>
            <a:off x="5218478" y="2119594"/>
            <a:ext cx="473186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NAD+[c]</a:t>
            </a:r>
          </a:p>
        </p:txBody>
      </p:sp>
      <p:sp>
        <p:nvSpPr>
          <p:cNvPr id="190" name="Rectangle 72"/>
          <p:cNvSpPr/>
          <p:nvPr/>
        </p:nvSpPr>
        <p:spPr>
          <a:xfrm>
            <a:off x="5337625" y="2371415"/>
            <a:ext cx="484408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NADH[c]</a:t>
            </a:r>
          </a:p>
        </p:txBody>
      </p:sp>
      <p:sp>
        <p:nvSpPr>
          <p:cNvPr id="191" name="Rectangle 73"/>
          <p:cNvSpPr/>
          <p:nvPr/>
        </p:nvSpPr>
        <p:spPr>
          <a:xfrm>
            <a:off x="5224223" y="2565363"/>
            <a:ext cx="604633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glutamate[c]</a:t>
            </a:r>
          </a:p>
        </p:txBody>
      </p:sp>
      <p:sp>
        <p:nvSpPr>
          <p:cNvPr id="192" name="Rectangle 74"/>
          <p:cNvSpPr/>
          <p:nvPr/>
        </p:nvSpPr>
        <p:spPr>
          <a:xfrm>
            <a:off x="5330149" y="2819630"/>
            <a:ext cx="426699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AKG[c]</a:t>
            </a:r>
          </a:p>
        </p:txBody>
      </p:sp>
      <p:sp>
        <p:nvSpPr>
          <p:cNvPr id="193" name="Rectangle 75"/>
          <p:cNvSpPr/>
          <p:nvPr/>
        </p:nvSpPr>
        <p:spPr>
          <a:xfrm>
            <a:off x="5223458" y="3020904"/>
            <a:ext cx="423494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H2O[c]</a:t>
            </a:r>
          </a:p>
        </p:txBody>
      </p:sp>
      <p:sp>
        <p:nvSpPr>
          <p:cNvPr id="194" name="Rectangle 76"/>
          <p:cNvSpPr/>
          <p:nvPr/>
        </p:nvSpPr>
        <p:spPr>
          <a:xfrm>
            <a:off x="5307405" y="3260131"/>
            <a:ext cx="333725" cy="18465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Pi[c]</a:t>
            </a:r>
          </a:p>
        </p:txBody>
      </p:sp>
      <p:sp>
        <p:nvSpPr>
          <p:cNvPr id="195" name="TextBox 77"/>
          <p:cNvSpPr txBox="1"/>
          <p:nvPr/>
        </p:nvSpPr>
        <p:spPr>
          <a:xfrm>
            <a:off x="4710367" y="2233246"/>
            <a:ext cx="504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PHGDH</a:t>
            </a:r>
          </a:p>
        </p:txBody>
      </p:sp>
      <p:sp>
        <p:nvSpPr>
          <p:cNvPr id="196" name="TextBox 78"/>
          <p:cNvSpPr txBox="1"/>
          <p:nvPr/>
        </p:nvSpPr>
        <p:spPr>
          <a:xfrm>
            <a:off x="4750191" y="2684067"/>
            <a:ext cx="468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PSAT1</a:t>
            </a:r>
          </a:p>
        </p:txBody>
      </p:sp>
      <p:sp>
        <p:nvSpPr>
          <p:cNvPr id="197" name="TextBox 79"/>
          <p:cNvSpPr txBox="1"/>
          <p:nvPr/>
        </p:nvSpPr>
        <p:spPr>
          <a:xfrm>
            <a:off x="4792145" y="3160754"/>
            <a:ext cx="432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PSPH</a:t>
            </a:r>
          </a:p>
        </p:txBody>
      </p:sp>
      <p:sp>
        <p:nvSpPr>
          <p:cNvPr id="198" name="TextBox 80"/>
          <p:cNvSpPr txBox="1"/>
          <p:nvPr/>
        </p:nvSpPr>
        <p:spPr>
          <a:xfrm>
            <a:off x="4325271" y="3332546"/>
            <a:ext cx="545622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SHMT1</a:t>
            </a:r>
          </a:p>
        </p:txBody>
      </p:sp>
      <p:sp>
        <p:nvSpPr>
          <p:cNvPr id="199" name="Freeform 433"/>
          <p:cNvSpPr>
            <a:spLocks/>
          </p:cNvSpPr>
          <p:nvPr/>
        </p:nvSpPr>
        <p:spPr bwMode="auto">
          <a:xfrm rot="5400000">
            <a:off x="6388098" y="2340146"/>
            <a:ext cx="648000" cy="684000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50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0" name="Rounded Rectangle 82"/>
          <p:cNvSpPr/>
          <p:nvPr/>
        </p:nvSpPr>
        <p:spPr>
          <a:xfrm rot="5400000">
            <a:off x="6351554" y="2288066"/>
            <a:ext cx="720080" cy="792000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1" name="Oval 83"/>
          <p:cNvSpPr/>
          <p:nvPr/>
        </p:nvSpPr>
        <p:spPr>
          <a:xfrm>
            <a:off x="6500466" y="2519578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2" name="Rectangle 84"/>
          <p:cNvSpPr/>
          <p:nvPr/>
        </p:nvSpPr>
        <p:spPr>
          <a:xfrm>
            <a:off x="6428458" y="2643122"/>
            <a:ext cx="576000" cy="184658"/>
          </a:xfrm>
          <a:prstGeom prst="rect">
            <a:avLst/>
          </a:prstGeom>
          <a:ln w="6350">
            <a:noFill/>
          </a:ln>
        </p:spPr>
        <p:txBody>
          <a:bodyPr wrap="squar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TCA Cycle</a:t>
            </a:r>
          </a:p>
        </p:txBody>
      </p:sp>
      <p:sp>
        <p:nvSpPr>
          <p:cNvPr id="203" name="Line 1695"/>
          <p:cNvSpPr>
            <a:spLocks noChangeShapeType="1"/>
          </p:cNvSpPr>
          <p:nvPr/>
        </p:nvSpPr>
        <p:spPr bwMode="auto">
          <a:xfrm>
            <a:off x="5693586" y="2913738"/>
            <a:ext cx="756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4" name="Line 1695"/>
          <p:cNvSpPr>
            <a:spLocks noChangeShapeType="1"/>
          </p:cNvSpPr>
          <p:nvPr/>
        </p:nvSpPr>
        <p:spPr bwMode="auto">
          <a:xfrm rot="5400000">
            <a:off x="6242930" y="2335226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5" name="Arc 87"/>
          <p:cNvSpPr/>
          <p:nvPr/>
        </p:nvSpPr>
        <p:spPr>
          <a:xfrm rot="5400000">
            <a:off x="5598022" y="2567382"/>
            <a:ext cx="243568" cy="423343"/>
          </a:xfrm>
          <a:prstGeom prst="arc">
            <a:avLst>
              <a:gd name="adj1" fmla="val 12080847"/>
              <a:gd name="adj2" fmla="val 0"/>
            </a:avLst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6" name="Arc 88"/>
          <p:cNvSpPr/>
          <p:nvPr/>
        </p:nvSpPr>
        <p:spPr>
          <a:xfrm rot="5400000" flipH="1" flipV="1">
            <a:off x="5261617" y="2559532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7" name="Arc 89"/>
          <p:cNvSpPr/>
          <p:nvPr/>
        </p:nvSpPr>
        <p:spPr>
          <a:xfrm rot="5400000" flipH="1" flipV="1">
            <a:off x="5258561" y="2109070"/>
            <a:ext cx="269617" cy="452444"/>
          </a:xfrm>
          <a:prstGeom prst="arc">
            <a:avLst>
              <a:gd name="adj1" fmla="val 10407497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8" name="Arc 90"/>
          <p:cNvSpPr/>
          <p:nvPr/>
        </p:nvSpPr>
        <p:spPr>
          <a:xfrm rot="5400000" flipH="1" flipV="1">
            <a:off x="5258561" y="3008995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" name="TextBox 91"/>
          <p:cNvSpPr txBox="1"/>
          <p:nvPr/>
        </p:nvSpPr>
        <p:spPr>
          <a:xfrm>
            <a:off x="5863042" y="2684067"/>
            <a:ext cx="504000" cy="20004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BCAT1</a:t>
            </a:r>
            <a:endParaRPr kumimoji="0" lang="sv-SE" sz="7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0" name="Down Arrow 92"/>
          <p:cNvSpPr/>
          <p:nvPr/>
        </p:nvSpPr>
        <p:spPr>
          <a:xfrm>
            <a:off x="4433024" y="2222180"/>
            <a:ext cx="160935" cy="90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" name="Down Arrow 93"/>
          <p:cNvSpPr/>
          <p:nvPr/>
        </p:nvSpPr>
        <p:spPr>
          <a:xfrm rot="16200000">
            <a:off x="2442123" y="2076607"/>
            <a:ext cx="160935" cy="234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2" name="TextBox 94"/>
          <p:cNvSpPr txBox="1"/>
          <p:nvPr/>
        </p:nvSpPr>
        <p:spPr>
          <a:xfrm>
            <a:off x="843542" y="2065618"/>
            <a:ext cx="1472540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Liver tissue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13" name="Rectangle 95"/>
          <p:cNvSpPr/>
          <p:nvPr/>
        </p:nvSpPr>
        <p:spPr>
          <a:xfrm>
            <a:off x="4270257" y="3967718"/>
            <a:ext cx="505246" cy="338546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ADP[c]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Pi</a:t>
            </a:r>
            <a:endParaRPr kumimoji="0" lang="sv-SE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4" name="Rectangle 100"/>
          <p:cNvSpPr/>
          <p:nvPr/>
        </p:nvSpPr>
        <p:spPr>
          <a:xfrm>
            <a:off x="703775" y="5399382"/>
            <a:ext cx="970117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Cytoplasm</a:t>
            </a:r>
          </a:p>
        </p:txBody>
      </p:sp>
      <p:sp>
        <p:nvSpPr>
          <p:cNvPr id="215" name="Rectangle 102"/>
          <p:cNvSpPr/>
          <p:nvPr/>
        </p:nvSpPr>
        <p:spPr>
          <a:xfrm>
            <a:off x="5991898" y="4419018"/>
            <a:ext cx="1152860" cy="276991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Mitochondria</a:t>
            </a:r>
          </a:p>
        </p:txBody>
      </p:sp>
      <p:sp>
        <p:nvSpPr>
          <p:cNvPr id="216" name="TextBox 103"/>
          <p:cNvSpPr txBox="1"/>
          <p:nvPr/>
        </p:nvSpPr>
        <p:spPr>
          <a:xfrm>
            <a:off x="1176069" y="5888474"/>
            <a:ext cx="5984841" cy="40010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Blue colour indicates down regulation of the genes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Tekstiruutu 89"/>
          <p:cNvSpPr txBox="1"/>
          <p:nvPr/>
        </p:nvSpPr>
        <p:spPr>
          <a:xfrm>
            <a:off x="3470028" y="2443689"/>
            <a:ext cx="736079" cy="24621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betaine</a:t>
            </a: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[c]</a:t>
            </a:r>
          </a:p>
        </p:txBody>
      </p:sp>
      <p:sp>
        <p:nvSpPr>
          <p:cNvPr id="220" name="Tekstiruutu 91"/>
          <p:cNvSpPr txBox="1"/>
          <p:nvPr/>
        </p:nvSpPr>
        <p:spPr>
          <a:xfrm>
            <a:off x="2450209" y="2724823"/>
            <a:ext cx="1186523" cy="24621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N-</a:t>
            </a:r>
            <a:r>
              <a:rPr kumimoji="0" lang="fi-FI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acetylglycine</a:t>
            </a: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[c]</a:t>
            </a:r>
          </a:p>
        </p:txBody>
      </p:sp>
      <p:sp>
        <p:nvSpPr>
          <p:cNvPr id="221" name="Line 1695"/>
          <p:cNvSpPr>
            <a:spLocks noChangeShapeType="1"/>
          </p:cNvSpPr>
          <p:nvPr/>
        </p:nvSpPr>
        <p:spPr bwMode="auto">
          <a:xfrm rot="5400000">
            <a:off x="3599927" y="3032920"/>
            <a:ext cx="648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lg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2" name="Line 1695"/>
          <p:cNvSpPr>
            <a:spLocks noChangeShapeType="1"/>
          </p:cNvSpPr>
          <p:nvPr/>
        </p:nvSpPr>
        <p:spPr bwMode="auto">
          <a:xfrm rot="5400000" flipV="1">
            <a:off x="3457915" y="2987031"/>
            <a:ext cx="497276" cy="250280"/>
          </a:xfrm>
          <a:prstGeom prst="line">
            <a:avLst/>
          </a:prstGeom>
          <a:noFill/>
          <a:ln w="12700">
            <a:solidFill>
              <a:srgbClr val="0000FF"/>
            </a:solidFill>
            <a:prstDash val="lg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4" name="Line 1695"/>
          <p:cNvSpPr>
            <a:spLocks noChangeShapeType="1"/>
          </p:cNvSpPr>
          <p:nvPr/>
        </p:nvSpPr>
        <p:spPr bwMode="auto">
          <a:xfrm rot="5400000" flipV="1">
            <a:off x="3131856" y="5386619"/>
            <a:ext cx="0" cy="2880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5" name="Rectangle 8"/>
          <p:cNvSpPr/>
          <p:nvPr/>
        </p:nvSpPr>
        <p:spPr>
          <a:xfrm>
            <a:off x="3241453" y="5384249"/>
            <a:ext cx="1228200" cy="292380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Fat oxidation</a:t>
            </a:r>
          </a:p>
        </p:txBody>
      </p:sp>
      <p:sp>
        <p:nvSpPr>
          <p:cNvPr id="6" name="Ellips 5"/>
          <p:cNvSpPr/>
          <p:nvPr/>
        </p:nvSpPr>
        <p:spPr>
          <a:xfrm>
            <a:off x="4622126" y="3627925"/>
            <a:ext cx="597946" cy="4253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07" name="Ellips 106"/>
          <p:cNvSpPr/>
          <p:nvPr/>
        </p:nvSpPr>
        <p:spPr>
          <a:xfrm>
            <a:off x="2142779" y="5298378"/>
            <a:ext cx="597946" cy="4253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5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96752"/>
            <a:ext cx="5301264" cy="53162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-28574" y="44625"/>
            <a:ext cx="9210675" cy="10908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 metabolomics indicated GSH deficiency </a:t>
            </a:r>
            <a:r>
              <a:rPr lang="en-US" sz="2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GSH precursor glycine and its associated </a:t>
            </a: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metabolites serine, betaine and </a:t>
            </a:r>
            <a:b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</a:t>
            </a:r>
            <a:r>
              <a:rPr lang="en-US" sz="1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acetylglycine</a:t>
            </a: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inversely correlated with disease severity</a:t>
            </a:r>
          </a:p>
        </p:txBody>
      </p:sp>
      <p:cxnSp>
        <p:nvCxnSpPr>
          <p:cNvPr id="4" name="Rak pil 3"/>
          <p:cNvCxnSpPr/>
          <p:nvPr/>
        </p:nvCxnSpPr>
        <p:spPr>
          <a:xfrm>
            <a:off x="1281402" y="3448050"/>
            <a:ext cx="468000" cy="0"/>
          </a:xfrm>
          <a:prstGeom prst="straightConnector1">
            <a:avLst/>
          </a:prstGeom>
          <a:ln w="41275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pil 9"/>
          <p:cNvCxnSpPr/>
          <p:nvPr/>
        </p:nvCxnSpPr>
        <p:spPr>
          <a:xfrm>
            <a:off x="1281401" y="3635499"/>
            <a:ext cx="468000" cy="0"/>
          </a:xfrm>
          <a:prstGeom prst="straightConnector1">
            <a:avLst/>
          </a:prstGeom>
          <a:ln w="41275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 10"/>
          <p:cNvCxnSpPr/>
          <p:nvPr/>
        </p:nvCxnSpPr>
        <p:spPr>
          <a:xfrm>
            <a:off x="1276637" y="3822948"/>
            <a:ext cx="468000" cy="0"/>
          </a:xfrm>
          <a:prstGeom prst="straightConnector1">
            <a:avLst/>
          </a:prstGeom>
          <a:ln w="41275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pil 11"/>
          <p:cNvCxnSpPr/>
          <p:nvPr/>
        </p:nvCxnSpPr>
        <p:spPr>
          <a:xfrm>
            <a:off x="1281399" y="4211563"/>
            <a:ext cx="468000" cy="0"/>
          </a:xfrm>
          <a:prstGeom prst="straightConnector1">
            <a:avLst/>
          </a:prstGeom>
          <a:ln w="41275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4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/>
          <p:cNvGrpSpPr/>
          <p:nvPr/>
        </p:nvGrpSpPr>
        <p:grpSpPr>
          <a:xfrm>
            <a:off x="680190" y="1906266"/>
            <a:ext cx="6802726" cy="3827730"/>
            <a:chOff x="680189" y="1906266"/>
            <a:chExt cx="6802726" cy="3827730"/>
          </a:xfrm>
        </p:grpSpPr>
        <p:sp>
          <p:nvSpPr>
            <p:cNvPr id="115" name="Rounded Rectangle 5"/>
            <p:cNvSpPr/>
            <p:nvPr/>
          </p:nvSpPr>
          <p:spPr>
            <a:xfrm rot="5400000">
              <a:off x="2167687" y="418768"/>
              <a:ext cx="3827730" cy="6802726"/>
            </a:xfrm>
            <a:prstGeom prst="roundRect">
              <a:avLst>
                <a:gd name="adj" fmla="val 1879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" name="Line 1695"/>
            <p:cNvSpPr>
              <a:spLocks noChangeShapeType="1"/>
            </p:cNvSpPr>
            <p:nvPr/>
          </p:nvSpPr>
          <p:spPr bwMode="auto">
            <a:xfrm rot="5400000" flipH="1" flipV="1">
              <a:off x="2469493" y="4499845"/>
              <a:ext cx="0" cy="104400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0" name="Freeform 433"/>
            <p:cNvSpPr>
              <a:spLocks noChangeAspect="1"/>
            </p:cNvSpPr>
            <p:nvPr/>
          </p:nvSpPr>
          <p:spPr bwMode="auto">
            <a:xfrm rot="5400000">
              <a:off x="4056151" y="2514449"/>
              <a:ext cx="1250014" cy="4959502"/>
            </a:xfrm>
            <a:custGeom>
              <a:avLst/>
              <a:gdLst/>
              <a:ahLst/>
              <a:cxnLst>
                <a:cxn ang="0">
                  <a:pos x="130" y="272"/>
                </a:cxn>
                <a:cxn ang="0">
                  <a:pos x="252" y="51"/>
                </a:cxn>
                <a:cxn ang="0">
                  <a:pos x="383" y="202"/>
                </a:cxn>
                <a:cxn ang="0">
                  <a:pos x="636" y="51"/>
                </a:cxn>
                <a:cxn ang="0">
                  <a:pos x="748" y="349"/>
                </a:cxn>
                <a:cxn ang="0">
                  <a:pos x="1078" y="38"/>
                </a:cxn>
                <a:cxn ang="0">
                  <a:pos x="1036" y="221"/>
                </a:cxn>
                <a:cxn ang="0">
                  <a:pos x="1286" y="83"/>
                </a:cxn>
                <a:cxn ang="0">
                  <a:pos x="837" y="387"/>
                </a:cxn>
                <a:cxn ang="0">
                  <a:pos x="1328" y="451"/>
                </a:cxn>
                <a:cxn ang="0">
                  <a:pos x="707" y="691"/>
                </a:cxn>
                <a:cxn ang="0">
                  <a:pos x="1292" y="755"/>
                </a:cxn>
                <a:cxn ang="0">
                  <a:pos x="723" y="1020"/>
                </a:cxn>
                <a:cxn ang="0">
                  <a:pos x="1280" y="1126"/>
                </a:cxn>
                <a:cxn ang="0">
                  <a:pos x="688" y="1372"/>
                </a:cxn>
                <a:cxn ang="0">
                  <a:pos x="1264" y="1388"/>
                </a:cxn>
                <a:cxn ang="0">
                  <a:pos x="905" y="1529"/>
                </a:cxn>
                <a:cxn ang="0">
                  <a:pos x="1292" y="1708"/>
                </a:cxn>
                <a:cxn ang="0">
                  <a:pos x="1081" y="2003"/>
                </a:cxn>
                <a:cxn ang="0">
                  <a:pos x="976" y="1833"/>
                </a:cxn>
                <a:cxn ang="0">
                  <a:pos x="739" y="2006"/>
                </a:cxn>
                <a:cxn ang="0">
                  <a:pos x="697" y="1628"/>
                </a:cxn>
                <a:cxn ang="0">
                  <a:pos x="412" y="2009"/>
                </a:cxn>
                <a:cxn ang="0">
                  <a:pos x="364" y="1814"/>
                </a:cxn>
                <a:cxn ang="0">
                  <a:pos x="124" y="1987"/>
                </a:cxn>
                <a:cxn ang="0">
                  <a:pos x="537" y="1692"/>
                </a:cxn>
                <a:cxn ang="0">
                  <a:pos x="140" y="1561"/>
                </a:cxn>
                <a:cxn ang="0">
                  <a:pos x="803" y="1264"/>
                </a:cxn>
                <a:cxn ang="0">
                  <a:pos x="144" y="1212"/>
                </a:cxn>
                <a:cxn ang="0">
                  <a:pos x="620" y="928"/>
                </a:cxn>
                <a:cxn ang="0">
                  <a:pos x="85" y="825"/>
                </a:cxn>
                <a:cxn ang="0">
                  <a:pos x="704" y="620"/>
                </a:cxn>
                <a:cxn ang="0">
                  <a:pos x="105" y="537"/>
                </a:cxn>
                <a:cxn ang="0">
                  <a:pos x="469" y="412"/>
                </a:cxn>
              </a:cxnLst>
              <a:rect l="0" t="0" r="r" b="b"/>
              <a:pathLst>
                <a:path w="1403" h="2066">
                  <a:moveTo>
                    <a:pt x="492" y="336"/>
                  </a:moveTo>
                  <a:cubicBezTo>
                    <a:pt x="436" y="313"/>
                    <a:pt x="190" y="317"/>
                    <a:pt x="130" y="272"/>
                  </a:cubicBezTo>
                  <a:cubicBezTo>
                    <a:pt x="70" y="227"/>
                    <a:pt x="110" y="101"/>
                    <a:pt x="130" y="64"/>
                  </a:cubicBezTo>
                  <a:cubicBezTo>
                    <a:pt x="150" y="27"/>
                    <a:pt x="221" y="29"/>
                    <a:pt x="252" y="51"/>
                  </a:cubicBezTo>
                  <a:cubicBezTo>
                    <a:pt x="283" y="73"/>
                    <a:pt x="297" y="170"/>
                    <a:pt x="319" y="195"/>
                  </a:cubicBezTo>
                  <a:cubicBezTo>
                    <a:pt x="341" y="220"/>
                    <a:pt x="369" y="226"/>
                    <a:pt x="383" y="202"/>
                  </a:cubicBezTo>
                  <a:cubicBezTo>
                    <a:pt x="397" y="178"/>
                    <a:pt x="364" y="73"/>
                    <a:pt x="406" y="48"/>
                  </a:cubicBezTo>
                  <a:cubicBezTo>
                    <a:pt x="448" y="23"/>
                    <a:pt x="598" y="0"/>
                    <a:pt x="636" y="51"/>
                  </a:cubicBezTo>
                  <a:cubicBezTo>
                    <a:pt x="674" y="102"/>
                    <a:pt x="614" y="302"/>
                    <a:pt x="633" y="352"/>
                  </a:cubicBezTo>
                  <a:cubicBezTo>
                    <a:pt x="652" y="402"/>
                    <a:pt x="714" y="399"/>
                    <a:pt x="748" y="349"/>
                  </a:cubicBezTo>
                  <a:cubicBezTo>
                    <a:pt x="782" y="299"/>
                    <a:pt x="782" y="106"/>
                    <a:pt x="837" y="54"/>
                  </a:cubicBezTo>
                  <a:cubicBezTo>
                    <a:pt x="892" y="2"/>
                    <a:pt x="1054" y="19"/>
                    <a:pt x="1078" y="38"/>
                  </a:cubicBezTo>
                  <a:cubicBezTo>
                    <a:pt x="1102" y="57"/>
                    <a:pt x="986" y="139"/>
                    <a:pt x="979" y="169"/>
                  </a:cubicBezTo>
                  <a:cubicBezTo>
                    <a:pt x="972" y="199"/>
                    <a:pt x="1004" y="232"/>
                    <a:pt x="1036" y="221"/>
                  </a:cubicBezTo>
                  <a:cubicBezTo>
                    <a:pt x="1068" y="210"/>
                    <a:pt x="1129" y="128"/>
                    <a:pt x="1171" y="105"/>
                  </a:cubicBezTo>
                  <a:cubicBezTo>
                    <a:pt x="1213" y="82"/>
                    <a:pt x="1263" y="52"/>
                    <a:pt x="1286" y="83"/>
                  </a:cubicBezTo>
                  <a:cubicBezTo>
                    <a:pt x="1309" y="114"/>
                    <a:pt x="1386" y="240"/>
                    <a:pt x="1311" y="291"/>
                  </a:cubicBezTo>
                  <a:cubicBezTo>
                    <a:pt x="1236" y="342"/>
                    <a:pt x="913" y="356"/>
                    <a:pt x="837" y="387"/>
                  </a:cubicBezTo>
                  <a:cubicBezTo>
                    <a:pt x="761" y="418"/>
                    <a:pt x="771" y="465"/>
                    <a:pt x="853" y="476"/>
                  </a:cubicBezTo>
                  <a:cubicBezTo>
                    <a:pt x="935" y="487"/>
                    <a:pt x="1255" y="428"/>
                    <a:pt x="1328" y="451"/>
                  </a:cubicBezTo>
                  <a:cubicBezTo>
                    <a:pt x="1401" y="474"/>
                    <a:pt x="1396" y="574"/>
                    <a:pt x="1292" y="614"/>
                  </a:cubicBezTo>
                  <a:cubicBezTo>
                    <a:pt x="1188" y="654"/>
                    <a:pt x="798" y="664"/>
                    <a:pt x="707" y="691"/>
                  </a:cubicBezTo>
                  <a:cubicBezTo>
                    <a:pt x="616" y="718"/>
                    <a:pt x="648" y="766"/>
                    <a:pt x="745" y="777"/>
                  </a:cubicBezTo>
                  <a:cubicBezTo>
                    <a:pt x="842" y="788"/>
                    <a:pt x="1198" y="729"/>
                    <a:pt x="1292" y="755"/>
                  </a:cubicBezTo>
                  <a:cubicBezTo>
                    <a:pt x="1386" y="781"/>
                    <a:pt x="1403" y="887"/>
                    <a:pt x="1308" y="931"/>
                  </a:cubicBezTo>
                  <a:cubicBezTo>
                    <a:pt x="1213" y="975"/>
                    <a:pt x="816" y="993"/>
                    <a:pt x="723" y="1020"/>
                  </a:cubicBezTo>
                  <a:cubicBezTo>
                    <a:pt x="630" y="1047"/>
                    <a:pt x="658" y="1073"/>
                    <a:pt x="751" y="1091"/>
                  </a:cubicBezTo>
                  <a:cubicBezTo>
                    <a:pt x="844" y="1109"/>
                    <a:pt x="1193" y="1094"/>
                    <a:pt x="1280" y="1126"/>
                  </a:cubicBezTo>
                  <a:cubicBezTo>
                    <a:pt x="1367" y="1158"/>
                    <a:pt x="1372" y="1245"/>
                    <a:pt x="1273" y="1286"/>
                  </a:cubicBezTo>
                  <a:cubicBezTo>
                    <a:pt x="1174" y="1327"/>
                    <a:pt x="807" y="1341"/>
                    <a:pt x="688" y="1372"/>
                  </a:cubicBezTo>
                  <a:cubicBezTo>
                    <a:pt x="569" y="1403"/>
                    <a:pt x="464" y="1469"/>
                    <a:pt x="560" y="1472"/>
                  </a:cubicBezTo>
                  <a:cubicBezTo>
                    <a:pt x="656" y="1475"/>
                    <a:pt x="1142" y="1375"/>
                    <a:pt x="1264" y="1388"/>
                  </a:cubicBezTo>
                  <a:cubicBezTo>
                    <a:pt x="1386" y="1401"/>
                    <a:pt x="1355" y="1528"/>
                    <a:pt x="1295" y="1552"/>
                  </a:cubicBezTo>
                  <a:cubicBezTo>
                    <a:pt x="1235" y="1576"/>
                    <a:pt x="975" y="1502"/>
                    <a:pt x="905" y="1529"/>
                  </a:cubicBezTo>
                  <a:cubicBezTo>
                    <a:pt x="835" y="1556"/>
                    <a:pt x="809" y="1682"/>
                    <a:pt x="873" y="1712"/>
                  </a:cubicBezTo>
                  <a:cubicBezTo>
                    <a:pt x="937" y="1742"/>
                    <a:pt x="1227" y="1664"/>
                    <a:pt x="1292" y="1708"/>
                  </a:cubicBezTo>
                  <a:cubicBezTo>
                    <a:pt x="1357" y="1752"/>
                    <a:pt x="1299" y="1928"/>
                    <a:pt x="1264" y="1977"/>
                  </a:cubicBezTo>
                  <a:cubicBezTo>
                    <a:pt x="1229" y="2026"/>
                    <a:pt x="1120" y="2029"/>
                    <a:pt x="1081" y="2003"/>
                  </a:cubicBezTo>
                  <a:cubicBezTo>
                    <a:pt x="1042" y="1977"/>
                    <a:pt x="1044" y="1848"/>
                    <a:pt x="1027" y="1820"/>
                  </a:cubicBezTo>
                  <a:cubicBezTo>
                    <a:pt x="1010" y="1792"/>
                    <a:pt x="986" y="1804"/>
                    <a:pt x="976" y="1833"/>
                  </a:cubicBezTo>
                  <a:cubicBezTo>
                    <a:pt x="966" y="1862"/>
                    <a:pt x="1008" y="1967"/>
                    <a:pt x="969" y="1996"/>
                  </a:cubicBezTo>
                  <a:cubicBezTo>
                    <a:pt x="930" y="2025"/>
                    <a:pt x="776" y="2053"/>
                    <a:pt x="739" y="2006"/>
                  </a:cubicBezTo>
                  <a:cubicBezTo>
                    <a:pt x="702" y="1959"/>
                    <a:pt x="755" y="1775"/>
                    <a:pt x="748" y="1712"/>
                  </a:cubicBezTo>
                  <a:cubicBezTo>
                    <a:pt x="741" y="1649"/>
                    <a:pt x="719" y="1580"/>
                    <a:pt x="697" y="1628"/>
                  </a:cubicBezTo>
                  <a:cubicBezTo>
                    <a:pt x="675" y="1676"/>
                    <a:pt x="661" y="1940"/>
                    <a:pt x="614" y="2003"/>
                  </a:cubicBezTo>
                  <a:cubicBezTo>
                    <a:pt x="567" y="2066"/>
                    <a:pt x="446" y="2039"/>
                    <a:pt x="412" y="2009"/>
                  </a:cubicBezTo>
                  <a:cubicBezTo>
                    <a:pt x="378" y="1979"/>
                    <a:pt x="420" y="1856"/>
                    <a:pt x="412" y="1824"/>
                  </a:cubicBezTo>
                  <a:cubicBezTo>
                    <a:pt x="404" y="1792"/>
                    <a:pt x="381" y="1782"/>
                    <a:pt x="364" y="1814"/>
                  </a:cubicBezTo>
                  <a:cubicBezTo>
                    <a:pt x="347" y="1846"/>
                    <a:pt x="350" y="1987"/>
                    <a:pt x="310" y="2016"/>
                  </a:cubicBezTo>
                  <a:cubicBezTo>
                    <a:pt x="270" y="2045"/>
                    <a:pt x="158" y="2035"/>
                    <a:pt x="124" y="1987"/>
                  </a:cubicBezTo>
                  <a:cubicBezTo>
                    <a:pt x="90" y="1939"/>
                    <a:pt x="36" y="1780"/>
                    <a:pt x="105" y="1731"/>
                  </a:cubicBezTo>
                  <a:cubicBezTo>
                    <a:pt x="174" y="1682"/>
                    <a:pt x="454" y="1721"/>
                    <a:pt x="537" y="1692"/>
                  </a:cubicBezTo>
                  <a:cubicBezTo>
                    <a:pt x="620" y="1663"/>
                    <a:pt x="667" y="1580"/>
                    <a:pt x="601" y="1558"/>
                  </a:cubicBezTo>
                  <a:cubicBezTo>
                    <a:pt x="535" y="1536"/>
                    <a:pt x="220" y="1603"/>
                    <a:pt x="140" y="1561"/>
                  </a:cubicBezTo>
                  <a:cubicBezTo>
                    <a:pt x="60" y="1519"/>
                    <a:pt x="8" y="1358"/>
                    <a:pt x="118" y="1308"/>
                  </a:cubicBezTo>
                  <a:cubicBezTo>
                    <a:pt x="228" y="1258"/>
                    <a:pt x="701" y="1289"/>
                    <a:pt x="803" y="1264"/>
                  </a:cubicBezTo>
                  <a:cubicBezTo>
                    <a:pt x="905" y="1239"/>
                    <a:pt x="839" y="1167"/>
                    <a:pt x="729" y="1158"/>
                  </a:cubicBezTo>
                  <a:cubicBezTo>
                    <a:pt x="619" y="1149"/>
                    <a:pt x="252" y="1245"/>
                    <a:pt x="144" y="1212"/>
                  </a:cubicBezTo>
                  <a:cubicBezTo>
                    <a:pt x="36" y="1179"/>
                    <a:pt x="4" y="1007"/>
                    <a:pt x="83" y="960"/>
                  </a:cubicBezTo>
                  <a:cubicBezTo>
                    <a:pt x="162" y="913"/>
                    <a:pt x="529" y="951"/>
                    <a:pt x="620" y="928"/>
                  </a:cubicBezTo>
                  <a:cubicBezTo>
                    <a:pt x="711" y="905"/>
                    <a:pt x="718" y="836"/>
                    <a:pt x="629" y="819"/>
                  </a:cubicBezTo>
                  <a:cubicBezTo>
                    <a:pt x="540" y="802"/>
                    <a:pt x="170" y="853"/>
                    <a:pt x="85" y="825"/>
                  </a:cubicBezTo>
                  <a:cubicBezTo>
                    <a:pt x="0" y="797"/>
                    <a:pt x="18" y="683"/>
                    <a:pt x="121" y="649"/>
                  </a:cubicBezTo>
                  <a:cubicBezTo>
                    <a:pt x="224" y="615"/>
                    <a:pt x="629" y="641"/>
                    <a:pt x="704" y="620"/>
                  </a:cubicBezTo>
                  <a:cubicBezTo>
                    <a:pt x="779" y="599"/>
                    <a:pt x="669" y="535"/>
                    <a:pt x="569" y="521"/>
                  </a:cubicBezTo>
                  <a:cubicBezTo>
                    <a:pt x="469" y="507"/>
                    <a:pt x="186" y="558"/>
                    <a:pt x="105" y="537"/>
                  </a:cubicBezTo>
                  <a:cubicBezTo>
                    <a:pt x="24" y="516"/>
                    <a:pt x="24" y="414"/>
                    <a:pt x="85" y="393"/>
                  </a:cubicBezTo>
                  <a:cubicBezTo>
                    <a:pt x="146" y="372"/>
                    <a:pt x="403" y="422"/>
                    <a:pt x="469" y="412"/>
                  </a:cubicBezTo>
                  <a:cubicBezTo>
                    <a:pt x="535" y="402"/>
                    <a:pt x="548" y="359"/>
                    <a:pt x="492" y="336"/>
                  </a:cubicBezTo>
                  <a:close/>
                </a:path>
              </a:pathLst>
            </a:custGeom>
            <a:solidFill>
              <a:srgbClr val="CBCDBB">
                <a:alpha val="41000"/>
              </a:srgbClr>
            </a:solidFill>
            <a:ln w="2857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1" name="Rectangle 8"/>
            <p:cNvSpPr/>
            <p:nvPr/>
          </p:nvSpPr>
          <p:spPr>
            <a:xfrm>
              <a:off x="2149256" y="4412006"/>
              <a:ext cx="8659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NADH[m]</a:t>
              </a:r>
            </a:p>
          </p:txBody>
        </p:sp>
        <p:sp>
          <p:nvSpPr>
            <p:cNvPr id="123" name="Rectangle 9"/>
            <p:cNvSpPr/>
            <p:nvPr/>
          </p:nvSpPr>
          <p:spPr>
            <a:xfrm>
              <a:off x="2158900" y="5383571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NAD+[m]</a:t>
              </a:r>
            </a:p>
          </p:txBody>
        </p:sp>
        <p:sp>
          <p:nvSpPr>
            <p:cNvPr id="124" name="Rectangle 10"/>
            <p:cNvSpPr/>
            <p:nvPr/>
          </p:nvSpPr>
          <p:spPr>
            <a:xfrm>
              <a:off x="2977212" y="5156526"/>
              <a:ext cx="9685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NADPH[m]</a:t>
              </a:r>
            </a:p>
          </p:txBody>
        </p:sp>
        <p:sp>
          <p:nvSpPr>
            <p:cNvPr id="125" name="Line 1695"/>
            <p:cNvSpPr>
              <a:spLocks noChangeShapeType="1"/>
            </p:cNvSpPr>
            <p:nvPr/>
          </p:nvSpPr>
          <p:spPr bwMode="auto">
            <a:xfrm rot="5400000">
              <a:off x="2200903" y="5052800"/>
              <a:ext cx="756000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6" name="TextBox 12"/>
            <p:cNvSpPr txBox="1"/>
            <p:nvPr/>
          </p:nvSpPr>
          <p:spPr>
            <a:xfrm>
              <a:off x="2140373" y="4715151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NNT</a:t>
              </a:r>
              <a:endParaRPr kumimoji="0" lang="sv-SE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7" name="Arc 13"/>
            <p:cNvSpPr/>
            <p:nvPr/>
          </p:nvSpPr>
          <p:spPr>
            <a:xfrm rot="5400000" flipH="1" flipV="1">
              <a:off x="2754432" y="4627981"/>
              <a:ext cx="504057" cy="858427"/>
            </a:xfrm>
            <a:prstGeom prst="arc">
              <a:avLst>
                <a:gd name="adj1" fmla="val 9908805"/>
                <a:gd name="adj2" fmla="val 920036"/>
              </a:avLst>
            </a:prstGeom>
            <a:ln w="127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7" name="Rounded Rectangle 14"/>
            <p:cNvSpPr/>
            <p:nvPr/>
          </p:nvSpPr>
          <p:spPr>
            <a:xfrm>
              <a:off x="2327831" y="4947075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8" name="Rounded Rectangle 15"/>
            <p:cNvSpPr/>
            <p:nvPr/>
          </p:nvSpPr>
          <p:spPr>
            <a:xfrm rot="5400000">
              <a:off x="4055515" y="2471538"/>
              <a:ext cx="1233382" cy="5121422"/>
            </a:xfrm>
            <a:prstGeom prst="roundRect">
              <a:avLst>
                <a:gd name="adj" fmla="val 1879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5" name="Rectangle 16"/>
            <p:cNvSpPr/>
            <p:nvPr/>
          </p:nvSpPr>
          <p:spPr>
            <a:xfrm>
              <a:off x="2991883" y="4673775"/>
              <a:ext cx="9476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NADP+[m]</a:t>
              </a:r>
            </a:p>
          </p:txBody>
        </p:sp>
        <p:sp>
          <p:nvSpPr>
            <p:cNvPr id="226" name="Arc 17"/>
            <p:cNvSpPr/>
            <p:nvPr/>
          </p:nvSpPr>
          <p:spPr>
            <a:xfrm rot="5400000" flipH="1">
              <a:off x="3677102" y="4745780"/>
              <a:ext cx="504057" cy="648072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7" name="Arc 18"/>
            <p:cNvSpPr/>
            <p:nvPr/>
          </p:nvSpPr>
          <p:spPr>
            <a:xfrm rot="5400000" flipH="1" flipV="1">
              <a:off x="4375649" y="4704637"/>
              <a:ext cx="504057" cy="730358"/>
            </a:xfrm>
            <a:prstGeom prst="arc">
              <a:avLst>
                <a:gd name="adj1" fmla="val 9908805"/>
                <a:gd name="adj2" fmla="val 1185948"/>
              </a:avLst>
            </a:prstGeom>
            <a:noFill/>
            <a:ln w="127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8" name="Rectangle 19"/>
            <p:cNvSpPr/>
            <p:nvPr/>
          </p:nvSpPr>
          <p:spPr>
            <a:xfrm>
              <a:off x="4666849" y="5221843"/>
              <a:ext cx="57099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GSSG[m]</a:t>
              </a:r>
            </a:p>
          </p:txBody>
        </p:sp>
        <p:sp>
          <p:nvSpPr>
            <p:cNvPr id="229" name="Rectangle 20"/>
            <p:cNvSpPr/>
            <p:nvPr/>
          </p:nvSpPr>
          <p:spPr>
            <a:xfrm>
              <a:off x="4643377" y="4727118"/>
              <a:ext cx="58060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2 GSH[m]</a:t>
              </a:r>
            </a:p>
          </p:txBody>
        </p:sp>
        <p:sp>
          <p:nvSpPr>
            <p:cNvPr id="230" name="Arc 21"/>
            <p:cNvSpPr/>
            <p:nvPr/>
          </p:nvSpPr>
          <p:spPr>
            <a:xfrm rot="5400000" flipH="1">
              <a:off x="5007930" y="4736450"/>
              <a:ext cx="504057" cy="648072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1" name="Arc 22"/>
            <p:cNvSpPr/>
            <p:nvPr/>
          </p:nvSpPr>
          <p:spPr>
            <a:xfrm rot="5400000" flipH="1" flipV="1">
              <a:off x="5706477" y="4695307"/>
              <a:ext cx="504057" cy="730358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2" name="Rectangle 23"/>
            <p:cNvSpPr/>
            <p:nvPr/>
          </p:nvSpPr>
          <p:spPr>
            <a:xfrm>
              <a:off x="5989316" y="4727118"/>
              <a:ext cx="54534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H2O2[m]</a:t>
              </a:r>
            </a:p>
          </p:txBody>
        </p:sp>
        <p:sp>
          <p:nvSpPr>
            <p:cNvPr id="233" name="Rectangle 24"/>
            <p:cNvSpPr/>
            <p:nvPr/>
          </p:nvSpPr>
          <p:spPr>
            <a:xfrm>
              <a:off x="5933850" y="5212512"/>
              <a:ext cx="57099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2 H2O[m]</a:t>
              </a:r>
            </a:p>
          </p:txBody>
        </p:sp>
        <p:sp>
          <p:nvSpPr>
            <p:cNvPr id="234" name="TextBox 25"/>
            <p:cNvSpPr txBox="1"/>
            <p:nvPr/>
          </p:nvSpPr>
          <p:spPr>
            <a:xfrm>
              <a:off x="3554926" y="4890170"/>
              <a:ext cx="561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GSR</a:t>
              </a:r>
              <a:endParaRPr kumimoji="0" lang="sv-SE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5" name="Rounded Rectangle 26"/>
            <p:cNvSpPr/>
            <p:nvPr/>
          </p:nvSpPr>
          <p:spPr>
            <a:xfrm>
              <a:off x="4041926" y="4962952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6" name="TextBox 27"/>
            <p:cNvSpPr txBox="1"/>
            <p:nvPr/>
          </p:nvSpPr>
          <p:spPr>
            <a:xfrm>
              <a:off x="3933039" y="4943142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MMR_3870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7" name="Rounded Rectangle 28"/>
            <p:cNvSpPr/>
            <p:nvPr/>
          </p:nvSpPr>
          <p:spPr>
            <a:xfrm>
              <a:off x="5347481" y="4962899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8" name="TextBox 29"/>
            <p:cNvSpPr txBox="1"/>
            <p:nvPr/>
          </p:nvSpPr>
          <p:spPr>
            <a:xfrm>
              <a:off x="5238594" y="4943089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MMR_4121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9" name="TextBox 30"/>
            <p:cNvSpPr txBox="1"/>
            <p:nvPr/>
          </p:nvSpPr>
          <p:spPr>
            <a:xfrm>
              <a:off x="2218944" y="4927265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MMR_4271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0" name="Rectangle 31"/>
            <p:cNvSpPr/>
            <p:nvPr/>
          </p:nvSpPr>
          <p:spPr>
            <a:xfrm>
              <a:off x="2928213" y="4887160"/>
              <a:ext cx="5998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H+[m]</a:t>
              </a:r>
            </a:p>
          </p:txBody>
        </p:sp>
        <p:sp>
          <p:nvSpPr>
            <p:cNvPr id="241" name="Rectangle 32"/>
            <p:cNvSpPr/>
            <p:nvPr/>
          </p:nvSpPr>
          <p:spPr>
            <a:xfrm>
              <a:off x="1472278" y="4868498"/>
              <a:ext cx="5485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H+[c]</a:t>
              </a:r>
            </a:p>
          </p:txBody>
        </p:sp>
        <p:sp>
          <p:nvSpPr>
            <p:cNvPr id="242" name="Line 1695"/>
            <p:cNvSpPr>
              <a:spLocks noChangeShapeType="1"/>
            </p:cNvSpPr>
            <p:nvPr/>
          </p:nvSpPr>
          <p:spPr bwMode="auto">
            <a:xfrm rot="16200000">
              <a:off x="6071607" y="5057682"/>
              <a:ext cx="3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3" name="Arc 34"/>
            <p:cNvSpPr/>
            <p:nvPr/>
          </p:nvSpPr>
          <p:spPr>
            <a:xfrm rot="5400000" flipH="1" flipV="1">
              <a:off x="6482669" y="4559550"/>
              <a:ext cx="384549" cy="858427"/>
            </a:xfrm>
            <a:prstGeom prst="arc">
              <a:avLst>
                <a:gd name="adj1" fmla="val 9908805"/>
                <a:gd name="adj2" fmla="val 16070775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4" name="Rectangle 35"/>
            <p:cNvSpPr/>
            <p:nvPr/>
          </p:nvSpPr>
          <p:spPr>
            <a:xfrm>
              <a:off x="6683155" y="5084648"/>
              <a:ext cx="43152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O2[m]</a:t>
              </a:r>
            </a:p>
          </p:txBody>
        </p:sp>
        <p:sp>
          <p:nvSpPr>
            <p:cNvPr id="245" name="TextBox 36"/>
            <p:cNvSpPr txBox="1"/>
            <p:nvPr/>
          </p:nvSpPr>
          <p:spPr>
            <a:xfrm>
              <a:off x="6245481" y="4940506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CAT</a:t>
              </a:r>
              <a:endPara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46" name="Straight Arrow Connector 37"/>
            <p:cNvCxnSpPr/>
            <p:nvPr/>
          </p:nvCxnSpPr>
          <p:spPr>
            <a:xfrm>
              <a:off x="4887232" y="3908629"/>
              <a:ext cx="0" cy="792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Line 1695"/>
            <p:cNvSpPr>
              <a:spLocks noChangeShapeType="1"/>
            </p:cNvSpPr>
            <p:nvPr/>
          </p:nvSpPr>
          <p:spPr bwMode="auto">
            <a:xfrm rot="5400000" flipV="1">
              <a:off x="1652493" y="3653429"/>
              <a:ext cx="0" cy="360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8" name="Rectangle 39"/>
            <p:cNvSpPr/>
            <p:nvPr/>
          </p:nvSpPr>
          <p:spPr>
            <a:xfrm>
              <a:off x="752492" y="3725429"/>
              <a:ext cx="7633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Glutamine[c]</a:t>
              </a:r>
            </a:p>
          </p:txBody>
        </p:sp>
        <p:sp>
          <p:nvSpPr>
            <p:cNvPr id="249" name="Rectangle 40"/>
            <p:cNvSpPr/>
            <p:nvPr/>
          </p:nvSpPr>
          <p:spPr>
            <a:xfrm>
              <a:off x="1760493" y="3725429"/>
              <a:ext cx="76976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Glutamate[c]</a:t>
              </a:r>
            </a:p>
          </p:txBody>
        </p:sp>
        <p:sp>
          <p:nvSpPr>
            <p:cNvPr id="250" name="Arc 41"/>
            <p:cNvSpPr/>
            <p:nvPr/>
          </p:nvSpPr>
          <p:spPr>
            <a:xfrm rot="10800000">
              <a:off x="2516453" y="3329499"/>
              <a:ext cx="540000" cy="503976"/>
            </a:xfrm>
            <a:prstGeom prst="arc">
              <a:avLst>
                <a:gd name="adj1" fmla="val 11078192"/>
                <a:gd name="adj2" fmla="val 20974703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1" name="Line 1695"/>
            <p:cNvSpPr>
              <a:spLocks noChangeShapeType="1"/>
            </p:cNvSpPr>
            <p:nvPr/>
          </p:nvSpPr>
          <p:spPr bwMode="auto">
            <a:xfrm rot="5400000" flipV="1">
              <a:off x="2768493" y="3545429"/>
              <a:ext cx="0" cy="576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2" name="Rectangle 43"/>
            <p:cNvSpPr/>
            <p:nvPr/>
          </p:nvSpPr>
          <p:spPr>
            <a:xfrm>
              <a:off x="2048494" y="4193429"/>
              <a:ext cx="69442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Cysteine[c]</a:t>
              </a:r>
            </a:p>
          </p:txBody>
        </p:sp>
        <p:sp>
          <p:nvSpPr>
            <p:cNvPr id="253" name="Arc 44"/>
            <p:cNvSpPr/>
            <p:nvPr/>
          </p:nvSpPr>
          <p:spPr>
            <a:xfrm rot="10800000" flipV="1">
              <a:off x="2408382" y="3831305"/>
              <a:ext cx="720000" cy="864000"/>
            </a:xfrm>
            <a:prstGeom prst="arc">
              <a:avLst>
                <a:gd name="adj1" fmla="val 16023889"/>
                <a:gd name="adj2" fmla="val 20974703"/>
              </a:avLst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Line 1695"/>
            <p:cNvSpPr>
              <a:spLocks noChangeShapeType="1"/>
            </p:cNvSpPr>
            <p:nvPr/>
          </p:nvSpPr>
          <p:spPr bwMode="auto">
            <a:xfrm rot="5400000" flipV="1">
              <a:off x="4316469" y="3473429"/>
              <a:ext cx="0" cy="7200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5" name="Rectangle 46"/>
            <p:cNvSpPr/>
            <p:nvPr/>
          </p:nvSpPr>
          <p:spPr>
            <a:xfrm>
              <a:off x="3504390" y="3400754"/>
              <a:ext cx="80182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Glycine[c]</a:t>
              </a:r>
            </a:p>
          </p:txBody>
        </p:sp>
        <p:sp>
          <p:nvSpPr>
            <p:cNvPr id="256" name="Rectangle 47"/>
            <p:cNvSpPr/>
            <p:nvPr/>
          </p:nvSpPr>
          <p:spPr>
            <a:xfrm>
              <a:off x="4610516" y="3715904"/>
              <a:ext cx="6190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GSH[c]</a:t>
              </a:r>
            </a:p>
          </p:txBody>
        </p:sp>
        <p:sp>
          <p:nvSpPr>
            <p:cNvPr id="257" name="Rectangle 48"/>
            <p:cNvSpPr/>
            <p:nvPr/>
          </p:nvSpPr>
          <p:spPr>
            <a:xfrm>
              <a:off x="3014405" y="3680913"/>
              <a:ext cx="9781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gamma-glutamyl-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cysteine[c]</a:t>
              </a:r>
            </a:p>
          </p:txBody>
        </p:sp>
        <p:sp>
          <p:nvSpPr>
            <p:cNvPr id="258" name="Rectangle 49"/>
            <p:cNvSpPr/>
            <p:nvPr/>
          </p:nvSpPr>
          <p:spPr>
            <a:xfrm>
              <a:off x="2281617" y="3464017"/>
              <a:ext cx="49404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ATP[c]</a:t>
              </a:r>
            </a:p>
          </p:txBody>
        </p:sp>
        <p:sp>
          <p:nvSpPr>
            <p:cNvPr id="259" name="Rectangle 50"/>
            <p:cNvSpPr/>
            <p:nvPr/>
          </p:nvSpPr>
          <p:spPr>
            <a:xfrm>
              <a:off x="2813339" y="3320017"/>
              <a:ext cx="505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ADP[c]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Pi</a:t>
              </a:r>
              <a:endPara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0" name="Arc 51"/>
            <p:cNvSpPr/>
            <p:nvPr/>
          </p:nvSpPr>
          <p:spPr>
            <a:xfrm rot="10800000" flipV="1">
              <a:off x="4011632" y="3834313"/>
              <a:ext cx="540000" cy="409370"/>
            </a:xfrm>
            <a:prstGeom prst="arc">
              <a:avLst>
                <a:gd name="adj1" fmla="val 11078192"/>
                <a:gd name="adj2" fmla="val 20974703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1" name="Rectangle 52"/>
            <p:cNvSpPr/>
            <p:nvPr/>
          </p:nvSpPr>
          <p:spPr>
            <a:xfrm>
              <a:off x="3747343" y="3978367"/>
              <a:ext cx="49404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ATP[c]</a:t>
              </a:r>
            </a:p>
          </p:txBody>
        </p:sp>
        <p:sp>
          <p:nvSpPr>
            <p:cNvPr id="262" name="Rectangle 54"/>
            <p:cNvSpPr/>
            <p:nvPr/>
          </p:nvSpPr>
          <p:spPr>
            <a:xfrm>
              <a:off x="2552397" y="3843707"/>
              <a:ext cx="4860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GCLC</a:t>
              </a:r>
            </a:p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GCLM</a:t>
              </a:r>
            </a:p>
          </p:txBody>
        </p:sp>
        <p:sp>
          <p:nvSpPr>
            <p:cNvPr id="263" name="Rectangle 55"/>
            <p:cNvSpPr/>
            <p:nvPr/>
          </p:nvSpPr>
          <p:spPr>
            <a:xfrm>
              <a:off x="4087397" y="3863271"/>
              <a:ext cx="4026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GSS</a:t>
              </a:r>
            </a:p>
          </p:txBody>
        </p:sp>
        <p:sp>
          <p:nvSpPr>
            <p:cNvPr id="264" name="Arc 56"/>
            <p:cNvSpPr/>
            <p:nvPr/>
          </p:nvSpPr>
          <p:spPr>
            <a:xfrm rot="10800000">
              <a:off x="3946507" y="3281658"/>
              <a:ext cx="720000" cy="552743"/>
            </a:xfrm>
            <a:prstGeom prst="arc">
              <a:avLst>
                <a:gd name="adj1" fmla="val 16023889"/>
                <a:gd name="adj2" fmla="val 20974703"/>
              </a:avLst>
            </a:prstGeom>
            <a:ln w="12700">
              <a:solidFill>
                <a:srgbClr val="0000FF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5" name="Line 1695"/>
            <p:cNvSpPr>
              <a:spLocks noChangeShapeType="1"/>
            </p:cNvSpPr>
            <p:nvPr/>
          </p:nvSpPr>
          <p:spPr bwMode="auto">
            <a:xfrm rot="5400000" flipV="1">
              <a:off x="4592694" y="3178154"/>
              <a:ext cx="0" cy="7200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triangl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6" name="Rectangle 58"/>
            <p:cNvSpPr/>
            <p:nvPr/>
          </p:nvSpPr>
          <p:spPr>
            <a:xfrm>
              <a:off x="3831690" y="2007752"/>
              <a:ext cx="58862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glucose[c]</a:t>
              </a:r>
            </a:p>
          </p:txBody>
        </p:sp>
        <p:sp>
          <p:nvSpPr>
            <p:cNvPr id="267" name="Rectangle 59"/>
            <p:cNvSpPr/>
            <p:nvPr/>
          </p:nvSpPr>
          <p:spPr>
            <a:xfrm>
              <a:off x="4561749" y="2019295"/>
              <a:ext cx="119295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3-phospho-D-glycerate[c]</a:t>
              </a:r>
            </a:p>
          </p:txBody>
        </p:sp>
        <p:sp>
          <p:nvSpPr>
            <p:cNvPr id="268" name="Rectangle 60"/>
            <p:cNvSpPr/>
            <p:nvPr/>
          </p:nvSpPr>
          <p:spPr>
            <a:xfrm>
              <a:off x="6686946" y="2027577"/>
              <a:ext cx="54534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lactate[c]</a:t>
              </a:r>
            </a:p>
          </p:txBody>
        </p:sp>
        <p:sp>
          <p:nvSpPr>
            <p:cNvPr id="269" name="Rectangle 61"/>
            <p:cNvSpPr/>
            <p:nvPr/>
          </p:nvSpPr>
          <p:spPr>
            <a:xfrm>
              <a:off x="5908802" y="2007419"/>
              <a:ext cx="62549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pyruvate[c]</a:t>
              </a:r>
            </a:p>
          </p:txBody>
        </p:sp>
        <p:sp>
          <p:nvSpPr>
            <p:cNvPr id="270" name="Rectangle 62"/>
            <p:cNvSpPr/>
            <p:nvPr/>
          </p:nvSpPr>
          <p:spPr>
            <a:xfrm>
              <a:off x="4518544" y="2464961"/>
              <a:ext cx="128753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3-phosphonooxypyruvate[c]</a:t>
              </a:r>
            </a:p>
          </p:txBody>
        </p:sp>
        <p:sp>
          <p:nvSpPr>
            <p:cNvPr id="271" name="Line 1695"/>
            <p:cNvSpPr>
              <a:spLocks noChangeShapeType="1"/>
            </p:cNvSpPr>
            <p:nvPr/>
          </p:nvSpPr>
          <p:spPr bwMode="auto">
            <a:xfrm rot="5400000">
              <a:off x="4979406" y="2340960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2" name="Line 1695"/>
            <p:cNvSpPr>
              <a:spLocks noChangeShapeType="1"/>
            </p:cNvSpPr>
            <p:nvPr/>
          </p:nvSpPr>
          <p:spPr bwMode="auto">
            <a:xfrm rot="5400000">
              <a:off x="4979406" y="2782573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3" name="Line 1695"/>
            <p:cNvSpPr>
              <a:spLocks noChangeShapeType="1"/>
            </p:cNvSpPr>
            <p:nvPr/>
          </p:nvSpPr>
          <p:spPr bwMode="auto">
            <a:xfrm rot="5400000">
              <a:off x="4979406" y="3277104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4" name="Rectangle 66"/>
            <p:cNvSpPr/>
            <p:nvPr/>
          </p:nvSpPr>
          <p:spPr>
            <a:xfrm>
              <a:off x="4896221" y="3420115"/>
              <a:ext cx="7168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serine[c]</a:t>
              </a:r>
            </a:p>
          </p:txBody>
        </p:sp>
        <p:sp>
          <p:nvSpPr>
            <p:cNvPr id="275" name="Rectangle 67"/>
            <p:cNvSpPr/>
            <p:nvPr/>
          </p:nvSpPr>
          <p:spPr>
            <a:xfrm>
              <a:off x="4689982" y="2930917"/>
              <a:ext cx="94769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3-phosphoserine[c]</a:t>
              </a:r>
            </a:p>
          </p:txBody>
        </p:sp>
        <p:sp>
          <p:nvSpPr>
            <p:cNvPr id="276" name="Line 1695"/>
            <p:cNvSpPr>
              <a:spLocks noChangeShapeType="1"/>
            </p:cNvSpPr>
            <p:nvPr/>
          </p:nvSpPr>
          <p:spPr bwMode="auto">
            <a:xfrm>
              <a:off x="4342400" y="2115752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7" name="Line 1695"/>
            <p:cNvSpPr>
              <a:spLocks noChangeShapeType="1"/>
            </p:cNvSpPr>
            <p:nvPr/>
          </p:nvSpPr>
          <p:spPr bwMode="auto">
            <a:xfrm>
              <a:off x="5693190" y="2115752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8" name="Line 1695"/>
            <p:cNvSpPr>
              <a:spLocks noChangeShapeType="1"/>
            </p:cNvSpPr>
            <p:nvPr/>
          </p:nvSpPr>
          <p:spPr bwMode="auto">
            <a:xfrm>
              <a:off x="6465980" y="2115752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79" name="Rectangle 71"/>
            <p:cNvSpPr/>
            <p:nvPr/>
          </p:nvSpPr>
          <p:spPr>
            <a:xfrm>
              <a:off x="5218468" y="2119593"/>
              <a:ext cx="47320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NAD+[c]</a:t>
              </a:r>
            </a:p>
          </p:txBody>
        </p:sp>
        <p:sp>
          <p:nvSpPr>
            <p:cNvPr id="280" name="Rectangle 72"/>
            <p:cNvSpPr/>
            <p:nvPr/>
          </p:nvSpPr>
          <p:spPr>
            <a:xfrm>
              <a:off x="5337614" y="2371414"/>
              <a:ext cx="48442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NADH[c]</a:t>
              </a:r>
            </a:p>
          </p:txBody>
        </p:sp>
        <p:sp>
          <p:nvSpPr>
            <p:cNvPr id="281" name="Rectangle 73"/>
            <p:cNvSpPr/>
            <p:nvPr/>
          </p:nvSpPr>
          <p:spPr>
            <a:xfrm>
              <a:off x="5224214" y="2565362"/>
              <a:ext cx="60465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glutamate[c]</a:t>
              </a:r>
            </a:p>
          </p:txBody>
        </p:sp>
        <p:sp>
          <p:nvSpPr>
            <p:cNvPr id="282" name="Rectangle 74"/>
            <p:cNvSpPr/>
            <p:nvPr/>
          </p:nvSpPr>
          <p:spPr>
            <a:xfrm>
              <a:off x="5330138" y="2819629"/>
              <a:ext cx="42671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AKG[c]</a:t>
              </a:r>
            </a:p>
          </p:txBody>
        </p:sp>
        <p:sp>
          <p:nvSpPr>
            <p:cNvPr id="283" name="Rectangle 75"/>
            <p:cNvSpPr/>
            <p:nvPr/>
          </p:nvSpPr>
          <p:spPr>
            <a:xfrm>
              <a:off x="5223448" y="3020903"/>
              <a:ext cx="42351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H2O[c]</a:t>
              </a:r>
            </a:p>
          </p:txBody>
        </p:sp>
        <p:sp>
          <p:nvSpPr>
            <p:cNvPr id="284" name="Rectangle 76"/>
            <p:cNvSpPr/>
            <p:nvPr/>
          </p:nvSpPr>
          <p:spPr>
            <a:xfrm>
              <a:off x="5307393" y="3260130"/>
              <a:ext cx="33374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Pi[c]</a:t>
              </a:r>
            </a:p>
          </p:txBody>
        </p:sp>
        <p:sp>
          <p:nvSpPr>
            <p:cNvPr id="285" name="TextBox 77"/>
            <p:cNvSpPr txBox="1"/>
            <p:nvPr/>
          </p:nvSpPr>
          <p:spPr>
            <a:xfrm>
              <a:off x="4710367" y="2233245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PHGDH</a:t>
              </a:r>
            </a:p>
          </p:txBody>
        </p:sp>
        <p:sp>
          <p:nvSpPr>
            <p:cNvPr id="286" name="TextBox 78"/>
            <p:cNvSpPr txBox="1"/>
            <p:nvPr/>
          </p:nvSpPr>
          <p:spPr>
            <a:xfrm>
              <a:off x="4750191" y="2684066"/>
              <a:ext cx="468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PSAT1</a:t>
              </a:r>
            </a:p>
          </p:txBody>
        </p:sp>
        <p:sp>
          <p:nvSpPr>
            <p:cNvPr id="287" name="TextBox 79"/>
            <p:cNvSpPr txBox="1"/>
            <p:nvPr/>
          </p:nvSpPr>
          <p:spPr>
            <a:xfrm>
              <a:off x="4792145" y="3160753"/>
              <a:ext cx="43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PSPH</a:t>
              </a:r>
            </a:p>
          </p:txBody>
        </p:sp>
        <p:sp>
          <p:nvSpPr>
            <p:cNvPr id="288" name="TextBox 80"/>
            <p:cNvSpPr txBox="1"/>
            <p:nvPr/>
          </p:nvSpPr>
          <p:spPr>
            <a:xfrm>
              <a:off x="4325271" y="3332545"/>
              <a:ext cx="5456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SHMT1</a:t>
              </a:r>
            </a:p>
          </p:txBody>
        </p:sp>
        <p:sp>
          <p:nvSpPr>
            <p:cNvPr id="289" name="Freeform 433"/>
            <p:cNvSpPr>
              <a:spLocks/>
            </p:cNvSpPr>
            <p:nvPr/>
          </p:nvSpPr>
          <p:spPr bwMode="auto">
            <a:xfrm rot="5400000">
              <a:off x="6388098" y="2340146"/>
              <a:ext cx="648000" cy="684000"/>
            </a:xfrm>
            <a:custGeom>
              <a:avLst/>
              <a:gdLst/>
              <a:ahLst/>
              <a:cxnLst>
                <a:cxn ang="0">
                  <a:pos x="130" y="272"/>
                </a:cxn>
                <a:cxn ang="0">
                  <a:pos x="252" y="51"/>
                </a:cxn>
                <a:cxn ang="0">
                  <a:pos x="383" y="202"/>
                </a:cxn>
                <a:cxn ang="0">
                  <a:pos x="636" y="51"/>
                </a:cxn>
                <a:cxn ang="0">
                  <a:pos x="748" y="349"/>
                </a:cxn>
                <a:cxn ang="0">
                  <a:pos x="1078" y="38"/>
                </a:cxn>
                <a:cxn ang="0">
                  <a:pos x="1036" y="221"/>
                </a:cxn>
                <a:cxn ang="0">
                  <a:pos x="1286" y="83"/>
                </a:cxn>
                <a:cxn ang="0">
                  <a:pos x="837" y="387"/>
                </a:cxn>
                <a:cxn ang="0">
                  <a:pos x="1328" y="451"/>
                </a:cxn>
                <a:cxn ang="0">
                  <a:pos x="707" y="691"/>
                </a:cxn>
                <a:cxn ang="0">
                  <a:pos x="1292" y="755"/>
                </a:cxn>
                <a:cxn ang="0">
                  <a:pos x="723" y="1020"/>
                </a:cxn>
                <a:cxn ang="0">
                  <a:pos x="1280" y="1126"/>
                </a:cxn>
                <a:cxn ang="0">
                  <a:pos x="688" y="1372"/>
                </a:cxn>
                <a:cxn ang="0">
                  <a:pos x="1264" y="1388"/>
                </a:cxn>
                <a:cxn ang="0">
                  <a:pos x="905" y="1529"/>
                </a:cxn>
                <a:cxn ang="0">
                  <a:pos x="1292" y="1708"/>
                </a:cxn>
                <a:cxn ang="0">
                  <a:pos x="1081" y="2003"/>
                </a:cxn>
                <a:cxn ang="0">
                  <a:pos x="976" y="1833"/>
                </a:cxn>
                <a:cxn ang="0">
                  <a:pos x="739" y="2006"/>
                </a:cxn>
                <a:cxn ang="0">
                  <a:pos x="697" y="1628"/>
                </a:cxn>
                <a:cxn ang="0">
                  <a:pos x="412" y="2009"/>
                </a:cxn>
                <a:cxn ang="0">
                  <a:pos x="364" y="1814"/>
                </a:cxn>
                <a:cxn ang="0">
                  <a:pos x="124" y="1987"/>
                </a:cxn>
                <a:cxn ang="0">
                  <a:pos x="537" y="1692"/>
                </a:cxn>
                <a:cxn ang="0">
                  <a:pos x="140" y="1561"/>
                </a:cxn>
                <a:cxn ang="0">
                  <a:pos x="803" y="1264"/>
                </a:cxn>
                <a:cxn ang="0">
                  <a:pos x="144" y="1212"/>
                </a:cxn>
                <a:cxn ang="0">
                  <a:pos x="620" y="928"/>
                </a:cxn>
                <a:cxn ang="0">
                  <a:pos x="85" y="825"/>
                </a:cxn>
                <a:cxn ang="0">
                  <a:pos x="704" y="620"/>
                </a:cxn>
                <a:cxn ang="0">
                  <a:pos x="105" y="537"/>
                </a:cxn>
                <a:cxn ang="0">
                  <a:pos x="469" y="412"/>
                </a:cxn>
              </a:cxnLst>
              <a:rect l="0" t="0" r="r" b="b"/>
              <a:pathLst>
                <a:path w="1403" h="2066">
                  <a:moveTo>
                    <a:pt x="492" y="336"/>
                  </a:moveTo>
                  <a:cubicBezTo>
                    <a:pt x="436" y="313"/>
                    <a:pt x="190" y="317"/>
                    <a:pt x="130" y="272"/>
                  </a:cubicBezTo>
                  <a:cubicBezTo>
                    <a:pt x="70" y="227"/>
                    <a:pt x="110" y="101"/>
                    <a:pt x="130" y="64"/>
                  </a:cubicBezTo>
                  <a:cubicBezTo>
                    <a:pt x="150" y="27"/>
                    <a:pt x="221" y="29"/>
                    <a:pt x="252" y="51"/>
                  </a:cubicBezTo>
                  <a:cubicBezTo>
                    <a:pt x="283" y="73"/>
                    <a:pt x="297" y="170"/>
                    <a:pt x="319" y="195"/>
                  </a:cubicBezTo>
                  <a:cubicBezTo>
                    <a:pt x="341" y="220"/>
                    <a:pt x="369" y="226"/>
                    <a:pt x="383" y="202"/>
                  </a:cubicBezTo>
                  <a:cubicBezTo>
                    <a:pt x="397" y="178"/>
                    <a:pt x="364" y="73"/>
                    <a:pt x="406" y="48"/>
                  </a:cubicBezTo>
                  <a:cubicBezTo>
                    <a:pt x="448" y="23"/>
                    <a:pt x="598" y="0"/>
                    <a:pt x="636" y="51"/>
                  </a:cubicBezTo>
                  <a:cubicBezTo>
                    <a:pt x="674" y="102"/>
                    <a:pt x="614" y="302"/>
                    <a:pt x="633" y="352"/>
                  </a:cubicBezTo>
                  <a:cubicBezTo>
                    <a:pt x="652" y="402"/>
                    <a:pt x="714" y="399"/>
                    <a:pt x="748" y="349"/>
                  </a:cubicBezTo>
                  <a:cubicBezTo>
                    <a:pt x="782" y="299"/>
                    <a:pt x="782" y="106"/>
                    <a:pt x="837" y="54"/>
                  </a:cubicBezTo>
                  <a:cubicBezTo>
                    <a:pt x="892" y="2"/>
                    <a:pt x="1054" y="19"/>
                    <a:pt x="1078" y="38"/>
                  </a:cubicBezTo>
                  <a:cubicBezTo>
                    <a:pt x="1102" y="57"/>
                    <a:pt x="986" y="139"/>
                    <a:pt x="979" y="169"/>
                  </a:cubicBezTo>
                  <a:cubicBezTo>
                    <a:pt x="972" y="199"/>
                    <a:pt x="1004" y="232"/>
                    <a:pt x="1036" y="221"/>
                  </a:cubicBezTo>
                  <a:cubicBezTo>
                    <a:pt x="1068" y="210"/>
                    <a:pt x="1129" y="128"/>
                    <a:pt x="1171" y="105"/>
                  </a:cubicBezTo>
                  <a:cubicBezTo>
                    <a:pt x="1213" y="82"/>
                    <a:pt x="1263" y="52"/>
                    <a:pt x="1286" y="83"/>
                  </a:cubicBezTo>
                  <a:cubicBezTo>
                    <a:pt x="1309" y="114"/>
                    <a:pt x="1386" y="240"/>
                    <a:pt x="1311" y="291"/>
                  </a:cubicBezTo>
                  <a:cubicBezTo>
                    <a:pt x="1236" y="342"/>
                    <a:pt x="913" y="356"/>
                    <a:pt x="837" y="387"/>
                  </a:cubicBezTo>
                  <a:cubicBezTo>
                    <a:pt x="761" y="418"/>
                    <a:pt x="771" y="465"/>
                    <a:pt x="853" y="476"/>
                  </a:cubicBezTo>
                  <a:cubicBezTo>
                    <a:pt x="935" y="487"/>
                    <a:pt x="1255" y="428"/>
                    <a:pt x="1328" y="451"/>
                  </a:cubicBezTo>
                  <a:cubicBezTo>
                    <a:pt x="1401" y="474"/>
                    <a:pt x="1396" y="574"/>
                    <a:pt x="1292" y="614"/>
                  </a:cubicBezTo>
                  <a:cubicBezTo>
                    <a:pt x="1188" y="654"/>
                    <a:pt x="798" y="664"/>
                    <a:pt x="707" y="691"/>
                  </a:cubicBezTo>
                  <a:cubicBezTo>
                    <a:pt x="616" y="718"/>
                    <a:pt x="648" y="766"/>
                    <a:pt x="745" y="777"/>
                  </a:cubicBezTo>
                  <a:cubicBezTo>
                    <a:pt x="842" y="788"/>
                    <a:pt x="1198" y="729"/>
                    <a:pt x="1292" y="755"/>
                  </a:cubicBezTo>
                  <a:cubicBezTo>
                    <a:pt x="1386" y="781"/>
                    <a:pt x="1403" y="887"/>
                    <a:pt x="1308" y="931"/>
                  </a:cubicBezTo>
                  <a:cubicBezTo>
                    <a:pt x="1213" y="975"/>
                    <a:pt x="816" y="993"/>
                    <a:pt x="723" y="1020"/>
                  </a:cubicBezTo>
                  <a:cubicBezTo>
                    <a:pt x="630" y="1047"/>
                    <a:pt x="658" y="1073"/>
                    <a:pt x="751" y="1091"/>
                  </a:cubicBezTo>
                  <a:cubicBezTo>
                    <a:pt x="844" y="1109"/>
                    <a:pt x="1193" y="1094"/>
                    <a:pt x="1280" y="1126"/>
                  </a:cubicBezTo>
                  <a:cubicBezTo>
                    <a:pt x="1367" y="1158"/>
                    <a:pt x="1372" y="1245"/>
                    <a:pt x="1273" y="1286"/>
                  </a:cubicBezTo>
                  <a:cubicBezTo>
                    <a:pt x="1174" y="1327"/>
                    <a:pt x="807" y="1341"/>
                    <a:pt x="688" y="1372"/>
                  </a:cubicBezTo>
                  <a:cubicBezTo>
                    <a:pt x="569" y="1403"/>
                    <a:pt x="464" y="1469"/>
                    <a:pt x="560" y="1472"/>
                  </a:cubicBezTo>
                  <a:cubicBezTo>
                    <a:pt x="656" y="1475"/>
                    <a:pt x="1142" y="1375"/>
                    <a:pt x="1264" y="1388"/>
                  </a:cubicBezTo>
                  <a:cubicBezTo>
                    <a:pt x="1386" y="1401"/>
                    <a:pt x="1355" y="1528"/>
                    <a:pt x="1295" y="1552"/>
                  </a:cubicBezTo>
                  <a:cubicBezTo>
                    <a:pt x="1235" y="1576"/>
                    <a:pt x="975" y="1502"/>
                    <a:pt x="905" y="1529"/>
                  </a:cubicBezTo>
                  <a:cubicBezTo>
                    <a:pt x="835" y="1556"/>
                    <a:pt x="809" y="1682"/>
                    <a:pt x="873" y="1712"/>
                  </a:cubicBezTo>
                  <a:cubicBezTo>
                    <a:pt x="937" y="1742"/>
                    <a:pt x="1227" y="1664"/>
                    <a:pt x="1292" y="1708"/>
                  </a:cubicBezTo>
                  <a:cubicBezTo>
                    <a:pt x="1357" y="1752"/>
                    <a:pt x="1299" y="1928"/>
                    <a:pt x="1264" y="1977"/>
                  </a:cubicBezTo>
                  <a:cubicBezTo>
                    <a:pt x="1229" y="2026"/>
                    <a:pt x="1120" y="2029"/>
                    <a:pt x="1081" y="2003"/>
                  </a:cubicBezTo>
                  <a:cubicBezTo>
                    <a:pt x="1042" y="1977"/>
                    <a:pt x="1044" y="1848"/>
                    <a:pt x="1027" y="1820"/>
                  </a:cubicBezTo>
                  <a:cubicBezTo>
                    <a:pt x="1010" y="1792"/>
                    <a:pt x="986" y="1804"/>
                    <a:pt x="976" y="1833"/>
                  </a:cubicBezTo>
                  <a:cubicBezTo>
                    <a:pt x="966" y="1862"/>
                    <a:pt x="1008" y="1967"/>
                    <a:pt x="969" y="1996"/>
                  </a:cubicBezTo>
                  <a:cubicBezTo>
                    <a:pt x="930" y="2025"/>
                    <a:pt x="776" y="2053"/>
                    <a:pt x="739" y="2006"/>
                  </a:cubicBezTo>
                  <a:cubicBezTo>
                    <a:pt x="702" y="1959"/>
                    <a:pt x="755" y="1775"/>
                    <a:pt x="748" y="1712"/>
                  </a:cubicBezTo>
                  <a:cubicBezTo>
                    <a:pt x="741" y="1649"/>
                    <a:pt x="719" y="1580"/>
                    <a:pt x="697" y="1628"/>
                  </a:cubicBezTo>
                  <a:cubicBezTo>
                    <a:pt x="675" y="1676"/>
                    <a:pt x="661" y="1940"/>
                    <a:pt x="614" y="2003"/>
                  </a:cubicBezTo>
                  <a:cubicBezTo>
                    <a:pt x="567" y="2066"/>
                    <a:pt x="446" y="2039"/>
                    <a:pt x="412" y="2009"/>
                  </a:cubicBezTo>
                  <a:cubicBezTo>
                    <a:pt x="378" y="1979"/>
                    <a:pt x="420" y="1856"/>
                    <a:pt x="412" y="1824"/>
                  </a:cubicBezTo>
                  <a:cubicBezTo>
                    <a:pt x="404" y="1792"/>
                    <a:pt x="381" y="1782"/>
                    <a:pt x="364" y="1814"/>
                  </a:cubicBezTo>
                  <a:cubicBezTo>
                    <a:pt x="347" y="1846"/>
                    <a:pt x="350" y="1987"/>
                    <a:pt x="310" y="2016"/>
                  </a:cubicBezTo>
                  <a:cubicBezTo>
                    <a:pt x="270" y="2045"/>
                    <a:pt x="158" y="2035"/>
                    <a:pt x="124" y="1987"/>
                  </a:cubicBezTo>
                  <a:cubicBezTo>
                    <a:pt x="90" y="1939"/>
                    <a:pt x="36" y="1780"/>
                    <a:pt x="105" y="1731"/>
                  </a:cubicBezTo>
                  <a:cubicBezTo>
                    <a:pt x="174" y="1682"/>
                    <a:pt x="454" y="1721"/>
                    <a:pt x="537" y="1692"/>
                  </a:cubicBezTo>
                  <a:cubicBezTo>
                    <a:pt x="620" y="1663"/>
                    <a:pt x="667" y="1580"/>
                    <a:pt x="601" y="1558"/>
                  </a:cubicBezTo>
                  <a:cubicBezTo>
                    <a:pt x="535" y="1536"/>
                    <a:pt x="220" y="1603"/>
                    <a:pt x="140" y="1561"/>
                  </a:cubicBezTo>
                  <a:cubicBezTo>
                    <a:pt x="60" y="1519"/>
                    <a:pt x="8" y="1358"/>
                    <a:pt x="118" y="1308"/>
                  </a:cubicBezTo>
                  <a:cubicBezTo>
                    <a:pt x="228" y="1258"/>
                    <a:pt x="701" y="1289"/>
                    <a:pt x="803" y="1264"/>
                  </a:cubicBezTo>
                  <a:cubicBezTo>
                    <a:pt x="905" y="1239"/>
                    <a:pt x="839" y="1167"/>
                    <a:pt x="729" y="1158"/>
                  </a:cubicBezTo>
                  <a:cubicBezTo>
                    <a:pt x="619" y="1149"/>
                    <a:pt x="252" y="1245"/>
                    <a:pt x="144" y="1212"/>
                  </a:cubicBezTo>
                  <a:cubicBezTo>
                    <a:pt x="36" y="1179"/>
                    <a:pt x="4" y="1007"/>
                    <a:pt x="83" y="960"/>
                  </a:cubicBezTo>
                  <a:cubicBezTo>
                    <a:pt x="162" y="913"/>
                    <a:pt x="529" y="951"/>
                    <a:pt x="620" y="928"/>
                  </a:cubicBezTo>
                  <a:cubicBezTo>
                    <a:pt x="711" y="905"/>
                    <a:pt x="718" y="836"/>
                    <a:pt x="629" y="819"/>
                  </a:cubicBezTo>
                  <a:cubicBezTo>
                    <a:pt x="540" y="802"/>
                    <a:pt x="170" y="853"/>
                    <a:pt x="85" y="825"/>
                  </a:cubicBezTo>
                  <a:cubicBezTo>
                    <a:pt x="0" y="797"/>
                    <a:pt x="18" y="683"/>
                    <a:pt x="121" y="649"/>
                  </a:cubicBezTo>
                  <a:cubicBezTo>
                    <a:pt x="224" y="615"/>
                    <a:pt x="629" y="641"/>
                    <a:pt x="704" y="620"/>
                  </a:cubicBezTo>
                  <a:cubicBezTo>
                    <a:pt x="779" y="599"/>
                    <a:pt x="669" y="535"/>
                    <a:pt x="569" y="521"/>
                  </a:cubicBezTo>
                  <a:cubicBezTo>
                    <a:pt x="469" y="507"/>
                    <a:pt x="186" y="558"/>
                    <a:pt x="105" y="537"/>
                  </a:cubicBezTo>
                  <a:cubicBezTo>
                    <a:pt x="24" y="516"/>
                    <a:pt x="24" y="414"/>
                    <a:pt x="85" y="393"/>
                  </a:cubicBezTo>
                  <a:cubicBezTo>
                    <a:pt x="146" y="372"/>
                    <a:pt x="403" y="422"/>
                    <a:pt x="469" y="412"/>
                  </a:cubicBezTo>
                  <a:cubicBezTo>
                    <a:pt x="535" y="402"/>
                    <a:pt x="548" y="359"/>
                    <a:pt x="492" y="336"/>
                  </a:cubicBezTo>
                  <a:close/>
                </a:path>
              </a:pathLst>
            </a:custGeom>
            <a:solidFill>
              <a:srgbClr val="CBCDBB">
                <a:alpha val="50000"/>
              </a:srgbClr>
            </a:solidFill>
            <a:ln w="2857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Rounded Rectangle 82"/>
            <p:cNvSpPr/>
            <p:nvPr/>
          </p:nvSpPr>
          <p:spPr>
            <a:xfrm rot="5400000">
              <a:off x="6351554" y="2288066"/>
              <a:ext cx="720080" cy="792000"/>
            </a:xfrm>
            <a:prstGeom prst="roundRect">
              <a:avLst>
                <a:gd name="adj" fmla="val 1879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1" name="Oval 83"/>
            <p:cNvSpPr/>
            <p:nvPr/>
          </p:nvSpPr>
          <p:spPr>
            <a:xfrm>
              <a:off x="6500466" y="2519578"/>
              <a:ext cx="432000" cy="43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2" name="Rectangle 84"/>
            <p:cNvSpPr/>
            <p:nvPr/>
          </p:nvSpPr>
          <p:spPr>
            <a:xfrm>
              <a:off x="6428458" y="2643122"/>
              <a:ext cx="576000" cy="184666"/>
            </a:xfrm>
            <a:prstGeom prst="rect">
              <a:avLst/>
            </a:prstGeom>
            <a:ln w="6350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TCA Cycle</a:t>
              </a:r>
            </a:p>
          </p:txBody>
        </p:sp>
        <p:sp>
          <p:nvSpPr>
            <p:cNvPr id="293" name="Line 1695"/>
            <p:cNvSpPr>
              <a:spLocks noChangeShapeType="1"/>
            </p:cNvSpPr>
            <p:nvPr/>
          </p:nvSpPr>
          <p:spPr bwMode="auto">
            <a:xfrm>
              <a:off x="5693586" y="2913738"/>
              <a:ext cx="756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4" name="Line 1695"/>
            <p:cNvSpPr>
              <a:spLocks noChangeShapeType="1"/>
            </p:cNvSpPr>
            <p:nvPr/>
          </p:nvSpPr>
          <p:spPr bwMode="auto">
            <a:xfrm rot="5400000">
              <a:off x="6242930" y="2335226"/>
              <a:ext cx="3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5" name="Arc 87"/>
            <p:cNvSpPr/>
            <p:nvPr/>
          </p:nvSpPr>
          <p:spPr>
            <a:xfrm rot="5400000">
              <a:off x="5598021" y="2567381"/>
              <a:ext cx="243568" cy="423343"/>
            </a:xfrm>
            <a:prstGeom prst="arc">
              <a:avLst>
                <a:gd name="adj1" fmla="val 12080847"/>
                <a:gd name="adj2" fmla="val 0"/>
              </a:avLst>
            </a:prstGeom>
            <a:ln w="127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6" name="Arc 88"/>
            <p:cNvSpPr/>
            <p:nvPr/>
          </p:nvSpPr>
          <p:spPr>
            <a:xfrm rot="5400000" flipH="1" flipV="1">
              <a:off x="5261616" y="2559531"/>
              <a:ext cx="269617" cy="452444"/>
            </a:xfrm>
            <a:prstGeom prst="arc">
              <a:avLst>
                <a:gd name="adj1" fmla="val 10874499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7" name="Arc 89"/>
            <p:cNvSpPr/>
            <p:nvPr/>
          </p:nvSpPr>
          <p:spPr>
            <a:xfrm rot="5400000" flipH="1" flipV="1">
              <a:off x="5258560" y="2109069"/>
              <a:ext cx="269617" cy="452444"/>
            </a:xfrm>
            <a:prstGeom prst="arc">
              <a:avLst>
                <a:gd name="adj1" fmla="val 10407497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8" name="Arc 90"/>
            <p:cNvSpPr/>
            <p:nvPr/>
          </p:nvSpPr>
          <p:spPr>
            <a:xfrm rot="5400000" flipH="1" flipV="1">
              <a:off x="5258560" y="3008995"/>
              <a:ext cx="269617" cy="452444"/>
            </a:xfrm>
            <a:prstGeom prst="arc">
              <a:avLst>
                <a:gd name="adj1" fmla="val 10874499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9" name="TextBox 91"/>
            <p:cNvSpPr txBox="1"/>
            <p:nvPr/>
          </p:nvSpPr>
          <p:spPr>
            <a:xfrm>
              <a:off x="5863042" y="2684066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BCAT1</a:t>
              </a:r>
              <a:endPara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00" name="Down Arrow 92"/>
            <p:cNvSpPr/>
            <p:nvPr/>
          </p:nvSpPr>
          <p:spPr>
            <a:xfrm>
              <a:off x="4433024" y="2222180"/>
              <a:ext cx="160935" cy="900000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1" name="Down Arrow 93"/>
            <p:cNvSpPr/>
            <p:nvPr/>
          </p:nvSpPr>
          <p:spPr>
            <a:xfrm rot="16200000">
              <a:off x="2442122" y="2076607"/>
              <a:ext cx="160935" cy="2340000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2" name="TextBox 94"/>
            <p:cNvSpPr txBox="1"/>
            <p:nvPr/>
          </p:nvSpPr>
          <p:spPr>
            <a:xfrm>
              <a:off x="843542" y="2065617"/>
              <a:ext cx="1472540" cy="332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itchFamily="34" charset="0"/>
                </a:rPr>
                <a:t>Liver tissue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endParaRPr>
            </a:p>
          </p:txBody>
        </p:sp>
        <p:sp>
          <p:nvSpPr>
            <p:cNvPr id="303" name="Rectangle 95"/>
            <p:cNvSpPr/>
            <p:nvPr/>
          </p:nvSpPr>
          <p:spPr>
            <a:xfrm>
              <a:off x="4270245" y="3967717"/>
              <a:ext cx="505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ADP[c]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Pi</a:t>
              </a:r>
              <a:endPara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04" name="Rectangle 100"/>
            <p:cNvSpPr/>
            <p:nvPr/>
          </p:nvSpPr>
          <p:spPr>
            <a:xfrm>
              <a:off x="703764" y="5399381"/>
              <a:ext cx="9701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Cytoplasm</a:t>
              </a:r>
            </a:p>
          </p:txBody>
        </p:sp>
        <p:sp>
          <p:nvSpPr>
            <p:cNvPr id="305" name="Rectangle 102"/>
            <p:cNvSpPr/>
            <p:nvPr/>
          </p:nvSpPr>
          <p:spPr>
            <a:xfrm>
              <a:off x="5991887" y="4419017"/>
              <a:ext cx="11528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Mitochondria</a:t>
              </a:r>
            </a:p>
          </p:txBody>
        </p:sp>
        <p:sp>
          <p:nvSpPr>
            <p:cNvPr id="306" name="Tekstiruutu 89"/>
            <p:cNvSpPr txBox="1"/>
            <p:nvPr/>
          </p:nvSpPr>
          <p:spPr>
            <a:xfrm>
              <a:off x="3470027" y="2443688"/>
              <a:ext cx="7889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betaine</a:t>
              </a:r>
              <a:r>
                <a:rPr kumimoji="0" lang="fi-FI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[c]</a:t>
              </a:r>
            </a:p>
          </p:txBody>
        </p:sp>
        <p:sp>
          <p:nvSpPr>
            <p:cNvPr id="307" name="Tekstiruutu 91"/>
            <p:cNvSpPr txBox="1"/>
            <p:nvPr/>
          </p:nvSpPr>
          <p:spPr>
            <a:xfrm>
              <a:off x="2450208" y="2724822"/>
              <a:ext cx="12779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N-</a:t>
              </a:r>
              <a:r>
                <a:rPr kumimoji="0" lang="fi-FI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acetylglycine</a:t>
              </a:r>
              <a:r>
                <a:rPr kumimoji="0" lang="fi-FI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[c]</a:t>
              </a:r>
            </a:p>
          </p:txBody>
        </p:sp>
        <p:sp>
          <p:nvSpPr>
            <p:cNvPr id="308" name="Line 1695"/>
            <p:cNvSpPr>
              <a:spLocks noChangeShapeType="1"/>
            </p:cNvSpPr>
            <p:nvPr/>
          </p:nvSpPr>
          <p:spPr bwMode="auto">
            <a:xfrm rot="5400000">
              <a:off x="3599927" y="3032920"/>
              <a:ext cx="648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lg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09" name="Line 1695"/>
            <p:cNvSpPr>
              <a:spLocks noChangeShapeType="1"/>
            </p:cNvSpPr>
            <p:nvPr/>
          </p:nvSpPr>
          <p:spPr bwMode="auto">
            <a:xfrm rot="5400000" flipV="1">
              <a:off x="3457914" y="2987031"/>
              <a:ext cx="497276" cy="25028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lg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0" name="Line 1695"/>
            <p:cNvSpPr>
              <a:spLocks noChangeShapeType="1"/>
            </p:cNvSpPr>
            <p:nvPr/>
          </p:nvSpPr>
          <p:spPr bwMode="auto">
            <a:xfrm rot="5400000" flipV="1">
              <a:off x="3131856" y="5386619"/>
              <a:ext cx="0" cy="28800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1" name="Rectangle 8"/>
            <p:cNvSpPr/>
            <p:nvPr/>
          </p:nvSpPr>
          <p:spPr>
            <a:xfrm>
              <a:off x="3241441" y="5384249"/>
              <a:ext cx="1228221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Fat oxidation</a:t>
              </a:r>
            </a:p>
          </p:txBody>
        </p:sp>
      </p:grpSp>
      <p:sp>
        <p:nvSpPr>
          <p:cNvPr id="5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sp>
        <p:nvSpPr>
          <p:cNvPr id="216" name="TextBox 103"/>
          <p:cNvSpPr txBox="1"/>
          <p:nvPr/>
        </p:nvSpPr>
        <p:spPr>
          <a:xfrm>
            <a:off x="1176069" y="5888474"/>
            <a:ext cx="5984841" cy="40010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Blue colour indicates down regulation of the genes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3" name="TextBox 97"/>
          <p:cNvSpPr txBox="1"/>
          <p:nvPr/>
        </p:nvSpPr>
        <p:spPr>
          <a:xfrm>
            <a:off x="7689081" y="2933188"/>
            <a:ext cx="1203399" cy="1127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serine</a:t>
            </a:r>
          </a:p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glycine</a:t>
            </a:r>
          </a:p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betaine</a:t>
            </a:r>
          </a:p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N-acetyl-glycine</a:t>
            </a:r>
            <a:endParaRPr kumimoji="0" lang="sv-SE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24" name="Down Arrow 98"/>
          <p:cNvSpPr/>
          <p:nvPr/>
        </p:nvSpPr>
        <p:spPr>
          <a:xfrm>
            <a:off x="8577843" y="3020408"/>
            <a:ext cx="292499" cy="871869"/>
          </a:xfrm>
          <a:prstGeom prst="downArrow">
            <a:avLst/>
          </a:prstGeom>
          <a:solidFill>
            <a:srgbClr val="0000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07" name="Ellips 106"/>
          <p:cNvSpPr/>
          <p:nvPr/>
        </p:nvSpPr>
        <p:spPr>
          <a:xfrm>
            <a:off x="2465239" y="2668964"/>
            <a:ext cx="1168481" cy="363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08" name="Ellips 107"/>
          <p:cNvSpPr/>
          <p:nvPr/>
        </p:nvSpPr>
        <p:spPr>
          <a:xfrm>
            <a:off x="3457785" y="2414163"/>
            <a:ext cx="803093" cy="3252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09" name="Ellips 108"/>
          <p:cNvSpPr/>
          <p:nvPr/>
        </p:nvSpPr>
        <p:spPr>
          <a:xfrm>
            <a:off x="3503754" y="3348974"/>
            <a:ext cx="803093" cy="3252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10" name="Ellips 109"/>
          <p:cNvSpPr/>
          <p:nvPr/>
        </p:nvSpPr>
        <p:spPr>
          <a:xfrm>
            <a:off x="4858412" y="3385087"/>
            <a:ext cx="803093" cy="3252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14" name="Otsikko 1"/>
          <p:cNvSpPr>
            <a:spLocks noGrp="1"/>
          </p:cNvSpPr>
          <p:nvPr>
            <p:ph type="title"/>
          </p:nvPr>
        </p:nvSpPr>
        <p:spPr>
          <a:xfrm>
            <a:off x="-28574" y="44625"/>
            <a:ext cx="9210675" cy="1090850"/>
          </a:xfrm>
        </p:spPr>
        <p:txBody>
          <a:bodyPr/>
          <a:lstStyle/>
          <a:p>
            <a:r>
              <a:rPr lang="en-US" sz="2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 metabolomics indicated GSH deficiency </a:t>
            </a:r>
            <a:r>
              <a:rPr lang="en-US" sz="2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GSH precursor glycine and its associated metabolites serine, betaine and </a:t>
            </a:r>
            <a:b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acetylglycine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inversely correlated with disease severity</a:t>
            </a:r>
          </a:p>
        </p:txBody>
      </p:sp>
    </p:spTree>
    <p:extLst>
      <p:ext uri="{BB962C8B-B14F-4D97-AF65-F5344CB8AC3E}">
        <p14:creationId xmlns:p14="http://schemas.microsoft.com/office/powerpoint/2010/main" val="15975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-66674" y="33895"/>
            <a:ext cx="9210675" cy="1090850"/>
          </a:xfrm>
        </p:spPr>
        <p:txBody>
          <a:bodyPr/>
          <a:lstStyle/>
          <a:p>
            <a:r>
              <a:rPr lang="en-US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 in NAFLD subjects</a:t>
            </a:r>
            <a:br>
              <a:rPr lang="en-US" sz="3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livers from NAFLD subjects (</a:t>
            </a:r>
            <a:r>
              <a:rPr lang="en-US" sz="23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=12) and healthy individuals (</a:t>
            </a:r>
            <a:r>
              <a:rPr lang="en-US" sz="23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=7)</a:t>
            </a:r>
          </a:p>
        </p:txBody>
      </p:sp>
      <p:sp>
        <p:nvSpPr>
          <p:cNvPr id="5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grpSp>
        <p:nvGrpSpPr>
          <p:cNvPr id="112" name="Grupp 111"/>
          <p:cNvGrpSpPr/>
          <p:nvPr/>
        </p:nvGrpSpPr>
        <p:grpSpPr>
          <a:xfrm>
            <a:off x="680190" y="1906266"/>
            <a:ext cx="6802726" cy="3827730"/>
            <a:chOff x="245193" y="1652978"/>
            <a:chExt cx="6802726" cy="3827730"/>
          </a:xfrm>
        </p:grpSpPr>
        <p:sp>
          <p:nvSpPr>
            <p:cNvPr id="116" name="Rounded Rectangle 5"/>
            <p:cNvSpPr/>
            <p:nvPr/>
          </p:nvSpPr>
          <p:spPr>
            <a:xfrm rot="5400000">
              <a:off x="1732691" y="165480"/>
              <a:ext cx="3827730" cy="6802726"/>
            </a:xfrm>
            <a:prstGeom prst="roundRect">
              <a:avLst>
                <a:gd name="adj" fmla="val 1879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17" name="Line 1695"/>
            <p:cNvSpPr>
              <a:spLocks noChangeShapeType="1"/>
            </p:cNvSpPr>
            <p:nvPr/>
          </p:nvSpPr>
          <p:spPr bwMode="auto">
            <a:xfrm rot="5400000" flipH="1" flipV="1">
              <a:off x="2034497" y="4246557"/>
              <a:ext cx="0" cy="104400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Freeform 433"/>
            <p:cNvSpPr>
              <a:spLocks noChangeAspect="1"/>
            </p:cNvSpPr>
            <p:nvPr/>
          </p:nvSpPr>
          <p:spPr bwMode="auto">
            <a:xfrm rot="5400000">
              <a:off x="3621155" y="2261161"/>
              <a:ext cx="1250014" cy="4959502"/>
            </a:xfrm>
            <a:custGeom>
              <a:avLst/>
              <a:gdLst/>
              <a:ahLst/>
              <a:cxnLst>
                <a:cxn ang="0">
                  <a:pos x="130" y="272"/>
                </a:cxn>
                <a:cxn ang="0">
                  <a:pos x="252" y="51"/>
                </a:cxn>
                <a:cxn ang="0">
                  <a:pos x="383" y="202"/>
                </a:cxn>
                <a:cxn ang="0">
                  <a:pos x="636" y="51"/>
                </a:cxn>
                <a:cxn ang="0">
                  <a:pos x="748" y="349"/>
                </a:cxn>
                <a:cxn ang="0">
                  <a:pos x="1078" y="38"/>
                </a:cxn>
                <a:cxn ang="0">
                  <a:pos x="1036" y="221"/>
                </a:cxn>
                <a:cxn ang="0">
                  <a:pos x="1286" y="83"/>
                </a:cxn>
                <a:cxn ang="0">
                  <a:pos x="837" y="387"/>
                </a:cxn>
                <a:cxn ang="0">
                  <a:pos x="1328" y="451"/>
                </a:cxn>
                <a:cxn ang="0">
                  <a:pos x="707" y="691"/>
                </a:cxn>
                <a:cxn ang="0">
                  <a:pos x="1292" y="755"/>
                </a:cxn>
                <a:cxn ang="0">
                  <a:pos x="723" y="1020"/>
                </a:cxn>
                <a:cxn ang="0">
                  <a:pos x="1280" y="1126"/>
                </a:cxn>
                <a:cxn ang="0">
                  <a:pos x="688" y="1372"/>
                </a:cxn>
                <a:cxn ang="0">
                  <a:pos x="1264" y="1388"/>
                </a:cxn>
                <a:cxn ang="0">
                  <a:pos x="905" y="1529"/>
                </a:cxn>
                <a:cxn ang="0">
                  <a:pos x="1292" y="1708"/>
                </a:cxn>
                <a:cxn ang="0">
                  <a:pos x="1081" y="2003"/>
                </a:cxn>
                <a:cxn ang="0">
                  <a:pos x="976" y="1833"/>
                </a:cxn>
                <a:cxn ang="0">
                  <a:pos x="739" y="2006"/>
                </a:cxn>
                <a:cxn ang="0">
                  <a:pos x="697" y="1628"/>
                </a:cxn>
                <a:cxn ang="0">
                  <a:pos x="412" y="2009"/>
                </a:cxn>
                <a:cxn ang="0">
                  <a:pos x="364" y="1814"/>
                </a:cxn>
                <a:cxn ang="0">
                  <a:pos x="124" y="1987"/>
                </a:cxn>
                <a:cxn ang="0">
                  <a:pos x="537" y="1692"/>
                </a:cxn>
                <a:cxn ang="0">
                  <a:pos x="140" y="1561"/>
                </a:cxn>
                <a:cxn ang="0">
                  <a:pos x="803" y="1264"/>
                </a:cxn>
                <a:cxn ang="0">
                  <a:pos x="144" y="1212"/>
                </a:cxn>
                <a:cxn ang="0">
                  <a:pos x="620" y="928"/>
                </a:cxn>
                <a:cxn ang="0">
                  <a:pos x="85" y="825"/>
                </a:cxn>
                <a:cxn ang="0">
                  <a:pos x="704" y="620"/>
                </a:cxn>
                <a:cxn ang="0">
                  <a:pos x="105" y="537"/>
                </a:cxn>
                <a:cxn ang="0">
                  <a:pos x="469" y="412"/>
                </a:cxn>
              </a:cxnLst>
              <a:rect l="0" t="0" r="r" b="b"/>
              <a:pathLst>
                <a:path w="1403" h="2066">
                  <a:moveTo>
                    <a:pt x="492" y="336"/>
                  </a:moveTo>
                  <a:cubicBezTo>
                    <a:pt x="436" y="313"/>
                    <a:pt x="190" y="317"/>
                    <a:pt x="130" y="272"/>
                  </a:cubicBezTo>
                  <a:cubicBezTo>
                    <a:pt x="70" y="227"/>
                    <a:pt x="110" y="101"/>
                    <a:pt x="130" y="64"/>
                  </a:cubicBezTo>
                  <a:cubicBezTo>
                    <a:pt x="150" y="27"/>
                    <a:pt x="221" y="29"/>
                    <a:pt x="252" y="51"/>
                  </a:cubicBezTo>
                  <a:cubicBezTo>
                    <a:pt x="283" y="73"/>
                    <a:pt x="297" y="170"/>
                    <a:pt x="319" y="195"/>
                  </a:cubicBezTo>
                  <a:cubicBezTo>
                    <a:pt x="341" y="220"/>
                    <a:pt x="369" y="226"/>
                    <a:pt x="383" y="202"/>
                  </a:cubicBezTo>
                  <a:cubicBezTo>
                    <a:pt x="397" y="178"/>
                    <a:pt x="364" y="73"/>
                    <a:pt x="406" y="48"/>
                  </a:cubicBezTo>
                  <a:cubicBezTo>
                    <a:pt x="448" y="23"/>
                    <a:pt x="598" y="0"/>
                    <a:pt x="636" y="51"/>
                  </a:cubicBezTo>
                  <a:cubicBezTo>
                    <a:pt x="674" y="102"/>
                    <a:pt x="614" y="302"/>
                    <a:pt x="633" y="352"/>
                  </a:cubicBezTo>
                  <a:cubicBezTo>
                    <a:pt x="652" y="402"/>
                    <a:pt x="714" y="399"/>
                    <a:pt x="748" y="349"/>
                  </a:cubicBezTo>
                  <a:cubicBezTo>
                    <a:pt x="782" y="299"/>
                    <a:pt x="782" y="106"/>
                    <a:pt x="837" y="54"/>
                  </a:cubicBezTo>
                  <a:cubicBezTo>
                    <a:pt x="892" y="2"/>
                    <a:pt x="1054" y="19"/>
                    <a:pt x="1078" y="38"/>
                  </a:cubicBezTo>
                  <a:cubicBezTo>
                    <a:pt x="1102" y="57"/>
                    <a:pt x="986" y="139"/>
                    <a:pt x="979" y="169"/>
                  </a:cubicBezTo>
                  <a:cubicBezTo>
                    <a:pt x="972" y="199"/>
                    <a:pt x="1004" y="232"/>
                    <a:pt x="1036" y="221"/>
                  </a:cubicBezTo>
                  <a:cubicBezTo>
                    <a:pt x="1068" y="210"/>
                    <a:pt x="1129" y="128"/>
                    <a:pt x="1171" y="105"/>
                  </a:cubicBezTo>
                  <a:cubicBezTo>
                    <a:pt x="1213" y="82"/>
                    <a:pt x="1263" y="52"/>
                    <a:pt x="1286" y="83"/>
                  </a:cubicBezTo>
                  <a:cubicBezTo>
                    <a:pt x="1309" y="114"/>
                    <a:pt x="1386" y="240"/>
                    <a:pt x="1311" y="291"/>
                  </a:cubicBezTo>
                  <a:cubicBezTo>
                    <a:pt x="1236" y="342"/>
                    <a:pt x="913" y="356"/>
                    <a:pt x="837" y="387"/>
                  </a:cubicBezTo>
                  <a:cubicBezTo>
                    <a:pt x="761" y="418"/>
                    <a:pt x="771" y="465"/>
                    <a:pt x="853" y="476"/>
                  </a:cubicBezTo>
                  <a:cubicBezTo>
                    <a:pt x="935" y="487"/>
                    <a:pt x="1255" y="428"/>
                    <a:pt x="1328" y="451"/>
                  </a:cubicBezTo>
                  <a:cubicBezTo>
                    <a:pt x="1401" y="474"/>
                    <a:pt x="1396" y="574"/>
                    <a:pt x="1292" y="614"/>
                  </a:cubicBezTo>
                  <a:cubicBezTo>
                    <a:pt x="1188" y="654"/>
                    <a:pt x="798" y="664"/>
                    <a:pt x="707" y="691"/>
                  </a:cubicBezTo>
                  <a:cubicBezTo>
                    <a:pt x="616" y="718"/>
                    <a:pt x="648" y="766"/>
                    <a:pt x="745" y="777"/>
                  </a:cubicBezTo>
                  <a:cubicBezTo>
                    <a:pt x="842" y="788"/>
                    <a:pt x="1198" y="729"/>
                    <a:pt x="1292" y="755"/>
                  </a:cubicBezTo>
                  <a:cubicBezTo>
                    <a:pt x="1386" y="781"/>
                    <a:pt x="1403" y="887"/>
                    <a:pt x="1308" y="931"/>
                  </a:cubicBezTo>
                  <a:cubicBezTo>
                    <a:pt x="1213" y="975"/>
                    <a:pt x="816" y="993"/>
                    <a:pt x="723" y="1020"/>
                  </a:cubicBezTo>
                  <a:cubicBezTo>
                    <a:pt x="630" y="1047"/>
                    <a:pt x="658" y="1073"/>
                    <a:pt x="751" y="1091"/>
                  </a:cubicBezTo>
                  <a:cubicBezTo>
                    <a:pt x="844" y="1109"/>
                    <a:pt x="1193" y="1094"/>
                    <a:pt x="1280" y="1126"/>
                  </a:cubicBezTo>
                  <a:cubicBezTo>
                    <a:pt x="1367" y="1158"/>
                    <a:pt x="1372" y="1245"/>
                    <a:pt x="1273" y="1286"/>
                  </a:cubicBezTo>
                  <a:cubicBezTo>
                    <a:pt x="1174" y="1327"/>
                    <a:pt x="807" y="1341"/>
                    <a:pt x="688" y="1372"/>
                  </a:cubicBezTo>
                  <a:cubicBezTo>
                    <a:pt x="569" y="1403"/>
                    <a:pt x="464" y="1469"/>
                    <a:pt x="560" y="1472"/>
                  </a:cubicBezTo>
                  <a:cubicBezTo>
                    <a:pt x="656" y="1475"/>
                    <a:pt x="1142" y="1375"/>
                    <a:pt x="1264" y="1388"/>
                  </a:cubicBezTo>
                  <a:cubicBezTo>
                    <a:pt x="1386" y="1401"/>
                    <a:pt x="1355" y="1528"/>
                    <a:pt x="1295" y="1552"/>
                  </a:cubicBezTo>
                  <a:cubicBezTo>
                    <a:pt x="1235" y="1576"/>
                    <a:pt x="975" y="1502"/>
                    <a:pt x="905" y="1529"/>
                  </a:cubicBezTo>
                  <a:cubicBezTo>
                    <a:pt x="835" y="1556"/>
                    <a:pt x="809" y="1682"/>
                    <a:pt x="873" y="1712"/>
                  </a:cubicBezTo>
                  <a:cubicBezTo>
                    <a:pt x="937" y="1742"/>
                    <a:pt x="1227" y="1664"/>
                    <a:pt x="1292" y="1708"/>
                  </a:cubicBezTo>
                  <a:cubicBezTo>
                    <a:pt x="1357" y="1752"/>
                    <a:pt x="1299" y="1928"/>
                    <a:pt x="1264" y="1977"/>
                  </a:cubicBezTo>
                  <a:cubicBezTo>
                    <a:pt x="1229" y="2026"/>
                    <a:pt x="1120" y="2029"/>
                    <a:pt x="1081" y="2003"/>
                  </a:cubicBezTo>
                  <a:cubicBezTo>
                    <a:pt x="1042" y="1977"/>
                    <a:pt x="1044" y="1848"/>
                    <a:pt x="1027" y="1820"/>
                  </a:cubicBezTo>
                  <a:cubicBezTo>
                    <a:pt x="1010" y="1792"/>
                    <a:pt x="986" y="1804"/>
                    <a:pt x="976" y="1833"/>
                  </a:cubicBezTo>
                  <a:cubicBezTo>
                    <a:pt x="966" y="1862"/>
                    <a:pt x="1008" y="1967"/>
                    <a:pt x="969" y="1996"/>
                  </a:cubicBezTo>
                  <a:cubicBezTo>
                    <a:pt x="930" y="2025"/>
                    <a:pt x="776" y="2053"/>
                    <a:pt x="739" y="2006"/>
                  </a:cubicBezTo>
                  <a:cubicBezTo>
                    <a:pt x="702" y="1959"/>
                    <a:pt x="755" y="1775"/>
                    <a:pt x="748" y="1712"/>
                  </a:cubicBezTo>
                  <a:cubicBezTo>
                    <a:pt x="741" y="1649"/>
                    <a:pt x="719" y="1580"/>
                    <a:pt x="697" y="1628"/>
                  </a:cubicBezTo>
                  <a:cubicBezTo>
                    <a:pt x="675" y="1676"/>
                    <a:pt x="661" y="1940"/>
                    <a:pt x="614" y="2003"/>
                  </a:cubicBezTo>
                  <a:cubicBezTo>
                    <a:pt x="567" y="2066"/>
                    <a:pt x="446" y="2039"/>
                    <a:pt x="412" y="2009"/>
                  </a:cubicBezTo>
                  <a:cubicBezTo>
                    <a:pt x="378" y="1979"/>
                    <a:pt x="420" y="1856"/>
                    <a:pt x="412" y="1824"/>
                  </a:cubicBezTo>
                  <a:cubicBezTo>
                    <a:pt x="404" y="1792"/>
                    <a:pt x="381" y="1782"/>
                    <a:pt x="364" y="1814"/>
                  </a:cubicBezTo>
                  <a:cubicBezTo>
                    <a:pt x="347" y="1846"/>
                    <a:pt x="350" y="1987"/>
                    <a:pt x="310" y="2016"/>
                  </a:cubicBezTo>
                  <a:cubicBezTo>
                    <a:pt x="270" y="2045"/>
                    <a:pt x="158" y="2035"/>
                    <a:pt x="124" y="1987"/>
                  </a:cubicBezTo>
                  <a:cubicBezTo>
                    <a:pt x="90" y="1939"/>
                    <a:pt x="36" y="1780"/>
                    <a:pt x="105" y="1731"/>
                  </a:cubicBezTo>
                  <a:cubicBezTo>
                    <a:pt x="174" y="1682"/>
                    <a:pt x="454" y="1721"/>
                    <a:pt x="537" y="1692"/>
                  </a:cubicBezTo>
                  <a:cubicBezTo>
                    <a:pt x="620" y="1663"/>
                    <a:pt x="667" y="1580"/>
                    <a:pt x="601" y="1558"/>
                  </a:cubicBezTo>
                  <a:cubicBezTo>
                    <a:pt x="535" y="1536"/>
                    <a:pt x="220" y="1603"/>
                    <a:pt x="140" y="1561"/>
                  </a:cubicBezTo>
                  <a:cubicBezTo>
                    <a:pt x="60" y="1519"/>
                    <a:pt x="8" y="1358"/>
                    <a:pt x="118" y="1308"/>
                  </a:cubicBezTo>
                  <a:cubicBezTo>
                    <a:pt x="228" y="1258"/>
                    <a:pt x="701" y="1289"/>
                    <a:pt x="803" y="1264"/>
                  </a:cubicBezTo>
                  <a:cubicBezTo>
                    <a:pt x="905" y="1239"/>
                    <a:pt x="839" y="1167"/>
                    <a:pt x="729" y="1158"/>
                  </a:cubicBezTo>
                  <a:cubicBezTo>
                    <a:pt x="619" y="1149"/>
                    <a:pt x="252" y="1245"/>
                    <a:pt x="144" y="1212"/>
                  </a:cubicBezTo>
                  <a:cubicBezTo>
                    <a:pt x="36" y="1179"/>
                    <a:pt x="4" y="1007"/>
                    <a:pt x="83" y="960"/>
                  </a:cubicBezTo>
                  <a:cubicBezTo>
                    <a:pt x="162" y="913"/>
                    <a:pt x="529" y="951"/>
                    <a:pt x="620" y="928"/>
                  </a:cubicBezTo>
                  <a:cubicBezTo>
                    <a:pt x="711" y="905"/>
                    <a:pt x="718" y="836"/>
                    <a:pt x="629" y="819"/>
                  </a:cubicBezTo>
                  <a:cubicBezTo>
                    <a:pt x="540" y="802"/>
                    <a:pt x="170" y="853"/>
                    <a:pt x="85" y="825"/>
                  </a:cubicBezTo>
                  <a:cubicBezTo>
                    <a:pt x="0" y="797"/>
                    <a:pt x="18" y="683"/>
                    <a:pt x="121" y="649"/>
                  </a:cubicBezTo>
                  <a:cubicBezTo>
                    <a:pt x="224" y="615"/>
                    <a:pt x="629" y="641"/>
                    <a:pt x="704" y="620"/>
                  </a:cubicBezTo>
                  <a:cubicBezTo>
                    <a:pt x="779" y="599"/>
                    <a:pt x="669" y="535"/>
                    <a:pt x="569" y="521"/>
                  </a:cubicBezTo>
                  <a:cubicBezTo>
                    <a:pt x="469" y="507"/>
                    <a:pt x="186" y="558"/>
                    <a:pt x="105" y="537"/>
                  </a:cubicBezTo>
                  <a:cubicBezTo>
                    <a:pt x="24" y="516"/>
                    <a:pt x="24" y="414"/>
                    <a:pt x="85" y="393"/>
                  </a:cubicBezTo>
                  <a:cubicBezTo>
                    <a:pt x="146" y="372"/>
                    <a:pt x="403" y="422"/>
                    <a:pt x="469" y="412"/>
                  </a:cubicBezTo>
                  <a:cubicBezTo>
                    <a:pt x="535" y="402"/>
                    <a:pt x="548" y="359"/>
                    <a:pt x="492" y="336"/>
                  </a:cubicBezTo>
                  <a:close/>
                </a:path>
              </a:pathLst>
            </a:custGeom>
            <a:solidFill>
              <a:srgbClr val="CBCDBB">
                <a:alpha val="41000"/>
              </a:srgbClr>
            </a:solidFill>
            <a:ln w="2857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Rectangle 8"/>
            <p:cNvSpPr/>
            <p:nvPr/>
          </p:nvSpPr>
          <p:spPr>
            <a:xfrm>
              <a:off x="1714260" y="4158718"/>
              <a:ext cx="8659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NADH[m]</a:t>
              </a:r>
            </a:p>
          </p:txBody>
        </p:sp>
        <p:sp>
          <p:nvSpPr>
            <p:cNvPr id="128" name="Rectangle 9"/>
            <p:cNvSpPr/>
            <p:nvPr/>
          </p:nvSpPr>
          <p:spPr>
            <a:xfrm>
              <a:off x="1723904" y="5130283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NAD+[m]</a:t>
              </a:r>
            </a:p>
          </p:txBody>
        </p:sp>
        <p:sp>
          <p:nvSpPr>
            <p:cNvPr id="129" name="Rectangle 10"/>
            <p:cNvSpPr/>
            <p:nvPr/>
          </p:nvSpPr>
          <p:spPr>
            <a:xfrm>
              <a:off x="2542216" y="4903238"/>
              <a:ext cx="9685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NADPH[m]</a:t>
              </a:r>
            </a:p>
          </p:txBody>
        </p:sp>
        <p:sp>
          <p:nvSpPr>
            <p:cNvPr id="130" name="Line 1695"/>
            <p:cNvSpPr>
              <a:spLocks noChangeShapeType="1"/>
            </p:cNvSpPr>
            <p:nvPr/>
          </p:nvSpPr>
          <p:spPr bwMode="auto">
            <a:xfrm rot="5400000">
              <a:off x="1765907" y="4799512"/>
              <a:ext cx="756000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Box 12"/>
            <p:cNvSpPr txBox="1"/>
            <p:nvPr/>
          </p:nvSpPr>
          <p:spPr>
            <a:xfrm>
              <a:off x="1705377" y="4461863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NNT</a:t>
              </a:r>
              <a:endParaRPr kumimoji="0" lang="sv-SE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Arc 13"/>
            <p:cNvSpPr/>
            <p:nvPr/>
          </p:nvSpPr>
          <p:spPr>
            <a:xfrm rot="5400000" flipH="1" flipV="1">
              <a:off x="2319436" y="4374693"/>
              <a:ext cx="504057" cy="858427"/>
            </a:xfrm>
            <a:prstGeom prst="arc">
              <a:avLst>
                <a:gd name="adj1" fmla="val 9908805"/>
                <a:gd name="adj2" fmla="val 920036"/>
              </a:avLst>
            </a:prstGeom>
            <a:ln w="127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33" name="Rounded Rectangle 14"/>
            <p:cNvSpPr/>
            <p:nvPr/>
          </p:nvSpPr>
          <p:spPr>
            <a:xfrm>
              <a:off x="1892835" y="4693787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endParaRPr>
            </a:p>
          </p:txBody>
        </p:sp>
        <p:sp>
          <p:nvSpPr>
            <p:cNvPr id="134" name="Rounded Rectangle 15"/>
            <p:cNvSpPr/>
            <p:nvPr/>
          </p:nvSpPr>
          <p:spPr>
            <a:xfrm rot="5400000">
              <a:off x="3620519" y="2218250"/>
              <a:ext cx="1233382" cy="5121422"/>
            </a:xfrm>
            <a:prstGeom prst="roundRect">
              <a:avLst>
                <a:gd name="adj" fmla="val 1879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35" name="Rectangle 16"/>
            <p:cNvSpPr/>
            <p:nvPr/>
          </p:nvSpPr>
          <p:spPr>
            <a:xfrm>
              <a:off x="2556887" y="4420487"/>
              <a:ext cx="9476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NADP+[m]</a:t>
              </a:r>
            </a:p>
          </p:txBody>
        </p:sp>
        <p:sp>
          <p:nvSpPr>
            <p:cNvPr id="136" name="Arc 17"/>
            <p:cNvSpPr/>
            <p:nvPr/>
          </p:nvSpPr>
          <p:spPr>
            <a:xfrm rot="5400000" flipH="1">
              <a:off x="3242106" y="4492492"/>
              <a:ext cx="504057" cy="648072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37" name="Arc 18"/>
            <p:cNvSpPr/>
            <p:nvPr/>
          </p:nvSpPr>
          <p:spPr>
            <a:xfrm rot="5400000" flipH="1" flipV="1">
              <a:off x="3940653" y="4451349"/>
              <a:ext cx="504057" cy="730358"/>
            </a:xfrm>
            <a:prstGeom prst="arc">
              <a:avLst>
                <a:gd name="adj1" fmla="val 9908805"/>
                <a:gd name="adj2" fmla="val 1185948"/>
              </a:avLst>
            </a:prstGeom>
            <a:noFill/>
            <a:ln w="127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38" name="Rectangle 19"/>
            <p:cNvSpPr/>
            <p:nvPr/>
          </p:nvSpPr>
          <p:spPr>
            <a:xfrm>
              <a:off x="4231853" y="4968555"/>
              <a:ext cx="57099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GSSG[m]</a:t>
              </a:r>
            </a:p>
          </p:txBody>
        </p:sp>
        <p:sp>
          <p:nvSpPr>
            <p:cNvPr id="139" name="Rectangle 20"/>
            <p:cNvSpPr/>
            <p:nvPr/>
          </p:nvSpPr>
          <p:spPr>
            <a:xfrm>
              <a:off x="4208381" y="4473830"/>
              <a:ext cx="58060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2 GSH[m]</a:t>
              </a:r>
            </a:p>
          </p:txBody>
        </p:sp>
        <p:sp>
          <p:nvSpPr>
            <p:cNvPr id="140" name="Arc 21"/>
            <p:cNvSpPr/>
            <p:nvPr/>
          </p:nvSpPr>
          <p:spPr>
            <a:xfrm rot="5400000" flipH="1">
              <a:off x="4572934" y="4483162"/>
              <a:ext cx="504057" cy="648072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41" name="Arc 22"/>
            <p:cNvSpPr/>
            <p:nvPr/>
          </p:nvSpPr>
          <p:spPr>
            <a:xfrm rot="5400000" flipH="1" flipV="1">
              <a:off x="5271481" y="4442019"/>
              <a:ext cx="504057" cy="730358"/>
            </a:xfrm>
            <a:prstGeom prst="arc">
              <a:avLst>
                <a:gd name="adj1" fmla="val 9908805"/>
                <a:gd name="adj2" fmla="val 1185948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42" name="Rectangle 23"/>
            <p:cNvSpPr/>
            <p:nvPr/>
          </p:nvSpPr>
          <p:spPr>
            <a:xfrm>
              <a:off x="5554320" y="4473830"/>
              <a:ext cx="54534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H2O2[m]</a:t>
              </a:r>
            </a:p>
          </p:txBody>
        </p:sp>
        <p:sp>
          <p:nvSpPr>
            <p:cNvPr id="143" name="Rectangle 24"/>
            <p:cNvSpPr/>
            <p:nvPr/>
          </p:nvSpPr>
          <p:spPr>
            <a:xfrm>
              <a:off x="5498854" y="4959224"/>
              <a:ext cx="57099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2 H2O[m]</a:t>
              </a:r>
            </a:p>
          </p:txBody>
        </p:sp>
        <p:sp>
          <p:nvSpPr>
            <p:cNvPr id="144" name="TextBox 25"/>
            <p:cNvSpPr txBox="1"/>
            <p:nvPr/>
          </p:nvSpPr>
          <p:spPr>
            <a:xfrm>
              <a:off x="3119930" y="4636882"/>
              <a:ext cx="561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GSR</a:t>
              </a:r>
              <a:endParaRPr kumimoji="0" lang="sv-SE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ounded Rectangle 26"/>
            <p:cNvSpPr/>
            <p:nvPr/>
          </p:nvSpPr>
          <p:spPr>
            <a:xfrm>
              <a:off x="3606930" y="4709664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endParaRPr>
            </a:p>
          </p:txBody>
        </p:sp>
        <p:sp>
          <p:nvSpPr>
            <p:cNvPr id="146" name="TextBox 27"/>
            <p:cNvSpPr txBox="1"/>
            <p:nvPr/>
          </p:nvSpPr>
          <p:spPr>
            <a:xfrm>
              <a:off x="3498043" y="4689854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MMR_3870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Rounded Rectangle 28"/>
            <p:cNvSpPr/>
            <p:nvPr/>
          </p:nvSpPr>
          <p:spPr>
            <a:xfrm>
              <a:off x="4912485" y="4709611"/>
              <a:ext cx="504000" cy="144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+mn-ea"/>
                <a:cs typeface="+mn-cs"/>
              </a:endParaRPr>
            </a:p>
          </p:txBody>
        </p:sp>
        <p:sp>
          <p:nvSpPr>
            <p:cNvPr id="148" name="TextBox 29"/>
            <p:cNvSpPr txBox="1"/>
            <p:nvPr/>
          </p:nvSpPr>
          <p:spPr>
            <a:xfrm>
              <a:off x="4803598" y="4689801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MMR_4121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TextBox 30"/>
            <p:cNvSpPr txBox="1"/>
            <p:nvPr/>
          </p:nvSpPr>
          <p:spPr>
            <a:xfrm>
              <a:off x="1783948" y="467397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MMR_4271</a:t>
              </a:r>
              <a:endParaRPr kumimoji="0" lang="sv-SE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Rectangle 31"/>
            <p:cNvSpPr/>
            <p:nvPr/>
          </p:nvSpPr>
          <p:spPr>
            <a:xfrm>
              <a:off x="2493217" y="4633872"/>
              <a:ext cx="5998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H+[m]</a:t>
              </a:r>
            </a:p>
          </p:txBody>
        </p:sp>
        <p:sp>
          <p:nvSpPr>
            <p:cNvPr id="151" name="Rectangle 32"/>
            <p:cNvSpPr/>
            <p:nvPr/>
          </p:nvSpPr>
          <p:spPr>
            <a:xfrm>
              <a:off x="1037282" y="4615210"/>
              <a:ext cx="5485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H+[c]</a:t>
              </a:r>
            </a:p>
          </p:txBody>
        </p:sp>
        <p:sp>
          <p:nvSpPr>
            <p:cNvPr id="152" name="Line 1695"/>
            <p:cNvSpPr>
              <a:spLocks noChangeShapeType="1"/>
            </p:cNvSpPr>
            <p:nvPr/>
          </p:nvSpPr>
          <p:spPr bwMode="auto">
            <a:xfrm rot="-5400000">
              <a:off x="5636611" y="4804394"/>
              <a:ext cx="3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Arc 34"/>
            <p:cNvSpPr/>
            <p:nvPr/>
          </p:nvSpPr>
          <p:spPr>
            <a:xfrm rot="5400000" flipH="1" flipV="1">
              <a:off x="6047673" y="4306262"/>
              <a:ext cx="384549" cy="858427"/>
            </a:xfrm>
            <a:prstGeom prst="arc">
              <a:avLst>
                <a:gd name="adj1" fmla="val 9908805"/>
                <a:gd name="adj2" fmla="val 16070775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54" name="Rectangle 35"/>
            <p:cNvSpPr/>
            <p:nvPr/>
          </p:nvSpPr>
          <p:spPr>
            <a:xfrm>
              <a:off x="6248159" y="4831360"/>
              <a:ext cx="43152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O2[m]</a:t>
              </a:r>
            </a:p>
          </p:txBody>
        </p:sp>
        <p:sp>
          <p:nvSpPr>
            <p:cNvPr id="155" name="TextBox 36"/>
            <p:cNvSpPr txBox="1"/>
            <p:nvPr/>
          </p:nvSpPr>
          <p:spPr>
            <a:xfrm>
              <a:off x="5810485" y="4687218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CAT</a:t>
              </a:r>
              <a:endPara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6" name="Straight Arrow Connector 37"/>
            <p:cNvCxnSpPr/>
            <p:nvPr/>
          </p:nvCxnSpPr>
          <p:spPr>
            <a:xfrm>
              <a:off x="4452236" y="3655341"/>
              <a:ext cx="0" cy="792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ine 1695"/>
            <p:cNvSpPr>
              <a:spLocks noChangeShapeType="1"/>
            </p:cNvSpPr>
            <p:nvPr/>
          </p:nvSpPr>
          <p:spPr bwMode="auto">
            <a:xfrm rot="5400000" flipV="1">
              <a:off x="1217497" y="3400141"/>
              <a:ext cx="0" cy="360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Rectangle 39"/>
            <p:cNvSpPr/>
            <p:nvPr/>
          </p:nvSpPr>
          <p:spPr>
            <a:xfrm>
              <a:off x="317496" y="3472141"/>
              <a:ext cx="7633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Glutamine[c]</a:t>
              </a:r>
            </a:p>
          </p:txBody>
        </p:sp>
        <p:sp>
          <p:nvSpPr>
            <p:cNvPr id="159" name="Rectangle 40"/>
            <p:cNvSpPr/>
            <p:nvPr/>
          </p:nvSpPr>
          <p:spPr>
            <a:xfrm>
              <a:off x="1325497" y="3472141"/>
              <a:ext cx="76976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Glutamate[c]</a:t>
              </a:r>
            </a:p>
          </p:txBody>
        </p:sp>
        <p:sp>
          <p:nvSpPr>
            <p:cNvPr id="160" name="Arc 41"/>
            <p:cNvSpPr/>
            <p:nvPr/>
          </p:nvSpPr>
          <p:spPr>
            <a:xfrm rot="10800000">
              <a:off x="2081457" y="3076211"/>
              <a:ext cx="540000" cy="503976"/>
            </a:xfrm>
            <a:prstGeom prst="arc">
              <a:avLst>
                <a:gd name="adj1" fmla="val 11078192"/>
                <a:gd name="adj2" fmla="val 20974703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61" name="Line 1695"/>
            <p:cNvSpPr>
              <a:spLocks noChangeShapeType="1"/>
            </p:cNvSpPr>
            <p:nvPr/>
          </p:nvSpPr>
          <p:spPr bwMode="auto">
            <a:xfrm rot="5400000" flipV="1">
              <a:off x="2333497" y="3292141"/>
              <a:ext cx="0" cy="576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Rectangle 43"/>
            <p:cNvSpPr/>
            <p:nvPr/>
          </p:nvSpPr>
          <p:spPr>
            <a:xfrm>
              <a:off x="1613498" y="3940141"/>
              <a:ext cx="69442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Cysteine[c]</a:t>
              </a:r>
            </a:p>
          </p:txBody>
        </p:sp>
        <p:sp>
          <p:nvSpPr>
            <p:cNvPr id="163" name="Arc 44"/>
            <p:cNvSpPr/>
            <p:nvPr/>
          </p:nvSpPr>
          <p:spPr>
            <a:xfrm rot="10800000" flipV="1">
              <a:off x="1973386" y="3578017"/>
              <a:ext cx="720000" cy="864000"/>
            </a:xfrm>
            <a:prstGeom prst="arc">
              <a:avLst>
                <a:gd name="adj1" fmla="val 16023889"/>
                <a:gd name="adj2" fmla="val 20974703"/>
              </a:avLst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64" name="Line 1695"/>
            <p:cNvSpPr>
              <a:spLocks noChangeShapeType="1"/>
            </p:cNvSpPr>
            <p:nvPr/>
          </p:nvSpPr>
          <p:spPr bwMode="auto">
            <a:xfrm rot="5400000" flipV="1">
              <a:off x="3881473" y="3220141"/>
              <a:ext cx="0" cy="7200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Rectangle 46"/>
            <p:cNvSpPr/>
            <p:nvPr/>
          </p:nvSpPr>
          <p:spPr>
            <a:xfrm>
              <a:off x="3190048" y="3156991"/>
              <a:ext cx="6367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Glycine[c]</a:t>
              </a:r>
            </a:p>
          </p:txBody>
        </p:sp>
        <p:sp>
          <p:nvSpPr>
            <p:cNvPr id="166" name="Rectangle 47"/>
            <p:cNvSpPr/>
            <p:nvPr/>
          </p:nvSpPr>
          <p:spPr>
            <a:xfrm>
              <a:off x="4193201" y="3472141"/>
              <a:ext cx="5164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GSH[c]</a:t>
              </a:r>
            </a:p>
          </p:txBody>
        </p:sp>
        <p:sp>
          <p:nvSpPr>
            <p:cNvPr id="167" name="Rectangle 48"/>
            <p:cNvSpPr/>
            <p:nvPr/>
          </p:nvSpPr>
          <p:spPr>
            <a:xfrm>
              <a:off x="2579409" y="3427625"/>
              <a:ext cx="9781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gamma-glutamyl-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cysteine[c]</a:t>
              </a:r>
            </a:p>
          </p:txBody>
        </p:sp>
        <p:sp>
          <p:nvSpPr>
            <p:cNvPr id="168" name="Rectangle 49"/>
            <p:cNvSpPr/>
            <p:nvPr/>
          </p:nvSpPr>
          <p:spPr>
            <a:xfrm>
              <a:off x="1846621" y="3210729"/>
              <a:ext cx="49404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ATP[c]</a:t>
              </a:r>
            </a:p>
          </p:txBody>
        </p:sp>
        <p:sp>
          <p:nvSpPr>
            <p:cNvPr id="169" name="Rectangle 50"/>
            <p:cNvSpPr/>
            <p:nvPr/>
          </p:nvSpPr>
          <p:spPr>
            <a:xfrm>
              <a:off x="2378343" y="3066729"/>
              <a:ext cx="505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ADP[c]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Pi</a:t>
              </a:r>
              <a:endPara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Arc 51"/>
            <p:cNvSpPr/>
            <p:nvPr/>
          </p:nvSpPr>
          <p:spPr>
            <a:xfrm rot="10800000" flipV="1">
              <a:off x="3576636" y="3581025"/>
              <a:ext cx="540000" cy="409370"/>
            </a:xfrm>
            <a:prstGeom prst="arc">
              <a:avLst>
                <a:gd name="adj1" fmla="val 11078192"/>
                <a:gd name="adj2" fmla="val 20974703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71" name="Rectangle 52"/>
            <p:cNvSpPr/>
            <p:nvPr/>
          </p:nvSpPr>
          <p:spPr>
            <a:xfrm>
              <a:off x="3312347" y="3725079"/>
              <a:ext cx="49404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ATP[c]</a:t>
              </a:r>
            </a:p>
          </p:txBody>
        </p:sp>
        <p:sp>
          <p:nvSpPr>
            <p:cNvPr id="172" name="Rectangle 54"/>
            <p:cNvSpPr/>
            <p:nvPr/>
          </p:nvSpPr>
          <p:spPr>
            <a:xfrm>
              <a:off x="2117401" y="3590419"/>
              <a:ext cx="4860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GCLC</a:t>
              </a:r>
            </a:p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GCLM</a:t>
              </a:r>
            </a:p>
          </p:txBody>
        </p:sp>
        <p:sp>
          <p:nvSpPr>
            <p:cNvPr id="173" name="Rectangle 55"/>
            <p:cNvSpPr/>
            <p:nvPr/>
          </p:nvSpPr>
          <p:spPr>
            <a:xfrm>
              <a:off x="3652401" y="3609983"/>
              <a:ext cx="4026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GSS</a:t>
              </a:r>
            </a:p>
          </p:txBody>
        </p:sp>
        <p:sp>
          <p:nvSpPr>
            <p:cNvPr id="174" name="Arc 56"/>
            <p:cNvSpPr/>
            <p:nvPr/>
          </p:nvSpPr>
          <p:spPr>
            <a:xfrm rot="10800000">
              <a:off x="3511511" y="3028370"/>
              <a:ext cx="720000" cy="552743"/>
            </a:xfrm>
            <a:prstGeom prst="arc">
              <a:avLst>
                <a:gd name="adj1" fmla="val 16023889"/>
                <a:gd name="adj2" fmla="val 20974703"/>
              </a:avLst>
            </a:prstGeom>
            <a:ln w="12700">
              <a:solidFill>
                <a:srgbClr val="0000FF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75" name="Line 1695"/>
            <p:cNvSpPr>
              <a:spLocks noChangeShapeType="1"/>
            </p:cNvSpPr>
            <p:nvPr/>
          </p:nvSpPr>
          <p:spPr bwMode="auto">
            <a:xfrm rot="5400000" flipV="1">
              <a:off x="4157698" y="2896291"/>
              <a:ext cx="0" cy="7200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triangle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58"/>
            <p:cNvSpPr/>
            <p:nvPr/>
          </p:nvSpPr>
          <p:spPr>
            <a:xfrm>
              <a:off x="3396694" y="1754464"/>
              <a:ext cx="58862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glucose[c]</a:t>
              </a:r>
            </a:p>
          </p:txBody>
        </p:sp>
        <p:sp>
          <p:nvSpPr>
            <p:cNvPr id="177" name="Rectangle 59"/>
            <p:cNvSpPr/>
            <p:nvPr/>
          </p:nvSpPr>
          <p:spPr>
            <a:xfrm>
              <a:off x="4126753" y="1766007"/>
              <a:ext cx="119295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3-phospho-D-glycerate[c]</a:t>
              </a:r>
            </a:p>
          </p:txBody>
        </p:sp>
        <p:sp>
          <p:nvSpPr>
            <p:cNvPr id="178" name="Rectangle 60"/>
            <p:cNvSpPr/>
            <p:nvPr/>
          </p:nvSpPr>
          <p:spPr>
            <a:xfrm>
              <a:off x="6251950" y="1774289"/>
              <a:ext cx="54534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lactate[c]</a:t>
              </a:r>
            </a:p>
          </p:txBody>
        </p:sp>
        <p:sp>
          <p:nvSpPr>
            <p:cNvPr id="179" name="Rectangle 61"/>
            <p:cNvSpPr/>
            <p:nvPr/>
          </p:nvSpPr>
          <p:spPr>
            <a:xfrm>
              <a:off x="5473806" y="1754131"/>
              <a:ext cx="62549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pyruvate[c]</a:t>
              </a:r>
            </a:p>
          </p:txBody>
        </p:sp>
        <p:sp>
          <p:nvSpPr>
            <p:cNvPr id="180" name="Rectangle 62"/>
            <p:cNvSpPr/>
            <p:nvPr/>
          </p:nvSpPr>
          <p:spPr>
            <a:xfrm>
              <a:off x="4083548" y="2211673"/>
              <a:ext cx="128753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3-phosphonooxypyruvate[c]</a:t>
              </a:r>
            </a:p>
          </p:txBody>
        </p:sp>
        <p:sp>
          <p:nvSpPr>
            <p:cNvPr id="181" name="Line 1695"/>
            <p:cNvSpPr>
              <a:spLocks noChangeShapeType="1"/>
            </p:cNvSpPr>
            <p:nvPr/>
          </p:nvSpPr>
          <p:spPr bwMode="auto">
            <a:xfrm rot="5400000">
              <a:off x="4544410" y="2087672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Line 1695"/>
            <p:cNvSpPr>
              <a:spLocks noChangeShapeType="1"/>
            </p:cNvSpPr>
            <p:nvPr/>
          </p:nvSpPr>
          <p:spPr bwMode="auto">
            <a:xfrm rot="5400000">
              <a:off x="4544410" y="2529285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Line 1695"/>
            <p:cNvSpPr>
              <a:spLocks noChangeShapeType="1"/>
            </p:cNvSpPr>
            <p:nvPr/>
          </p:nvSpPr>
          <p:spPr bwMode="auto">
            <a:xfrm rot="5400000">
              <a:off x="4544410" y="3023816"/>
              <a:ext cx="36000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66"/>
            <p:cNvSpPr/>
            <p:nvPr/>
          </p:nvSpPr>
          <p:spPr>
            <a:xfrm>
              <a:off x="4462153" y="3166827"/>
              <a:ext cx="52450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serine[c]</a:t>
              </a:r>
            </a:p>
          </p:txBody>
        </p:sp>
        <p:sp>
          <p:nvSpPr>
            <p:cNvPr id="185" name="Rectangle 67"/>
            <p:cNvSpPr/>
            <p:nvPr/>
          </p:nvSpPr>
          <p:spPr>
            <a:xfrm>
              <a:off x="4254986" y="2677629"/>
              <a:ext cx="94769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3-phosphoserine[c]</a:t>
              </a:r>
            </a:p>
          </p:txBody>
        </p:sp>
        <p:sp>
          <p:nvSpPr>
            <p:cNvPr id="186" name="Line 1695"/>
            <p:cNvSpPr>
              <a:spLocks noChangeShapeType="1"/>
            </p:cNvSpPr>
            <p:nvPr/>
          </p:nvSpPr>
          <p:spPr bwMode="auto">
            <a:xfrm>
              <a:off x="3907404" y="1862464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Line 1695"/>
            <p:cNvSpPr>
              <a:spLocks noChangeShapeType="1"/>
            </p:cNvSpPr>
            <p:nvPr/>
          </p:nvSpPr>
          <p:spPr bwMode="auto">
            <a:xfrm>
              <a:off x="5258194" y="1862464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Line 1695"/>
            <p:cNvSpPr>
              <a:spLocks noChangeShapeType="1"/>
            </p:cNvSpPr>
            <p:nvPr/>
          </p:nvSpPr>
          <p:spPr bwMode="auto">
            <a:xfrm>
              <a:off x="6030984" y="1862464"/>
              <a:ext cx="28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Rectangle 71"/>
            <p:cNvSpPr/>
            <p:nvPr/>
          </p:nvSpPr>
          <p:spPr>
            <a:xfrm>
              <a:off x="4783472" y="1866305"/>
              <a:ext cx="47320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NAD+[c]</a:t>
              </a:r>
            </a:p>
          </p:txBody>
        </p:sp>
        <p:sp>
          <p:nvSpPr>
            <p:cNvPr id="190" name="Rectangle 72"/>
            <p:cNvSpPr/>
            <p:nvPr/>
          </p:nvSpPr>
          <p:spPr>
            <a:xfrm>
              <a:off x="4902618" y="2118126"/>
              <a:ext cx="48442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NADH[c]</a:t>
              </a:r>
            </a:p>
          </p:txBody>
        </p:sp>
        <p:sp>
          <p:nvSpPr>
            <p:cNvPr id="191" name="Rectangle 73"/>
            <p:cNvSpPr/>
            <p:nvPr/>
          </p:nvSpPr>
          <p:spPr>
            <a:xfrm>
              <a:off x="4789218" y="2312074"/>
              <a:ext cx="60465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glutamate[c]</a:t>
              </a:r>
            </a:p>
          </p:txBody>
        </p:sp>
        <p:sp>
          <p:nvSpPr>
            <p:cNvPr id="192" name="Rectangle 74"/>
            <p:cNvSpPr/>
            <p:nvPr/>
          </p:nvSpPr>
          <p:spPr>
            <a:xfrm>
              <a:off x="4895142" y="2566341"/>
              <a:ext cx="42671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AKG[c]</a:t>
              </a:r>
            </a:p>
          </p:txBody>
        </p:sp>
        <p:sp>
          <p:nvSpPr>
            <p:cNvPr id="193" name="Rectangle 75"/>
            <p:cNvSpPr/>
            <p:nvPr/>
          </p:nvSpPr>
          <p:spPr>
            <a:xfrm>
              <a:off x="4788452" y="2767615"/>
              <a:ext cx="42351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H2O[c]</a:t>
              </a:r>
            </a:p>
          </p:txBody>
        </p:sp>
        <p:sp>
          <p:nvSpPr>
            <p:cNvPr id="194" name="Rectangle 76"/>
            <p:cNvSpPr/>
            <p:nvPr/>
          </p:nvSpPr>
          <p:spPr>
            <a:xfrm>
              <a:off x="4872397" y="3006842"/>
              <a:ext cx="33374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Pi[c]</a:t>
              </a:r>
            </a:p>
          </p:txBody>
        </p:sp>
        <p:sp>
          <p:nvSpPr>
            <p:cNvPr id="195" name="TextBox 77"/>
            <p:cNvSpPr txBox="1"/>
            <p:nvPr/>
          </p:nvSpPr>
          <p:spPr>
            <a:xfrm>
              <a:off x="4275371" y="1979957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PHGDH</a:t>
              </a:r>
            </a:p>
          </p:txBody>
        </p:sp>
        <p:sp>
          <p:nvSpPr>
            <p:cNvPr id="196" name="TextBox 78"/>
            <p:cNvSpPr txBox="1"/>
            <p:nvPr/>
          </p:nvSpPr>
          <p:spPr>
            <a:xfrm>
              <a:off x="4315195" y="2430778"/>
              <a:ext cx="468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PSAT1</a:t>
              </a:r>
            </a:p>
          </p:txBody>
        </p:sp>
        <p:sp>
          <p:nvSpPr>
            <p:cNvPr id="197" name="TextBox 79"/>
            <p:cNvSpPr txBox="1"/>
            <p:nvPr/>
          </p:nvSpPr>
          <p:spPr>
            <a:xfrm>
              <a:off x="4357149" y="2907465"/>
              <a:ext cx="43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PSPH</a:t>
              </a:r>
            </a:p>
          </p:txBody>
        </p:sp>
        <p:sp>
          <p:nvSpPr>
            <p:cNvPr id="198" name="TextBox 80"/>
            <p:cNvSpPr txBox="1"/>
            <p:nvPr/>
          </p:nvSpPr>
          <p:spPr>
            <a:xfrm>
              <a:off x="3890275" y="3050682"/>
              <a:ext cx="5456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SHMT1</a:t>
              </a:r>
            </a:p>
          </p:txBody>
        </p:sp>
        <p:sp>
          <p:nvSpPr>
            <p:cNvPr id="199" name="Freeform 433"/>
            <p:cNvSpPr>
              <a:spLocks/>
            </p:cNvSpPr>
            <p:nvPr/>
          </p:nvSpPr>
          <p:spPr bwMode="auto">
            <a:xfrm rot="5400000">
              <a:off x="5953102" y="2086858"/>
              <a:ext cx="648000" cy="684000"/>
            </a:xfrm>
            <a:custGeom>
              <a:avLst/>
              <a:gdLst/>
              <a:ahLst/>
              <a:cxnLst>
                <a:cxn ang="0">
                  <a:pos x="130" y="272"/>
                </a:cxn>
                <a:cxn ang="0">
                  <a:pos x="252" y="51"/>
                </a:cxn>
                <a:cxn ang="0">
                  <a:pos x="383" y="202"/>
                </a:cxn>
                <a:cxn ang="0">
                  <a:pos x="636" y="51"/>
                </a:cxn>
                <a:cxn ang="0">
                  <a:pos x="748" y="349"/>
                </a:cxn>
                <a:cxn ang="0">
                  <a:pos x="1078" y="38"/>
                </a:cxn>
                <a:cxn ang="0">
                  <a:pos x="1036" y="221"/>
                </a:cxn>
                <a:cxn ang="0">
                  <a:pos x="1286" y="83"/>
                </a:cxn>
                <a:cxn ang="0">
                  <a:pos x="837" y="387"/>
                </a:cxn>
                <a:cxn ang="0">
                  <a:pos x="1328" y="451"/>
                </a:cxn>
                <a:cxn ang="0">
                  <a:pos x="707" y="691"/>
                </a:cxn>
                <a:cxn ang="0">
                  <a:pos x="1292" y="755"/>
                </a:cxn>
                <a:cxn ang="0">
                  <a:pos x="723" y="1020"/>
                </a:cxn>
                <a:cxn ang="0">
                  <a:pos x="1280" y="1126"/>
                </a:cxn>
                <a:cxn ang="0">
                  <a:pos x="688" y="1372"/>
                </a:cxn>
                <a:cxn ang="0">
                  <a:pos x="1264" y="1388"/>
                </a:cxn>
                <a:cxn ang="0">
                  <a:pos x="905" y="1529"/>
                </a:cxn>
                <a:cxn ang="0">
                  <a:pos x="1292" y="1708"/>
                </a:cxn>
                <a:cxn ang="0">
                  <a:pos x="1081" y="2003"/>
                </a:cxn>
                <a:cxn ang="0">
                  <a:pos x="976" y="1833"/>
                </a:cxn>
                <a:cxn ang="0">
                  <a:pos x="739" y="2006"/>
                </a:cxn>
                <a:cxn ang="0">
                  <a:pos x="697" y="1628"/>
                </a:cxn>
                <a:cxn ang="0">
                  <a:pos x="412" y="2009"/>
                </a:cxn>
                <a:cxn ang="0">
                  <a:pos x="364" y="1814"/>
                </a:cxn>
                <a:cxn ang="0">
                  <a:pos x="124" y="1987"/>
                </a:cxn>
                <a:cxn ang="0">
                  <a:pos x="537" y="1692"/>
                </a:cxn>
                <a:cxn ang="0">
                  <a:pos x="140" y="1561"/>
                </a:cxn>
                <a:cxn ang="0">
                  <a:pos x="803" y="1264"/>
                </a:cxn>
                <a:cxn ang="0">
                  <a:pos x="144" y="1212"/>
                </a:cxn>
                <a:cxn ang="0">
                  <a:pos x="620" y="928"/>
                </a:cxn>
                <a:cxn ang="0">
                  <a:pos x="85" y="825"/>
                </a:cxn>
                <a:cxn ang="0">
                  <a:pos x="704" y="620"/>
                </a:cxn>
                <a:cxn ang="0">
                  <a:pos x="105" y="537"/>
                </a:cxn>
                <a:cxn ang="0">
                  <a:pos x="469" y="412"/>
                </a:cxn>
              </a:cxnLst>
              <a:rect l="0" t="0" r="r" b="b"/>
              <a:pathLst>
                <a:path w="1403" h="2066">
                  <a:moveTo>
                    <a:pt x="492" y="336"/>
                  </a:moveTo>
                  <a:cubicBezTo>
                    <a:pt x="436" y="313"/>
                    <a:pt x="190" y="317"/>
                    <a:pt x="130" y="272"/>
                  </a:cubicBezTo>
                  <a:cubicBezTo>
                    <a:pt x="70" y="227"/>
                    <a:pt x="110" y="101"/>
                    <a:pt x="130" y="64"/>
                  </a:cubicBezTo>
                  <a:cubicBezTo>
                    <a:pt x="150" y="27"/>
                    <a:pt x="221" y="29"/>
                    <a:pt x="252" y="51"/>
                  </a:cubicBezTo>
                  <a:cubicBezTo>
                    <a:pt x="283" y="73"/>
                    <a:pt x="297" y="170"/>
                    <a:pt x="319" y="195"/>
                  </a:cubicBezTo>
                  <a:cubicBezTo>
                    <a:pt x="341" y="220"/>
                    <a:pt x="369" y="226"/>
                    <a:pt x="383" y="202"/>
                  </a:cubicBezTo>
                  <a:cubicBezTo>
                    <a:pt x="397" y="178"/>
                    <a:pt x="364" y="73"/>
                    <a:pt x="406" y="48"/>
                  </a:cubicBezTo>
                  <a:cubicBezTo>
                    <a:pt x="448" y="23"/>
                    <a:pt x="598" y="0"/>
                    <a:pt x="636" y="51"/>
                  </a:cubicBezTo>
                  <a:cubicBezTo>
                    <a:pt x="674" y="102"/>
                    <a:pt x="614" y="302"/>
                    <a:pt x="633" y="352"/>
                  </a:cubicBezTo>
                  <a:cubicBezTo>
                    <a:pt x="652" y="402"/>
                    <a:pt x="714" y="399"/>
                    <a:pt x="748" y="349"/>
                  </a:cubicBezTo>
                  <a:cubicBezTo>
                    <a:pt x="782" y="299"/>
                    <a:pt x="782" y="106"/>
                    <a:pt x="837" y="54"/>
                  </a:cubicBezTo>
                  <a:cubicBezTo>
                    <a:pt x="892" y="2"/>
                    <a:pt x="1054" y="19"/>
                    <a:pt x="1078" y="38"/>
                  </a:cubicBezTo>
                  <a:cubicBezTo>
                    <a:pt x="1102" y="57"/>
                    <a:pt x="986" y="139"/>
                    <a:pt x="979" y="169"/>
                  </a:cubicBezTo>
                  <a:cubicBezTo>
                    <a:pt x="972" y="199"/>
                    <a:pt x="1004" y="232"/>
                    <a:pt x="1036" y="221"/>
                  </a:cubicBezTo>
                  <a:cubicBezTo>
                    <a:pt x="1068" y="210"/>
                    <a:pt x="1129" y="128"/>
                    <a:pt x="1171" y="105"/>
                  </a:cubicBezTo>
                  <a:cubicBezTo>
                    <a:pt x="1213" y="82"/>
                    <a:pt x="1263" y="52"/>
                    <a:pt x="1286" y="83"/>
                  </a:cubicBezTo>
                  <a:cubicBezTo>
                    <a:pt x="1309" y="114"/>
                    <a:pt x="1386" y="240"/>
                    <a:pt x="1311" y="291"/>
                  </a:cubicBezTo>
                  <a:cubicBezTo>
                    <a:pt x="1236" y="342"/>
                    <a:pt x="913" y="356"/>
                    <a:pt x="837" y="387"/>
                  </a:cubicBezTo>
                  <a:cubicBezTo>
                    <a:pt x="761" y="418"/>
                    <a:pt x="771" y="465"/>
                    <a:pt x="853" y="476"/>
                  </a:cubicBezTo>
                  <a:cubicBezTo>
                    <a:pt x="935" y="487"/>
                    <a:pt x="1255" y="428"/>
                    <a:pt x="1328" y="451"/>
                  </a:cubicBezTo>
                  <a:cubicBezTo>
                    <a:pt x="1401" y="474"/>
                    <a:pt x="1396" y="574"/>
                    <a:pt x="1292" y="614"/>
                  </a:cubicBezTo>
                  <a:cubicBezTo>
                    <a:pt x="1188" y="654"/>
                    <a:pt x="798" y="664"/>
                    <a:pt x="707" y="691"/>
                  </a:cubicBezTo>
                  <a:cubicBezTo>
                    <a:pt x="616" y="718"/>
                    <a:pt x="648" y="766"/>
                    <a:pt x="745" y="777"/>
                  </a:cubicBezTo>
                  <a:cubicBezTo>
                    <a:pt x="842" y="788"/>
                    <a:pt x="1198" y="729"/>
                    <a:pt x="1292" y="755"/>
                  </a:cubicBezTo>
                  <a:cubicBezTo>
                    <a:pt x="1386" y="781"/>
                    <a:pt x="1403" y="887"/>
                    <a:pt x="1308" y="931"/>
                  </a:cubicBezTo>
                  <a:cubicBezTo>
                    <a:pt x="1213" y="975"/>
                    <a:pt x="816" y="993"/>
                    <a:pt x="723" y="1020"/>
                  </a:cubicBezTo>
                  <a:cubicBezTo>
                    <a:pt x="630" y="1047"/>
                    <a:pt x="658" y="1073"/>
                    <a:pt x="751" y="1091"/>
                  </a:cubicBezTo>
                  <a:cubicBezTo>
                    <a:pt x="844" y="1109"/>
                    <a:pt x="1193" y="1094"/>
                    <a:pt x="1280" y="1126"/>
                  </a:cubicBezTo>
                  <a:cubicBezTo>
                    <a:pt x="1367" y="1158"/>
                    <a:pt x="1372" y="1245"/>
                    <a:pt x="1273" y="1286"/>
                  </a:cubicBezTo>
                  <a:cubicBezTo>
                    <a:pt x="1174" y="1327"/>
                    <a:pt x="807" y="1341"/>
                    <a:pt x="688" y="1372"/>
                  </a:cubicBezTo>
                  <a:cubicBezTo>
                    <a:pt x="569" y="1403"/>
                    <a:pt x="464" y="1469"/>
                    <a:pt x="560" y="1472"/>
                  </a:cubicBezTo>
                  <a:cubicBezTo>
                    <a:pt x="656" y="1475"/>
                    <a:pt x="1142" y="1375"/>
                    <a:pt x="1264" y="1388"/>
                  </a:cubicBezTo>
                  <a:cubicBezTo>
                    <a:pt x="1386" y="1401"/>
                    <a:pt x="1355" y="1528"/>
                    <a:pt x="1295" y="1552"/>
                  </a:cubicBezTo>
                  <a:cubicBezTo>
                    <a:pt x="1235" y="1576"/>
                    <a:pt x="975" y="1502"/>
                    <a:pt x="905" y="1529"/>
                  </a:cubicBezTo>
                  <a:cubicBezTo>
                    <a:pt x="835" y="1556"/>
                    <a:pt x="809" y="1682"/>
                    <a:pt x="873" y="1712"/>
                  </a:cubicBezTo>
                  <a:cubicBezTo>
                    <a:pt x="937" y="1742"/>
                    <a:pt x="1227" y="1664"/>
                    <a:pt x="1292" y="1708"/>
                  </a:cubicBezTo>
                  <a:cubicBezTo>
                    <a:pt x="1357" y="1752"/>
                    <a:pt x="1299" y="1928"/>
                    <a:pt x="1264" y="1977"/>
                  </a:cubicBezTo>
                  <a:cubicBezTo>
                    <a:pt x="1229" y="2026"/>
                    <a:pt x="1120" y="2029"/>
                    <a:pt x="1081" y="2003"/>
                  </a:cubicBezTo>
                  <a:cubicBezTo>
                    <a:pt x="1042" y="1977"/>
                    <a:pt x="1044" y="1848"/>
                    <a:pt x="1027" y="1820"/>
                  </a:cubicBezTo>
                  <a:cubicBezTo>
                    <a:pt x="1010" y="1792"/>
                    <a:pt x="986" y="1804"/>
                    <a:pt x="976" y="1833"/>
                  </a:cubicBezTo>
                  <a:cubicBezTo>
                    <a:pt x="966" y="1862"/>
                    <a:pt x="1008" y="1967"/>
                    <a:pt x="969" y="1996"/>
                  </a:cubicBezTo>
                  <a:cubicBezTo>
                    <a:pt x="930" y="2025"/>
                    <a:pt x="776" y="2053"/>
                    <a:pt x="739" y="2006"/>
                  </a:cubicBezTo>
                  <a:cubicBezTo>
                    <a:pt x="702" y="1959"/>
                    <a:pt x="755" y="1775"/>
                    <a:pt x="748" y="1712"/>
                  </a:cubicBezTo>
                  <a:cubicBezTo>
                    <a:pt x="741" y="1649"/>
                    <a:pt x="719" y="1580"/>
                    <a:pt x="697" y="1628"/>
                  </a:cubicBezTo>
                  <a:cubicBezTo>
                    <a:pt x="675" y="1676"/>
                    <a:pt x="661" y="1940"/>
                    <a:pt x="614" y="2003"/>
                  </a:cubicBezTo>
                  <a:cubicBezTo>
                    <a:pt x="567" y="2066"/>
                    <a:pt x="446" y="2039"/>
                    <a:pt x="412" y="2009"/>
                  </a:cubicBezTo>
                  <a:cubicBezTo>
                    <a:pt x="378" y="1979"/>
                    <a:pt x="420" y="1856"/>
                    <a:pt x="412" y="1824"/>
                  </a:cubicBezTo>
                  <a:cubicBezTo>
                    <a:pt x="404" y="1792"/>
                    <a:pt x="381" y="1782"/>
                    <a:pt x="364" y="1814"/>
                  </a:cubicBezTo>
                  <a:cubicBezTo>
                    <a:pt x="347" y="1846"/>
                    <a:pt x="350" y="1987"/>
                    <a:pt x="310" y="2016"/>
                  </a:cubicBezTo>
                  <a:cubicBezTo>
                    <a:pt x="270" y="2045"/>
                    <a:pt x="158" y="2035"/>
                    <a:pt x="124" y="1987"/>
                  </a:cubicBezTo>
                  <a:cubicBezTo>
                    <a:pt x="90" y="1939"/>
                    <a:pt x="36" y="1780"/>
                    <a:pt x="105" y="1731"/>
                  </a:cubicBezTo>
                  <a:cubicBezTo>
                    <a:pt x="174" y="1682"/>
                    <a:pt x="454" y="1721"/>
                    <a:pt x="537" y="1692"/>
                  </a:cubicBezTo>
                  <a:cubicBezTo>
                    <a:pt x="620" y="1663"/>
                    <a:pt x="667" y="1580"/>
                    <a:pt x="601" y="1558"/>
                  </a:cubicBezTo>
                  <a:cubicBezTo>
                    <a:pt x="535" y="1536"/>
                    <a:pt x="220" y="1603"/>
                    <a:pt x="140" y="1561"/>
                  </a:cubicBezTo>
                  <a:cubicBezTo>
                    <a:pt x="60" y="1519"/>
                    <a:pt x="8" y="1358"/>
                    <a:pt x="118" y="1308"/>
                  </a:cubicBezTo>
                  <a:cubicBezTo>
                    <a:pt x="228" y="1258"/>
                    <a:pt x="701" y="1289"/>
                    <a:pt x="803" y="1264"/>
                  </a:cubicBezTo>
                  <a:cubicBezTo>
                    <a:pt x="905" y="1239"/>
                    <a:pt x="839" y="1167"/>
                    <a:pt x="729" y="1158"/>
                  </a:cubicBezTo>
                  <a:cubicBezTo>
                    <a:pt x="619" y="1149"/>
                    <a:pt x="252" y="1245"/>
                    <a:pt x="144" y="1212"/>
                  </a:cubicBezTo>
                  <a:cubicBezTo>
                    <a:pt x="36" y="1179"/>
                    <a:pt x="4" y="1007"/>
                    <a:pt x="83" y="960"/>
                  </a:cubicBezTo>
                  <a:cubicBezTo>
                    <a:pt x="162" y="913"/>
                    <a:pt x="529" y="951"/>
                    <a:pt x="620" y="928"/>
                  </a:cubicBezTo>
                  <a:cubicBezTo>
                    <a:pt x="711" y="905"/>
                    <a:pt x="718" y="836"/>
                    <a:pt x="629" y="819"/>
                  </a:cubicBezTo>
                  <a:cubicBezTo>
                    <a:pt x="540" y="802"/>
                    <a:pt x="170" y="853"/>
                    <a:pt x="85" y="825"/>
                  </a:cubicBezTo>
                  <a:cubicBezTo>
                    <a:pt x="0" y="797"/>
                    <a:pt x="18" y="683"/>
                    <a:pt x="121" y="649"/>
                  </a:cubicBezTo>
                  <a:cubicBezTo>
                    <a:pt x="224" y="615"/>
                    <a:pt x="629" y="641"/>
                    <a:pt x="704" y="620"/>
                  </a:cubicBezTo>
                  <a:cubicBezTo>
                    <a:pt x="779" y="599"/>
                    <a:pt x="669" y="535"/>
                    <a:pt x="569" y="521"/>
                  </a:cubicBezTo>
                  <a:cubicBezTo>
                    <a:pt x="469" y="507"/>
                    <a:pt x="186" y="558"/>
                    <a:pt x="105" y="537"/>
                  </a:cubicBezTo>
                  <a:cubicBezTo>
                    <a:pt x="24" y="516"/>
                    <a:pt x="24" y="414"/>
                    <a:pt x="85" y="393"/>
                  </a:cubicBezTo>
                  <a:cubicBezTo>
                    <a:pt x="146" y="372"/>
                    <a:pt x="403" y="422"/>
                    <a:pt x="469" y="412"/>
                  </a:cubicBezTo>
                  <a:cubicBezTo>
                    <a:pt x="535" y="402"/>
                    <a:pt x="548" y="359"/>
                    <a:pt x="492" y="336"/>
                  </a:cubicBezTo>
                  <a:close/>
                </a:path>
              </a:pathLst>
            </a:custGeom>
            <a:solidFill>
              <a:srgbClr val="CBCDBB">
                <a:alpha val="50000"/>
              </a:srgbClr>
            </a:solidFill>
            <a:ln w="2857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Rounded Rectangle 82"/>
            <p:cNvSpPr/>
            <p:nvPr/>
          </p:nvSpPr>
          <p:spPr>
            <a:xfrm rot="5400000">
              <a:off x="5916558" y="2034778"/>
              <a:ext cx="720080" cy="792000"/>
            </a:xfrm>
            <a:prstGeom prst="roundRect">
              <a:avLst>
                <a:gd name="adj" fmla="val 1879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1" name="Oval 83"/>
            <p:cNvSpPr/>
            <p:nvPr/>
          </p:nvSpPr>
          <p:spPr>
            <a:xfrm>
              <a:off x="6065470" y="2266290"/>
              <a:ext cx="432000" cy="43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2" name="Rectangle 84"/>
            <p:cNvSpPr/>
            <p:nvPr/>
          </p:nvSpPr>
          <p:spPr>
            <a:xfrm>
              <a:off x="5993462" y="2389834"/>
              <a:ext cx="576000" cy="184666"/>
            </a:xfrm>
            <a:prstGeom prst="rect">
              <a:avLst/>
            </a:prstGeom>
            <a:ln w="6350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TCA Cycle</a:t>
              </a:r>
            </a:p>
          </p:txBody>
        </p:sp>
        <p:sp>
          <p:nvSpPr>
            <p:cNvPr id="203" name="Line 1695"/>
            <p:cNvSpPr>
              <a:spLocks noChangeShapeType="1"/>
            </p:cNvSpPr>
            <p:nvPr/>
          </p:nvSpPr>
          <p:spPr bwMode="auto">
            <a:xfrm>
              <a:off x="5258590" y="2660450"/>
              <a:ext cx="756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Line 1695"/>
            <p:cNvSpPr>
              <a:spLocks noChangeShapeType="1"/>
            </p:cNvSpPr>
            <p:nvPr/>
          </p:nvSpPr>
          <p:spPr bwMode="auto">
            <a:xfrm rot="5400000">
              <a:off x="5807934" y="2081938"/>
              <a:ext cx="3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rc 87"/>
            <p:cNvSpPr/>
            <p:nvPr/>
          </p:nvSpPr>
          <p:spPr>
            <a:xfrm rot="5400000">
              <a:off x="5163025" y="2314093"/>
              <a:ext cx="243568" cy="423343"/>
            </a:xfrm>
            <a:prstGeom prst="arc">
              <a:avLst>
                <a:gd name="adj1" fmla="val 12080847"/>
                <a:gd name="adj2" fmla="val 0"/>
              </a:avLst>
            </a:prstGeom>
            <a:ln w="127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6" name="Arc 88"/>
            <p:cNvSpPr/>
            <p:nvPr/>
          </p:nvSpPr>
          <p:spPr>
            <a:xfrm rot="5400000" flipH="1" flipV="1">
              <a:off x="4826620" y="2306243"/>
              <a:ext cx="269617" cy="452444"/>
            </a:xfrm>
            <a:prstGeom prst="arc">
              <a:avLst>
                <a:gd name="adj1" fmla="val 10874499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7" name="Arc 89"/>
            <p:cNvSpPr/>
            <p:nvPr/>
          </p:nvSpPr>
          <p:spPr>
            <a:xfrm rot="5400000" flipH="1" flipV="1">
              <a:off x="4823564" y="1855781"/>
              <a:ext cx="269617" cy="452444"/>
            </a:xfrm>
            <a:prstGeom prst="arc">
              <a:avLst>
                <a:gd name="adj1" fmla="val 10407497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8" name="Arc 90"/>
            <p:cNvSpPr/>
            <p:nvPr/>
          </p:nvSpPr>
          <p:spPr>
            <a:xfrm rot="5400000" flipH="1" flipV="1">
              <a:off x="4823564" y="2755707"/>
              <a:ext cx="269617" cy="452444"/>
            </a:xfrm>
            <a:prstGeom prst="arc">
              <a:avLst>
                <a:gd name="adj1" fmla="val 10874499"/>
                <a:gd name="adj2" fmla="val 19395605"/>
              </a:avLst>
            </a:prstGeom>
            <a:ln w="127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09" name="TextBox 91"/>
            <p:cNvSpPr txBox="1"/>
            <p:nvPr/>
          </p:nvSpPr>
          <p:spPr>
            <a:xfrm>
              <a:off x="5428046" y="2430778"/>
              <a:ext cx="50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BCAT1</a:t>
              </a:r>
              <a:endParaRPr kumimoji="0" lang="sv-SE" sz="7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Down Arrow 92"/>
            <p:cNvSpPr/>
            <p:nvPr/>
          </p:nvSpPr>
          <p:spPr>
            <a:xfrm>
              <a:off x="3998028" y="1968892"/>
              <a:ext cx="160935" cy="900000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11" name="Down Arrow 93"/>
            <p:cNvSpPr/>
            <p:nvPr/>
          </p:nvSpPr>
          <p:spPr>
            <a:xfrm rot="-5400000">
              <a:off x="2007126" y="1823319"/>
              <a:ext cx="160935" cy="2340000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212" name="TextBox 94"/>
            <p:cNvSpPr txBox="1"/>
            <p:nvPr/>
          </p:nvSpPr>
          <p:spPr>
            <a:xfrm>
              <a:off x="408546" y="1812329"/>
              <a:ext cx="1472540" cy="332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itchFamily="34" charset="0"/>
                </a:rPr>
                <a:t>Liver tissue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endParaRPr>
            </a:p>
          </p:txBody>
        </p:sp>
        <p:sp>
          <p:nvSpPr>
            <p:cNvPr id="213" name="Rectangle 95"/>
            <p:cNvSpPr/>
            <p:nvPr/>
          </p:nvSpPr>
          <p:spPr>
            <a:xfrm>
              <a:off x="3835249" y="3714429"/>
              <a:ext cx="5052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ADP[c]</a:t>
              </a:r>
            </a:p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Pi</a:t>
              </a:r>
              <a:endPara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Rectangle 100"/>
            <p:cNvSpPr/>
            <p:nvPr/>
          </p:nvSpPr>
          <p:spPr>
            <a:xfrm>
              <a:off x="268768" y="5146093"/>
              <a:ext cx="9701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Cytoplasm</a:t>
              </a:r>
            </a:p>
          </p:txBody>
        </p:sp>
        <p:sp>
          <p:nvSpPr>
            <p:cNvPr id="215" name="Rectangle 102"/>
            <p:cNvSpPr/>
            <p:nvPr/>
          </p:nvSpPr>
          <p:spPr>
            <a:xfrm>
              <a:off x="5556891" y="4165729"/>
              <a:ext cx="11528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34" charset="0"/>
                  <a:ea typeface="ＭＳ Ｐゴシック" panose="020B0600070205080204" pitchFamily="34" charset="-128"/>
                  <a:cs typeface="+mn-cs"/>
                </a:rPr>
                <a:t>Mitochondria</a:t>
              </a:r>
            </a:p>
          </p:txBody>
        </p:sp>
      </p:grpSp>
      <p:sp>
        <p:nvSpPr>
          <p:cNvPr id="216" name="TextBox 103"/>
          <p:cNvSpPr txBox="1"/>
          <p:nvPr/>
        </p:nvSpPr>
        <p:spPr>
          <a:xfrm>
            <a:off x="1176069" y="5888474"/>
            <a:ext cx="5984841" cy="40010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Blue colour indicates down regulation of the genes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Tekstiruutu 89"/>
          <p:cNvSpPr txBox="1"/>
          <p:nvPr/>
        </p:nvSpPr>
        <p:spPr>
          <a:xfrm>
            <a:off x="3470028" y="2443689"/>
            <a:ext cx="736079" cy="24621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betaine</a:t>
            </a: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[c]</a:t>
            </a:r>
          </a:p>
        </p:txBody>
      </p:sp>
      <p:sp>
        <p:nvSpPr>
          <p:cNvPr id="220" name="Tekstiruutu 91"/>
          <p:cNvSpPr txBox="1"/>
          <p:nvPr/>
        </p:nvSpPr>
        <p:spPr>
          <a:xfrm>
            <a:off x="2450209" y="2724823"/>
            <a:ext cx="1186523" cy="24621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N-</a:t>
            </a:r>
            <a:r>
              <a:rPr kumimoji="0" lang="fi-FI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acetylglycine</a:t>
            </a: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[c]</a:t>
            </a:r>
          </a:p>
        </p:txBody>
      </p:sp>
      <p:sp>
        <p:nvSpPr>
          <p:cNvPr id="221" name="Line 1695"/>
          <p:cNvSpPr>
            <a:spLocks noChangeShapeType="1"/>
          </p:cNvSpPr>
          <p:nvPr/>
        </p:nvSpPr>
        <p:spPr bwMode="auto">
          <a:xfrm rot="5400000">
            <a:off x="3599927" y="3032920"/>
            <a:ext cx="648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lg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2" name="Line 1695"/>
          <p:cNvSpPr>
            <a:spLocks noChangeShapeType="1"/>
          </p:cNvSpPr>
          <p:nvPr/>
        </p:nvSpPr>
        <p:spPr bwMode="auto">
          <a:xfrm rot="5400000" flipV="1">
            <a:off x="3457915" y="2987031"/>
            <a:ext cx="497276" cy="250280"/>
          </a:xfrm>
          <a:prstGeom prst="line">
            <a:avLst/>
          </a:prstGeom>
          <a:noFill/>
          <a:ln w="12700">
            <a:solidFill>
              <a:srgbClr val="0000FF"/>
            </a:solidFill>
            <a:prstDash val="lgDash"/>
            <a:round/>
            <a:headEnd/>
            <a:tailEnd type="triangle" w="med" len="med"/>
          </a:ln>
          <a:effectLst/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" name="Ellips 224"/>
          <p:cNvSpPr/>
          <p:nvPr/>
        </p:nvSpPr>
        <p:spPr>
          <a:xfrm>
            <a:off x="2174470" y="4654391"/>
            <a:ext cx="442966" cy="363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226" name="Ellips 225"/>
          <p:cNvSpPr/>
          <p:nvPr/>
        </p:nvSpPr>
        <p:spPr>
          <a:xfrm>
            <a:off x="3599398" y="4836752"/>
            <a:ext cx="442966" cy="363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227" name="Ellips 226"/>
          <p:cNvSpPr/>
          <p:nvPr/>
        </p:nvSpPr>
        <p:spPr>
          <a:xfrm>
            <a:off x="2572513" y="3820939"/>
            <a:ext cx="442966" cy="363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73380" y="106484"/>
            <a:ext cx="858774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Expression of hepatic genes in obese subjects with high hepatic steatosis</a:t>
            </a:r>
          </a:p>
        </p:txBody>
      </p:sp>
      <p:sp>
        <p:nvSpPr>
          <p:cNvPr id="7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sp>
        <p:nvSpPr>
          <p:cNvPr id="2" name="Rektangel 1"/>
          <p:cNvSpPr/>
          <p:nvPr/>
        </p:nvSpPr>
        <p:spPr>
          <a:xfrm>
            <a:off x="337595" y="5373217"/>
            <a:ext cx="8779859" cy="1077210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NNT, nicotinamide nucleotide transhydrogenase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GSR, glutathione reductase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GCLC, glutamate-cysteine ligase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rate limiting enzyme of glutathione synthesis)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GCLM, glutamate-cysteine ligase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rate limiting enzyme of glutathione synthesis)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grpSp>
        <p:nvGrpSpPr>
          <p:cNvPr id="8" name="Grupp 7"/>
          <p:cNvGrpSpPr/>
          <p:nvPr/>
        </p:nvGrpSpPr>
        <p:grpSpPr>
          <a:xfrm>
            <a:off x="988675" y="2014762"/>
            <a:ext cx="7357150" cy="2792033"/>
            <a:chOff x="373380" y="1861967"/>
            <a:chExt cx="8587740" cy="325772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3380" y="1861967"/>
              <a:ext cx="8587740" cy="3257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ktangel 2"/>
            <p:cNvSpPr/>
            <p:nvPr/>
          </p:nvSpPr>
          <p:spPr>
            <a:xfrm>
              <a:off x="467544" y="1988840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9" name="Rektangel 8"/>
            <p:cNvSpPr/>
            <p:nvPr/>
          </p:nvSpPr>
          <p:spPr>
            <a:xfrm>
              <a:off x="2843808" y="2030626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0" name="Rektangel 9"/>
            <p:cNvSpPr/>
            <p:nvPr/>
          </p:nvSpPr>
          <p:spPr>
            <a:xfrm>
              <a:off x="4932040" y="2030626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sp>
          <p:nvSpPr>
            <p:cNvPr id="11" name="Rektangel 10"/>
            <p:cNvSpPr/>
            <p:nvPr/>
          </p:nvSpPr>
          <p:spPr>
            <a:xfrm>
              <a:off x="6948264" y="2030626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4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988222" y="1484785"/>
            <a:ext cx="532819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Would it be beneficial to stimulate β-oxidation in fatty liver by supplementation of GSH and NAD</a:t>
            </a:r>
            <a:r>
              <a:rPr kumimoji="0" lang="en-US" altLang="sv-SE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+</a:t>
            </a: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</a:t>
            </a:r>
            <a:r>
              <a:rPr kumimoji="0" lang="en-US" altLang="sv-SE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precursors</a:t>
            </a: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8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5496" y="83096"/>
            <a:ext cx="9117453" cy="1631208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Proof of concept study: supplementation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of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serine to NAFLD subjects</a:t>
            </a: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Times New Roman" pitchFamily="18" charset="0"/>
            </a:endParaRPr>
          </a:p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improved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markers of liver function and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decreased liver fat after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supplementation with serine (200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mg/kg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per day for 14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days)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Times New Roman" pitchFamily="18" charset="0"/>
            </a:endParaRPr>
          </a:p>
        </p:txBody>
      </p:sp>
      <p:graphicFrame>
        <p:nvGraphicFramePr>
          <p:cNvPr id="2" name="Tabell 1"/>
          <p:cNvGraphicFramePr>
            <a:graphicFrameLocks noGrp="1"/>
          </p:cNvGraphicFramePr>
          <p:nvPr>
            <p:extLst/>
          </p:nvPr>
        </p:nvGraphicFramePr>
        <p:xfrm>
          <a:off x="1570393" y="1844824"/>
          <a:ext cx="5976664" cy="4622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cap="all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Clinical variables</a:t>
                      </a:r>
                      <a:endParaRPr lang="sv-SE" sz="1600" cap="all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sv-SE" sz="15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n=6</a:t>
                      </a:r>
                      <a:endParaRPr lang="sv-SE" sz="15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After serine</a:t>
                      </a:r>
                      <a:endParaRPr lang="sv-SE" sz="15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n=6</a:t>
                      </a:r>
                      <a:endParaRPr lang="sv-SE" sz="15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P-value</a:t>
                      </a:r>
                      <a:endParaRPr lang="sv-SE" sz="15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Liver fat (%)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26.8 ± 6.0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20.4 ± 7.0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  <a:endParaRPr lang="sv-SE" sz="12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Age (years)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56.7 ± 5.2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56.7 ± 5.2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Weight (kg)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103.0 ± 14.3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103.0 ± 13.9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Body Mass Index (BMI) (kg/m²)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 ± 2.70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 ± 2.60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Alanine aminotransferase (ALT) (U/L)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 ± 15.2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 ± 5.3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  <a:endParaRPr lang="sv-SE" sz="12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Aspartate aminotransferase (AST) (U/L)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34.5 ± 8.10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27.4 ± 8.4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  <a:endParaRPr lang="sv-SE" sz="12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Alkaline phosphatase (ALP) (U/L)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76.3 ± 17.2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 ± 17.9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  <a:endParaRPr lang="sv-SE" sz="12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γ -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Glutamyl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 transferase (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  <a:sym typeface="Symbol"/>
                        </a:rPr>
                        <a:t>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GT) (U/L)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63.8 ± 12.9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62.3 ± 16.3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Fasting plasma glucose (mmol/L)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6.57 ± 1.41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 ± 1.41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Fasting plasma insulin (FPI)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pmol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46.3 ± 33.8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34.7 ± 25.2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HOMA-IR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2.15 ± 1.85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1.54 ± 1.49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LDL cholesterol (mmol/L)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3.68 ± 0.80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3.85 ± 0.94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HDL cholesterol (mmol/L)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 ± 0.21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 ± 0.18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sv-SE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Plasma </a:t>
                      </a:r>
                      <a:r>
                        <a:rPr lang="sv-SE" sz="14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triglycerides</a:t>
                      </a:r>
                      <a:r>
                        <a:rPr lang="sv-SE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 (TG) (mmol/L)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6.90 ± 6.65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3.63 ± 1.81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Total cholesterol (mmol/L)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6.23 ± 1.49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 ± 1.15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Bilirubin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μmol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/L)</a:t>
                      </a:r>
                      <a:endParaRPr lang="sv-SE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7.33 ± 4.11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6.48 ± 3.94</a:t>
                      </a:r>
                      <a:endParaRPr lang="sv-SE" sz="12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sv-SE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Rektangel med rundade hörn 2"/>
          <p:cNvSpPr/>
          <p:nvPr/>
        </p:nvSpPr>
        <p:spPr bwMode="auto">
          <a:xfrm>
            <a:off x="4716016" y="2359422"/>
            <a:ext cx="2016224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</p:spTree>
    <p:extLst>
      <p:ext uri="{BB962C8B-B14F-4D97-AF65-F5344CB8AC3E}">
        <p14:creationId xmlns:p14="http://schemas.microsoft.com/office/powerpoint/2010/main" val="13427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0" y="25237"/>
            <a:ext cx="9117453" cy="1569652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Supplementation of GSH and NAD</a:t>
            </a:r>
            <a:r>
              <a:rPr kumimoji="0" lang="en-US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+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precursors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for two weeks decreases HFD-induced liver fat accumulation in mice 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/>
          </p:nvPr>
        </p:nvGraphicFramePr>
        <p:xfrm>
          <a:off x="596132" y="1708746"/>
          <a:ext cx="2906712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Prism 7" r:id="rId3" imgW="3727765" imgH="3540314" progId="Prism7.Document">
                  <p:embed/>
                </p:oleObj>
              </mc:Choice>
              <mc:Fallback>
                <p:oleObj name="Prism 7" r:id="rId3" imgW="3727765" imgH="3540314" progId="Prism7.Document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32" y="1708746"/>
                        <a:ext cx="2906712" cy="276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3113908" y="1700808"/>
          <a:ext cx="2911475" cy="278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Prism 6" r:id="rId5" imgW="3732086" imgH="3567686" progId="Prism6.Document">
                  <p:embed/>
                </p:oleObj>
              </mc:Choice>
              <mc:Fallback>
                <p:oleObj name="Prism 6" r:id="rId5" imgW="3732086" imgH="3567686" progId="Prism6.Document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908" y="1700808"/>
                        <a:ext cx="2911475" cy="278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/>
          </p:nvPr>
        </p:nvGraphicFramePr>
        <p:xfrm>
          <a:off x="467544" y="3997921"/>
          <a:ext cx="3057525" cy="2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Prism 6" r:id="rId7" imgW="3919717" imgH="3572368" progId="Prism6.Document">
                  <p:embed/>
                </p:oleObj>
              </mc:Choice>
              <mc:Fallback>
                <p:oleObj name="Prism 6" r:id="rId7" imgW="3919717" imgH="3572368" progId="Prism6.Document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997921"/>
                        <a:ext cx="3057525" cy="27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/>
          </p:nvPr>
        </p:nvGraphicFramePr>
        <p:xfrm>
          <a:off x="5628507" y="1700809"/>
          <a:ext cx="2925762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Prism 6" r:id="rId9" imgW="3750453" imgH="3567686" progId="Prism6.Document">
                  <p:embed/>
                </p:oleObj>
              </mc:Choice>
              <mc:Fallback>
                <p:oleObj name="Prism 6" r:id="rId9" imgW="3750453" imgH="3567686" progId="Prism6.Document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507" y="1700809"/>
                        <a:ext cx="2925762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/>
          </p:nvPr>
        </p:nvGraphicFramePr>
        <p:xfrm>
          <a:off x="3755257" y="3751859"/>
          <a:ext cx="3351212" cy="244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Prism 6" r:id="rId11" imgW="3252025" imgH="2369453" progId="Prism6.Document">
                  <p:embed/>
                </p:oleObj>
              </mc:Choice>
              <mc:Fallback>
                <p:oleObj name="Prism 6" r:id="rId11" imgW="3252025" imgH="2369453" progId="Prism6.Document">
                  <p:embed/>
                  <p:pic>
                    <p:nvPicPr>
                      <p:cNvPr id="1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5257" y="3751859"/>
                        <a:ext cx="3351212" cy="244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ruta 1"/>
          <p:cNvSpPr txBox="1"/>
          <p:nvPr/>
        </p:nvSpPr>
        <p:spPr>
          <a:xfrm>
            <a:off x="395536" y="6405079"/>
            <a:ext cx="4879842" cy="58476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*nicotinamide riboside, serine and N-acetyl cysteine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1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</p:spTree>
    <p:extLst>
      <p:ext uri="{BB962C8B-B14F-4D97-AF65-F5344CB8AC3E}">
        <p14:creationId xmlns:p14="http://schemas.microsoft.com/office/powerpoint/2010/main" val="34247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611560" y="1844824"/>
          <a:ext cx="7931150" cy="400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Prism 7" r:id="rId3" imgW="7931593" imgH="4007813" progId="Prism7.Document">
                  <p:embed/>
                </p:oleObj>
              </mc:Choice>
              <mc:Fallback>
                <p:oleObj name="Prism 7" r:id="rId3" imgW="7931593" imgH="4007813" progId="Prism7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844824"/>
                        <a:ext cx="7931150" cy="400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29713"/>
            <a:ext cx="9117453" cy="1569652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Supplementation of GSH and NAD</a:t>
            </a:r>
            <a:r>
              <a:rPr kumimoji="0" lang="en-US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+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precursors*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for two weeks decreases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short-chain triglycerides in the liver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Times New Roman" pitchFamily="18" charset="0"/>
            </a:endParaRPr>
          </a:p>
        </p:txBody>
      </p:sp>
      <p:sp>
        <p:nvSpPr>
          <p:cNvPr id="4" name="Rektangel 2"/>
          <p:cNvSpPr>
            <a:spLocks noChangeArrowheads="1"/>
          </p:cNvSpPr>
          <p:nvPr/>
        </p:nvSpPr>
        <p:spPr bwMode="auto">
          <a:xfrm>
            <a:off x="3459603" y="6590133"/>
            <a:ext cx="565785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Mardinoglu A. et al. Mol Sys Biol. 2017;13:916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395536" y="6405079"/>
            <a:ext cx="4879842" cy="58476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Times New Roman" pitchFamily="18" charset="0"/>
              </a:rPr>
              <a:t>*nicotinamide riboside, serine and N-acetyl cysteine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0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051050" y="1590676"/>
            <a:ext cx="5976938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What’s the underlying mechanism(s) for the dyslipidemia?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0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2988222" y="1484785"/>
            <a:ext cx="532819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Can we improve NAFLD and hypertriglyceridemia by reducing carbohydrates in the diet?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573017"/>
            <a:ext cx="2203189" cy="23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6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881189"/>
            <a:ext cx="5819775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790701"/>
            <a:ext cx="126206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561" name="Oval 265"/>
          <p:cNvSpPr>
            <a:spLocks noChangeArrowheads="1"/>
          </p:cNvSpPr>
          <p:nvPr/>
        </p:nvSpPr>
        <p:spPr bwMode="auto">
          <a:xfrm>
            <a:off x="5751513" y="2687638"/>
            <a:ext cx="1933575" cy="654050"/>
          </a:xfrm>
          <a:prstGeom prst="ellipse">
            <a:avLst/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Triglycerides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9989" name="Line 394"/>
          <p:cNvSpPr>
            <a:spLocks noChangeShapeType="1"/>
          </p:cNvSpPr>
          <p:nvPr/>
        </p:nvSpPr>
        <p:spPr bwMode="auto">
          <a:xfrm>
            <a:off x="2182813" y="2459039"/>
            <a:ext cx="1419225" cy="80962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0" name="Line 396"/>
          <p:cNvSpPr>
            <a:spLocks noChangeShapeType="1"/>
          </p:cNvSpPr>
          <p:nvPr/>
        </p:nvSpPr>
        <p:spPr bwMode="auto">
          <a:xfrm flipV="1">
            <a:off x="2182813" y="3917950"/>
            <a:ext cx="1501775" cy="463550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1" name="Line 397"/>
          <p:cNvSpPr>
            <a:spLocks noChangeShapeType="1"/>
          </p:cNvSpPr>
          <p:nvPr/>
        </p:nvSpPr>
        <p:spPr bwMode="auto">
          <a:xfrm flipV="1">
            <a:off x="2411413" y="3651251"/>
            <a:ext cx="1123950" cy="17463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39021" name="Line 399"/>
          <p:cNvSpPr>
            <a:spLocks noChangeShapeType="1"/>
          </p:cNvSpPr>
          <p:nvPr/>
        </p:nvSpPr>
        <p:spPr bwMode="auto">
          <a:xfrm>
            <a:off x="4637088" y="3389313"/>
            <a:ext cx="0" cy="963612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39023" name="Line 401"/>
          <p:cNvSpPr>
            <a:spLocks noChangeShapeType="1"/>
          </p:cNvSpPr>
          <p:nvPr/>
        </p:nvSpPr>
        <p:spPr bwMode="auto">
          <a:xfrm flipV="1">
            <a:off x="5076825" y="3117851"/>
            <a:ext cx="703263" cy="25717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57150" cmpd="sng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699" name="Text Box 403"/>
          <p:cNvSpPr txBox="1">
            <a:spLocks noChangeArrowheads="1"/>
          </p:cNvSpPr>
          <p:nvPr/>
        </p:nvSpPr>
        <p:spPr bwMode="auto">
          <a:xfrm>
            <a:off x="4067175" y="4400551"/>
            <a:ext cx="1489490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</a:t>
            </a:r>
          </a:p>
        </p:txBody>
      </p:sp>
      <p:sp>
        <p:nvSpPr>
          <p:cNvPr id="169995" name="Text Box 406"/>
          <p:cNvSpPr txBox="1">
            <a:spLocks noChangeArrowheads="1"/>
          </p:cNvSpPr>
          <p:nvPr/>
        </p:nvSpPr>
        <p:spPr bwMode="auto">
          <a:xfrm>
            <a:off x="395559" y="4402138"/>
            <a:ext cx="2539457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Glucose and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Hyperinsulinemia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(25-30%)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996" name="Text Box 407"/>
          <p:cNvSpPr txBox="1">
            <a:spLocks noChangeArrowheads="1"/>
          </p:cNvSpPr>
          <p:nvPr/>
        </p:nvSpPr>
        <p:spPr bwMode="auto">
          <a:xfrm>
            <a:off x="844550" y="3341689"/>
            <a:ext cx="1566434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Dietary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(10-15%)</a:t>
            </a:r>
          </a:p>
        </p:txBody>
      </p:sp>
      <p:sp>
        <p:nvSpPr>
          <p:cNvPr id="169997" name="Text Box 408"/>
          <p:cNvSpPr txBox="1">
            <a:spLocks noChangeArrowheads="1"/>
          </p:cNvSpPr>
          <p:nvPr/>
        </p:nvSpPr>
        <p:spPr bwMode="auto">
          <a:xfrm>
            <a:off x="1915907" y="1628776"/>
            <a:ext cx="1489490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Lipolysis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(60%)</a:t>
            </a:r>
          </a:p>
        </p:txBody>
      </p:sp>
      <p:sp>
        <p:nvSpPr>
          <p:cNvPr id="55705" name="Text Box 409"/>
          <p:cNvSpPr txBox="1">
            <a:spLocks noChangeArrowheads="1"/>
          </p:cNvSpPr>
          <p:nvPr/>
        </p:nvSpPr>
        <p:spPr bwMode="auto">
          <a:xfrm>
            <a:off x="3022601" y="4349751"/>
            <a:ext cx="764933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DNL</a:t>
            </a:r>
          </a:p>
        </p:txBody>
      </p:sp>
      <p:pic>
        <p:nvPicPr>
          <p:cNvPr id="1699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536951"/>
            <a:ext cx="12763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694" name="AutoShape 398"/>
          <p:cNvSpPr>
            <a:spLocks noChangeArrowheads="1"/>
          </p:cNvSpPr>
          <p:nvPr/>
        </p:nvSpPr>
        <p:spPr bwMode="auto">
          <a:xfrm>
            <a:off x="3714751" y="3052764"/>
            <a:ext cx="1362075" cy="787400"/>
          </a:xfrm>
          <a:prstGeom prst="roundRect">
            <a:avLst>
              <a:gd name="adj" fmla="val 16667"/>
            </a:avLst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acids</a:t>
            </a:r>
          </a:p>
        </p:txBody>
      </p:sp>
      <p:sp>
        <p:nvSpPr>
          <p:cNvPr id="170001" name="Line 400"/>
          <p:cNvSpPr>
            <a:spLocks noChangeShapeType="1"/>
          </p:cNvSpPr>
          <p:nvPr/>
        </p:nvSpPr>
        <p:spPr bwMode="auto">
          <a:xfrm>
            <a:off x="6884988" y="3425826"/>
            <a:ext cx="566737" cy="414338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5700" name="Text Box 404"/>
          <p:cNvSpPr txBox="1">
            <a:spLocks noChangeArrowheads="1"/>
          </p:cNvSpPr>
          <p:nvPr/>
        </p:nvSpPr>
        <p:spPr bwMode="auto">
          <a:xfrm>
            <a:off x="6084888" y="4926014"/>
            <a:ext cx="2524125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6" rIns="91430" bIns="45716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VLDL secretion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115889"/>
            <a:ext cx="9144000" cy="1095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 of metabolic pathways </a:t>
            </a:r>
            <a:b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liver steatosis in obesity</a:t>
            </a:r>
            <a:endParaRPr lang="en-US" altLang="sv-SE" sz="33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004" name="Text Box 408"/>
          <p:cNvSpPr txBox="1">
            <a:spLocks noChangeArrowheads="1"/>
          </p:cNvSpPr>
          <p:nvPr/>
        </p:nvSpPr>
        <p:spPr bwMode="auto">
          <a:xfrm>
            <a:off x="5465763" y="6556375"/>
            <a:ext cx="3741069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Ferre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 and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Foutelle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F.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Obes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Metab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., 2010</a:t>
            </a:r>
          </a:p>
        </p:txBody>
      </p:sp>
      <p:sp>
        <p:nvSpPr>
          <p:cNvPr id="22" name="Rektangel med rundade hörn 21"/>
          <p:cNvSpPr/>
          <p:nvPr/>
        </p:nvSpPr>
        <p:spPr>
          <a:xfrm>
            <a:off x="323528" y="4330353"/>
            <a:ext cx="2610172" cy="1258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0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881189"/>
            <a:ext cx="5819775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790701"/>
            <a:ext cx="126206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561" name="Oval 265"/>
          <p:cNvSpPr>
            <a:spLocks noChangeArrowheads="1"/>
          </p:cNvSpPr>
          <p:nvPr/>
        </p:nvSpPr>
        <p:spPr bwMode="auto">
          <a:xfrm>
            <a:off x="5751513" y="2687638"/>
            <a:ext cx="1933575" cy="654050"/>
          </a:xfrm>
          <a:prstGeom prst="ellipse">
            <a:avLst/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Triglycerides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9989" name="Line 394"/>
          <p:cNvSpPr>
            <a:spLocks noChangeShapeType="1"/>
          </p:cNvSpPr>
          <p:nvPr/>
        </p:nvSpPr>
        <p:spPr bwMode="auto">
          <a:xfrm>
            <a:off x="2182813" y="2459039"/>
            <a:ext cx="1419225" cy="80962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0" name="Line 396"/>
          <p:cNvSpPr>
            <a:spLocks noChangeShapeType="1"/>
          </p:cNvSpPr>
          <p:nvPr/>
        </p:nvSpPr>
        <p:spPr bwMode="auto">
          <a:xfrm flipV="1">
            <a:off x="2182813" y="3917950"/>
            <a:ext cx="1501775" cy="463550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9991" name="Line 397"/>
          <p:cNvSpPr>
            <a:spLocks noChangeShapeType="1"/>
          </p:cNvSpPr>
          <p:nvPr/>
        </p:nvSpPr>
        <p:spPr bwMode="auto">
          <a:xfrm flipV="1">
            <a:off x="2411413" y="3651251"/>
            <a:ext cx="1123950" cy="17463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39021" name="Line 399"/>
          <p:cNvSpPr>
            <a:spLocks noChangeShapeType="1"/>
          </p:cNvSpPr>
          <p:nvPr/>
        </p:nvSpPr>
        <p:spPr bwMode="auto">
          <a:xfrm>
            <a:off x="4637088" y="3389313"/>
            <a:ext cx="0" cy="963612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39023" name="Line 401"/>
          <p:cNvSpPr>
            <a:spLocks noChangeShapeType="1"/>
          </p:cNvSpPr>
          <p:nvPr/>
        </p:nvSpPr>
        <p:spPr bwMode="auto">
          <a:xfrm flipV="1">
            <a:off x="5076825" y="3117851"/>
            <a:ext cx="703263" cy="257175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</p:spPr>
        <p:txBody>
          <a:bodyPr lIns="91430" tIns="45716" rIns="91430" bIns="45716"/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57150" cmpd="sng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699" name="Text Box 403"/>
          <p:cNvSpPr txBox="1">
            <a:spLocks noChangeArrowheads="1"/>
          </p:cNvSpPr>
          <p:nvPr/>
        </p:nvSpPr>
        <p:spPr bwMode="auto">
          <a:xfrm>
            <a:off x="4067175" y="4400551"/>
            <a:ext cx="1489490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</a:t>
            </a:r>
          </a:p>
        </p:txBody>
      </p:sp>
      <p:sp>
        <p:nvSpPr>
          <p:cNvPr id="169995" name="Text Box 406"/>
          <p:cNvSpPr txBox="1">
            <a:spLocks noChangeArrowheads="1"/>
          </p:cNvSpPr>
          <p:nvPr/>
        </p:nvSpPr>
        <p:spPr bwMode="auto">
          <a:xfrm>
            <a:off x="395559" y="4402138"/>
            <a:ext cx="2539457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Glucose and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Hyperinsulinemia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(25-30%)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996" name="Text Box 407"/>
          <p:cNvSpPr txBox="1">
            <a:spLocks noChangeArrowheads="1"/>
          </p:cNvSpPr>
          <p:nvPr/>
        </p:nvSpPr>
        <p:spPr bwMode="auto">
          <a:xfrm>
            <a:off x="844550" y="3341689"/>
            <a:ext cx="1566434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Dietary fat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(10-15%)</a:t>
            </a:r>
          </a:p>
        </p:txBody>
      </p:sp>
      <p:sp>
        <p:nvSpPr>
          <p:cNvPr id="169997" name="Text Box 408"/>
          <p:cNvSpPr txBox="1">
            <a:spLocks noChangeArrowheads="1"/>
          </p:cNvSpPr>
          <p:nvPr/>
        </p:nvSpPr>
        <p:spPr bwMode="auto">
          <a:xfrm>
            <a:off x="1915907" y="1628776"/>
            <a:ext cx="1489490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Lipolysis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(60%)</a:t>
            </a:r>
          </a:p>
        </p:txBody>
      </p:sp>
      <p:sp>
        <p:nvSpPr>
          <p:cNvPr id="55705" name="Text Box 409"/>
          <p:cNvSpPr txBox="1">
            <a:spLocks noChangeArrowheads="1"/>
          </p:cNvSpPr>
          <p:nvPr/>
        </p:nvSpPr>
        <p:spPr bwMode="auto">
          <a:xfrm>
            <a:off x="3022601" y="4349751"/>
            <a:ext cx="764933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DNL</a:t>
            </a:r>
          </a:p>
        </p:txBody>
      </p:sp>
      <p:pic>
        <p:nvPicPr>
          <p:cNvPr id="1699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536951"/>
            <a:ext cx="12763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694" name="AutoShape 398"/>
          <p:cNvSpPr>
            <a:spLocks noChangeArrowheads="1"/>
          </p:cNvSpPr>
          <p:nvPr/>
        </p:nvSpPr>
        <p:spPr bwMode="auto">
          <a:xfrm>
            <a:off x="3714751" y="3052764"/>
            <a:ext cx="1362075" cy="787400"/>
          </a:xfrm>
          <a:prstGeom prst="roundRect">
            <a:avLst>
              <a:gd name="adj" fmla="val 16667"/>
            </a:avLst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30" tIns="45716" rIns="91430" bIns="45716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</a:t>
            </a: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acids</a:t>
            </a:r>
          </a:p>
        </p:txBody>
      </p:sp>
      <p:sp>
        <p:nvSpPr>
          <p:cNvPr id="170001" name="Line 400"/>
          <p:cNvSpPr>
            <a:spLocks noChangeShapeType="1"/>
          </p:cNvSpPr>
          <p:nvPr/>
        </p:nvSpPr>
        <p:spPr bwMode="auto">
          <a:xfrm>
            <a:off x="6884988" y="3425826"/>
            <a:ext cx="566737" cy="414338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5700" name="Text Box 404"/>
          <p:cNvSpPr txBox="1">
            <a:spLocks noChangeArrowheads="1"/>
          </p:cNvSpPr>
          <p:nvPr/>
        </p:nvSpPr>
        <p:spPr bwMode="auto">
          <a:xfrm>
            <a:off x="6084888" y="4926014"/>
            <a:ext cx="2524125" cy="4308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6" rIns="91430" bIns="45716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VLDL secretion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115889"/>
            <a:ext cx="9144000" cy="1095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Hepatic </a:t>
            </a:r>
            <a:r>
              <a:rPr lang="en-US" altLang="sv-SE" sz="3300" b="1" i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novo </a:t>
            </a:r>
            <a: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lipogenesis suppresses </a:t>
            </a:r>
            <a:b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sv-SE" sz="33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β-oxidation of long-chain fatty acids</a:t>
            </a:r>
            <a:endParaRPr lang="en-US" altLang="sv-SE" sz="33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004" name="Text Box 408"/>
          <p:cNvSpPr txBox="1">
            <a:spLocks noChangeArrowheads="1"/>
          </p:cNvSpPr>
          <p:nvPr/>
        </p:nvSpPr>
        <p:spPr bwMode="auto">
          <a:xfrm>
            <a:off x="5465763" y="6556375"/>
            <a:ext cx="3741069" cy="2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Ferre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 and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Foutelle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F.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Obes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Metab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., 2010</a:t>
            </a:r>
          </a:p>
        </p:txBody>
      </p:sp>
      <p:sp>
        <p:nvSpPr>
          <p:cNvPr id="21" name="Rektangel 20"/>
          <p:cNvSpPr/>
          <p:nvPr/>
        </p:nvSpPr>
        <p:spPr>
          <a:xfrm>
            <a:off x="1004566" y="5773984"/>
            <a:ext cx="7013897" cy="646323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DNL generates </a:t>
            </a:r>
            <a:r>
              <a:rPr kumimoji="0" lang="en-US" altLang="sv-S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malonyl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-CoA that suppresses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importation of long-chain fatty acyl groups 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into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mitochondria and hence ß-oxidation </a:t>
            </a:r>
          </a:p>
        </p:txBody>
      </p:sp>
      <p:sp>
        <p:nvSpPr>
          <p:cNvPr id="3" name="Rektangel med rundade hörn 2"/>
          <p:cNvSpPr/>
          <p:nvPr/>
        </p:nvSpPr>
        <p:spPr>
          <a:xfrm>
            <a:off x="323528" y="4330353"/>
            <a:ext cx="2610172" cy="1258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upp 6"/>
          <p:cNvGrpSpPr/>
          <p:nvPr/>
        </p:nvGrpSpPr>
        <p:grpSpPr>
          <a:xfrm>
            <a:off x="4379062" y="4149726"/>
            <a:ext cx="841010" cy="951508"/>
            <a:chOff x="4379062" y="5357813"/>
            <a:chExt cx="841010" cy="951508"/>
          </a:xfrm>
        </p:grpSpPr>
        <p:cxnSp>
          <p:nvCxnSpPr>
            <p:cNvPr id="5" name="Rak 4"/>
            <p:cNvCxnSpPr/>
            <p:nvPr/>
          </p:nvCxnSpPr>
          <p:spPr>
            <a:xfrm>
              <a:off x="4395787" y="5357813"/>
              <a:ext cx="824285" cy="951507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25"/>
            <p:cNvCxnSpPr/>
            <p:nvPr/>
          </p:nvCxnSpPr>
          <p:spPr>
            <a:xfrm flipV="1">
              <a:off x="4379062" y="5357813"/>
              <a:ext cx="841010" cy="9515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32141"/>
            <a:ext cx="914400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Study design: isocaloric carbohydrate-restricted diet in subjects with NAFLD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611561" y="1488148"/>
            <a:ext cx="3960440" cy="73865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 middle-aged obese 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subjects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1" name="Tabell 60"/>
          <p:cNvGraphicFramePr>
            <a:graphicFrameLocks noGrp="1"/>
          </p:cNvGraphicFramePr>
          <p:nvPr>
            <p:extLst/>
          </p:nvPr>
        </p:nvGraphicFramePr>
        <p:xfrm>
          <a:off x="4427984" y="1556792"/>
          <a:ext cx="3986728" cy="4283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8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7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baseline="0" dirty="0" smtClean="0">
                          <a:solidFill>
                            <a:srgbClr val="66FF66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Clinical characteristics</a:t>
                      </a:r>
                      <a:endParaRPr lang="en-US" sz="1800" b="1" cap="all" baseline="0" dirty="0" smtClean="0">
                        <a:solidFill>
                          <a:srgbClr val="66FF66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18000" marB="18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Arial" panose="020B0604020202020204" pitchFamily="34" charset="0"/>
                        </a:rPr>
                        <a:t>Mean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± SD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18000" marB="1800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79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Body</a:t>
                      </a: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 mass index, kg/m</a:t>
                      </a:r>
                      <a:r>
                        <a:rPr lang="en-US" sz="1600" b="1" baseline="30000" dirty="0" smtClean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b="1" baseline="30000" dirty="0">
                        <a:solidFill>
                          <a:srgbClr val="FFC000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33.8 ± 3.8 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baseline="0" dirty="0" smtClean="0">
                          <a:solidFill>
                            <a:srgbClr val="FFC000"/>
                          </a:solidFill>
                          <a:effectLst/>
                          <a:latin typeface="Arial Narrow" panose="020B0606020202030204" pitchFamily="34" charset="0"/>
                          <a:ea typeface="Calibri"/>
                          <a:cs typeface="Arial" panose="020B0604020202020204" pitchFamily="34" charset="0"/>
                        </a:rPr>
                        <a:t>Liver fat, %</a:t>
                      </a:r>
                      <a:endParaRPr lang="en-US" sz="1600" b="1" baseline="0" dirty="0">
                        <a:solidFill>
                          <a:srgbClr val="FFC000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 smtClean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16 ± 7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Alanine transaminase, U/L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40 ± 16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Aspartate transaminase, U/L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31 ± 8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Alkaline phosphatases, U/L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56 ± 19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  <a:sym typeface="Symbol"/>
                        </a:rPr>
                        <a:t>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glutamyl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transpeptidase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, U/L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54 ± 38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Glucose, mmol/L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6.2 ± 0.7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Insulin,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mU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22 ± 16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HOMA-IR, U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6.0 ± 4.5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Plasma cholesterol, mmol/L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5.3 ± 1.1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HDL cholesterol, mmol/L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1.1 ± 0.2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871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LDL cholesterol, mmol/L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2.9 ± 0.8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638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Plasma triglycerides, mmol/L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2.8 ± 1.4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8000" marR="7200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12" descr="Bildresultat för obesity increase over years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0"/>
          <a:stretch/>
        </p:blipFill>
        <p:spPr bwMode="auto">
          <a:xfrm>
            <a:off x="2051719" y="2226804"/>
            <a:ext cx="1296143" cy="36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7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32141"/>
            <a:ext cx="914400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Study design: isocaloric carbohydrate-restricted diet in subjects with NAFLD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611561" y="1488148"/>
            <a:ext cx="3960440" cy="218520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 middle-aged obese subjects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Served an isocaloric low carbohydrate diet (&lt;30 g carbohydrates per day) for 14 days  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4499992" y="1340769"/>
          <a:ext cx="4039294" cy="2933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Prism 7" r:id="rId3" imgW="3751444" imgH="2724549" progId="Prism7.Document">
                  <p:embed/>
                </p:oleObj>
              </mc:Choice>
              <mc:Fallback>
                <p:oleObj name="Prism 7" r:id="rId3" imgW="3751444" imgH="2724549" progId="Prism7.Document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340769"/>
                        <a:ext cx="4039294" cy="2933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32141"/>
            <a:ext cx="914400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Study design: isocaloric carbohydrate-restricted diet in subjects with NAFLD</a:t>
            </a:r>
          </a:p>
        </p:txBody>
      </p:sp>
      <p:grpSp>
        <p:nvGrpSpPr>
          <p:cNvPr id="3" name="Grupp 2"/>
          <p:cNvGrpSpPr/>
          <p:nvPr/>
        </p:nvGrpSpPr>
        <p:grpSpPr>
          <a:xfrm>
            <a:off x="4945173" y="1297336"/>
            <a:ext cx="3299235" cy="5237517"/>
            <a:chOff x="696701" y="1052736"/>
            <a:chExt cx="3155219" cy="5089279"/>
          </a:xfrm>
        </p:grpSpPr>
        <p:sp>
          <p:nvSpPr>
            <p:cNvPr id="76" name="Pentagon 17"/>
            <p:cNvSpPr/>
            <p:nvPr/>
          </p:nvSpPr>
          <p:spPr>
            <a:xfrm>
              <a:off x="1132361" y="4554992"/>
              <a:ext cx="2612457" cy="259891"/>
            </a:xfrm>
            <a:prstGeom prst="homePlate">
              <a:avLst>
                <a:gd name="adj" fmla="val 38249"/>
              </a:avLst>
            </a:prstGeom>
            <a:gradFill flip="none" rotWithShape="1">
              <a:gsLst>
                <a:gs pos="24000">
                  <a:srgbClr val="9BBB59">
                    <a:lumMod val="60000"/>
                    <a:lumOff val="40000"/>
                  </a:srgbClr>
                </a:gs>
                <a:gs pos="0">
                  <a:sysClr val="window" lastClr="FFFFFF"/>
                </a:gs>
              </a:gsLst>
              <a:lin ang="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Metabolomics</a:t>
              </a:r>
            </a:p>
          </p:txBody>
        </p:sp>
        <p:grpSp>
          <p:nvGrpSpPr>
            <p:cNvPr id="90" name="Group 104"/>
            <p:cNvGrpSpPr/>
            <p:nvPr/>
          </p:nvGrpSpPr>
          <p:grpSpPr>
            <a:xfrm>
              <a:off x="715507" y="5037603"/>
              <a:ext cx="3081804" cy="290420"/>
              <a:chOff x="7315" y="4027986"/>
              <a:chExt cx="3081804" cy="290421"/>
            </a:xfrm>
          </p:grpSpPr>
          <p:sp>
            <p:nvSpPr>
              <p:cNvPr id="118" name="TextBox 106"/>
              <p:cNvSpPr txBox="1"/>
              <p:nvPr/>
            </p:nvSpPr>
            <p:spPr>
              <a:xfrm>
                <a:off x="392900" y="4034293"/>
                <a:ext cx="2696219" cy="284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0 1 2 3 4 5 6 7 8 9 10 11 12 13 14</a:t>
                </a:r>
              </a:p>
            </p:txBody>
          </p:sp>
          <p:sp>
            <p:nvSpPr>
              <p:cNvPr id="119" name="Rectangle 107"/>
              <p:cNvSpPr/>
              <p:nvPr/>
            </p:nvSpPr>
            <p:spPr>
              <a:xfrm>
                <a:off x="7315" y="4027986"/>
                <a:ext cx="487811" cy="28411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Days</a:t>
                </a:r>
              </a:p>
            </p:txBody>
          </p:sp>
        </p:grpSp>
        <p:sp>
          <p:nvSpPr>
            <p:cNvPr id="91" name="Rectangle 105"/>
            <p:cNvSpPr/>
            <p:nvPr/>
          </p:nvSpPr>
          <p:spPr>
            <a:xfrm>
              <a:off x="1132362" y="4828967"/>
              <a:ext cx="2604076" cy="248600"/>
            </a:xfrm>
            <a:prstGeom prst="rect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99" name="Straight Arrow Connector 126"/>
            <p:cNvCxnSpPr/>
            <p:nvPr/>
          </p:nvCxnSpPr>
          <p:spPr>
            <a:xfrm>
              <a:off x="1217156" y="484908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1" name="Straight Arrow Connector 128"/>
            <p:cNvCxnSpPr/>
            <p:nvPr/>
          </p:nvCxnSpPr>
          <p:spPr>
            <a:xfrm>
              <a:off x="1663144" y="484908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2" name="Straight Arrow Connector 129"/>
            <p:cNvCxnSpPr/>
            <p:nvPr/>
          </p:nvCxnSpPr>
          <p:spPr>
            <a:xfrm>
              <a:off x="3641791" y="484908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75" name="Pentagon 14"/>
            <p:cNvSpPr/>
            <p:nvPr/>
          </p:nvSpPr>
          <p:spPr>
            <a:xfrm>
              <a:off x="1154746" y="5373216"/>
              <a:ext cx="2604076" cy="259891"/>
            </a:xfrm>
            <a:prstGeom prst="homePlate">
              <a:avLst>
                <a:gd name="adj" fmla="val 38249"/>
              </a:avLst>
            </a:prstGeom>
            <a:gradFill flip="none" rotWithShape="1">
              <a:gsLst>
                <a:gs pos="27000">
                  <a:srgbClr val="F79646">
                    <a:lumMod val="60000"/>
                    <a:lumOff val="40000"/>
                  </a:srgbClr>
                </a:gs>
                <a:gs pos="0">
                  <a:sysClr val="window" lastClr="FFFFFF"/>
                </a:gs>
              </a:gsLst>
              <a:lin ang="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Transcriptomics</a:t>
              </a:r>
            </a:p>
          </p:txBody>
        </p:sp>
        <p:grpSp>
          <p:nvGrpSpPr>
            <p:cNvPr id="88" name="Group 36"/>
            <p:cNvGrpSpPr/>
            <p:nvPr/>
          </p:nvGrpSpPr>
          <p:grpSpPr>
            <a:xfrm>
              <a:off x="727400" y="5842026"/>
              <a:ext cx="3081804" cy="299989"/>
              <a:chOff x="0" y="4008732"/>
              <a:chExt cx="3081804" cy="299989"/>
            </a:xfrm>
          </p:grpSpPr>
          <p:sp>
            <p:nvSpPr>
              <p:cNvPr id="120" name="TextBox 37"/>
              <p:cNvSpPr txBox="1"/>
              <p:nvPr/>
            </p:nvSpPr>
            <p:spPr>
              <a:xfrm>
                <a:off x="385585" y="4024608"/>
                <a:ext cx="2696219" cy="284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0 1 2 3 4 5 6 7 8 9 10 11 12 13 14</a:t>
                </a:r>
              </a:p>
            </p:txBody>
          </p:sp>
          <p:sp>
            <p:nvSpPr>
              <p:cNvPr id="121" name="Rectangle 38"/>
              <p:cNvSpPr/>
              <p:nvPr/>
            </p:nvSpPr>
            <p:spPr>
              <a:xfrm>
                <a:off x="0" y="4008732"/>
                <a:ext cx="487811" cy="28411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Days</a:t>
                </a:r>
              </a:p>
            </p:txBody>
          </p:sp>
        </p:grpSp>
        <p:sp>
          <p:nvSpPr>
            <p:cNvPr id="89" name="Rectangle 78"/>
            <p:cNvSpPr/>
            <p:nvPr/>
          </p:nvSpPr>
          <p:spPr>
            <a:xfrm>
              <a:off x="1154746" y="5633253"/>
              <a:ext cx="2604076" cy="254951"/>
            </a:xfrm>
            <a:prstGeom prst="rect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06" name="Straight Arrow Connector 134"/>
            <p:cNvCxnSpPr/>
            <p:nvPr/>
          </p:nvCxnSpPr>
          <p:spPr>
            <a:xfrm>
              <a:off x="1239540" y="5657998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7" name="Straight Arrow Connector 136"/>
            <p:cNvCxnSpPr/>
            <p:nvPr/>
          </p:nvCxnSpPr>
          <p:spPr>
            <a:xfrm>
              <a:off x="2279654" y="5657998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77" name="Pentagon 20"/>
            <p:cNvSpPr/>
            <p:nvPr/>
          </p:nvSpPr>
          <p:spPr>
            <a:xfrm>
              <a:off x="1133728" y="2922645"/>
              <a:ext cx="2612457" cy="259891"/>
            </a:xfrm>
            <a:prstGeom prst="homePlate">
              <a:avLst>
                <a:gd name="adj" fmla="val 38249"/>
              </a:avLst>
            </a:prstGeom>
            <a:gradFill flip="none" rotWithShape="1">
              <a:gsLst>
                <a:gs pos="27000">
                  <a:srgbClr val="4BACC6">
                    <a:lumMod val="60000"/>
                    <a:lumOff val="40000"/>
                  </a:srgbClr>
                </a:gs>
                <a:gs pos="0">
                  <a:sysClr val="window" lastClr="FFFFFF"/>
                </a:gs>
              </a:gsLst>
              <a:lin ang="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Inflammatomics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92" name="Group 109"/>
            <p:cNvGrpSpPr/>
            <p:nvPr/>
          </p:nvGrpSpPr>
          <p:grpSpPr>
            <a:xfrm>
              <a:off x="708192" y="3378721"/>
              <a:ext cx="3081804" cy="296812"/>
              <a:chOff x="0" y="4055244"/>
              <a:chExt cx="3081804" cy="296812"/>
            </a:xfrm>
          </p:grpSpPr>
          <p:sp>
            <p:nvSpPr>
              <p:cNvPr id="116" name="TextBox 111"/>
              <p:cNvSpPr txBox="1"/>
              <p:nvPr/>
            </p:nvSpPr>
            <p:spPr>
              <a:xfrm>
                <a:off x="385585" y="4067944"/>
                <a:ext cx="2696219" cy="284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0 1 2 3 4 5 6 7 8 9 10 11 12 13 14</a:t>
                </a:r>
              </a:p>
            </p:txBody>
          </p:sp>
          <p:sp>
            <p:nvSpPr>
              <p:cNvPr id="117" name="Rectangle 112"/>
              <p:cNvSpPr/>
              <p:nvPr/>
            </p:nvSpPr>
            <p:spPr>
              <a:xfrm>
                <a:off x="0" y="4055244"/>
                <a:ext cx="487811" cy="28411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Days</a:t>
                </a:r>
              </a:p>
            </p:txBody>
          </p:sp>
        </p:grpSp>
        <p:sp>
          <p:nvSpPr>
            <p:cNvPr id="93" name="Rectangle 110"/>
            <p:cNvSpPr/>
            <p:nvPr/>
          </p:nvSpPr>
          <p:spPr>
            <a:xfrm>
              <a:off x="1133729" y="3172475"/>
              <a:ext cx="2604076" cy="259889"/>
            </a:xfrm>
            <a:prstGeom prst="rect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08" name="Straight Arrow Connector 137"/>
            <p:cNvCxnSpPr/>
            <p:nvPr/>
          </p:nvCxnSpPr>
          <p:spPr>
            <a:xfrm>
              <a:off x="1218523" y="3200894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9" name="Straight Arrow Connector 138"/>
            <p:cNvCxnSpPr/>
            <p:nvPr/>
          </p:nvCxnSpPr>
          <p:spPr>
            <a:xfrm>
              <a:off x="3643158" y="3200894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0" name="Straight Arrow Connector 139"/>
            <p:cNvCxnSpPr/>
            <p:nvPr/>
          </p:nvCxnSpPr>
          <p:spPr>
            <a:xfrm>
              <a:off x="1664511" y="3200894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68" name="Straight Arrow Connector 142"/>
            <p:cNvCxnSpPr/>
            <p:nvPr/>
          </p:nvCxnSpPr>
          <p:spPr>
            <a:xfrm>
              <a:off x="1199315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69" name="Straight Arrow Connector 144"/>
            <p:cNvCxnSpPr/>
            <p:nvPr/>
          </p:nvCxnSpPr>
          <p:spPr>
            <a:xfrm>
              <a:off x="1362383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70" name="Straight Arrow Connector 145"/>
            <p:cNvCxnSpPr/>
            <p:nvPr/>
          </p:nvCxnSpPr>
          <p:spPr>
            <a:xfrm>
              <a:off x="1645303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71" name="Straight Arrow Connector 146"/>
            <p:cNvCxnSpPr/>
            <p:nvPr/>
          </p:nvCxnSpPr>
          <p:spPr>
            <a:xfrm>
              <a:off x="1809283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72" name="Straight Arrow Connector 147"/>
            <p:cNvCxnSpPr/>
            <p:nvPr/>
          </p:nvCxnSpPr>
          <p:spPr>
            <a:xfrm>
              <a:off x="2738787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73" name="Straight Arrow Connector 148"/>
            <p:cNvCxnSpPr/>
            <p:nvPr/>
          </p:nvCxnSpPr>
          <p:spPr>
            <a:xfrm>
              <a:off x="2249094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74" name="Straight Arrow Connector 149"/>
            <p:cNvCxnSpPr/>
            <p:nvPr/>
          </p:nvCxnSpPr>
          <p:spPr>
            <a:xfrm>
              <a:off x="3623950" y="1549865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grpSp>
          <p:nvGrpSpPr>
            <p:cNvPr id="79" name="Group 9"/>
            <p:cNvGrpSpPr/>
            <p:nvPr/>
          </p:nvGrpSpPr>
          <p:grpSpPr>
            <a:xfrm>
              <a:off x="696701" y="2601605"/>
              <a:ext cx="3081804" cy="286420"/>
              <a:chOff x="0" y="4069874"/>
              <a:chExt cx="3081804" cy="286420"/>
            </a:xfrm>
          </p:grpSpPr>
          <p:sp>
            <p:nvSpPr>
              <p:cNvPr id="122" name="TextBox 6"/>
              <p:cNvSpPr txBox="1"/>
              <p:nvPr/>
            </p:nvSpPr>
            <p:spPr>
              <a:xfrm>
                <a:off x="385585" y="4072182"/>
                <a:ext cx="2696219" cy="284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0 1 2 3 4 5 6 7 8 9 10 11 12 13 14</a:t>
                </a:r>
              </a:p>
            </p:txBody>
          </p:sp>
          <p:sp>
            <p:nvSpPr>
              <p:cNvPr id="123" name="Rectangle 7"/>
              <p:cNvSpPr/>
              <p:nvPr/>
            </p:nvSpPr>
            <p:spPr>
              <a:xfrm>
                <a:off x="0" y="4069874"/>
                <a:ext cx="487811" cy="28411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Days</a:t>
                </a:r>
              </a:p>
            </p:txBody>
          </p:sp>
        </p:grpSp>
        <p:sp>
          <p:nvSpPr>
            <p:cNvPr id="80" name="Pentagon 2"/>
            <p:cNvSpPr/>
            <p:nvPr/>
          </p:nvSpPr>
          <p:spPr>
            <a:xfrm>
              <a:off x="1117696" y="1052736"/>
              <a:ext cx="2604077" cy="259891"/>
            </a:xfrm>
            <a:prstGeom prst="homePlate">
              <a:avLst>
                <a:gd name="adj" fmla="val 38249"/>
              </a:avLst>
            </a:prstGeom>
            <a:gradFill flip="none" rotWithShape="1">
              <a:gsLst>
                <a:gs pos="45000">
                  <a:srgbClr val="C0504D">
                    <a:lumMod val="60000"/>
                    <a:lumOff val="40000"/>
                  </a:srgbClr>
                </a:gs>
                <a:gs pos="0">
                  <a:sysClr val="window" lastClr="FFFFFF"/>
                </a:gs>
              </a:gsLst>
              <a:lin ang="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Phenomics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" name="Rectangle 42"/>
            <p:cNvSpPr/>
            <p:nvPr/>
          </p:nvSpPr>
          <p:spPr>
            <a:xfrm>
              <a:off x="1117695" y="1316165"/>
              <a:ext cx="2604076" cy="1320748"/>
            </a:xfrm>
            <a:prstGeom prst="rect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" name="Rectangle 44"/>
            <p:cNvSpPr/>
            <p:nvPr/>
          </p:nvSpPr>
          <p:spPr>
            <a:xfrm>
              <a:off x="1117695" y="1314169"/>
              <a:ext cx="2604076" cy="234000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3" name="Rectangle 48"/>
            <p:cNvSpPr/>
            <p:nvPr/>
          </p:nvSpPr>
          <p:spPr>
            <a:xfrm>
              <a:off x="1117695" y="1748103"/>
              <a:ext cx="2604076" cy="234000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4" name="Rectangle 50"/>
            <p:cNvSpPr/>
            <p:nvPr/>
          </p:nvSpPr>
          <p:spPr>
            <a:xfrm>
              <a:off x="1465774" y="1703537"/>
              <a:ext cx="1855850" cy="2990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De novo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 lipogenesis</a:t>
              </a:r>
            </a:p>
          </p:txBody>
        </p:sp>
        <p:sp>
          <p:nvSpPr>
            <p:cNvPr id="85" name="Rectangle 5"/>
            <p:cNvSpPr/>
            <p:nvPr/>
          </p:nvSpPr>
          <p:spPr>
            <a:xfrm>
              <a:off x="1017280" y="1268761"/>
              <a:ext cx="2834640" cy="2990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Liver fat, lipids, anthropometric</a:t>
              </a:r>
            </a:p>
          </p:txBody>
        </p:sp>
        <p:sp>
          <p:nvSpPr>
            <p:cNvPr id="86" name="Rectangle 57"/>
            <p:cNvSpPr/>
            <p:nvPr/>
          </p:nvSpPr>
          <p:spPr>
            <a:xfrm>
              <a:off x="1117695" y="2177925"/>
              <a:ext cx="2604076" cy="234000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Rectangle 58"/>
            <p:cNvSpPr/>
            <p:nvPr/>
          </p:nvSpPr>
          <p:spPr>
            <a:xfrm>
              <a:off x="1445032" y="2132857"/>
              <a:ext cx="1855850" cy="29906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Body composition</a:t>
              </a:r>
            </a:p>
          </p:txBody>
        </p:sp>
        <p:cxnSp>
          <p:nvCxnSpPr>
            <p:cNvPr id="96" name="Straight Arrow Connector 123"/>
            <p:cNvCxnSpPr/>
            <p:nvPr/>
          </p:nvCxnSpPr>
          <p:spPr>
            <a:xfrm>
              <a:off x="1199315" y="2410606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97" name="Straight Arrow Connector 124"/>
            <p:cNvCxnSpPr/>
            <p:nvPr/>
          </p:nvCxnSpPr>
          <p:spPr>
            <a:xfrm>
              <a:off x="2249094" y="2410606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98" name="Straight Arrow Connector 125"/>
            <p:cNvCxnSpPr/>
            <p:nvPr/>
          </p:nvCxnSpPr>
          <p:spPr>
            <a:xfrm>
              <a:off x="3623950" y="2407033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0" name="Straight Arrow Connector 127"/>
            <p:cNvCxnSpPr/>
            <p:nvPr/>
          </p:nvCxnSpPr>
          <p:spPr>
            <a:xfrm>
              <a:off x="1199315" y="1975134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1" name="Straight Arrow Connector 140"/>
            <p:cNvCxnSpPr/>
            <p:nvPr/>
          </p:nvCxnSpPr>
          <p:spPr>
            <a:xfrm>
              <a:off x="1645303" y="1975134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2" name="Straight Arrow Connector 141"/>
            <p:cNvCxnSpPr/>
            <p:nvPr/>
          </p:nvCxnSpPr>
          <p:spPr>
            <a:xfrm>
              <a:off x="3623950" y="1982766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78" name="Pentagon 23"/>
            <p:cNvSpPr/>
            <p:nvPr/>
          </p:nvSpPr>
          <p:spPr>
            <a:xfrm>
              <a:off x="1133728" y="3724892"/>
              <a:ext cx="2612457" cy="259891"/>
            </a:xfrm>
            <a:prstGeom prst="homePlate">
              <a:avLst>
                <a:gd name="adj" fmla="val 38249"/>
              </a:avLst>
            </a:prstGeom>
            <a:gradFill flip="none" rotWithShape="1">
              <a:gsLst>
                <a:gs pos="59000">
                  <a:srgbClr val="1F497D">
                    <a:lumMod val="58000"/>
                    <a:lumOff val="42000"/>
                  </a:srgbClr>
                </a:gs>
                <a:gs pos="0">
                  <a:sysClr val="window" lastClr="FFFFFF"/>
                </a:gs>
              </a:gsLst>
              <a:lin ang="0" scaled="1"/>
              <a:tileRect/>
            </a:gra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Metagenomics</a:t>
              </a:r>
            </a:p>
          </p:txBody>
        </p:sp>
        <p:grpSp>
          <p:nvGrpSpPr>
            <p:cNvPr id="94" name="Group 114"/>
            <p:cNvGrpSpPr/>
            <p:nvPr/>
          </p:nvGrpSpPr>
          <p:grpSpPr>
            <a:xfrm>
              <a:off x="708192" y="4213719"/>
              <a:ext cx="3081804" cy="287125"/>
              <a:chOff x="0" y="4103066"/>
              <a:chExt cx="3081804" cy="287124"/>
            </a:xfrm>
          </p:grpSpPr>
          <p:sp>
            <p:nvSpPr>
              <p:cNvPr id="114" name="TextBox 116"/>
              <p:cNvSpPr txBox="1"/>
              <p:nvPr/>
            </p:nvSpPr>
            <p:spPr>
              <a:xfrm>
                <a:off x="385585" y="4103066"/>
                <a:ext cx="2696219" cy="284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0 1 2 3 4 5 6 7 8 9 10 11 12 13 14</a:t>
                </a:r>
              </a:p>
            </p:txBody>
          </p:sp>
          <p:sp>
            <p:nvSpPr>
              <p:cNvPr id="115" name="Rectangle 117"/>
              <p:cNvSpPr/>
              <p:nvPr/>
            </p:nvSpPr>
            <p:spPr>
              <a:xfrm>
                <a:off x="0" y="4106079"/>
                <a:ext cx="487811" cy="28411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3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Days</a:t>
                </a:r>
              </a:p>
            </p:txBody>
          </p:sp>
        </p:grpSp>
        <p:sp>
          <p:nvSpPr>
            <p:cNvPr id="95" name="Rectangle 115"/>
            <p:cNvSpPr/>
            <p:nvPr/>
          </p:nvSpPr>
          <p:spPr>
            <a:xfrm>
              <a:off x="1133729" y="3985202"/>
              <a:ext cx="2604076" cy="259889"/>
            </a:xfrm>
            <a:prstGeom prst="rect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03" name="Straight Arrow Connector 130"/>
            <p:cNvCxnSpPr/>
            <p:nvPr/>
          </p:nvCxnSpPr>
          <p:spPr>
            <a:xfrm>
              <a:off x="1218523" y="3997248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4" name="Straight Arrow Connector 131"/>
            <p:cNvCxnSpPr/>
            <p:nvPr/>
          </p:nvCxnSpPr>
          <p:spPr>
            <a:xfrm>
              <a:off x="1664511" y="3997248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05" name="Straight Arrow Connector 132"/>
            <p:cNvCxnSpPr/>
            <p:nvPr/>
          </p:nvCxnSpPr>
          <p:spPr>
            <a:xfrm>
              <a:off x="2268302" y="3997248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3" name="Straight Arrow Connector 132"/>
            <p:cNvCxnSpPr/>
            <p:nvPr/>
          </p:nvCxnSpPr>
          <p:spPr>
            <a:xfrm>
              <a:off x="3622231" y="3997247"/>
              <a:ext cx="0" cy="17559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tailEnd type="triangle" w="sm" len="med"/>
            </a:ln>
            <a:effectLst/>
          </p:spPr>
        </p:cxnSp>
      </p:grpSp>
      <p:sp>
        <p:nvSpPr>
          <p:cNvPr id="2" name="textruta 1"/>
          <p:cNvSpPr txBox="1"/>
          <p:nvPr/>
        </p:nvSpPr>
        <p:spPr>
          <a:xfrm>
            <a:off x="611561" y="1488148"/>
            <a:ext cx="3960440" cy="346247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 middle-aged obese subjects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Served an isocaloric low carbohydrate diet (&lt;30 g carbohydrates per day) for 14 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days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Multi-layer omics analysis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parallel cohort (n=7), double liver 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biopsies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958850" y="2000251"/>
          <a:ext cx="7226300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Prism 7" r:id="rId3" imgW="7225722" imgH="2860255" progId="Prism7.Document">
                  <p:embed/>
                </p:oleObj>
              </mc:Choice>
              <mc:Fallback>
                <p:oleObj name="Prism 7" r:id="rId3" imgW="7225722" imgH="2860255" progId="Prism7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850" y="2000251"/>
                        <a:ext cx="7226300" cy="286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44628"/>
            <a:ext cx="914400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apid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decrease of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novo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lipogenesis (DNL) and increase of β-oxidation</a:t>
            </a:r>
          </a:p>
        </p:txBody>
      </p:sp>
      <p:sp>
        <p:nvSpPr>
          <p:cNvPr id="4" name="Rektangel 1"/>
          <p:cNvSpPr>
            <a:spLocks noChangeArrowheads="1"/>
          </p:cNvSpPr>
          <p:nvPr/>
        </p:nvSpPr>
        <p:spPr bwMode="auto">
          <a:xfrm>
            <a:off x="4788024" y="5013177"/>
            <a:ext cx="3672408" cy="92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Hepatic β-oxidation was assessed indirectly using the surrogate marker β-hydroxybutyrate</a:t>
            </a:r>
          </a:p>
        </p:txBody>
      </p:sp>
      <p:sp>
        <p:nvSpPr>
          <p:cNvPr id="5" name="Rektangel 1"/>
          <p:cNvSpPr>
            <a:spLocks noChangeArrowheads="1"/>
          </p:cNvSpPr>
          <p:nvPr/>
        </p:nvSpPr>
        <p:spPr bwMode="auto">
          <a:xfrm>
            <a:off x="1190138" y="5003884"/>
            <a:ext cx="3381862" cy="64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DNL was analyzed using 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stable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isotope deuterium oxide </a:t>
            </a:r>
          </a:p>
        </p:txBody>
      </p:sp>
      <p:sp>
        <p:nvSpPr>
          <p:cNvPr id="8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8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982663" y="2001838"/>
          <a:ext cx="7178675" cy="285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Prism 7" r:id="rId3" imgW="7178568" imgH="2855576" progId="Prism7.Document">
                  <p:embed/>
                </p:oleObj>
              </mc:Choice>
              <mc:Fallback>
                <p:oleObj name="Prism 7" r:id="rId3" imgW="7178568" imgH="2855576" progId="Prism7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63" y="2001838"/>
                        <a:ext cx="7178675" cy="285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283156"/>
            <a:ext cx="9144000" cy="600156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apid </a:t>
            </a: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decrease of </a:t>
            </a:r>
            <a:r>
              <a:rPr kumimoji="0" lang="sv-SE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liver fat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ktangel 1"/>
          <p:cNvSpPr>
            <a:spLocks noChangeArrowheads="1"/>
          </p:cNvSpPr>
          <p:nvPr/>
        </p:nvSpPr>
        <p:spPr bwMode="auto">
          <a:xfrm>
            <a:off x="1475656" y="5306517"/>
            <a:ext cx="5832648" cy="72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Mean loss of liver fat: 6.4% [range 3.5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Symbol"/>
              </a:rPr>
              <a:t>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8.8%]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Relative loss of liver fat: 43.8% [range: 30.1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Symbol"/>
              </a:rPr>
              <a:t>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74.5%]</a:t>
            </a:r>
            <a:endParaRPr kumimoji="0" lang="sv-SE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957263" y="1946275"/>
          <a:ext cx="7231062" cy="296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Prism 7" r:id="rId3" imgW="7230402" imgH="2966804" progId="Prism7.Document">
                  <p:embed/>
                </p:oleObj>
              </mc:Choice>
              <mc:Fallback>
                <p:oleObj name="Prism 7" r:id="rId3" imgW="7230402" imgH="2966804" progId="Prism7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263" y="1946275"/>
                        <a:ext cx="7231062" cy="296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60772"/>
            <a:ext cx="9144000" cy="1107988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apid </a:t>
            </a: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decrease of </a:t>
            </a:r>
            <a:b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VLDL-triglycerides and apoC-III</a:t>
            </a:r>
          </a:p>
        </p:txBody>
      </p:sp>
      <p:sp>
        <p:nvSpPr>
          <p:cNvPr id="4" name="textruta 3"/>
          <p:cNvSpPr txBox="1">
            <a:spLocks noChangeArrowheads="1"/>
          </p:cNvSpPr>
          <p:nvPr/>
        </p:nvSpPr>
        <p:spPr bwMode="auto">
          <a:xfrm>
            <a:off x="1007604" y="5157193"/>
            <a:ext cx="478853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VLDL-triglycerides: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58.1% decrease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Plasma 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triglycerides: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 decrease </a:t>
            </a: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 differences in IDL, LDL, HDL</a:t>
            </a:r>
            <a:r>
              <a:rPr kumimoji="0" lang="en-US" altLang="sv-SE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or HDL</a:t>
            </a:r>
            <a:r>
              <a:rPr kumimoji="0" lang="en-US" altLang="sv-SE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6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15246" y="37880"/>
            <a:ext cx="9144000" cy="1569652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Low carb diets are associated with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decrased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lipogenesis, increased fat-oxidation and reduced steatosis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ounded Rectangle 4"/>
          <p:cNvSpPr/>
          <p:nvPr/>
        </p:nvSpPr>
        <p:spPr>
          <a:xfrm>
            <a:off x="1242572" y="4250454"/>
            <a:ext cx="2160240" cy="742950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Gut microbiota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3563889" y="2423311"/>
            <a:ext cx="2016224" cy="916332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DNL and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β-oxidation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6934522" y="2522262"/>
            <a:ext cx="1885950" cy="742950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cxnSp>
        <p:nvCxnSpPr>
          <p:cNvPr id="10" name="Straight Arrow Connector 10"/>
          <p:cNvCxnSpPr/>
          <p:nvPr/>
        </p:nvCxnSpPr>
        <p:spPr>
          <a:xfrm>
            <a:off x="2369822" y="2861791"/>
            <a:ext cx="108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/>
          <p:nvPr/>
        </p:nvCxnSpPr>
        <p:spPr>
          <a:xfrm>
            <a:off x="5724248" y="2893737"/>
            <a:ext cx="108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/>
          <p:cNvCxnSpPr/>
          <p:nvPr/>
        </p:nvCxnSpPr>
        <p:spPr>
          <a:xfrm>
            <a:off x="1835696" y="2954438"/>
            <a:ext cx="0" cy="115200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"/>
          <p:cNvSpPr/>
          <p:nvPr/>
        </p:nvSpPr>
        <p:spPr>
          <a:xfrm>
            <a:off x="364207" y="2492896"/>
            <a:ext cx="1885950" cy="742950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 carbs</a:t>
            </a:r>
          </a:p>
        </p:txBody>
      </p:sp>
      <p:sp>
        <p:nvSpPr>
          <p:cNvPr id="13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58"/>
          <p:cNvGrpSpPr>
            <a:grpSpLocks/>
          </p:cNvGrpSpPr>
          <p:nvPr/>
        </p:nvGrpSpPr>
        <p:grpSpPr bwMode="auto">
          <a:xfrm>
            <a:off x="1244550" y="2151411"/>
            <a:ext cx="1841500" cy="1243013"/>
            <a:chOff x="900" y="1443"/>
            <a:chExt cx="1160" cy="783"/>
          </a:xfrm>
        </p:grpSpPr>
        <p:sp>
          <p:nvSpPr>
            <p:cNvPr id="128033" name="AutoShape 8"/>
            <p:cNvSpPr>
              <a:spLocks noChangeArrowheads="1"/>
            </p:cNvSpPr>
            <p:nvPr/>
          </p:nvSpPr>
          <p:spPr bwMode="auto">
            <a:xfrm>
              <a:off x="900" y="1686"/>
              <a:ext cx="1146" cy="54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Intestinal</a:t>
              </a:r>
            </a:p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cell</a:t>
              </a:r>
            </a:p>
          </p:txBody>
        </p:sp>
        <p:sp>
          <p:nvSpPr>
            <p:cNvPr id="128034" name="Freeform 9"/>
            <p:cNvSpPr>
              <a:spLocks/>
            </p:cNvSpPr>
            <p:nvPr/>
          </p:nvSpPr>
          <p:spPr bwMode="auto">
            <a:xfrm>
              <a:off x="900" y="1443"/>
              <a:ext cx="1160" cy="351"/>
            </a:xfrm>
            <a:custGeom>
              <a:avLst/>
              <a:gdLst>
                <a:gd name="T0" fmla="*/ 0 w 1154"/>
                <a:gd name="T1" fmla="*/ 321 h 351"/>
                <a:gd name="T2" fmla="*/ 12 w 1154"/>
                <a:gd name="T3" fmla="*/ 111 h 351"/>
                <a:gd name="T4" fmla="*/ 54 w 1154"/>
                <a:gd name="T5" fmla="*/ 15 h 351"/>
                <a:gd name="T6" fmla="*/ 137 w 1154"/>
                <a:gd name="T7" fmla="*/ 39 h 351"/>
                <a:gd name="T8" fmla="*/ 137 w 1154"/>
                <a:gd name="T9" fmla="*/ 123 h 351"/>
                <a:gd name="T10" fmla="*/ 167 w 1154"/>
                <a:gd name="T11" fmla="*/ 177 h 351"/>
                <a:gd name="T12" fmla="*/ 203 w 1154"/>
                <a:gd name="T13" fmla="*/ 105 h 351"/>
                <a:gd name="T14" fmla="*/ 203 w 1154"/>
                <a:gd name="T15" fmla="*/ 33 h 351"/>
                <a:gd name="T16" fmla="*/ 245 w 1154"/>
                <a:gd name="T17" fmla="*/ 15 h 351"/>
                <a:gd name="T18" fmla="*/ 269 w 1154"/>
                <a:gd name="T19" fmla="*/ 75 h 351"/>
                <a:gd name="T20" fmla="*/ 297 w 1154"/>
                <a:gd name="T21" fmla="*/ 171 h 351"/>
                <a:gd name="T22" fmla="*/ 376 w 1154"/>
                <a:gd name="T23" fmla="*/ 147 h 351"/>
                <a:gd name="T24" fmla="*/ 364 w 1154"/>
                <a:gd name="T25" fmla="*/ 75 h 351"/>
                <a:gd name="T26" fmla="*/ 376 w 1154"/>
                <a:gd name="T27" fmla="*/ 9 h 351"/>
                <a:gd name="T28" fmla="*/ 430 w 1154"/>
                <a:gd name="T29" fmla="*/ 27 h 351"/>
                <a:gd name="T30" fmla="*/ 430 w 1154"/>
                <a:gd name="T31" fmla="*/ 123 h 351"/>
                <a:gd name="T32" fmla="*/ 460 w 1154"/>
                <a:gd name="T33" fmla="*/ 177 h 351"/>
                <a:gd name="T34" fmla="*/ 512 w 1154"/>
                <a:gd name="T35" fmla="*/ 129 h 351"/>
                <a:gd name="T36" fmla="*/ 494 w 1154"/>
                <a:gd name="T37" fmla="*/ 39 h 351"/>
                <a:gd name="T38" fmla="*/ 539 w 1154"/>
                <a:gd name="T39" fmla="*/ 15 h 351"/>
                <a:gd name="T40" fmla="*/ 597 w 1154"/>
                <a:gd name="T41" fmla="*/ 33 h 351"/>
                <a:gd name="T42" fmla="*/ 591 w 1154"/>
                <a:gd name="T43" fmla="*/ 129 h 351"/>
                <a:gd name="T44" fmla="*/ 633 w 1154"/>
                <a:gd name="T45" fmla="*/ 165 h 351"/>
                <a:gd name="T46" fmla="*/ 663 w 1154"/>
                <a:gd name="T47" fmla="*/ 93 h 351"/>
                <a:gd name="T48" fmla="*/ 675 w 1154"/>
                <a:gd name="T49" fmla="*/ 33 h 351"/>
                <a:gd name="T50" fmla="*/ 747 w 1154"/>
                <a:gd name="T51" fmla="*/ 27 h 351"/>
                <a:gd name="T52" fmla="*/ 763 w 1154"/>
                <a:gd name="T53" fmla="*/ 147 h 351"/>
                <a:gd name="T54" fmla="*/ 842 w 1154"/>
                <a:gd name="T55" fmla="*/ 165 h 351"/>
                <a:gd name="T56" fmla="*/ 830 w 1154"/>
                <a:gd name="T57" fmla="*/ 75 h 351"/>
                <a:gd name="T58" fmla="*/ 854 w 1154"/>
                <a:gd name="T59" fmla="*/ 33 h 351"/>
                <a:gd name="T60" fmla="*/ 911 w 1154"/>
                <a:gd name="T61" fmla="*/ 33 h 351"/>
                <a:gd name="T62" fmla="*/ 918 w 1154"/>
                <a:gd name="T63" fmla="*/ 135 h 351"/>
                <a:gd name="T64" fmla="*/ 948 w 1154"/>
                <a:gd name="T65" fmla="*/ 171 h 351"/>
                <a:gd name="T66" fmla="*/ 986 w 1154"/>
                <a:gd name="T67" fmla="*/ 111 h 351"/>
                <a:gd name="T68" fmla="*/ 993 w 1154"/>
                <a:gd name="T69" fmla="*/ 27 h 351"/>
                <a:gd name="T70" fmla="*/ 1051 w 1154"/>
                <a:gd name="T71" fmla="*/ 21 h 351"/>
                <a:gd name="T72" fmla="*/ 1057 w 1154"/>
                <a:gd name="T73" fmla="*/ 147 h 351"/>
                <a:gd name="T74" fmla="*/ 1114 w 1154"/>
                <a:gd name="T75" fmla="*/ 153 h 351"/>
                <a:gd name="T76" fmla="*/ 1143 w 1154"/>
                <a:gd name="T77" fmla="*/ 99 h 351"/>
                <a:gd name="T78" fmla="*/ 1143 w 1154"/>
                <a:gd name="T79" fmla="*/ 33 h 351"/>
                <a:gd name="T80" fmla="*/ 1193 w 1154"/>
                <a:gd name="T81" fmla="*/ 15 h 351"/>
                <a:gd name="T82" fmla="*/ 1229 w 1154"/>
                <a:gd name="T83" fmla="*/ 99 h 351"/>
                <a:gd name="T84" fmla="*/ 1222 w 1154"/>
                <a:gd name="T85" fmla="*/ 135 h 351"/>
                <a:gd name="T86" fmla="*/ 1267 w 1154"/>
                <a:gd name="T87" fmla="*/ 159 h 351"/>
                <a:gd name="T88" fmla="*/ 1303 w 1154"/>
                <a:gd name="T89" fmla="*/ 57 h 351"/>
                <a:gd name="T90" fmla="*/ 1324 w 1154"/>
                <a:gd name="T91" fmla="*/ 3 h 351"/>
                <a:gd name="T92" fmla="*/ 1373 w 1154"/>
                <a:gd name="T93" fmla="*/ 39 h 351"/>
                <a:gd name="T94" fmla="*/ 1380 w 1154"/>
                <a:gd name="T95" fmla="*/ 153 h 351"/>
                <a:gd name="T96" fmla="*/ 1366 w 1154"/>
                <a:gd name="T97" fmla="*/ 351 h 3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54"/>
                <a:gd name="T148" fmla="*/ 0 h 351"/>
                <a:gd name="T149" fmla="*/ 1154 w 1154"/>
                <a:gd name="T150" fmla="*/ 351 h 3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54" h="351">
                  <a:moveTo>
                    <a:pt x="0" y="321"/>
                  </a:moveTo>
                  <a:cubicBezTo>
                    <a:pt x="1" y="241"/>
                    <a:pt x="3" y="162"/>
                    <a:pt x="12" y="111"/>
                  </a:cubicBezTo>
                  <a:cubicBezTo>
                    <a:pt x="21" y="60"/>
                    <a:pt x="39" y="27"/>
                    <a:pt x="54" y="15"/>
                  </a:cubicBezTo>
                  <a:cubicBezTo>
                    <a:pt x="69" y="3"/>
                    <a:pt x="94" y="21"/>
                    <a:pt x="102" y="39"/>
                  </a:cubicBezTo>
                  <a:cubicBezTo>
                    <a:pt x="110" y="57"/>
                    <a:pt x="97" y="100"/>
                    <a:pt x="102" y="123"/>
                  </a:cubicBezTo>
                  <a:cubicBezTo>
                    <a:pt x="107" y="146"/>
                    <a:pt x="121" y="180"/>
                    <a:pt x="132" y="177"/>
                  </a:cubicBezTo>
                  <a:cubicBezTo>
                    <a:pt x="143" y="174"/>
                    <a:pt x="162" y="129"/>
                    <a:pt x="168" y="105"/>
                  </a:cubicBezTo>
                  <a:cubicBezTo>
                    <a:pt x="174" y="81"/>
                    <a:pt x="161" y="48"/>
                    <a:pt x="168" y="33"/>
                  </a:cubicBezTo>
                  <a:cubicBezTo>
                    <a:pt x="175" y="18"/>
                    <a:pt x="199" y="8"/>
                    <a:pt x="210" y="15"/>
                  </a:cubicBezTo>
                  <a:cubicBezTo>
                    <a:pt x="221" y="22"/>
                    <a:pt x="226" y="49"/>
                    <a:pt x="234" y="75"/>
                  </a:cubicBezTo>
                  <a:cubicBezTo>
                    <a:pt x="242" y="101"/>
                    <a:pt x="246" y="159"/>
                    <a:pt x="258" y="171"/>
                  </a:cubicBezTo>
                  <a:cubicBezTo>
                    <a:pt x="270" y="183"/>
                    <a:pt x="300" y="163"/>
                    <a:pt x="306" y="147"/>
                  </a:cubicBezTo>
                  <a:cubicBezTo>
                    <a:pt x="312" y="131"/>
                    <a:pt x="294" y="98"/>
                    <a:pt x="294" y="75"/>
                  </a:cubicBezTo>
                  <a:cubicBezTo>
                    <a:pt x="294" y="52"/>
                    <a:pt x="295" y="17"/>
                    <a:pt x="306" y="9"/>
                  </a:cubicBezTo>
                  <a:cubicBezTo>
                    <a:pt x="317" y="1"/>
                    <a:pt x="351" y="8"/>
                    <a:pt x="360" y="27"/>
                  </a:cubicBezTo>
                  <a:cubicBezTo>
                    <a:pt x="369" y="46"/>
                    <a:pt x="355" y="98"/>
                    <a:pt x="360" y="123"/>
                  </a:cubicBezTo>
                  <a:cubicBezTo>
                    <a:pt x="365" y="148"/>
                    <a:pt x="378" y="176"/>
                    <a:pt x="390" y="177"/>
                  </a:cubicBezTo>
                  <a:cubicBezTo>
                    <a:pt x="402" y="178"/>
                    <a:pt x="427" y="152"/>
                    <a:pt x="432" y="129"/>
                  </a:cubicBezTo>
                  <a:cubicBezTo>
                    <a:pt x="437" y="106"/>
                    <a:pt x="417" y="58"/>
                    <a:pt x="420" y="39"/>
                  </a:cubicBezTo>
                  <a:cubicBezTo>
                    <a:pt x="423" y="20"/>
                    <a:pt x="438" y="16"/>
                    <a:pt x="450" y="15"/>
                  </a:cubicBezTo>
                  <a:cubicBezTo>
                    <a:pt x="462" y="14"/>
                    <a:pt x="486" y="14"/>
                    <a:pt x="492" y="33"/>
                  </a:cubicBezTo>
                  <a:cubicBezTo>
                    <a:pt x="498" y="52"/>
                    <a:pt x="480" y="107"/>
                    <a:pt x="486" y="129"/>
                  </a:cubicBezTo>
                  <a:cubicBezTo>
                    <a:pt x="492" y="151"/>
                    <a:pt x="516" y="171"/>
                    <a:pt x="528" y="165"/>
                  </a:cubicBezTo>
                  <a:cubicBezTo>
                    <a:pt x="540" y="159"/>
                    <a:pt x="551" y="115"/>
                    <a:pt x="558" y="93"/>
                  </a:cubicBezTo>
                  <a:cubicBezTo>
                    <a:pt x="565" y="71"/>
                    <a:pt x="559" y="44"/>
                    <a:pt x="570" y="33"/>
                  </a:cubicBezTo>
                  <a:cubicBezTo>
                    <a:pt x="581" y="22"/>
                    <a:pt x="613" y="8"/>
                    <a:pt x="624" y="27"/>
                  </a:cubicBezTo>
                  <a:cubicBezTo>
                    <a:pt x="635" y="46"/>
                    <a:pt x="623" y="124"/>
                    <a:pt x="636" y="147"/>
                  </a:cubicBezTo>
                  <a:cubicBezTo>
                    <a:pt x="649" y="170"/>
                    <a:pt x="693" y="177"/>
                    <a:pt x="702" y="165"/>
                  </a:cubicBezTo>
                  <a:cubicBezTo>
                    <a:pt x="711" y="153"/>
                    <a:pt x="688" y="97"/>
                    <a:pt x="690" y="75"/>
                  </a:cubicBezTo>
                  <a:cubicBezTo>
                    <a:pt x="692" y="53"/>
                    <a:pt x="702" y="40"/>
                    <a:pt x="714" y="33"/>
                  </a:cubicBezTo>
                  <a:cubicBezTo>
                    <a:pt x="726" y="26"/>
                    <a:pt x="753" y="16"/>
                    <a:pt x="762" y="33"/>
                  </a:cubicBezTo>
                  <a:cubicBezTo>
                    <a:pt x="771" y="50"/>
                    <a:pt x="763" y="112"/>
                    <a:pt x="768" y="135"/>
                  </a:cubicBezTo>
                  <a:cubicBezTo>
                    <a:pt x="773" y="158"/>
                    <a:pt x="783" y="175"/>
                    <a:pt x="792" y="171"/>
                  </a:cubicBezTo>
                  <a:cubicBezTo>
                    <a:pt x="801" y="167"/>
                    <a:pt x="816" y="135"/>
                    <a:pt x="822" y="111"/>
                  </a:cubicBezTo>
                  <a:cubicBezTo>
                    <a:pt x="828" y="87"/>
                    <a:pt x="819" y="42"/>
                    <a:pt x="828" y="27"/>
                  </a:cubicBezTo>
                  <a:cubicBezTo>
                    <a:pt x="837" y="12"/>
                    <a:pt x="867" y="1"/>
                    <a:pt x="876" y="21"/>
                  </a:cubicBezTo>
                  <a:cubicBezTo>
                    <a:pt x="885" y="41"/>
                    <a:pt x="873" y="125"/>
                    <a:pt x="882" y="147"/>
                  </a:cubicBezTo>
                  <a:cubicBezTo>
                    <a:pt x="891" y="169"/>
                    <a:pt x="918" y="161"/>
                    <a:pt x="930" y="153"/>
                  </a:cubicBezTo>
                  <a:cubicBezTo>
                    <a:pt x="942" y="145"/>
                    <a:pt x="950" y="119"/>
                    <a:pt x="954" y="99"/>
                  </a:cubicBezTo>
                  <a:cubicBezTo>
                    <a:pt x="958" y="79"/>
                    <a:pt x="947" y="47"/>
                    <a:pt x="954" y="33"/>
                  </a:cubicBezTo>
                  <a:cubicBezTo>
                    <a:pt x="961" y="19"/>
                    <a:pt x="984" y="4"/>
                    <a:pt x="996" y="15"/>
                  </a:cubicBezTo>
                  <a:cubicBezTo>
                    <a:pt x="1008" y="26"/>
                    <a:pt x="1022" y="79"/>
                    <a:pt x="1026" y="99"/>
                  </a:cubicBezTo>
                  <a:cubicBezTo>
                    <a:pt x="1030" y="119"/>
                    <a:pt x="1015" y="125"/>
                    <a:pt x="1020" y="135"/>
                  </a:cubicBezTo>
                  <a:cubicBezTo>
                    <a:pt x="1025" y="145"/>
                    <a:pt x="1045" y="172"/>
                    <a:pt x="1056" y="159"/>
                  </a:cubicBezTo>
                  <a:cubicBezTo>
                    <a:pt x="1067" y="146"/>
                    <a:pt x="1078" y="83"/>
                    <a:pt x="1086" y="57"/>
                  </a:cubicBezTo>
                  <a:cubicBezTo>
                    <a:pt x="1094" y="31"/>
                    <a:pt x="1094" y="6"/>
                    <a:pt x="1104" y="3"/>
                  </a:cubicBezTo>
                  <a:cubicBezTo>
                    <a:pt x="1114" y="0"/>
                    <a:pt x="1138" y="14"/>
                    <a:pt x="1146" y="39"/>
                  </a:cubicBezTo>
                  <a:cubicBezTo>
                    <a:pt x="1154" y="64"/>
                    <a:pt x="1153" y="101"/>
                    <a:pt x="1152" y="153"/>
                  </a:cubicBezTo>
                  <a:cubicBezTo>
                    <a:pt x="1151" y="205"/>
                    <a:pt x="1145" y="278"/>
                    <a:pt x="1140" y="351"/>
                  </a:cubicBezTo>
                </a:path>
              </a:pathLst>
            </a:cu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28003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50" y="1635473"/>
            <a:ext cx="24193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Oval 12"/>
          <p:cNvSpPr>
            <a:spLocks noChangeArrowheads="1"/>
          </p:cNvSpPr>
          <p:nvPr/>
        </p:nvSpPr>
        <p:spPr bwMode="auto">
          <a:xfrm>
            <a:off x="1235025" y="4042124"/>
            <a:ext cx="2000250" cy="619125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</p:txBody>
      </p:sp>
      <p:sp>
        <p:nvSpPr>
          <p:cNvPr id="128005" name="Oval 13"/>
          <p:cNvSpPr>
            <a:spLocks noChangeArrowheads="1"/>
          </p:cNvSpPr>
          <p:nvPr/>
        </p:nvSpPr>
        <p:spPr bwMode="auto">
          <a:xfrm>
            <a:off x="3651200" y="4029424"/>
            <a:ext cx="2000250" cy="673100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remnant</a:t>
            </a:r>
          </a:p>
        </p:txBody>
      </p:sp>
      <p:grpSp>
        <p:nvGrpSpPr>
          <p:cNvPr id="128006" name="Group 28"/>
          <p:cNvGrpSpPr>
            <a:grpSpLocks/>
          </p:cNvGrpSpPr>
          <p:nvPr/>
        </p:nvGrpSpPr>
        <p:grpSpPr bwMode="auto">
          <a:xfrm>
            <a:off x="2016076" y="4870798"/>
            <a:ext cx="2847975" cy="1066800"/>
            <a:chOff x="3606" y="2982"/>
            <a:chExt cx="1848" cy="672"/>
          </a:xfrm>
        </p:grpSpPr>
        <p:sp>
          <p:nvSpPr>
            <p:cNvPr id="128030" name="AutoShape 24"/>
            <p:cNvSpPr>
              <a:spLocks noChangeArrowheads="1"/>
            </p:cNvSpPr>
            <p:nvPr/>
          </p:nvSpPr>
          <p:spPr bwMode="auto">
            <a:xfrm rot="10800000">
              <a:off x="3606" y="2982"/>
              <a:ext cx="1848" cy="6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1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068" y="11891"/>
                  </a:moveTo>
                  <a:cubicBezTo>
                    <a:pt x="2022" y="11529"/>
                    <a:pt x="2000" y="11165"/>
                    <a:pt x="2000" y="10800"/>
                  </a:cubicBezTo>
                  <a:cubicBezTo>
                    <a:pt x="2000" y="5939"/>
                    <a:pt x="5939" y="2000"/>
                    <a:pt x="10800" y="2000"/>
                  </a:cubicBezTo>
                  <a:cubicBezTo>
                    <a:pt x="15660" y="2000"/>
                    <a:pt x="19600" y="5939"/>
                    <a:pt x="19600" y="10800"/>
                  </a:cubicBezTo>
                  <a:cubicBezTo>
                    <a:pt x="19600" y="11165"/>
                    <a:pt x="19577" y="11529"/>
                    <a:pt x="19531" y="11891"/>
                  </a:cubicBezTo>
                  <a:lnTo>
                    <a:pt x="21516" y="12140"/>
                  </a:lnTo>
                  <a:cubicBezTo>
                    <a:pt x="21572" y="11695"/>
                    <a:pt x="21600" y="1124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48"/>
                    <a:pt x="27" y="11695"/>
                    <a:pt x="83" y="12140"/>
                  </a:cubicBezTo>
                  <a:lnTo>
                    <a:pt x="2068" y="11891"/>
                  </a:lnTo>
                  <a:close/>
                </a:path>
              </a:pathLst>
            </a:custGeom>
            <a:solidFill>
              <a:srgbClr val="3366FF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31" name="Oval 25"/>
            <p:cNvSpPr>
              <a:spLocks noChangeArrowheads="1"/>
            </p:cNvSpPr>
            <p:nvPr/>
          </p:nvSpPr>
          <p:spPr bwMode="auto">
            <a:xfrm>
              <a:off x="3612" y="3252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032" name="Oval 27"/>
            <p:cNvSpPr>
              <a:spLocks noChangeArrowheads="1"/>
            </p:cNvSpPr>
            <p:nvPr/>
          </p:nvSpPr>
          <p:spPr bwMode="auto">
            <a:xfrm>
              <a:off x="5278" y="3238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007" name="Oval 29"/>
          <p:cNvSpPr>
            <a:spLocks noChangeArrowheads="1"/>
          </p:cNvSpPr>
          <p:nvPr/>
        </p:nvSpPr>
        <p:spPr bwMode="auto">
          <a:xfrm>
            <a:off x="6207076" y="4766024"/>
            <a:ext cx="542925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LDL</a:t>
            </a:r>
          </a:p>
        </p:txBody>
      </p:sp>
      <p:sp>
        <p:nvSpPr>
          <p:cNvPr id="128008" name="Oval 30"/>
          <p:cNvSpPr>
            <a:spLocks noChangeArrowheads="1"/>
          </p:cNvSpPr>
          <p:nvPr/>
        </p:nvSpPr>
        <p:spPr bwMode="auto">
          <a:xfrm>
            <a:off x="6946850" y="3905599"/>
            <a:ext cx="685800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IDL</a:t>
            </a:r>
          </a:p>
        </p:txBody>
      </p:sp>
      <p:sp>
        <p:nvSpPr>
          <p:cNvPr id="128009" name="Oval 31"/>
          <p:cNvSpPr>
            <a:spLocks noChangeArrowheads="1"/>
          </p:cNvSpPr>
          <p:nvPr/>
        </p:nvSpPr>
        <p:spPr bwMode="auto">
          <a:xfrm>
            <a:off x="6823025" y="2591149"/>
            <a:ext cx="876300" cy="67627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VLDL</a:t>
            </a:r>
          </a:p>
        </p:txBody>
      </p:sp>
      <p:sp>
        <p:nvSpPr>
          <p:cNvPr id="128011" name="Text Box 33"/>
          <p:cNvSpPr txBox="1">
            <a:spLocks noChangeArrowheads="1"/>
          </p:cNvSpPr>
          <p:nvPr/>
        </p:nvSpPr>
        <p:spPr bwMode="auto">
          <a:xfrm>
            <a:off x="7407226" y="3161061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2" name="Text Box 34"/>
          <p:cNvSpPr txBox="1">
            <a:spLocks noChangeArrowheads="1"/>
          </p:cNvSpPr>
          <p:nvPr/>
        </p:nvSpPr>
        <p:spPr bwMode="auto">
          <a:xfrm>
            <a:off x="7164298" y="4479504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3" name="Text Box 38"/>
          <p:cNvSpPr txBox="1">
            <a:spLocks noChangeArrowheads="1"/>
          </p:cNvSpPr>
          <p:nvPr/>
        </p:nvSpPr>
        <p:spPr bwMode="auto">
          <a:xfrm>
            <a:off x="2974926" y="5974111"/>
            <a:ext cx="764933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LPL</a:t>
            </a:r>
          </a:p>
        </p:txBody>
      </p:sp>
      <p:sp>
        <p:nvSpPr>
          <p:cNvPr id="128014" name="Text Box 39"/>
          <p:cNvSpPr txBox="1">
            <a:spLocks noChangeArrowheads="1"/>
          </p:cNvSpPr>
          <p:nvPr/>
        </p:nvSpPr>
        <p:spPr bwMode="auto">
          <a:xfrm>
            <a:off x="2733625" y="5212110"/>
            <a:ext cx="1479872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Capillaries</a:t>
            </a:r>
          </a:p>
        </p:txBody>
      </p:sp>
      <p:sp>
        <p:nvSpPr>
          <p:cNvPr id="128016" name="Line 44"/>
          <p:cNvSpPr>
            <a:spLocks noChangeShapeType="1"/>
          </p:cNvSpPr>
          <p:nvPr/>
        </p:nvSpPr>
        <p:spPr bwMode="auto">
          <a:xfrm>
            <a:off x="2197050" y="1679924"/>
            <a:ext cx="0" cy="4667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7" name="Line 45"/>
          <p:cNvSpPr>
            <a:spLocks noChangeShapeType="1"/>
          </p:cNvSpPr>
          <p:nvPr/>
        </p:nvSpPr>
        <p:spPr bwMode="auto">
          <a:xfrm>
            <a:off x="2165300" y="3448398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8" name="Line 46"/>
          <p:cNvSpPr>
            <a:spLocks noChangeShapeType="1"/>
          </p:cNvSpPr>
          <p:nvPr/>
        </p:nvSpPr>
        <p:spPr bwMode="auto">
          <a:xfrm>
            <a:off x="2162125" y="472157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9" name="Line 47"/>
          <p:cNvSpPr>
            <a:spLocks noChangeShapeType="1"/>
          </p:cNvSpPr>
          <p:nvPr/>
        </p:nvSpPr>
        <p:spPr bwMode="auto">
          <a:xfrm>
            <a:off x="3247976" y="5693123"/>
            <a:ext cx="581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0" name="Line 48"/>
          <p:cNvSpPr>
            <a:spLocks noChangeShapeType="1"/>
          </p:cNvSpPr>
          <p:nvPr/>
        </p:nvSpPr>
        <p:spPr bwMode="auto">
          <a:xfrm flipH="1" flipV="1">
            <a:off x="4733875" y="470252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1" name="Line 50"/>
          <p:cNvSpPr>
            <a:spLocks noChangeShapeType="1"/>
          </p:cNvSpPr>
          <p:nvPr/>
        </p:nvSpPr>
        <p:spPr bwMode="auto">
          <a:xfrm flipH="1" flipV="1">
            <a:off x="4721175" y="3461098"/>
            <a:ext cx="0" cy="5143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8022" name="Group 53"/>
          <p:cNvGrpSpPr>
            <a:grpSpLocks/>
          </p:cNvGrpSpPr>
          <p:nvPr/>
        </p:nvGrpSpPr>
        <p:grpSpPr bwMode="auto">
          <a:xfrm>
            <a:off x="4556075" y="2956274"/>
            <a:ext cx="311150" cy="600075"/>
            <a:chOff x="3382" y="1590"/>
            <a:chExt cx="196" cy="378"/>
          </a:xfrm>
        </p:grpSpPr>
        <p:sp>
          <p:nvSpPr>
            <p:cNvPr id="128028" name="Arc 51"/>
            <p:cNvSpPr>
              <a:spLocks/>
            </p:cNvSpPr>
            <p:nvPr/>
          </p:nvSpPr>
          <p:spPr bwMode="auto">
            <a:xfrm rot="5170878" flipH="1">
              <a:off x="3417" y="1807"/>
              <a:ext cx="126" cy="196"/>
            </a:xfrm>
            <a:custGeom>
              <a:avLst/>
              <a:gdLst>
                <a:gd name="T0" fmla="*/ 0 w 21600"/>
                <a:gd name="T1" fmla="*/ 0 h 42928"/>
                <a:gd name="T2" fmla="*/ 0 w 21600"/>
                <a:gd name="T3" fmla="*/ 0 h 42928"/>
                <a:gd name="T4" fmla="*/ 0 w 21600"/>
                <a:gd name="T5" fmla="*/ 0 h 4292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928"/>
                <a:gd name="T11" fmla="*/ 21600 w 21600"/>
                <a:gd name="T12" fmla="*/ 42928 h 429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92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</a:path>
                <a:path w="21600" h="4292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29" name="Line 52"/>
            <p:cNvSpPr>
              <a:spLocks noChangeShapeType="1"/>
            </p:cNvSpPr>
            <p:nvPr/>
          </p:nvSpPr>
          <p:spPr bwMode="auto">
            <a:xfrm flipV="1">
              <a:off x="3480" y="1590"/>
              <a:ext cx="0" cy="252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023" name="Line 54"/>
          <p:cNvSpPr>
            <a:spLocks noChangeShapeType="1"/>
          </p:cNvSpPr>
          <p:nvPr/>
        </p:nvSpPr>
        <p:spPr bwMode="auto">
          <a:xfrm>
            <a:off x="5641926" y="2686399"/>
            <a:ext cx="1152525" cy="180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4" name="Line 55"/>
          <p:cNvSpPr>
            <a:spLocks noChangeShapeType="1"/>
          </p:cNvSpPr>
          <p:nvPr/>
        </p:nvSpPr>
        <p:spPr bwMode="auto">
          <a:xfrm flipH="1">
            <a:off x="7292925" y="3308699"/>
            <a:ext cx="0" cy="561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5" name="Line 56"/>
          <p:cNvSpPr>
            <a:spLocks noChangeShapeType="1"/>
          </p:cNvSpPr>
          <p:nvPr/>
        </p:nvSpPr>
        <p:spPr bwMode="auto">
          <a:xfrm flipH="1">
            <a:off x="6680150" y="4362798"/>
            <a:ext cx="342900" cy="4381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6" name="Line 57"/>
          <p:cNvSpPr>
            <a:spLocks noChangeShapeType="1"/>
          </p:cNvSpPr>
          <p:nvPr/>
        </p:nvSpPr>
        <p:spPr bwMode="auto">
          <a:xfrm flipH="1" flipV="1">
            <a:off x="4946600" y="3600799"/>
            <a:ext cx="1390650" cy="10953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7" name="Rectangle 41"/>
          <p:cNvSpPr>
            <a:spLocks noChangeArrowheads="1"/>
          </p:cNvSpPr>
          <p:nvPr/>
        </p:nvSpPr>
        <p:spPr bwMode="auto">
          <a:xfrm>
            <a:off x="0" y="260351"/>
            <a:ext cx="91440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Metabolism of triglyceride-rich apolipoprotein B-containing lipoproteins</a:t>
            </a:r>
          </a:p>
        </p:txBody>
      </p:sp>
      <p:sp>
        <p:nvSpPr>
          <p:cNvPr id="35" name="TextBox 3"/>
          <p:cNvSpPr txBox="1"/>
          <p:nvPr/>
        </p:nvSpPr>
        <p:spPr>
          <a:xfrm>
            <a:off x="107504" y="6563421"/>
            <a:ext cx="8928992" cy="292380"/>
          </a:xfrm>
          <a:prstGeom prst="rect">
            <a:avLst/>
          </a:prstGeom>
          <a:noFill/>
        </p:spPr>
        <p:txBody>
          <a:bodyPr wrap="square" lIns="91430" tIns="45716" rIns="91430" bIns="45716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0099"/>
                </a:solidFill>
                <a:latin typeface="+mn-lt"/>
              </a:defRPr>
            </a:lvl1pPr>
          </a:lstStyle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Arial" charset="0"/>
              </a:rPr>
              <a:t>LPL, lipoprotein lipase; HL, hepatic lipase; VLDL, very low density lipoprotein; IDL, intermediate density lipoprotein, LDL, low density lipoprotein</a:t>
            </a:r>
          </a:p>
        </p:txBody>
      </p:sp>
    </p:spTree>
    <p:extLst>
      <p:ext uri="{BB962C8B-B14F-4D97-AF65-F5344CB8AC3E}">
        <p14:creationId xmlns:p14="http://schemas.microsoft.com/office/powerpoint/2010/main" val="41444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0" y="44624"/>
            <a:ext cx="9144000" cy="1107988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Gut microbiota: </a:t>
            </a:r>
            <a:endParaRPr kumimoji="0" lang="en-US" sz="33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</a:t>
            </a:r>
            <a:r>
              <a:rPr kumimoji="0" lang="en-US" sz="33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 player in health and disease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4427984" y="1565300"/>
            <a:ext cx="43204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sv-S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 times as many cells as in our body </a:t>
            </a:r>
          </a:p>
          <a:p>
            <a:pPr marL="342900" marR="0" lvl="0" indent="-3429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sv-S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be viewed as an organ consisting of 500-1,000 cell types</a:t>
            </a:r>
          </a:p>
          <a:p>
            <a:pPr marL="342900" marR="0" lvl="0" indent="-3429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sv-S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microbiome contains &gt;1000-fold more genes than the human genome (our second genome)</a:t>
            </a:r>
          </a:p>
          <a:p>
            <a:pPr marL="342900" marR="0" lvl="0" indent="-3429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sv-S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&gt;90% of plasma metabolites originate from gut microbiota</a:t>
            </a:r>
          </a:p>
          <a:p>
            <a:pPr marL="342900" marR="0" lvl="0" indent="-342900" algn="l" defTabSz="9143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Next-generation sequencing is increasing knowledge about metagenomics</a:t>
            </a:r>
          </a:p>
        </p:txBody>
      </p:sp>
      <p:pic>
        <p:nvPicPr>
          <p:cNvPr id="28674" name="Picture 2" descr="Bildresultat för gut microbio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4" y="1679600"/>
            <a:ext cx="2905388" cy="38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47415"/>
            <a:ext cx="9144000" cy="584767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Rapid changes in gut microbiota composition</a:t>
            </a:r>
          </a:p>
        </p:txBody>
      </p:sp>
      <p:grpSp>
        <p:nvGrpSpPr>
          <p:cNvPr id="11" name="Grupp 10"/>
          <p:cNvGrpSpPr/>
          <p:nvPr/>
        </p:nvGrpSpPr>
        <p:grpSpPr>
          <a:xfrm>
            <a:off x="931851" y="1029520"/>
            <a:ext cx="7280299" cy="5492636"/>
            <a:chOff x="931850" y="1029519"/>
            <a:chExt cx="7280299" cy="5492636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850" y="1029519"/>
              <a:ext cx="7280299" cy="5492636"/>
            </a:xfrm>
            <a:prstGeom prst="rect">
              <a:avLst/>
            </a:prstGeom>
          </p:spPr>
        </p:pic>
        <p:sp>
          <p:nvSpPr>
            <p:cNvPr id="7" name="Rektangel 6"/>
            <p:cNvSpPr/>
            <p:nvPr/>
          </p:nvSpPr>
          <p:spPr>
            <a:xfrm>
              <a:off x="1043608" y="1268760"/>
              <a:ext cx="21602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8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47415"/>
            <a:ext cx="9144000" cy="584767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Rapid changes in gut microbiota composition</a:t>
            </a:r>
          </a:p>
        </p:txBody>
      </p:sp>
      <p:grpSp>
        <p:nvGrpSpPr>
          <p:cNvPr id="3" name="Grupp 2"/>
          <p:cNvGrpSpPr/>
          <p:nvPr/>
        </p:nvGrpSpPr>
        <p:grpSpPr>
          <a:xfrm>
            <a:off x="323528" y="1484785"/>
            <a:ext cx="4148658" cy="3768359"/>
            <a:chOff x="207318" y="3165893"/>
            <a:chExt cx="2681820" cy="33833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318" y="3165893"/>
              <a:ext cx="2681820" cy="3383394"/>
            </a:xfrm>
            <a:prstGeom prst="rect">
              <a:avLst/>
            </a:prstGeom>
          </p:spPr>
        </p:pic>
        <p:sp>
          <p:nvSpPr>
            <p:cNvPr id="2" name="Rektangel 1"/>
            <p:cNvSpPr/>
            <p:nvPr/>
          </p:nvSpPr>
          <p:spPr>
            <a:xfrm>
              <a:off x="207318" y="3165893"/>
              <a:ext cx="332234" cy="407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grpSp>
        <p:nvGrpSpPr>
          <p:cNvPr id="16" name="Grupp 15"/>
          <p:cNvGrpSpPr/>
          <p:nvPr/>
        </p:nvGrpSpPr>
        <p:grpSpPr>
          <a:xfrm>
            <a:off x="4687440" y="1507630"/>
            <a:ext cx="4149427" cy="3768359"/>
            <a:chOff x="3075770" y="3165893"/>
            <a:chExt cx="2820949" cy="3383395"/>
          </a:xfrm>
        </p:grpSpPr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5770" y="3165893"/>
              <a:ext cx="2820949" cy="3383395"/>
            </a:xfrm>
            <a:prstGeom prst="rect">
              <a:avLst/>
            </a:prstGeom>
          </p:spPr>
        </p:pic>
        <p:sp>
          <p:nvSpPr>
            <p:cNvPr id="12" name="Rektangel 11"/>
            <p:cNvSpPr/>
            <p:nvPr/>
          </p:nvSpPr>
          <p:spPr>
            <a:xfrm>
              <a:off x="3075771" y="3176559"/>
              <a:ext cx="272094" cy="407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4" name="textruta 3"/>
          <p:cNvSpPr txBox="1"/>
          <p:nvPr/>
        </p:nvSpPr>
        <p:spPr>
          <a:xfrm>
            <a:off x="4745077" y="5373217"/>
            <a:ext cx="4120365" cy="120032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nly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Streptococcus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Lactococcus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Eggerthella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were increased among top 10 genus that are significantly altered upon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323528" y="5358115"/>
            <a:ext cx="4120365" cy="70787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Gut microbiota mostly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Firmicutes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changed within one day</a:t>
            </a:r>
          </a:p>
        </p:txBody>
      </p:sp>
      <p:sp>
        <p:nvSpPr>
          <p:cNvPr id="13" name="Rektangel 12"/>
          <p:cNvSpPr/>
          <p:nvPr/>
        </p:nvSpPr>
        <p:spPr>
          <a:xfrm rot="19958265">
            <a:off x="6253003" y="4877415"/>
            <a:ext cx="677985" cy="130924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5" name="Rektangel 14"/>
          <p:cNvSpPr/>
          <p:nvPr/>
        </p:nvSpPr>
        <p:spPr>
          <a:xfrm rot="19958265">
            <a:off x="6870511" y="4866934"/>
            <a:ext cx="677985" cy="130924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7" name="Rektangel 16"/>
          <p:cNvSpPr/>
          <p:nvPr/>
        </p:nvSpPr>
        <p:spPr>
          <a:xfrm rot="19958265">
            <a:off x="7229706" y="4845162"/>
            <a:ext cx="677985" cy="130924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8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44629"/>
            <a:ext cx="9144000" cy="954099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Decreased carbohydrate fermentation reflected from changes of short-chain fatty acids </a:t>
            </a:r>
          </a:p>
        </p:txBody>
      </p:sp>
      <p:grpSp>
        <p:nvGrpSpPr>
          <p:cNvPr id="14" name="Grupp 13"/>
          <p:cNvGrpSpPr/>
          <p:nvPr/>
        </p:nvGrpSpPr>
        <p:grpSpPr>
          <a:xfrm>
            <a:off x="2411760" y="1484784"/>
            <a:ext cx="4140460" cy="3888432"/>
            <a:chOff x="6093693" y="3165893"/>
            <a:chExt cx="2880208" cy="3383395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693" y="3165893"/>
              <a:ext cx="2880208" cy="3383395"/>
            </a:xfrm>
            <a:prstGeom prst="rect">
              <a:avLst/>
            </a:prstGeom>
          </p:spPr>
        </p:pic>
        <p:sp>
          <p:nvSpPr>
            <p:cNvPr id="13" name="Rektangel 12"/>
            <p:cNvSpPr/>
            <p:nvPr/>
          </p:nvSpPr>
          <p:spPr>
            <a:xfrm>
              <a:off x="6093693" y="3221788"/>
              <a:ext cx="332234" cy="407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7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0769"/>
            <a:ext cx="9144000" cy="1246487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Metagenome annotation revealed that folate biosynthesis was the most enriched pathways whereas starch and sucrose metabolism was significantly decreased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1"/>
            <a:ext cx="5494668" cy="5151533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683568" y="1340769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5" name="Rektangel med rundade hörn 14"/>
          <p:cNvSpPr/>
          <p:nvPr/>
        </p:nvSpPr>
        <p:spPr>
          <a:xfrm>
            <a:off x="2411760" y="4323543"/>
            <a:ext cx="1170170" cy="1717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7" name="Rektangel med rundade hörn 16"/>
          <p:cNvSpPr/>
          <p:nvPr/>
        </p:nvSpPr>
        <p:spPr>
          <a:xfrm>
            <a:off x="1921558" y="2139783"/>
            <a:ext cx="1660372" cy="1717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6228185" y="1700809"/>
            <a:ext cx="2915816" cy="490902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Linking microbiota genome to pathways by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annotation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KEGG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orthology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(KO) database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 folate biosynthesis significantly increased from the beginning until the end of this study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Bacteria contribute to &gt; 50% of folate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6262904" y="3429000"/>
            <a:ext cx="2736304" cy="27048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0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-16926"/>
            <a:ext cx="9144000" cy="1077210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Increased folate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biosynthesis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increased serum folate concentrations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Grupp 1"/>
          <p:cNvGrpSpPr/>
          <p:nvPr/>
        </p:nvGrpSpPr>
        <p:grpSpPr>
          <a:xfrm>
            <a:off x="299268" y="1124744"/>
            <a:ext cx="3950065" cy="4713588"/>
            <a:chOff x="299268" y="1124744"/>
            <a:chExt cx="3950065" cy="471358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268" y="1124744"/>
              <a:ext cx="3950065" cy="4713588"/>
            </a:xfrm>
            <a:prstGeom prst="rect">
              <a:avLst/>
            </a:prstGeom>
          </p:spPr>
        </p:pic>
        <p:sp>
          <p:nvSpPr>
            <p:cNvPr id="7" name="Rektangel 6"/>
            <p:cNvSpPr/>
            <p:nvPr/>
          </p:nvSpPr>
          <p:spPr>
            <a:xfrm>
              <a:off x="326976" y="1263284"/>
              <a:ext cx="277657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grpSp>
        <p:nvGrpSpPr>
          <p:cNvPr id="3" name="Grupp 2"/>
          <p:cNvGrpSpPr/>
          <p:nvPr/>
        </p:nvGrpSpPr>
        <p:grpSpPr>
          <a:xfrm>
            <a:off x="4482007" y="1124745"/>
            <a:ext cx="4400825" cy="4248472"/>
            <a:chOff x="4482006" y="1124745"/>
            <a:chExt cx="4400825" cy="4248472"/>
          </a:xfrm>
        </p:grpSpPr>
        <p:pic>
          <p:nvPicPr>
            <p:cNvPr id="11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006" y="1124745"/>
              <a:ext cx="4400825" cy="4248472"/>
            </a:xfrm>
            <a:prstGeom prst="rect">
              <a:avLst/>
            </a:prstGeom>
          </p:spPr>
        </p:pic>
        <p:sp>
          <p:nvSpPr>
            <p:cNvPr id="12" name="Rektangel 11"/>
            <p:cNvSpPr/>
            <p:nvPr/>
          </p:nvSpPr>
          <p:spPr>
            <a:xfrm>
              <a:off x="4572000" y="1191276"/>
              <a:ext cx="277657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9" name="Rektangel 8"/>
          <p:cNvSpPr/>
          <p:nvPr/>
        </p:nvSpPr>
        <p:spPr>
          <a:xfrm>
            <a:off x="276378" y="5873537"/>
            <a:ext cx="4007590" cy="923322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Detailed KEGG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orthology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 of folate biosynthesis: 7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 of 12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were significantly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572000" y="5439748"/>
            <a:ext cx="4320480" cy="923322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Serum folate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was strongly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increased at day 1 until the end of dietary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intervention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(no difference in dietary folate)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4436933" y="1085087"/>
            <a:ext cx="468052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5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4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-6474"/>
            <a:ext cx="9144000" cy="892544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Untargeted serum metabolomics analysis to investigate how bacterial folate may affect host metabolism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079" r="28258" b="1820"/>
          <a:stretch/>
        </p:blipFill>
        <p:spPr>
          <a:xfrm>
            <a:off x="281966" y="1094298"/>
            <a:ext cx="5328592" cy="54649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Rektangel 3"/>
          <p:cNvSpPr/>
          <p:nvPr/>
        </p:nvSpPr>
        <p:spPr>
          <a:xfrm>
            <a:off x="5688632" y="1110891"/>
            <a:ext cx="3419872" cy="4516613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 out of 648 detected metabolites, most of which belong to lipid and amino acid metabolism, showed significant changes </a:t>
            </a: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202 metabolites correlated with serum folate, folate biosynthesis pathway (ko00790), and </a:t>
            </a:r>
            <a:r>
              <a:rPr kumimoji="0" lang="en-US" sz="20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folate-producing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bacteria </a:t>
            </a:r>
            <a:r>
              <a:rPr kumimoji="0" lang="en-US" sz="2000" b="0" i="0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en-US" sz="2000" b="0" i="1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treptococcus</a:t>
            </a:r>
            <a:r>
              <a:rPr kumimoji="0" lang="en-US" sz="2000" b="0" i="1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2000" b="0" i="1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Lactococcus</a:t>
            </a:r>
            <a:r>
              <a:rPr kumimoji="0" lang="en-US" sz="2000" b="0" i="1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sz="2000" b="0" i="1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Eggerthella</a:t>
            </a:r>
            <a:endParaRPr kumimoji="0" lang="en-US" sz="2000" b="0" i="1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ktangel med rundade hörn 5"/>
          <p:cNvSpPr/>
          <p:nvPr/>
        </p:nvSpPr>
        <p:spPr>
          <a:xfrm>
            <a:off x="941154" y="3348420"/>
            <a:ext cx="648072" cy="2758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" name="Rektangel med rundade hörn 6"/>
          <p:cNvSpPr/>
          <p:nvPr/>
        </p:nvSpPr>
        <p:spPr>
          <a:xfrm>
            <a:off x="567260" y="4817934"/>
            <a:ext cx="1008112" cy="2758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9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-6474"/>
            <a:ext cx="9144000" cy="892544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Untargeted serum metabolomics analysis to investigate how bacterial folate may affect host metabolism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079" r="28258" b="1820"/>
          <a:stretch/>
        </p:blipFill>
        <p:spPr>
          <a:xfrm>
            <a:off x="281966" y="1094298"/>
            <a:ext cx="5328592" cy="54649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Rektangel 3"/>
          <p:cNvSpPr/>
          <p:nvPr/>
        </p:nvSpPr>
        <p:spPr>
          <a:xfrm>
            <a:off x="5724128" y="1110891"/>
            <a:ext cx="3384376" cy="420883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indicate that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bacterial folate plays important roles in human lipid metabolism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20" marR="0" lvl="0" indent="-28572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Metabolites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involved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plasmalogen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biosynthesis and acyl carnitine mediated fatty acids metabolism were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upregulated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indicating enhanced </a:t>
            </a:r>
            <a:r>
              <a:rPr kumimoji="0" lang="el-G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 in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mitochondrion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peroxisome</a:t>
            </a:r>
            <a:endParaRPr kumimoji="0" lang="en-US" sz="20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ktangel med rundade hörn 5"/>
          <p:cNvSpPr/>
          <p:nvPr/>
        </p:nvSpPr>
        <p:spPr>
          <a:xfrm>
            <a:off x="1431356" y="2753220"/>
            <a:ext cx="1542614" cy="468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8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47415"/>
            <a:ext cx="9144000" cy="584767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Transcriptomics analysis of liver biopsies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683568" y="1405076"/>
            <a:ext cx="79928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2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ouble liver needle biopsies performed before and after one week on low carbohydrate-high protein diet (to capture early responses)</a:t>
            </a:r>
          </a:p>
          <a:p>
            <a:pPr marL="285750" marR="0" lvl="0" indent="-28575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global transcriptomics analysis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identify differentially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expressed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pathways </a:t>
            </a:r>
          </a:p>
          <a:p>
            <a:pPr marL="285750" marR="0" lvl="0" indent="-28575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oxidative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phosphorylation,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NAFLD and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insulin secretion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were downregulated, whereas carbon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metabolism, biosynthesis of amino acids,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acid degradation and folate metabolism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were upregulated genes</a:t>
            </a:r>
          </a:p>
          <a:p>
            <a:pPr marL="285750" marR="0" lvl="0" indent="-28575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study the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metabolic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reprogramming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integrated liver transcriptomics and plasma metabolomics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using GEM </a:t>
            </a:r>
            <a:r>
              <a:rPr kumimoji="0" lang="en-US" sz="2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iHepatocytes2322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406"/>
          <p:cNvSpPr/>
          <p:nvPr/>
        </p:nvSpPr>
        <p:spPr>
          <a:xfrm>
            <a:off x="0" y="805592"/>
            <a:ext cx="9144000" cy="6109559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40000"/>
                  <a:lumOff val="60000"/>
                </a:schemeClr>
              </a:gs>
              <a:gs pos="58000">
                <a:schemeClr val="bg1"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9" name="Picture 3" descr="C:\Users\cheng.zhang\AppData\Local\Microsoft\Windows\Temporary Internet Files\Content.IE5\UUGHYA7H\Mitochondria.svg[1]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2" y="3534084"/>
            <a:ext cx="5263879" cy="302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" name="Rounded Rectangle 409"/>
          <p:cNvSpPr/>
          <p:nvPr/>
        </p:nvSpPr>
        <p:spPr>
          <a:xfrm>
            <a:off x="2921948" y="3550354"/>
            <a:ext cx="5262933" cy="298366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0" y="1"/>
            <a:ext cx="9144000" cy="862741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58000">
                <a:schemeClr val="bg1"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12" name="Straight Connector 411"/>
          <p:cNvCxnSpPr/>
          <p:nvPr/>
        </p:nvCxnSpPr>
        <p:spPr>
          <a:xfrm>
            <a:off x="-10582" y="862742"/>
            <a:ext cx="9154583" cy="6823"/>
          </a:xfrm>
          <a:prstGeom prst="line">
            <a:avLst/>
          </a:prstGeom>
          <a:ln w="698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1554966" y="4628319"/>
            <a:ext cx="433896" cy="1422166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>
            <a:off x="1243173" y="1989051"/>
            <a:ext cx="0" cy="213926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>
            <a:off x="2384956" y="4484892"/>
            <a:ext cx="1108214" cy="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Arc 441"/>
          <p:cNvSpPr/>
          <p:nvPr/>
        </p:nvSpPr>
        <p:spPr>
          <a:xfrm>
            <a:off x="4938431" y="3815380"/>
            <a:ext cx="792041" cy="1276177"/>
          </a:xfrm>
          <a:prstGeom prst="arc">
            <a:avLst>
              <a:gd name="adj1" fmla="val 6264039"/>
              <a:gd name="adj2" fmla="val 10800000"/>
            </a:avLst>
          </a:prstGeom>
          <a:ln w="38100">
            <a:prstDash val="soli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44" name="Straight Arrow Connector 443"/>
          <p:cNvCxnSpPr/>
          <p:nvPr/>
        </p:nvCxnSpPr>
        <p:spPr>
          <a:xfrm>
            <a:off x="4890300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Freeform 450"/>
          <p:cNvSpPr/>
          <p:nvPr/>
        </p:nvSpPr>
        <p:spPr>
          <a:xfrm>
            <a:off x="5927942" y="3147055"/>
            <a:ext cx="979969" cy="1829915"/>
          </a:xfrm>
          <a:custGeom>
            <a:avLst/>
            <a:gdLst>
              <a:gd name="connsiteX0" fmla="*/ 0 w 557515"/>
              <a:gd name="connsiteY0" fmla="*/ 2844800 h 2857067"/>
              <a:gd name="connsiteX1" fmla="*/ 478971 w 557515"/>
              <a:gd name="connsiteY1" fmla="*/ 2423886 h 2857067"/>
              <a:gd name="connsiteX2" fmla="*/ 551543 w 557515"/>
              <a:gd name="connsiteY2" fmla="*/ 0 h 285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15" h="2857067">
                <a:moveTo>
                  <a:pt x="0" y="2844800"/>
                </a:moveTo>
                <a:cubicBezTo>
                  <a:pt x="193523" y="2871409"/>
                  <a:pt x="387047" y="2898019"/>
                  <a:pt x="478971" y="2423886"/>
                </a:cubicBezTo>
                <a:cubicBezTo>
                  <a:pt x="570895" y="1949753"/>
                  <a:pt x="561219" y="974876"/>
                  <a:pt x="551543" y="0"/>
                </a:cubicBezTo>
              </a:path>
            </a:pathLst>
          </a:cu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53" name="Straight Arrow Connector 452"/>
          <p:cNvCxnSpPr/>
          <p:nvPr/>
        </p:nvCxnSpPr>
        <p:spPr>
          <a:xfrm flipV="1">
            <a:off x="6889750" y="1729036"/>
            <a:ext cx="0" cy="114932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Freeform 455"/>
          <p:cNvSpPr/>
          <p:nvPr/>
        </p:nvSpPr>
        <p:spPr>
          <a:xfrm>
            <a:off x="6409949" y="4057651"/>
            <a:ext cx="1269158" cy="1836965"/>
          </a:xfrm>
          <a:custGeom>
            <a:avLst/>
            <a:gdLst>
              <a:gd name="connsiteX0" fmla="*/ 1045029 w 1066972"/>
              <a:gd name="connsiteY0" fmla="*/ 0 h 2989943"/>
              <a:gd name="connsiteX1" fmla="*/ 928914 w 1066972"/>
              <a:gd name="connsiteY1" fmla="*/ 2075543 h 2989943"/>
              <a:gd name="connsiteX2" fmla="*/ 0 w 1066972"/>
              <a:gd name="connsiteY2" fmla="*/ 2989943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972" h="2989943">
                <a:moveTo>
                  <a:pt x="1045029" y="0"/>
                </a:moveTo>
                <a:cubicBezTo>
                  <a:pt x="1074057" y="788609"/>
                  <a:pt x="1103086" y="1577219"/>
                  <a:pt x="928914" y="2075543"/>
                </a:cubicBezTo>
                <a:cubicBezTo>
                  <a:pt x="754742" y="2573867"/>
                  <a:pt x="377371" y="2781905"/>
                  <a:pt x="0" y="2989943"/>
                </a:cubicBezTo>
              </a:path>
            </a:pathLst>
          </a:cu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66" name="Straight Arrow Connector 465"/>
          <p:cNvCxnSpPr>
            <a:endCxn id="502" idx="1"/>
          </p:cNvCxnSpPr>
          <p:nvPr/>
        </p:nvCxnSpPr>
        <p:spPr>
          <a:xfrm>
            <a:off x="3014281" y="3411826"/>
            <a:ext cx="1269687" cy="39176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/>
          <p:cNvCxnSpPr>
            <a:endCxn id="677" idx="1"/>
          </p:cNvCxnSpPr>
          <p:nvPr/>
        </p:nvCxnSpPr>
        <p:spPr>
          <a:xfrm flipV="1">
            <a:off x="1448091" y="1854697"/>
            <a:ext cx="1810535" cy="42248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Arrow Connector 469"/>
          <p:cNvCxnSpPr/>
          <p:nvPr/>
        </p:nvCxnSpPr>
        <p:spPr>
          <a:xfrm flipV="1">
            <a:off x="1557332" y="1467901"/>
            <a:ext cx="638710" cy="381962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Arc 431"/>
          <p:cNvSpPr/>
          <p:nvPr/>
        </p:nvSpPr>
        <p:spPr>
          <a:xfrm rot="5104961">
            <a:off x="4859311" y="4836584"/>
            <a:ext cx="1485900" cy="1658033"/>
          </a:xfrm>
          <a:prstGeom prst="arc">
            <a:avLst>
              <a:gd name="adj1" fmla="val 20652707"/>
              <a:gd name="adj2" fmla="val 2795752"/>
            </a:avLst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3" name="Arc 432"/>
          <p:cNvSpPr/>
          <p:nvPr/>
        </p:nvSpPr>
        <p:spPr>
          <a:xfrm rot="5104961">
            <a:off x="4864827" y="4859277"/>
            <a:ext cx="1485900" cy="1658033"/>
          </a:xfrm>
          <a:prstGeom prst="arc">
            <a:avLst>
              <a:gd name="adj1" fmla="val 7288008"/>
              <a:gd name="adj2" fmla="val 10032753"/>
            </a:avLst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4" name="Arc 433"/>
          <p:cNvSpPr/>
          <p:nvPr/>
        </p:nvSpPr>
        <p:spPr>
          <a:xfrm rot="5104961">
            <a:off x="4871835" y="4858675"/>
            <a:ext cx="1485900" cy="1658033"/>
          </a:xfrm>
          <a:prstGeom prst="arc">
            <a:avLst>
              <a:gd name="adj1" fmla="val 12082408"/>
              <a:gd name="adj2" fmla="val 14685301"/>
            </a:avLst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4" name="Arc 453"/>
          <p:cNvSpPr/>
          <p:nvPr/>
        </p:nvSpPr>
        <p:spPr>
          <a:xfrm rot="5104961">
            <a:off x="4869665" y="4833452"/>
            <a:ext cx="1485900" cy="1658033"/>
          </a:xfrm>
          <a:prstGeom prst="arc">
            <a:avLst>
              <a:gd name="adj1" fmla="val 16186689"/>
              <a:gd name="adj2" fmla="val 18761611"/>
            </a:avLst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73" name="Straight Arrow Connector 472"/>
          <p:cNvCxnSpPr/>
          <p:nvPr/>
        </p:nvCxnSpPr>
        <p:spPr>
          <a:xfrm flipH="1" flipV="1">
            <a:off x="5127533" y="5366550"/>
            <a:ext cx="1008916" cy="10063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Freeform 473"/>
          <p:cNvSpPr/>
          <p:nvPr/>
        </p:nvSpPr>
        <p:spPr>
          <a:xfrm rot="9907891">
            <a:off x="5297444" y="5419891"/>
            <a:ext cx="637317" cy="223789"/>
          </a:xfrm>
          <a:custGeom>
            <a:avLst/>
            <a:gdLst>
              <a:gd name="connsiteX0" fmla="*/ 0 w 628650"/>
              <a:gd name="connsiteY0" fmla="*/ 0 h 216381"/>
              <a:gd name="connsiteX1" fmla="*/ 257175 w 628650"/>
              <a:gd name="connsiteY1" fmla="*/ 190500 h 216381"/>
              <a:gd name="connsiteX2" fmla="*/ 628650 w 628650"/>
              <a:gd name="connsiteY2" fmla="*/ 209550 h 21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216381">
                <a:moveTo>
                  <a:pt x="0" y="0"/>
                </a:moveTo>
                <a:cubicBezTo>
                  <a:pt x="76200" y="77787"/>
                  <a:pt x="152400" y="155575"/>
                  <a:pt x="257175" y="190500"/>
                </a:cubicBezTo>
                <a:cubicBezTo>
                  <a:pt x="361950" y="225425"/>
                  <a:pt x="495300" y="217487"/>
                  <a:pt x="628650" y="209550"/>
                </a:cubicBezTo>
              </a:path>
            </a:pathLst>
          </a:cu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7" name="Arc 476"/>
          <p:cNvSpPr/>
          <p:nvPr/>
        </p:nvSpPr>
        <p:spPr>
          <a:xfrm rot="5104961">
            <a:off x="4862657" y="4834055"/>
            <a:ext cx="1485900" cy="1658033"/>
          </a:xfrm>
          <a:prstGeom prst="arc">
            <a:avLst>
              <a:gd name="adj1" fmla="val 3772927"/>
              <a:gd name="adj2" fmla="val 6353282"/>
            </a:avLst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2867558" y="2468388"/>
            <a:ext cx="121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Folate</a:t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1886573" y="2732670"/>
            <a:ext cx="124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Methionine 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85" name="Group 484"/>
          <p:cNvGrpSpPr/>
          <p:nvPr/>
        </p:nvGrpSpPr>
        <p:grpSpPr>
          <a:xfrm>
            <a:off x="1836264" y="2393757"/>
            <a:ext cx="1274174" cy="1049325"/>
            <a:chOff x="358425" y="6472443"/>
            <a:chExt cx="1420750" cy="1414512"/>
          </a:xfrm>
          <a:solidFill>
            <a:srgbClr val="FF0000"/>
          </a:solidFill>
        </p:grpSpPr>
        <p:sp>
          <p:nvSpPr>
            <p:cNvPr id="486" name="Donut 485"/>
            <p:cNvSpPr/>
            <p:nvPr/>
          </p:nvSpPr>
          <p:spPr>
            <a:xfrm>
              <a:off x="457200" y="6596998"/>
              <a:ext cx="1289957" cy="1289957"/>
            </a:xfrm>
            <a:prstGeom prst="donut">
              <a:avLst>
                <a:gd name="adj" fmla="val 96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7" name="Isosceles Triangle 486"/>
            <p:cNvSpPr/>
            <p:nvPr/>
          </p:nvSpPr>
          <p:spPr>
            <a:xfrm rot="4829572">
              <a:off x="967243" y="6489185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8" name="Isosceles Triangle 487"/>
            <p:cNvSpPr/>
            <p:nvPr/>
          </p:nvSpPr>
          <p:spPr>
            <a:xfrm rot="12122950">
              <a:off x="1362797" y="7378957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9" name="Isosceles Triangle 488"/>
            <p:cNvSpPr/>
            <p:nvPr/>
          </p:nvSpPr>
          <p:spPr>
            <a:xfrm rot="19558441">
              <a:off x="358425" y="7253552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90" name="Group 489"/>
          <p:cNvGrpSpPr/>
          <p:nvPr/>
        </p:nvGrpSpPr>
        <p:grpSpPr>
          <a:xfrm rot="5400000">
            <a:off x="2926025" y="2248444"/>
            <a:ext cx="1052413" cy="969541"/>
            <a:chOff x="356633" y="6596998"/>
            <a:chExt cx="1555796" cy="1289957"/>
          </a:xfrm>
          <a:solidFill>
            <a:srgbClr val="FF0000"/>
          </a:solidFill>
        </p:grpSpPr>
        <p:sp>
          <p:nvSpPr>
            <p:cNvPr id="491" name="Donut 490"/>
            <p:cNvSpPr/>
            <p:nvPr/>
          </p:nvSpPr>
          <p:spPr>
            <a:xfrm>
              <a:off x="457200" y="6596998"/>
              <a:ext cx="1289957" cy="1289957"/>
            </a:xfrm>
            <a:prstGeom prst="donut">
              <a:avLst>
                <a:gd name="adj" fmla="val 96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2" name="Isosceles Triangle 491"/>
            <p:cNvSpPr/>
            <p:nvPr/>
          </p:nvSpPr>
          <p:spPr>
            <a:xfrm rot="10364865">
              <a:off x="1496051" y="6988097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3" name="Isosceles Triangle 492"/>
            <p:cNvSpPr/>
            <p:nvPr/>
          </p:nvSpPr>
          <p:spPr>
            <a:xfrm rot="19558441">
              <a:off x="356633" y="7225778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95" name="Rounded Rectangle 494"/>
          <p:cNvSpPr/>
          <p:nvPr/>
        </p:nvSpPr>
        <p:spPr>
          <a:xfrm>
            <a:off x="2196042" y="1026219"/>
            <a:ext cx="1110086" cy="72638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6" name="Rectangle 495"/>
          <p:cNvSpPr/>
          <p:nvPr/>
        </p:nvSpPr>
        <p:spPr>
          <a:xfrm>
            <a:off x="2210543" y="998219"/>
            <a:ext cx="1125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Pentose phosphate pathway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8" name="Rounded Rectangle 497"/>
          <p:cNvSpPr/>
          <p:nvPr/>
        </p:nvSpPr>
        <p:spPr>
          <a:xfrm>
            <a:off x="6295061" y="1168537"/>
            <a:ext cx="1158584" cy="572375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9" name="Rectangle 498"/>
          <p:cNvSpPr/>
          <p:nvPr/>
        </p:nvSpPr>
        <p:spPr>
          <a:xfrm>
            <a:off x="6248128" y="1168537"/>
            <a:ext cx="1252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biosynthesis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1" name="Rounded Rectangle 500"/>
          <p:cNvSpPr/>
          <p:nvPr/>
        </p:nvSpPr>
        <p:spPr>
          <a:xfrm>
            <a:off x="4353390" y="3557907"/>
            <a:ext cx="1010698" cy="499743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2" name="Rectangle 501"/>
          <p:cNvSpPr/>
          <p:nvPr/>
        </p:nvSpPr>
        <p:spPr>
          <a:xfrm>
            <a:off x="4283968" y="3541977"/>
            <a:ext cx="1188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7" name="Rounded Rectangle 536"/>
          <p:cNvSpPr/>
          <p:nvPr/>
        </p:nvSpPr>
        <p:spPr>
          <a:xfrm>
            <a:off x="7102958" y="3686264"/>
            <a:ext cx="1111527" cy="601117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8" name="Rectangle 537"/>
          <p:cNvSpPr/>
          <p:nvPr/>
        </p:nvSpPr>
        <p:spPr>
          <a:xfrm>
            <a:off x="7057413" y="3728149"/>
            <a:ext cx="1224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Branched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amino acids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39" name="Straight Arrow Connector 538"/>
          <p:cNvCxnSpPr/>
          <p:nvPr/>
        </p:nvCxnSpPr>
        <p:spPr>
          <a:xfrm>
            <a:off x="1239832" y="575064"/>
            <a:ext cx="3342" cy="659671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/>
          <p:cNvCxnSpPr/>
          <p:nvPr/>
        </p:nvCxnSpPr>
        <p:spPr>
          <a:xfrm>
            <a:off x="3684828" y="532932"/>
            <a:ext cx="0" cy="119610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Rounded Rectangle 523"/>
          <p:cNvSpPr/>
          <p:nvPr/>
        </p:nvSpPr>
        <p:spPr>
          <a:xfrm rot="5400000">
            <a:off x="3486325" y="699621"/>
            <a:ext cx="400050" cy="3333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4" name="Teardrop 503"/>
          <p:cNvSpPr/>
          <p:nvPr/>
        </p:nvSpPr>
        <p:spPr>
          <a:xfrm rot="2579164">
            <a:off x="1054563" y="663838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2" name="Straight Arrow Connector 541"/>
          <p:cNvCxnSpPr/>
          <p:nvPr/>
        </p:nvCxnSpPr>
        <p:spPr>
          <a:xfrm>
            <a:off x="5920585" y="482941"/>
            <a:ext cx="0" cy="1742965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/>
          <p:cNvSpPr/>
          <p:nvPr/>
        </p:nvSpPr>
        <p:spPr>
          <a:xfrm>
            <a:off x="5730472" y="670779"/>
            <a:ext cx="380229" cy="355440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3" name="Straight Arrow Connector 542"/>
          <p:cNvCxnSpPr/>
          <p:nvPr/>
        </p:nvCxnSpPr>
        <p:spPr>
          <a:xfrm>
            <a:off x="7648050" y="543817"/>
            <a:ext cx="0" cy="308181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ardrop 522"/>
          <p:cNvSpPr/>
          <p:nvPr/>
        </p:nvSpPr>
        <p:spPr>
          <a:xfrm rot="2579164">
            <a:off x="7457411" y="743712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0" name="Rectangle 569"/>
          <p:cNvSpPr/>
          <p:nvPr/>
        </p:nvSpPr>
        <p:spPr>
          <a:xfrm>
            <a:off x="949992" y="1729040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970379" y="1693167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G6P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72" name="Straight Arrow Connector 571"/>
          <p:cNvCxnSpPr/>
          <p:nvPr/>
        </p:nvCxnSpPr>
        <p:spPr>
          <a:xfrm>
            <a:off x="1245973" y="1485900"/>
            <a:ext cx="0" cy="221968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Rectangle 576"/>
          <p:cNvSpPr/>
          <p:nvPr/>
        </p:nvSpPr>
        <p:spPr>
          <a:xfrm>
            <a:off x="854991" y="1243038"/>
            <a:ext cx="838592" cy="22486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8" name="TextBox 577"/>
          <p:cNvSpPr txBox="1"/>
          <p:nvPr/>
        </p:nvSpPr>
        <p:spPr>
          <a:xfrm>
            <a:off x="804592" y="1200757"/>
            <a:ext cx="852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Glucose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0" name="Rectangle 579"/>
          <p:cNvSpPr/>
          <p:nvPr/>
        </p:nvSpPr>
        <p:spPr>
          <a:xfrm>
            <a:off x="877984" y="369119"/>
            <a:ext cx="821922" cy="220586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1" name="TextBox 580"/>
          <p:cNvSpPr txBox="1"/>
          <p:nvPr/>
        </p:nvSpPr>
        <p:spPr>
          <a:xfrm>
            <a:off x="851334" y="318938"/>
            <a:ext cx="84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Glucose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949992" y="2218675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946629" y="2182802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3PG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87" name="Straight Arrow Connector 586"/>
          <p:cNvCxnSpPr/>
          <p:nvPr/>
        </p:nvCxnSpPr>
        <p:spPr>
          <a:xfrm>
            <a:off x="1243173" y="2474789"/>
            <a:ext cx="0" cy="138072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Rectangle 591"/>
          <p:cNvSpPr/>
          <p:nvPr/>
        </p:nvSpPr>
        <p:spPr>
          <a:xfrm>
            <a:off x="949992" y="3863735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970379" y="3815987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5" name="Rectangle 594"/>
          <p:cNvSpPr/>
          <p:nvPr/>
        </p:nvSpPr>
        <p:spPr>
          <a:xfrm>
            <a:off x="949992" y="4610348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6" name="TextBox 595"/>
          <p:cNvSpPr txBox="1"/>
          <p:nvPr/>
        </p:nvSpPr>
        <p:spPr>
          <a:xfrm>
            <a:off x="946629" y="4562600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7" name="Straight Arrow Connector 596"/>
          <p:cNvCxnSpPr/>
          <p:nvPr/>
        </p:nvCxnSpPr>
        <p:spPr>
          <a:xfrm flipV="1">
            <a:off x="1239832" y="4107893"/>
            <a:ext cx="0" cy="47324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Rectangle 599"/>
          <p:cNvSpPr/>
          <p:nvPr/>
        </p:nvSpPr>
        <p:spPr>
          <a:xfrm>
            <a:off x="1836264" y="4381978"/>
            <a:ext cx="860195" cy="2558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1816776" y="4338634"/>
            <a:ext cx="92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Pyruvate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9" name="Rectangle 608"/>
          <p:cNvSpPr/>
          <p:nvPr/>
        </p:nvSpPr>
        <p:spPr>
          <a:xfrm>
            <a:off x="1225709" y="6118781"/>
            <a:ext cx="688653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0" name="TextBox 609"/>
          <p:cNvSpPr txBox="1"/>
          <p:nvPr/>
        </p:nvSpPr>
        <p:spPr>
          <a:xfrm>
            <a:off x="1167446" y="6065318"/>
            <a:ext cx="80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5" name="Oval 614"/>
          <p:cNvSpPr/>
          <p:nvPr/>
        </p:nvSpPr>
        <p:spPr>
          <a:xfrm>
            <a:off x="4949066" y="2631129"/>
            <a:ext cx="493247" cy="31473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6" name="TextBox 615"/>
          <p:cNvSpPr txBox="1"/>
          <p:nvPr/>
        </p:nvSpPr>
        <p:spPr>
          <a:xfrm>
            <a:off x="4862772" y="2639743"/>
            <a:ext cx="64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8" name="Oval 617"/>
          <p:cNvSpPr/>
          <p:nvPr/>
        </p:nvSpPr>
        <p:spPr>
          <a:xfrm rot="900000">
            <a:off x="3785512" y="2133614"/>
            <a:ext cx="622290" cy="26595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9" name="TextBox 618"/>
          <p:cNvSpPr txBox="1"/>
          <p:nvPr/>
        </p:nvSpPr>
        <p:spPr>
          <a:xfrm rot="900000">
            <a:off x="3719354" y="2099541"/>
            <a:ext cx="77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SHMT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4" name="Rectangle 623"/>
          <p:cNvSpPr/>
          <p:nvPr/>
        </p:nvSpPr>
        <p:spPr>
          <a:xfrm>
            <a:off x="2616282" y="3383399"/>
            <a:ext cx="835949" cy="296328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5" name="TextBox 624"/>
          <p:cNvSpPr txBox="1"/>
          <p:nvPr/>
        </p:nvSpPr>
        <p:spPr>
          <a:xfrm>
            <a:off x="2696459" y="3380742"/>
            <a:ext cx="76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NAD</a:t>
            </a:r>
            <a:r>
              <a:rPr kumimoji="0" lang="en-US" sz="1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26" name="Straight Arrow Connector 625"/>
          <p:cNvCxnSpPr/>
          <p:nvPr/>
        </p:nvCxnSpPr>
        <p:spPr>
          <a:xfrm>
            <a:off x="1407425" y="4116383"/>
            <a:ext cx="381158" cy="36551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/>
          <p:cNvSpPr/>
          <p:nvPr/>
        </p:nvSpPr>
        <p:spPr>
          <a:xfrm rot="3986709">
            <a:off x="2889630" y="4267853"/>
            <a:ext cx="375845" cy="446188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4508502" y="5940186"/>
            <a:ext cx="738978" cy="279019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4473294" y="5920534"/>
            <a:ext cx="80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6" name="Rectangle 645"/>
          <p:cNvSpPr/>
          <p:nvPr/>
        </p:nvSpPr>
        <p:spPr>
          <a:xfrm>
            <a:off x="6508999" y="2908286"/>
            <a:ext cx="849645" cy="259586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6511670" y="2884190"/>
            <a:ext cx="749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Citrate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1" name="Rectangle 660"/>
          <p:cNvSpPr/>
          <p:nvPr/>
        </p:nvSpPr>
        <p:spPr>
          <a:xfrm>
            <a:off x="3321236" y="369111"/>
            <a:ext cx="746708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3282378" y="327523"/>
            <a:ext cx="82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0" name="Rectangle 669"/>
          <p:cNvSpPr/>
          <p:nvPr/>
        </p:nvSpPr>
        <p:spPr>
          <a:xfrm>
            <a:off x="5371693" y="369111"/>
            <a:ext cx="1106801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317142" y="324786"/>
            <a:ext cx="120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" name="Rectangle 675"/>
          <p:cNvSpPr/>
          <p:nvPr/>
        </p:nvSpPr>
        <p:spPr>
          <a:xfrm>
            <a:off x="3340892" y="1758563"/>
            <a:ext cx="679551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3258626" y="1700808"/>
            <a:ext cx="82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0" name="Rectangle 679"/>
          <p:cNvSpPr/>
          <p:nvPr/>
        </p:nvSpPr>
        <p:spPr>
          <a:xfrm>
            <a:off x="4584159" y="2305641"/>
            <a:ext cx="750291" cy="22373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4537518" y="2249332"/>
            <a:ext cx="7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Glycine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5" name="Rectangle 684"/>
          <p:cNvSpPr/>
          <p:nvPr/>
        </p:nvSpPr>
        <p:spPr>
          <a:xfrm>
            <a:off x="4647493" y="2987446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" name="TextBox 685"/>
          <p:cNvSpPr txBox="1"/>
          <p:nvPr/>
        </p:nvSpPr>
        <p:spPr>
          <a:xfrm>
            <a:off x="4582647" y="2945865"/>
            <a:ext cx="601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GSH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0" name="Rectangle 699"/>
          <p:cNvSpPr/>
          <p:nvPr/>
        </p:nvSpPr>
        <p:spPr>
          <a:xfrm>
            <a:off x="4600465" y="5250337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4523744" y="5208756"/>
            <a:ext cx="601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OAA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4" name="Rectangle 703"/>
          <p:cNvSpPr/>
          <p:nvPr/>
        </p:nvSpPr>
        <p:spPr>
          <a:xfrm>
            <a:off x="5364088" y="4866680"/>
            <a:ext cx="699874" cy="2205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5353193" y="4822244"/>
            <a:ext cx="70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Citrate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7" name="Rectangle 706"/>
          <p:cNvSpPr/>
          <p:nvPr/>
        </p:nvSpPr>
        <p:spPr>
          <a:xfrm>
            <a:off x="6162949" y="5320906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6038727" y="5279325"/>
            <a:ext cx="76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AKG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0" name="Rectangle 709"/>
          <p:cNvSpPr/>
          <p:nvPr/>
        </p:nvSpPr>
        <p:spPr>
          <a:xfrm>
            <a:off x="5719636" y="6195281"/>
            <a:ext cx="930663" cy="2205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5678499" y="6142219"/>
            <a:ext cx="101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-CoA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3" name="Rectangle 712"/>
          <p:cNvSpPr/>
          <p:nvPr/>
        </p:nvSpPr>
        <p:spPr>
          <a:xfrm rot="832848">
            <a:off x="4834619" y="5638009"/>
            <a:ext cx="858096" cy="29370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4" name="TextBox 713"/>
          <p:cNvSpPr txBox="1"/>
          <p:nvPr/>
        </p:nvSpPr>
        <p:spPr>
          <a:xfrm rot="832848">
            <a:off x="4736544" y="5609869"/>
            <a:ext cx="104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Glutamate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" name="Rectangle 715"/>
          <p:cNvSpPr/>
          <p:nvPr/>
        </p:nvSpPr>
        <p:spPr>
          <a:xfrm rot="20785373">
            <a:off x="5696950" y="5677699"/>
            <a:ext cx="834100" cy="256479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 rot="20785373">
            <a:off x="5589887" y="5634538"/>
            <a:ext cx="103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Aspartate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0" name="Freeform 719"/>
          <p:cNvSpPr/>
          <p:nvPr/>
        </p:nvSpPr>
        <p:spPr>
          <a:xfrm>
            <a:off x="3689953" y="2009106"/>
            <a:ext cx="741663" cy="438344"/>
          </a:xfrm>
          <a:custGeom>
            <a:avLst/>
            <a:gdLst>
              <a:gd name="connsiteX0" fmla="*/ 15269 w 1058458"/>
              <a:gd name="connsiteY0" fmla="*/ 0 h 584459"/>
              <a:gd name="connsiteX1" fmla="*/ 144058 w 1058458"/>
              <a:gd name="connsiteY1" fmla="*/ 528033 h 584459"/>
              <a:gd name="connsiteX2" fmla="*/ 1058458 w 1058458"/>
              <a:gd name="connsiteY2" fmla="*/ 579549 h 58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458" h="584459">
                <a:moveTo>
                  <a:pt x="15269" y="0"/>
                </a:moveTo>
                <a:cubicBezTo>
                  <a:pt x="-7269" y="215721"/>
                  <a:pt x="-29807" y="431442"/>
                  <a:pt x="144058" y="528033"/>
                </a:cubicBezTo>
                <a:cubicBezTo>
                  <a:pt x="317923" y="624625"/>
                  <a:pt x="906058" y="564524"/>
                  <a:pt x="1058458" y="579549"/>
                </a:cubicBezTo>
              </a:path>
            </a:pathLst>
          </a:cu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6" name="Rectangle 725"/>
          <p:cNvSpPr/>
          <p:nvPr/>
        </p:nvSpPr>
        <p:spPr>
          <a:xfrm>
            <a:off x="4530854" y="4204256"/>
            <a:ext cx="1130519" cy="20861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" name="TextBox 726"/>
          <p:cNvSpPr txBox="1"/>
          <p:nvPr/>
        </p:nvSpPr>
        <p:spPr>
          <a:xfrm>
            <a:off x="4463813" y="4149498"/>
            <a:ext cx="124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Acetyl-CoA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9" name="Freeform 728"/>
          <p:cNvSpPr/>
          <p:nvPr/>
        </p:nvSpPr>
        <p:spPr>
          <a:xfrm>
            <a:off x="5373688" y="2578895"/>
            <a:ext cx="547688" cy="1239006"/>
          </a:xfrm>
          <a:custGeom>
            <a:avLst/>
            <a:gdLst>
              <a:gd name="connsiteX0" fmla="*/ 657225 w 657225"/>
              <a:gd name="connsiteY0" fmla="*/ 0 h 1685925"/>
              <a:gd name="connsiteX1" fmla="*/ 657225 w 657225"/>
              <a:gd name="connsiteY1" fmla="*/ 1685925 h 1685925"/>
              <a:gd name="connsiteX2" fmla="*/ 0 w 657225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1685925">
                <a:moveTo>
                  <a:pt x="657225" y="0"/>
                </a:moveTo>
                <a:lnTo>
                  <a:pt x="657225" y="1685925"/>
                </a:lnTo>
                <a:lnTo>
                  <a:pt x="0" y="1685925"/>
                </a:lnTo>
              </a:path>
            </a:pathLst>
          </a:cu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6" name="Teardrop 525"/>
          <p:cNvSpPr/>
          <p:nvPr/>
        </p:nvSpPr>
        <p:spPr>
          <a:xfrm rot="2579164">
            <a:off x="5720233" y="3352182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rgbClr val="00B0F0"/>
              </a:gs>
              <a:gs pos="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3" name="Freeform 732"/>
          <p:cNvSpPr/>
          <p:nvPr/>
        </p:nvSpPr>
        <p:spPr>
          <a:xfrm>
            <a:off x="1365250" y="4876800"/>
            <a:ext cx="3185583" cy="621534"/>
          </a:xfrm>
          <a:custGeom>
            <a:avLst/>
            <a:gdLst>
              <a:gd name="connsiteX0" fmla="*/ 0 w 3822700"/>
              <a:gd name="connsiteY0" fmla="*/ 0 h 828712"/>
              <a:gd name="connsiteX1" fmla="*/ 1841500 w 3822700"/>
              <a:gd name="connsiteY1" fmla="*/ 787400 h 828712"/>
              <a:gd name="connsiteX2" fmla="*/ 3822700 w 3822700"/>
              <a:gd name="connsiteY2" fmla="*/ 647700 h 82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828712">
                <a:moveTo>
                  <a:pt x="0" y="0"/>
                </a:moveTo>
                <a:cubicBezTo>
                  <a:pt x="602191" y="339725"/>
                  <a:pt x="1204383" y="679450"/>
                  <a:pt x="1841500" y="787400"/>
                </a:cubicBezTo>
                <a:cubicBezTo>
                  <a:pt x="2478617" y="895350"/>
                  <a:pt x="3150658" y="771525"/>
                  <a:pt x="3822700" y="647700"/>
                </a:cubicBezTo>
              </a:path>
            </a:pathLst>
          </a:cu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4" name="Freeform 733"/>
          <p:cNvSpPr/>
          <p:nvPr/>
        </p:nvSpPr>
        <p:spPr>
          <a:xfrm>
            <a:off x="1672168" y="5514976"/>
            <a:ext cx="2836333" cy="504825"/>
          </a:xfrm>
          <a:custGeom>
            <a:avLst/>
            <a:gdLst>
              <a:gd name="connsiteX0" fmla="*/ 3403600 w 3403600"/>
              <a:gd name="connsiteY0" fmla="*/ 673100 h 673100"/>
              <a:gd name="connsiteX1" fmla="*/ 1778000 w 3403600"/>
              <a:gd name="connsiteY1" fmla="*/ 0 h 673100"/>
              <a:gd name="connsiteX2" fmla="*/ 0 w 34036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673100">
                <a:moveTo>
                  <a:pt x="3403600" y="673100"/>
                </a:moveTo>
                <a:cubicBezTo>
                  <a:pt x="2874433" y="336550"/>
                  <a:pt x="2345267" y="0"/>
                  <a:pt x="1778000" y="0"/>
                </a:cubicBezTo>
                <a:cubicBezTo>
                  <a:pt x="1210733" y="0"/>
                  <a:pt x="273050" y="582083"/>
                  <a:pt x="0" y="673100"/>
                </a:cubicBezTo>
              </a:path>
            </a:pathLst>
          </a:cu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5" name="Rounded Rectangle 534"/>
          <p:cNvSpPr/>
          <p:nvPr/>
        </p:nvSpPr>
        <p:spPr>
          <a:xfrm rot="21010543">
            <a:off x="2768796" y="5308257"/>
            <a:ext cx="564712" cy="3811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37" name="Straight Arrow Connector 736"/>
          <p:cNvCxnSpPr/>
          <p:nvPr/>
        </p:nvCxnSpPr>
        <p:spPr>
          <a:xfrm flipV="1">
            <a:off x="4186696" y="4310815"/>
            <a:ext cx="334800" cy="16265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/>
          <p:cNvCxnSpPr/>
          <p:nvPr/>
        </p:nvCxnSpPr>
        <p:spPr>
          <a:xfrm>
            <a:off x="3937000" y="4590664"/>
            <a:ext cx="657522" cy="663242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Rectangle 605"/>
          <p:cNvSpPr/>
          <p:nvPr/>
        </p:nvSpPr>
        <p:spPr>
          <a:xfrm>
            <a:off x="3498044" y="4382226"/>
            <a:ext cx="856052" cy="242351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3469987" y="4340306"/>
            <a:ext cx="91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Pyruvate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3" name="Rectangle 742"/>
          <p:cNvSpPr/>
          <p:nvPr/>
        </p:nvSpPr>
        <p:spPr>
          <a:xfrm>
            <a:off x="7073023" y="46010"/>
            <a:ext cx="1184776" cy="6603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7055459" y="18750"/>
            <a:ext cx="1242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Valine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Leucine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Isoleucine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2" name="Rectangle 641"/>
          <p:cNvSpPr/>
          <p:nvPr/>
        </p:nvSpPr>
        <p:spPr>
          <a:xfrm>
            <a:off x="5442314" y="2308781"/>
            <a:ext cx="1082745" cy="402548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5371693" y="2244026"/>
            <a:ext cx="12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acyl-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5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58"/>
          <p:cNvGrpSpPr>
            <a:grpSpLocks/>
          </p:cNvGrpSpPr>
          <p:nvPr/>
        </p:nvGrpSpPr>
        <p:grpSpPr bwMode="auto">
          <a:xfrm>
            <a:off x="1244550" y="2151411"/>
            <a:ext cx="1841500" cy="1243013"/>
            <a:chOff x="900" y="1443"/>
            <a:chExt cx="1160" cy="783"/>
          </a:xfrm>
        </p:grpSpPr>
        <p:sp>
          <p:nvSpPr>
            <p:cNvPr id="128033" name="AutoShape 8"/>
            <p:cNvSpPr>
              <a:spLocks noChangeArrowheads="1"/>
            </p:cNvSpPr>
            <p:nvPr/>
          </p:nvSpPr>
          <p:spPr bwMode="auto">
            <a:xfrm>
              <a:off x="900" y="1686"/>
              <a:ext cx="1146" cy="54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Intestinal</a:t>
              </a:r>
            </a:p>
            <a:p>
              <a:pPr marL="0" marR="0" lvl="0" indent="0" algn="ctr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cell</a:t>
              </a:r>
            </a:p>
          </p:txBody>
        </p:sp>
        <p:sp>
          <p:nvSpPr>
            <p:cNvPr id="128034" name="Freeform 9"/>
            <p:cNvSpPr>
              <a:spLocks/>
            </p:cNvSpPr>
            <p:nvPr/>
          </p:nvSpPr>
          <p:spPr bwMode="auto">
            <a:xfrm>
              <a:off x="900" y="1443"/>
              <a:ext cx="1160" cy="351"/>
            </a:xfrm>
            <a:custGeom>
              <a:avLst/>
              <a:gdLst>
                <a:gd name="T0" fmla="*/ 0 w 1154"/>
                <a:gd name="T1" fmla="*/ 321 h 351"/>
                <a:gd name="T2" fmla="*/ 12 w 1154"/>
                <a:gd name="T3" fmla="*/ 111 h 351"/>
                <a:gd name="T4" fmla="*/ 54 w 1154"/>
                <a:gd name="T5" fmla="*/ 15 h 351"/>
                <a:gd name="T6" fmla="*/ 137 w 1154"/>
                <a:gd name="T7" fmla="*/ 39 h 351"/>
                <a:gd name="T8" fmla="*/ 137 w 1154"/>
                <a:gd name="T9" fmla="*/ 123 h 351"/>
                <a:gd name="T10" fmla="*/ 167 w 1154"/>
                <a:gd name="T11" fmla="*/ 177 h 351"/>
                <a:gd name="T12" fmla="*/ 203 w 1154"/>
                <a:gd name="T13" fmla="*/ 105 h 351"/>
                <a:gd name="T14" fmla="*/ 203 w 1154"/>
                <a:gd name="T15" fmla="*/ 33 h 351"/>
                <a:gd name="T16" fmla="*/ 245 w 1154"/>
                <a:gd name="T17" fmla="*/ 15 h 351"/>
                <a:gd name="T18" fmla="*/ 269 w 1154"/>
                <a:gd name="T19" fmla="*/ 75 h 351"/>
                <a:gd name="T20" fmla="*/ 297 w 1154"/>
                <a:gd name="T21" fmla="*/ 171 h 351"/>
                <a:gd name="T22" fmla="*/ 376 w 1154"/>
                <a:gd name="T23" fmla="*/ 147 h 351"/>
                <a:gd name="T24" fmla="*/ 364 w 1154"/>
                <a:gd name="T25" fmla="*/ 75 h 351"/>
                <a:gd name="T26" fmla="*/ 376 w 1154"/>
                <a:gd name="T27" fmla="*/ 9 h 351"/>
                <a:gd name="T28" fmla="*/ 430 w 1154"/>
                <a:gd name="T29" fmla="*/ 27 h 351"/>
                <a:gd name="T30" fmla="*/ 430 w 1154"/>
                <a:gd name="T31" fmla="*/ 123 h 351"/>
                <a:gd name="T32" fmla="*/ 460 w 1154"/>
                <a:gd name="T33" fmla="*/ 177 h 351"/>
                <a:gd name="T34" fmla="*/ 512 w 1154"/>
                <a:gd name="T35" fmla="*/ 129 h 351"/>
                <a:gd name="T36" fmla="*/ 494 w 1154"/>
                <a:gd name="T37" fmla="*/ 39 h 351"/>
                <a:gd name="T38" fmla="*/ 539 w 1154"/>
                <a:gd name="T39" fmla="*/ 15 h 351"/>
                <a:gd name="T40" fmla="*/ 597 w 1154"/>
                <a:gd name="T41" fmla="*/ 33 h 351"/>
                <a:gd name="T42" fmla="*/ 591 w 1154"/>
                <a:gd name="T43" fmla="*/ 129 h 351"/>
                <a:gd name="T44" fmla="*/ 633 w 1154"/>
                <a:gd name="T45" fmla="*/ 165 h 351"/>
                <a:gd name="T46" fmla="*/ 663 w 1154"/>
                <a:gd name="T47" fmla="*/ 93 h 351"/>
                <a:gd name="T48" fmla="*/ 675 w 1154"/>
                <a:gd name="T49" fmla="*/ 33 h 351"/>
                <a:gd name="T50" fmla="*/ 747 w 1154"/>
                <a:gd name="T51" fmla="*/ 27 h 351"/>
                <a:gd name="T52" fmla="*/ 763 w 1154"/>
                <a:gd name="T53" fmla="*/ 147 h 351"/>
                <a:gd name="T54" fmla="*/ 842 w 1154"/>
                <a:gd name="T55" fmla="*/ 165 h 351"/>
                <a:gd name="T56" fmla="*/ 830 w 1154"/>
                <a:gd name="T57" fmla="*/ 75 h 351"/>
                <a:gd name="T58" fmla="*/ 854 w 1154"/>
                <a:gd name="T59" fmla="*/ 33 h 351"/>
                <a:gd name="T60" fmla="*/ 911 w 1154"/>
                <a:gd name="T61" fmla="*/ 33 h 351"/>
                <a:gd name="T62" fmla="*/ 918 w 1154"/>
                <a:gd name="T63" fmla="*/ 135 h 351"/>
                <a:gd name="T64" fmla="*/ 948 w 1154"/>
                <a:gd name="T65" fmla="*/ 171 h 351"/>
                <a:gd name="T66" fmla="*/ 986 w 1154"/>
                <a:gd name="T67" fmla="*/ 111 h 351"/>
                <a:gd name="T68" fmla="*/ 993 w 1154"/>
                <a:gd name="T69" fmla="*/ 27 h 351"/>
                <a:gd name="T70" fmla="*/ 1051 w 1154"/>
                <a:gd name="T71" fmla="*/ 21 h 351"/>
                <a:gd name="T72" fmla="*/ 1057 w 1154"/>
                <a:gd name="T73" fmla="*/ 147 h 351"/>
                <a:gd name="T74" fmla="*/ 1114 w 1154"/>
                <a:gd name="T75" fmla="*/ 153 h 351"/>
                <a:gd name="T76" fmla="*/ 1143 w 1154"/>
                <a:gd name="T77" fmla="*/ 99 h 351"/>
                <a:gd name="T78" fmla="*/ 1143 w 1154"/>
                <a:gd name="T79" fmla="*/ 33 h 351"/>
                <a:gd name="T80" fmla="*/ 1193 w 1154"/>
                <a:gd name="T81" fmla="*/ 15 h 351"/>
                <a:gd name="T82" fmla="*/ 1229 w 1154"/>
                <a:gd name="T83" fmla="*/ 99 h 351"/>
                <a:gd name="T84" fmla="*/ 1222 w 1154"/>
                <a:gd name="T85" fmla="*/ 135 h 351"/>
                <a:gd name="T86" fmla="*/ 1267 w 1154"/>
                <a:gd name="T87" fmla="*/ 159 h 351"/>
                <a:gd name="T88" fmla="*/ 1303 w 1154"/>
                <a:gd name="T89" fmla="*/ 57 h 351"/>
                <a:gd name="T90" fmla="*/ 1324 w 1154"/>
                <a:gd name="T91" fmla="*/ 3 h 351"/>
                <a:gd name="T92" fmla="*/ 1373 w 1154"/>
                <a:gd name="T93" fmla="*/ 39 h 351"/>
                <a:gd name="T94" fmla="*/ 1380 w 1154"/>
                <a:gd name="T95" fmla="*/ 153 h 351"/>
                <a:gd name="T96" fmla="*/ 1366 w 1154"/>
                <a:gd name="T97" fmla="*/ 351 h 3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54"/>
                <a:gd name="T148" fmla="*/ 0 h 351"/>
                <a:gd name="T149" fmla="*/ 1154 w 1154"/>
                <a:gd name="T150" fmla="*/ 351 h 3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54" h="351">
                  <a:moveTo>
                    <a:pt x="0" y="321"/>
                  </a:moveTo>
                  <a:cubicBezTo>
                    <a:pt x="1" y="241"/>
                    <a:pt x="3" y="162"/>
                    <a:pt x="12" y="111"/>
                  </a:cubicBezTo>
                  <a:cubicBezTo>
                    <a:pt x="21" y="60"/>
                    <a:pt x="39" y="27"/>
                    <a:pt x="54" y="15"/>
                  </a:cubicBezTo>
                  <a:cubicBezTo>
                    <a:pt x="69" y="3"/>
                    <a:pt x="94" y="21"/>
                    <a:pt x="102" y="39"/>
                  </a:cubicBezTo>
                  <a:cubicBezTo>
                    <a:pt x="110" y="57"/>
                    <a:pt x="97" y="100"/>
                    <a:pt x="102" y="123"/>
                  </a:cubicBezTo>
                  <a:cubicBezTo>
                    <a:pt x="107" y="146"/>
                    <a:pt x="121" y="180"/>
                    <a:pt x="132" y="177"/>
                  </a:cubicBezTo>
                  <a:cubicBezTo>
                    <a:pt x="143" y="174"/>
                    <a:pt x="162" y="129"/>
                    <a:pt x="168" y="105"/>
                  </a:cubicBezTo>
                  <a:cubicBezTo>
                    <a:pt x="174" y="81"/>
                    <a:pt x="161" y="48"/>
                    <a:pt x="168" y="33"/>
                  </a:cubicBezTo>
                  <a:cubicBezTo>
                    <a:pt x="175" y="18"/>
                    <a:pt x="199" y="8"/>
                    <a:pt x="210" y="15"/>
                  </a:cubicBezTo>
                  <a:cubicBezTo>
                    <a:pt x="221" y="22"/>
                    <a:pt x="226" y="49"/>
                    <a:pt x="234" y="75"/>
                  </a:cubicBezTo>
                  <a:cubicBezTo>
                    <a:pt x="242" y="101"/>
                    <a:pt x="246" y="159"/>
                    <a:pt x="258" y="171"/>
                  </a:cubicBezTo>
                  <a:cubicBezTo>
                    <a:pt x="270" y="183"/>
                    <a:pt x="300" y="163"/>
                    <a:pt x="306" y="147"/>
                  </a:cubicBezTo>
                  <a:cubicBezTo>
                    <a:pt x="312" y="131"/>
                    <a:pt x="294" y="98"/>
                    <a:pt x="294" y="75"/>
                  </a:cubicBezTo>
                  <a:cubicBezTo>
                    <a:pt x="294" y="52"/>
                    <a:pt x="295" y="17"/>
                    <a:pt x="306" y="9"/>
                  </a:cubicBezTo>
                  <a:cubicBezTo>
                    <a:pt x="317" y="1"/>
                    <a:pt x="351" y="8"/>
                    <a:pt x="360" y="27"/>
                  </a:cubicBezTo>
                  <a:cubicBezTo>
                    <a:pt x="369" y="46"/>
                    <a:pt x="355" y="98"/>
                    <a:pt x="360" y="123"/>
                  </a:cubicBezTo>
                  <a:cubicBezTo>
                    <a:pt x="365" y="148"/>
                    <a:pt x="378" y="176"/>
                    <a:pt x="390" y="177"/>
                  </a:cubicBezTo>
                  <a:cubicBezTo>
                    <a:pt x="402" y="178"/>
                    <a:pt x="427" y="152"/>
                    <a:pt x="432" y="129"/>
                  </a:cubicBezTo>
                  <a:cubicBezTo>
                    <a:pt x="437" y="106"/>
                    <a:pt x="417" y="58"/>
                    <a:pt x="420" y="39"/>
                  </a:cubicBezTo>
                  <a:cubicBezTo>
                    <a:pt x="423" y="20"/>
                    <a:pt x="438" y="16"/>
                    <a:pt x="450" y="15"/>
                  </a:cubicBezTo>
                  <a:cubicBezTo>
                    <a:pt x="462" y="14"/>
                    <a:pt x="486" y="14"/>
                    <a:pt x="492" y="33"/>
                  </a:cubicBezTo>
                  <a:cubicBezTo>
                    <a:pt x="498" y="52"/>
                    <a:pt x="480" y="107"/>
                    <a:pt x="486" y="129"/>
                  </a:cubicBezTo>
                  <a:cubicBezTo>
                    <a:pt x="492" y="151"/>
                    <a:pt x="516" y="171"/>
                    <a:pt x="528" y="165"/>
                  </a:cubicBezTo>
                  <a:cubicBezTo>
                    <a:pt x="540" y="159"/>
                    <a:pt x="551" y="115"/>
                    <a:pt x="558" y="93"/>
                  </a:cubicBezTo>
                  <a:cubicBezTo>
                    <a:pt x="565" y="71"/>
                    <a:pt x="559" y="44"/>
                    <a:pt x="570" y="33"/>
                  </a:cubicBezTo>
                  <a:cubicBezTo>
                    <a:pt x="581" y="22"/>
                    <a:pt x="613" y="8"/>
                    <a:pt x="624" y="27"/>
                  </a:cubicBezTo>
                  <a:cubicBezTo>
                    <a:pt x="635" y="46"/>
                    <a:pt x="623" y="124"/>
                    <a:pt x="636" y="147"/>
                  </a:cubicBezTo>
                  <a:cubicBezTo>
                    <a:pt x="649" y="170"/>
                    <a:pt x="693" y="177"/>
                    <a:pt x="702" y="165"/>
                  </a:cubicBezTo>
                  <a:cubicBezTo>
                    <a:pt x="711" y="153"/>
                    <a:pt x="688" y="97"/>
                    <a:pt x="690" y="75"/>
                  </a:cubicBezTo>
                  <a:cubicBezTo>
                    <a:pt x="692" y="53"/>
                    <a:pt x="702" y="40"/>
                    <a:pt x="714" y="33"/>
                  </a:cubicBezTo>
                  <a:cubicBezTo>
                    <a:pt x="726" y="26"/>
                    <a:pt x="753" y="16"/>
                    <a:pt x="762" y="33"/>
                  </a:cubicBezTo>
                  <a:cubicBezTo>
                    <a:pt x="771" y="50"/>
                    <a:pt x="763" y="112"/>
                    <a:pt x="768" y="135"/>
                  </a:cubicBezTo>
                  <a:cubicBezTo>
                    <a:pt x="773" y="158"/>
                    <a:pt x="783" y="175"/>
                    <a:pt x="792" y="171"/>
                  </a:cubicBezTo>
                  <a:cubicBezTo>
                    <a:pt x="801" y="167"/>
                    <a:pt x="816" y="135"/>
                    <a:pt x="822" y="111"/>
                  </a:cubicBezTo>
                  <a:cubicBezTo>
                    <a:pt x="828" y="87"/>
                    <a:pt x="819" y="42"/>
                    <a:pt x="828" y="27"/>
                  </a:cubicBezTo>
                  <a:cubicBezTo>
                    <a:pt x="837" y="12"/>
                    <a:pt x="867" y="1"/>
                    <a:pt x="876" y="21"/>
                  </a:cubicBezTo>
                  <a:cubicBezTo>
                    <a:pt x="885" y="41"/>
                    <a:pt x="873" y="125"/>
                    <a:pt x="882" y="147"/>
                  </a:cubicBezTo>
                  <a:cubicBezTo>
                    <a:pt x="891" y="169"/>
                    <a:pt x="918" y="161"/>
                    <a:pt x="930" y="153"/>
                  </a:cubicBezTo>
                  <a:cubicBezTo>
                    <a:pt x="942" y="145"/>
                    <a:pt x="950" y="119"/>
                    <a:pt x="954" y="99"/>
                  </a:cubicBezTo>
                  <a:cubicBezTo>
                    <a:pt x="958" y="79"/>
                    <a:pt x="947" y="47"/>
                    <a:pt x="954" y="33"/>
                  </a:cubicBezTo>
                  <a:cubicBezTo>
                    <a:pt x="961" y="19"/>
                    <a:pt x="984" y="4"/>
                    <a:pt x="996" y="15"/>
                  </a:cubicBezTo>
                  <a:cubicBezTo>
                    <a:pt x="1008" y="26"/>
                    <a:pt x="1022" y="79"/>
                    <a:pt x="1026" y="99"/>
                  </a:cubicBezTo>
                  <a:cubicBezTo>
                    <a:pt x="1030" y="119"/>
                    <a:pt x="1015" y="125"/>
                    <a:pt x="1020" y="135"/>
                  </a:cubicBezTo>
                  <a:cubicBezTo>
                    <a:pt x="1025" y="145"/>
                    <a:pt x="1045" y="172"/>
                    <a:pt x="1056" y="159"/>
                  </a:cubicBezTo>
                  <a:cubicBezTo>
                    <a:pt x="1067" y="146"/>
                    <a:pt x="1078" y="83"/>
                    <a:pt x="1086" y="57"/>
                  </a:cubicBezTo>
                  <a:cubicBezTo>
                    <a:pt x="1094" y="31"/>
                    <a:pt x="1094" y="6"/>
                    <a:pt x="1104" y="3"/>
                  </a:cubicBezTo>
                  <a:cubicBezTo>
                    <a:pt x="1114" y="0"/>
                    <a:pt x="1138" y="14"/>
                    <a:pt x="1146" y="39"/>
                  </a:cubicBezTo>
                  <a:cubicBezTo>
                    <a:pt x="1154" y="64"/>
                    <a:pt x="1153" y="101"/>
                    <a:pt x="1152" y="153"/>
                  </a:cubicBezTo>
                  <a:cubicBezTo>
                    <a:pt x="1151" y="205"/>
                    <a:pt x="1145" y="278"/>
                    <a:pt x="1140" y="351"/>
                  </a:cubicBezTo>
                </a:path>
              </a:pathLst>
            </a:cu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28003" name="Picture 9" descr="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50" y="1635473"/>
            <a:ext cx="24193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Oval 12"/>
          <p:cNvSpPr>
            <a:spLocks noChangeArrowheads="1"/>
          </p:cNvSpPr>
          <p:nvPr/>
        </p:nvSpPr>
        <p:spPr bwMode="auto">
          <a:xfrm>
            <a:off x="1235025" y="4042124"/>
            <a:ext cx="2000250" cy="619125"/>
          </a:xfrm>
          <a:prstGeom prst="ellipse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</p:txBody>
      </p:sp>
      <p:sp>
        <p:nvSpPr>
          <p:cNvPr id="128005" name="Oval 13"/>
          <p:cNvSpPr>
            <a:spLocks noChangeArrowheads="1"/>
          </p:cNvSpPr>
          <p:nvPr/>
        </p:nvSpPr>
        <p:spPr bwMode="auto">
          <a:xfrm>
            <a:off x="3651200" y="4005064"/>
            <a:ext cx="2000250" cy="6731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Chylomicron</a:t>
            </a:r>
          </a:p>
          <a:p>
            <a:pPr marL="0" marR="0" lvl="0" indent="0" algn="ctr" defTabSz="914306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remnant</a:t>
            </a:r>
          </a:p>
        </p:txBody>
      </p:sp>
      <p:grpSp>
        <p:nvGrpSpPr>
          <p:cNvPr id="128006" name="Group 28"/>
          <p:cNvGrpSpPr>
            <a:grpSpLocks/>
          </p:cNvGrpSpPr>
          <p:nvPr/>
        </p:nvGrpSpPr>
        <p:grpSpPr bwMode="auto">
          <a:xfrm>
            <a:off x="2016076" y="4870798"/>
            <a:ext cx="2847975" cy="1066800"/>
            <a:chOff x="3606" y="2982"/>
            <a:chExt cx="1848" cy="672"/>
          </a:xfrm>
        </p:grpSpPr>
        <p:sp>
          <p:nvSpPr>
            <p:cNvPr id="128030" name="AutoShape 24"/>
            <p:cNvSpPr>
              <a:spLocks noChangeArrowheads="1"/>
            </p:cNvSpPr>
            <p:nvPr/>
          </p:nvSpPr>
          <p:spPr bwMode="auto">
            <a:xfrm rot="10800000">
              <a:off x="3606" y="2982"/>
              <a:ext cx="1848" cy="6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1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068" y="11891"/>
                  </a:moveTo>
                  <a:cubicBezTo>
                    <a:pt x="2022" y="11529"/>
                    <a:pt x="2000" y="11165"/>
                    <a:pt x="2000" y="10800"/>
                  </a:cubicBezTo>
                  <a:cubicBezTo>
                    <a:pt x="2000" y="5939"/>
                    <a:pt x="5939" y="2000"/>
                    <a:pt x="10800" y="2000"/>
                  </a:cubicBezTo>
                  <a:cubicBezTo>
                    <a:pt x="15660" y="2000"/>
                    <a:pt x="19600" y="5939"/>
                    <a:pt x="19600" y="10800"/>
                  </a:cubicBezTo>
                  <a:cubicBezTo>
                    <a:pt x="19600" y="11165"/>
                    <a:pt x="19577" y="11529"/>
                    <a:pt x="19531" y="11891"/>
                  </a:cubicBezTo>
                  <a:lnTo>
                    <a:pt x="21516" y="12140"/>
                  </a:lnTo>
                  <a:cubicBezTo>
                    <a:pt x="21572" y="11695"/>
                    <a:pt x="21600" y="1124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48"/>
                    <a:pt x="27" y="11695"/>
                    <a:pt x="83" y="12140"/>
                  </a:cubicBezTo>
                  <a:lnTo>
                    <a:pt x="2068" y="11891"/>
                  </a:lnTo>
                  <a:close/>
                </a:path>
              </a:pathLst>
            </a:custGeom>
            <a:solidFill>
              <a:srgbClr val="3366FF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31" name="Oval 25"/>
            <p:cNvSpPr>
              <a:spLocks noChangeArrowheads="1"/>
            </p:cNvSpPr>
            <p:nvPr/>
          </p:nvSpPr>
          <p:spPr bwMode="auto">
            <a:xfrm>
              <a:off x="3612" y="3252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032" name="Oval 27"/>
            <p:cNvSpPr>
              <a:spLocks noChangeArrowheads="1"/>
            </p:cNvSpPr>
            <p:nvPr/>
          </p:nvSpPr>
          <p:spPr bwMode="auto">
            <a:xfrm>
              <a:off x="5278" y="3238"/>
              <a:ext cx="168" cy="74"/>
            </a:xfrm>
            <a:prstGeom prst="ellipse">
              <a:avLst/>
            </a:prstGeom>
            <a:solidFill>
              <a:srgbClr val="3366FF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i-FI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28007" name="Oval 29"/>
          <p:cNvSpPr>
            <a:spLocks noChangeArrowheads="1"/>
          </p:cNvSpPr>
          <p:nvPr/>
        </p:nvSpPr>
        <p:spPr bwMode="auto">
          <a:xfrm>
            <a:off x="6207076" y="4766024"/>
            <a:ext cx="542925" cy="50482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LDL</a:t>
            </a:r>
          </a:p>
        </p:txBody>
      </p:sp>
      <p:sp>
        <p:nvSpPr>
          <p:cNvPr id="128008" name="Oval 30"/>
          <p:cNvSpPr>
            <a:spLocks noChangeArrowheads="1"/>
          </p:cNvSpPr>
          <p:nvPr/>
        </p:nvSpPr>
        <p:spPr bwMode="auto">
          <a:xfrm>
            <a:off x="6946850" y="3905599"/>
            <a:ext cx="685800" cy="50482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IDL</a:t>
            </a:r>
          </a:p>
        </p:txBody>
      </p:sp>
      <p:sp>
        <p:nvSpPr>
          <p:cNvPr id="128009" name="Oval 31"/>
          <p:cNvSpPr>
            <a:spLocks noChangeArrowheads="1"/>
          </p:cNvSpPr>
          <p:nvPr/>
        </p:nvSpPr>
        <p:spPr bwMode="auto">
          <a:xfrm>
            <a:off x="6823025" y="2591149"/>
            <a:ext cx="876300" cy="676275"/>
          </a:xfrm>
          <a:prstGeom prst="ellipse">
            <a:avLst/>
          </a:prstGeom>
          <a:solidFill>
            <a:srgbClr val="FFCC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VLDL</a:t>
            </a:r>
          </a:p>
        </p:txBody>
      </p:sp>
      <p:sp>
        <p:nvSpPr>
          <p:cNvPr id="128016" name="Line 44"/>
          <p:cNvSpPr>
            <a:spLocks noChangeShapeType="1"/>
          </p:cNvSpPr>
          <p:nvPr/>
        </p:nvSpPr>
        <p:spPr bwMode="auto">
          <a:xfrm>
            <a:off x="2197050" y="1679924"/>
            <a:ext cx="0" cy="4667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7" name="Line 45"/>
          <p:cNvSpPr>
            <a:spLocks noChangeShapeType="1"/>
          </p:cNvSpPr>
          <p:nvPr/>
        </p:nvSpPr>
        <p:spPr bwMode="auto">
          <a:xfrm>
            <a:off x="2165300" y="3448398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8" name="Line 46"/>
          <p:cNvSpPr>
            <a:spLocks noChangeShapeType="1"/>
          </p:cNvSpPr>
          <p:nvPr/>
        </p:nvSpPr>
        <p:spPr bwMode="auto">
          <a:xfrm>
            <a:off x="2162125" y="472157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19" name="Line 47"/>
          <p:cNvSpPr>
            <a:spLocks noChangeShapeType="1"/>
          </p:cNvSpPr>
          <p:nvPr/>
        </p:nvSpPr>
        <p:spPr bwMode="auto">
          <a:xfrm>
            <a:off x="3247976" y="5693123"/>
            <a:ext cx="5810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0" name="Line 48"/>
          <p:cNvSpPr>
            <a:spLocks noChangeShapeType="1"/>
          </p:cNvSpPr>
          <p:nvPr/>
        </p:nvSpPr>
        <p:spPr bwMode="auto">
          <a:xfrm flipH="1" flipV="1">
            <a:off x="4733875" y="4702523"/>
            <a:ext cx="0" cy="5334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1" name="Line 50"/>
          <p:cNvSpPr>
            <a:spLocks noChangeShapeType="1"/>
          </p:cNvSpPr>
          <p:nvPr/>
        </p:nvSpPr>
        <p:spPr bwMode="auto">
          <a:xfrm flipH="1" flipV="1">
            <a:off x="4721175" y="3461098"/>
            <a:ext cx="0" cy="5143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8022" name="Group 53"/>
          <p:cNvGrpSpPr>
            <a:grpSpLocks/>
          </p:cNvGrpSpPr>
          <p:nvPr/>
        </p:nvGrpSpPr>
        <p:grpSpPr bwMode="auto">
          <a:xfrm>
            <a:off x="4556075" y="2956274"/>
            <a:ext cx="311150" cy="600075"/>
            <a:chOff x="3382" y="1590"/>
            <a:chExt cx="196" cy="378"/>
          </a:xfrm>
        </p:grpSpPr>
        <p:sp>
          <p:nvSpPr>
            <p:cNvPr id="128028" name="Arc 51"/>
            <p:cNvSpPr>
              <a:spLocks/>
            </p:cNvSpPr>
            <p:nvPr/>
          </p:nvSpPr>
          <p:spPr bwMode="auto">
            <a:xfrm rot="5170878" flipH="1">
              <a:off x="3417" y="1807"/>
              <a:ext cx="126" cy="196"/>
            </a:xfrm>
            <a:custGeom>
              <a:avLst/>
              <a:gdLst>
                <a:gd name="T0" fmla="*/ 0 w 21600"/>
                <a:gd name="T1" fmla="*/ 0 h 42928"/>
                <a:gd name="T2" fmla="*/ 0 w 21600"/>
                <a:gd name="T3" fmla="*/ 0 h 42928"/>
                <a:gd name="T4" fmla="*/ 0 w 21600"/>
                <a:gd name="T5" fmla="*/ 0 h 4292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928"/>
                <a:gd name="T11" fmla="*/ 21600 w 21600"/>
                <a:gd name="T12" fmla="*/ 42928 h 429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92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</a:path>
                <a:path w="21600" h="4292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210"/>
                    <a:pt x="13893" y="41250"/>
                    <a:pt x="3416" y="4292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029" name="Line 52"/>
            <p:cNvSpPr>
              <a:spLocks noChangeShapeType="1"/>
            </p:cNvSpPr>
            <p:nvPr/>
          </p:nvSpPr>
          <p:spPr bwMode="auto">
            <a:xfrm flipV="1">
              <a:off x="3480" y="1590"/>
              <a:ext cx="0" cy="252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023" name="Line 54"/>
          <p:cNvSpPr>
            <a:spLocks noChangeShapeType="1"/>
          </p:cNvSpPr>
          <p:nvPr/>
        </p:nvSpPr>
        <p:spPr bwMode="auto">
          <a:xfrm>
            <a:off x="5641926" y="2686399"/>
            <a:ext cx="1152525" cy="180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4" name="Line 55"/>
          <p:cNvSpPr>
            <a:spLocks noChangeShapeType="1"/>
          </p:cNvSpPr>
          <p:nvPr/>
        </p:nvSpPr>
        <p:spPr bwMode="auto">
          <a:xfrm flipH="1">
            <a:off x="7292925" y="3308699"/>
            <a:ext cx="0" cy="5619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5" name="Line 56"/>
          <p:cNvSpPr>
            <a:spLocks noChangeShapeType="1"/>
          </p:cNvSpPr>
          <p:nvPr/>
        </p:nvSpPr>
        <p:spPr bwMode="auto">
          <a:xfrm flipH="1">
            <a:off x="6680150" y="4362798"/>
            <a:ext cx="342900" cy="43815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6" name="Line 57"/>
          <p:cNvSpPr>
            <a:spLocks noChangeShapeType="1"/>
          </p:cNvSpPr>
          <p:nvPr/>
        </p:nvSpPr>
        <p:spPr bwMode="auto">
          <a:xfrm flipH="1" flipV="1">
            <a:off x="4946600" y="3600799"/>
            <a:ext cx="1390650" cy="1095375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6" rIns="91430" bIns="45716"/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027" name="Rectangle 41"/>
          <p:cNvSpPr>
            <a:spLocks noChangeArrowheads="1"/>
          </p:cNvSpPr>
          <p:nvPr/>
        </p:nvSpPr>
        <p:spPr bwMode="auto">
          <a:xfrm>
            <a:off x="0" y="260351"/>
            <a:ext cx="9144000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Metabolism of triglyceride-rich apolipoprotein B-containing lipoproteins</a:t>
            </a:r>
          </a:p>
        </p:txBody>
      </p:sp>
      <p:sp>
        <p:nvSpPr>
          <p:cNvPr id="35" name="TextBox 3"/>
          <p:cNvSpPr txBox="1"/>
          <p:nvPr/>
        </p:nvSpPr>
        <p:spPr>
          <a:xfrm>
            <a:off x="107504" y="6563421"/>
            <a:ext cx="8928992" cy="292380"/>
          </a:xfrm>
          <a:prstGeom prst="rect">
            <a:avLst/>
          </a:prstGeom>
          <a:noFill/>
        </p:spPr>
        <p:txBody>
          <a:bodyPr wrap="square" lIns="91430" tIns="45716" rIns="91430" bIns="45716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0099"/>
                </a:solidFill>
                <a:latin typeface="+mn-lt"/>
              </a:defRPr>
            </a:lvl1pPr>
          </a:lstStyle>
          <a:p>
            <a:pPr marL="0" marR="0" lvl="0" indent="0" algn="l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ＭＳ Ｐゴシック" panose="020B0600070205080204" pitchFamily="34" charset="-128"/>
                <a:cs typeface="Arial" charset="0"/>
              </a:rPr>
              <a:t>LPL, lipoprotein lipase; HL, hepatic lipase; VLDL, very low density lipoprotein; IDL, intermediate density lipoprotein, LDL, low density lipoprotein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4838650" y="5654104"/>
            <a:ext cx="368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b="1" dirty="0" err="1" smtClean="0">
                <a:solidFill>
                  <a:srgbClr val="FF0000"/>
                </a:solidFill>
              </a:rPr>
              <a:t>Atherogenic</a:t>
            </a:r>
            <a:r>
              <a:rPr lang="sv-SE" sz="2200" b="1" dirty="0" smtClean="0">
                <a:solidFill>
                  <a:srgbClr val="FF0000"/>
                </a:solidFill>
              </a:rPr>
              <a:t> </a:t>
            </a:r>
            <a:r>
              <a:rPr lang="sv-SE" sz="2200" b="1" dirty="0" err="1" smtClean="0">
                <a:solidFill>
                  <a:srgbClr val="FF0000"/>
                </a:solidFill>
              </a:rPr>
              <a:t>lipoprotens</a:t>
            </a:r>
            <a:endParaRPr lang="sv-SE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5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16638"/>
            <a:ext cx="9144000" cy="1200321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Major folate-dependent one-carbon metabolic pathways in the liver </a:t>
            </a:r>
          </a:p>
        </p:txBody>
      </p:sp>
      <p:sp>
        <p:nvSpPr>
          <p:cNvPr id="7" name="Rektangel 6"/>
          <p:cNvSpPr/>
          <p:nvPr/>
        </p:nvSpPr>
        <p:spPr>
          <a:xfrm>
            <a:off x="800621" y="4581128"/>
            <a:ext cx="7806840" cy="1585041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Mitochondrial respiratory chain dysfunction leads to alterations in one-carbon metabolism pathways</a:t>
            </a:r>
          </a:p>
          <a:p>
            <a:pPr marL="342865" marR="0" lvl="0" indent="-342865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Folate has a key role in regulating one-carbon metabolism, including serine to </a:t>
            </a:r>
            <a:r>
              <a:rPr kumimoji="0" 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glycin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interconversion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5152752" y="6469217"/>
            <a:ext cx="3895598" cy="307768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Ducker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 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Cell Metabolism 25, Jan 10, 2017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5" y="1700808"/>
            <a:ext cx="420041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ktangel med rundade hörn 8"/>
          <p:cNvSpPr/>
          <p:nvPr/>
        </p:nvSpPr>
        <p:spPr>
          <a:xfrm>
            <a:off x="4366486" y="2001892"/>
            <a:ext cx="1285634" cy="20783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ktangel med rundade hörn 10"/>
          <p:cNvSpPr/>
          <p:nvPr/>
        </p:nvSpPr>
        <p:spPr>
          <a:xfrm>
            <a:off x="6176056" y="2569874"/>
            <a:ext cx="509311" cy="19576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ktangel med rundade hörn 11"/>
          <p:cNvSpPr/>
          <p:nvPr/>
        </p:nvSpPr>
        <p:spPr>
          <a:xfrm>
            <a:off x="3851920" y="2512776"/>
            <a:ext cx="514566" cy="18687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72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406"/>
          <p:cNvSpPr/>
          <p:nvPr/>
        </p:nvSpPr>
        <p:spPr>
          <a:xfrm>
            <a:off x="0" y="805592"/>
            <a:ext cx="9144000" cy="6109559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40000"/>
                  <a:lumOff val="60000"/>
                </a:schemeClr>
              </a:gs>
              <a:gs pos="58000">
                <a:schemeClr val="bg1"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9" name="Picture 3" descr="C:\Users\cheng.zhang\AppData\Local\Microsoft\Windows\Temporary Internet Files\Content.IE5\UUGHYA7H\Mitochondria.svg[1]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2" y="3534084"/>
            <a:ext cx="5263879" cy="302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" name="Rounded Rectangle 409"/>
          <p:cNvSpPr/>
          <p:nvPr/>
        </p:nvSpPr>
        <p:spPr>
          <a:xfrm>
            <a:off x="2921948" y="3550354"/>
            <a:ext cx="5262933" cy="298366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0" y="1"/>
            <a:ext cx="9144000" cy="862741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58000">
                <a:schemeClr val="bg1"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12" name="Straight Connector 411"/>
          <p:cNvCxnSpPr/>
          <p:nvPr/>
        </p:nvCxnSpPr>
        <p:spPr>
          <a:xfrm>
            <a:off x="-10582" y="862742"/>
            <a:ext cx="9154583" cy="6823"/>
          </a:xfrm>
          <a:prstGeom prst="line">
            <a:avLst/>
          </a:prstGeom>
          <a:ln w="698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1554966" y="4628319"/>
            <a:ext cx="433896" cy="1422166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>
            <a:off x="1243173" y="1989051"/>
            <a:ext cx="0" cy="213926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>
            <a:off x="2384956" y="4484892"/>
            <a:ext cx="1108214" cy="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Arc 441"/>
          <p:cNvSpPr/>
          <p:nvPr/>
        </p:nvSpPr>
        <p:spPr>
          <a:xfrm>
            <a:off x="4938431" y="3815380"/>
            <a:ext cx="792041" cy="1276177"/>
          </a:xfrm>
          <a:prstGeom prst="arc">
            <a:avLst>
              <a:gd name="adj1" fmla="val 6264039"/>
              <a:gd name="adj2" fmla="val 10800000"/>
            </a:avLst>
          </a:prstGeom>
          <a:ln w="38100">
            <a:prstDash val="soli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44" name="Straight Arrow Connector 443"/>
          <p:cNvCxnSpPr/>
          <p:nvPr/>
        </p:nvCxnSpPr>
        <p:spPr>
          <a:xfrm>
            <a:off x="4890300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Freeform 450"/>
          <p:cNvSpPr/>
          <p:nvPr/>
        </p:nvSpPr>
        <p:spPr>
          <a:xfrm>
            <a:off x="5927942" y="3147055"/>
            <a:ext cx="979969" cy="1829915"/>
          </a:xfrm>
          <a:custGeom>
            <a:avLst/>
            <a:gdLst>
              <a:gd name="connsiteX0" fmla="*/ 0 w 557515"/>
              <a:gd name="connsiteY0" fmla="*/ 2844800 h 2857067"/>
              <a:gd name="connsiteX1" fmla="*/ 478971 w 557515"/>
              <a:gd name="connsiteY1" fmla="*/ 2423886 h 2857067"/>
              <a:gd name="connsiteX2" fmla="*/ 551543 w 557515"/>
              <a:gd name="connsiteY2" fmla="*/ 0 h 285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15" h="2857067">
                <a:moveTo>
                  <a:pt x="0" y="2844800"/>
                </a:moveTo>
                <a:cubicBezTo>
                  <a:pt x="193523" y="2871409"/>
                  <a:pt x="387047" y="2898019"/>
                  <a:pt x="478971" y="2423886"/>
                </a:cubicBezTo>
                <a:cubicBezTo>
                  <a:pt x="570895" y="1949753"/>
                  <a:pt x="561219" y="974876"/>
                  <a:pt x="551543" y="0"/>
                </a:cubicBezTo>
              </a:path>
            </a:pathLst>
          </a:cu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53" name="Straight Arrow Connector 452"/>
          <p:cNvCxnSpPr/>
          <p:nvPr/>
        </p:nvCxnSpPr>
        <p:spPr>
          <a:xfrm flipV="1">
            <a:off x="6889750" y="1729036"/>
            <a:ext cx="0" cy="114932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Freeform 455"/>
          <p:cNvSpPr/>
          <p:nvPr/>
        </p:nvSpPr>
        <p:spPr>
          <a:xfrm>
            <a:off x="6409949" y="4057651"/>
            <a:ext cx="1269158" cy="1836965"/>
          </a:xfrm>
          <a:custGeom>
            <a:avLst/>
            <a:gdLst>
              <a:gd name="connsiteX0" fmla="*/ 1045029 w 1066972"/>
              <a:gd name="connsiteY0" fmla="*/ 0 h 2989943"/>
              <a:gd name="connsiteX1" fmla="*/ 928914 w 1066972"/>
              <a:gd name="connsiteY1" fmla="*/ 2075543 h 2989943"/>
              <a:gd name="connsiteX2" fmla="*/ 0 w 1066972"/>
              <a:gd name="connsiteY2" fmla="*/ 2989943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972" h="2989943">
                <a:moveTo>
                  <a:pt x="1045029" y="0"/>
                </a:moveTo>
                <a:cubicBezTo>
                  <a:pt x="1074057" y="788609"/>
                  <a:pt x="1103086" y="1577219"/>
                  <a:pt x="928914" y="2075543"/>
                </a:cubicBezTo>
                <a:cubicBezTo>
                  <a:pt x="754742" y="2573867"/>
                  <a:pt x="377371" y="2781905"/>
                  <a:pt x="0" y="2989943"/>
                </a:cubicBezTo>
              </a:path>
            </a:pathLst>
          </a:cu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66" name="Straight Arrow Connector 465"/>
          <p:cNvCxnSpPr>
            <a:endCxn id="502" idx="1"/>
          </p:cNvCxnSpPr>
          <p:nvPr/>
        </p:nvCxnSpPr>
        <p:spPr>
          <a:xfrm>
            <a:off x="3014281" y="3411826"/>
            <a:ext cx="1269687" cy="39176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/>
          <p:cNvCxnSpPr>
            <a:endCxn id="677" idx="1"/>
          </p:cNvCxnSpPr>
          <p:nvPr/>
        </p:nvCxnSpPr>
        <p:spPr>
          <a:xfrm flipV="1">
            <a:off x="1448091" y="1854697"/>
            <a:ext cx="1810535" cy="42248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Arrow Connector 469"/>
          <p:cNvCxnSpPr/>
          <p:nvPr/>
        </p:nvCxnSpPr>
        <p:spPr>
          <a:xfrm flipV="1">
            <a:off x="1557332" y="1467901"/>
            <a:ext cx="638710" cy="381962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Arc 431"/>
          <p:cNvSpPr/>
          <p:nvPr/>
        </p:nvSpPr>
        <p:spPr>
          <a:xfrm rot="5104961">
            <a:off x="4859311" y="4836584"/>
            <a:ext cx="1485900" cy="1658033"/>
          </a:xfrm>
          <a:prstGeom prst="arc">
            <a:avLst>
              <a:gd name="adj1" fmla="val 20652707"/>
              <a:gd name="adj2" fmla="val 2795752"/>
            </a:avLst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3" name="Arc 432"/>
          <p:cNvSpPr/>
          <p:nvPr/>
        </p:nvSpPr>
        <p:spPr>
          <a:xfrm rot="5104961">
            <a:off x="4864827" y="4859277"/>
            <a:ext cx="1485900" cy="1658033"/>
          </a:xfrm>
          <a:prstGeom prst="arc">
            <a:avLst>
              <a:gd name="adj1" fmla="val 7288008"/>
              <a:gd name="adj2" fmla="val 10032753"/>
            </a:avLst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4" name="Arc 433"/>
          <p:cNvSpPr/>
          <p:nvPr/>
        </p:nvSpPr>
        <p:spPr>
          <a:xfrm rot="5104961">
            <a:off x="4871835" y="4858675"/>
            <a:ext cx="1485900" cy="1658033"/>
          </a:xfrm>
          <a:prstGeom prst="arc">
            <a:avLst>
              <a:gd name="adj1" fmla="val 12082408"/>
              <a:gd name="adj2" fmla="val 14685301"/>
            </a:avLst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4" name="Arc 453"/>
          <p:cNvSpPr/>
          <p:nvPr/>
        </p:nvSpPr>
        <p:spPr>
          <a:xfrm rot="5104961">
            <a:off x="4869665" y="4833452"/>
            <a:ext cx="1485900" cy="1658033"/>
          </a:xfrm>
          <a:prstGeom prst="arc">
            <a:avLst>
              <a:gd name="adj1" fmla="val 16186689"/>
              <a:gd name="adj2" fmla="val 18761611"/>
            </a:avLst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73" name="Straight Arrow Connector 472"/>
          <p:cNvCxnSpPr/>
          <p:nvPr/>
        </p:nvCxnSpPr>
        <p:spPr>
          <a:xfrm flipH="1" flipV="1">
            <a:off x="5127533" y="5366550"/>
            <a:ext cx="1008916" cy="10063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Freeform 473"/>
          <p:cNvSpPr/>
          <p:nvPr/>
        </p:nvSpPr>
        <p:spPr>
          <a:xfrm rot="9907891">
            <a:off x="5297444" y="5419891"/>
            <a:ext cx="637317" cy="223789"/>
          </a:xfrm>
          <a:custGeom>
            <a:avLst/>
            <a:gdLst>
              <a:gd name="connsiteX0" fmla="*/ 0 w 628650"/>
              <a:gd name="connsiteY0" fmla="*/ 0 h 216381"/>
              <a:gd name="connsiteX1" fmla="*/ 257175 w 628650"/>
              <a:gd name="connsiteY1" fmla="*/ 190500 h 216381"/>
              <a:gd name="connsiteX2" fmla="*/ 628650 w 628650"/>
              <a:gd name="connsiteY2" fmla="*/ 209550 h 21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216381">
                <a:moveTo>
                  <a:pt x="0" y="0"/>
                </a:moveTo>
                <a:cubicBezTo>
                  <a:pt x="76200" y="77787"/>
                  <a:pt x="152400" y="155575"/>
                  <a:pt x="257175" y="190500"/>
                </a:cubicBezTo>
                <a:cubicBezTo>
                  <a:pt x="361950" y="225425"/>
                  <a:pt x="495300" y="217487"/>
                  <a:pt x="628650" y="209550"/>
                </a:cubicBezTo>
              </a:path>
            </a:pathLst>
          </a:cu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7" name="Arc 476"/>
          <p:cNvSpPr/>
          <p:nvPr/>
        </p:nvSpPr>
        <p:spPr>
          <a:xfrm rot="5104961">
            <a:off x="4862657" y="4834055"/>
            <a:ext cx="1485900" cy="1658033"/>
          </a:xfrm>
          <a:prstGeom prst="arc">
            <a:avLst>
              <a:gd name="adj1" fmla="val 3772927"/>
              <a:gd name="adj2" fmla="val 6353282"/>
            </a:avLst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2867558" y="2468388"/>
            <a:ext cx="121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Folate</a:t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1886573" y="2732670"/>
            <a:ext cx="124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Methionine 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85" name="Group 484"/>
          <p:cNvGrpSpPr/>
          <p:nvPr/>
        </p:nvGrpSpPr>
        <p:grpSpPr>
          <a:xfrm>
            <a:off x="1836264" y="2393757"/>
            <a:ext cx="1274174" cy="1049325"/>
            <a:chOff x="358425" y="6472443"/>
            <a:chExt cx="1420750" cy="1414512"/>
          </a:xfrm>
          <a:solidFill>
            <a:srgbClr val="FF0000"/>
          </a:solidFill>
        </p:grpSpPr>
        <p:sp>
          <p:nvSpPr>
            <p:cNvPr id="486" name="Donut 485"/>
            <p:cNvSpPr/>
            <p:nvPr/>
          </p:nvSpPr>
          <p:spPr>
            <a:xfrm>
              <a:off x="457200" y="6596998"/>
              <a:ext cx="1289957" cy="1289957"/>
            </a:xfrm>
            <a:prstGeom prst="donut">
              <a:avLst>
                <a:gd name="adj" fmla="val 96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7" name="Isosceles Triangle 486"/>
            <p:cNvSpPr/>
            <p:nvPr/>
          </p:nvSpPr>
          <p:spPr>
            <a:xfrm rot="4829572">
              <a:off x="967243" y="6489185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8" name="Isosceles Triangle 487"/>
            <p:cNvSpPr/>
            <p:nvPr/>
          </p:nvSpPr>
          <p:spPr>
            <a:xfrm rot="12122950">
              <a:off x="1362797" y="7378957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9" name="Isosceles Triangle 488"/>
            <p:cNvSpPr/>
            <p:nvPr/>
          </p:nvSpPr>
          <p:spPr>
            <a:xfrm rot="19558441">
              <a:off x="358425" y="7253552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90" name="Group 489"/>
          <p:cNvGrpSpPr/>
          <p:nvPr/>
        </p:nvGrpSpPr>
        <p:grpSpPr>
          <a:xfrm rot="5400000">
            <a:off x="2926025" y="2248444"/>
            <a:ext cx="1052413" cy="969541"/>
            <a:chOff x="356633" y="6596998"/>
            <a:chExt cx="1555796" cy="1289957"/>
          </a:xfrm>
          <a:solidFill>
            <a:srgbClr val="FF0000"/>
          </a:solidFill>
        </p:grpSpPr>
        <p:sp>
          <p:nvSpPr>
            <p:cNvPr id="491" name="Donut 490"/>
            <p:cNvSpPr/>
            <p:nvPr/>
          </p:nvSpPr>
          <p:spPr>
            <a:xfrm>
              <a:off x="457200" y="6596998"/>
              <a:ext cx="1289957" cy="1289957"/>
            </a:xfrm>
            <a:prstGeom prst="donut">
              <a:avLst>
                <a:gd name="adj" fmla="val 96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2" name="Isosceles Triangle 491"/>
            <p:cNvSpPr/>
            <p:nvPr/>
          </p:nvSpPr>
          <p:spPr>
            <a:xfrm rot="10364865">
              <a:off x="1496051" y="6988097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3" name="Isosceles Triangle 492"/>
            <p:cNvSpPr/>
            <p:nvPr/>
          </p:nvSpPr>
          <p:spPr>
            <a:xfrm rot="19558441">
              <a:off x="356633" y="7225778"/>
              <a:ext cx="416378" cy="3828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24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95" name="Rounded Rectangle 494"/>
          <p:cNvSpPr/>
          <p:nvPr/>
        </p:nvSpPr>
        <p:spPr>
          <a:xfrm>
            <a:off x="2196042" y="1026219"/>
            <a:ext cx="1110086" cy="72638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6" name="Rectangle 495"/>
          <p:cNvSpPr/>
          <p:nvPr/>
        </p:nvSpPr>
        <p:spPr>
          <a:xfrm>
            <a:off x="2210543" y="998219"/>
            <a:ext cx="1125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Pentose phosphate pathway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8" name="Rounded Rectangle 497"/>
          <p:cNvSpPr/>
          <p:nvPr/>
        </p:nvSpPr>
        <p:spPr>
          <a:xfrm>
            <a:off x="6295061" y="1168537"/>
            <a:ext cx="1158584" cy="572375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9" name="Rectangle 498"/>
          <p:cNvSpPr/>
          <p:nvPr/>
        </p:nvSpPr>
        <p:spPr>
          <a:xfrm>
            <a:off x="6248128" y="1168537"/>
            <a:ext cx="1252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biosynthesis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1" name="Rounded Rectangle 500"/>
          <p:cNvSpPr/>
          <p:nvPr/>
        </p:nvSpPr>
        <p:spPr>
          <a:xfrm>
            <a:off x="4353390" y="3557907"/>
            <a:ext cx="1010698" cy="499743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2" name="Rectangle 501"/>
          <p:cNvSpPr/>
          <p:nvPr/>
        </p:nvSpPr>
        <p:spPr>
          <a:xfrm>
            <a:off x="4283968" y="3541977"/>
            <a:ext cx="1188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oxidation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7" name="Rounded Rectangle 536"/>
          <p:cNvSpPr/>
          <p:nvPr/>
        </p:nvSpPr>
        <p:spPr>
          <a:xfrm>
            <a:off x="7102958" y="3686264"/>
            <a:ext cx="1111527" cy="601117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8" name="Rectangle 537"/>
          <p:cNvSpPr/>
          <p:nvPr/>
        </p:nvSpPr>
        <p:spPr>
          <a:xfrm>
            <a:off x="7057413" y="3728149"/>
            <a:ext cx="1224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Branched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amino acids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39" name="Straight Arrow Connector 538"/>
          <p:cNvCxnSpPr/>
          <p:nvPr/>
        </p:nvCxnSpPr>
        <p:spPr>
          <a:xfrm>
            <a:off x="1239832" y="575064"/>
            <a:ext cx="3342" cy="659671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Arrow Connector 539"/>
          <p:cNvCxnSpPr/>
          <p:nvPr/>
        </p:nvCxnSpPr>
        <p:spPr>
          <a:xfrm>
            <a:off x="3684828" y="532932"/>
            <a:ext cx="0" cy="119610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Rounded Rectangle 523"/>
          <p:cNvSpPr/>
          <p:nvPr/>
        </p:nvSpPr>
        <p:spPr>
          <a:xfrm rot="5400000">
            <a:off x="3486325" y="699621"/>
            <a:ext cx="400050" cy="3333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4" name="Teardrop 503"/>
          <p:cNvSpPr/>
          <p:nvPr/>
        </p:nvSpPr>
        <p:spPr>
          <a:xfrm rot="2579164">
            <a:off x="1054563" y="663838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2" name="Straight Arrow Connector 541"/>
          <p:cNvCxnSpPr/>
          <p:nvPr/>
        </p:nvCxnSpPr>
        <p:spPr>
          <a:xfrm>
            <a:off x="5920585" y="482941"/>
            <a:ext cx="0" cy="1742965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/>
          <p:cNvSpPr/>
          <p:nvPr/>
        </p:nvSpPr>
        <p:spPr>
          <a:xfrm>
            <a:off x="5730472" y="670779"/>
            <a:ext cx="380229" cy="355440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3" name="Straight Arrow Connector 542"/>
          <p:cNvCxnSpPr/>
          <p:nvPr/>
        </p:nvCxnSpPr>
        <p:spPr>
          <a:xfrm>
            <a:off x="7648050" y="543817"/>
            <a:ext cx="0" cy="308181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ardrop 522"/>
          <p:cNvSpPr/>
          <p:nvPr/>
        </p:nvSpPr>
        <p:spPr>
          <a:xfrm rot="2579164">
            <a:off x="7457411" y="743712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0" name="Rectangle 569"/>
          <p:cNvSpPr/>
          <p:nvPr/>
        </p:nvSpPr>
        <p:spPr>
          <a:xfrm>
            <a:off x="949992" y="1729040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970379" y="1693167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G6P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72" name="Straight Arrow Connector 571"/>
          <p:cNvCxnSpPr/>
          <p:nvPr/>
        </p:nvCxnSpPr>
        <p:spPr>
          <a:xfrm>
            <a:off x="1245973" y="1485900"/>
            <a:ext cx="0" cy="221968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Rectangle 576"/>
          <p:cNvSpPr/>
          <p:nvPr/>
        </p:nvSpPr>
        <p:spPr>
          <a:xfrm>
            <a:off x="854991" y="1243038"/>
            <a:ext cx="838592" cy="224863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8" name="TextBox 577"/>
          <p:cNvSpPr txBox="1"/>
          <p:nvPr/>
        </p:nvSpPr>
        <p:spPr>
          <a:xfrm>
            <a:off x="804592" y="1200757"/>
            <a:ext cx="852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Glucose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0" name="Rectangle 579"/>
          <p:cNvSpPr/>
          <p:nvPr/>
        </p:nvSpPr>
        <p:spPr>
          <a:xfrm>
            <a:off x="877984" y="369119"/>
            <a:ext cx="821922" cy="220586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1" name="TextBox 580"/>
          <p:cNvSpPr txBox="1"/>
          <p:nvPr/>
        </p:nvSpPr>
        <p:spPr>
          <a:xfrm>
            <a:off x="851334" y="318938"/>
            <a:ext cx="84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Glucose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949992" y="2218675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946629" y="2182802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3PG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87" name="Straight Arrow Connector 586"/>
          <p:cNvCxnSpPr/>
          <p:nvPr/>
        </p:nvCxnSpPr>
        <p:spPr>
          <a:xfrm>
            <a:off x="1243173" y="2474789"/>
            <a:ext cx="0" cy="138072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Rectangle 591"/>
          <p:cNvSpPr/>
          <p:nvPr/>
        </p:nvSpPr>
        <p:spPr>
          <a:xfrm>
            <a:off x="949992" y="3863735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970379" y="3815987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5" name="Rectangle 594"/>
          <p:cNvSpPr/>
          <p:nvPr/>
        </p:nvSpPr>
        <p:spPr>
          <a:xfrm>
            <a:off x="949992" y="4610348"/>
            <a:ext cx="60734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6" name="TextBox 595"/>
          <p:cNvSpPr txBox="1"/>
          <p:nvPr/>
        </p:nvSpPr>
        <p:spPr>
          <a:xfrm>
            <a:off x="946629" y="4562600"/>
            <a:ext cx="58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7" name="Straight Arrow Connector 596"/>
          <p:cNvCxnSpPr/>
          <p:nvPr/>
        </p:nvCxnSpPr>
        <p:spPr>
          <a:xfrm flipV="1">
            <a:off x="1239832" y="4107893"/>
            <a:ext cx="0" cy="47324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Rectangle 599"/>
          <p:cNvSpPr/>
          <p:nvPr/>
        </p:nvSpPr>
        <p:spPr>
          <a:xfrm>
            <a:off x="1836264" y="4381978"/>
            <a:ext cx="860195" cy="2558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1816776" y="4338634"/>
            <a:ext cx="92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Pyruvate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9" name="Rectangle 608"/>
          <p:cNvSpPr/>
          <p:nvPr/>
        </p:nvSpPr>
        <p:spPr>
          <a:xfrm>
            <a:off x="1225709" y="6118781"/>
            <a:ext cx="688653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0" name="TextBox 609"/>
          <p:cNvSpPr txBox="1"/>
          <p:nvPr/>
        </p:nvSpPr>
        <p:spPr>
          <a:xfrm>
            <a:off x="1167446" y="6065318"/>
            <a:ext cx="80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5" name="Oval 614"/>
          <p:cNvSpPr/>
          <p:nvPr/>
        </p:nvSpPr>
        <p:spPr>
          <a:xfrm>
            <a:off x="4949066" y="2631129"/>
            <a:ext cx="493247" cy="31473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6" name="TextBox 615"/>
          <p:cNvSpPr txBox="1"/>
          <p:nvPr/>
        </p:nvSpPr>
        <p:spPr>
          <a:xfrm>
            <a:off x="4862772" y="2639743"/>
            <a:ext cx="64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8" name="Oval 617"/>
          <p:cNvSpPr/>
          <p:nvPr/>
        </p:nvSpPr>
        <p:spPr>
          <a:xfrm rot="900000">
            <a:off x="3785512" y="2133614"/>
            <a:ext cx="622290" cy="26595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9" name="TextBox 618"/>
          <p:cNvSpPr txBox="1"/>
          <p:nvPr/>
        </p:nvSpPr>
        <p:spPr>
          <a:xfrm rot="900000">
            <a:off x="3719354" y="2099541"/>
            <a:ext cx="77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SHMT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4" name="Rectangle 623"/>
          <p:cNvSpPr/>
          <p:nvPr/>
        </p:nvSpPr>
        <p:spPr>
          <a:xfrm>
            <a:off x="2616282" y="3383399"/>
            <a:ext cx="835949" cy="296328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5" name="TextBox 624"/>
          <p:cNvSpPr txBox="1"/>
          <p:nvPr/>
        </p:nvSpPr>
        <p:spPr>
          <a:xfrm>
            <a:off x="2696459" y="3380742"/>
            <a:ext cx="76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NAD</a:t>
            </a:r>
            <a:r>
              <a:rPr kumimoji="0" lang="en-US" sz="1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26" name="Straight Arrow Connector 625"/>
          <p:cNvCxnSpPr/>
          <p:nvPr/>
        </p:nvCxnSpPr>
        <p:spPr>
          <a:xfrm>
            <a:off x="1407425" y="4116383"/>
            <a:ext cx="381158" cy="36551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/>
          <p:cNvSpPr/>
          <p:nvPr/>
        </p:nvSpPr>
        <p:spPr>
          <a:xfrm rot="3986709">
            <a:off x="2889630" y="4267853"/>
            <a:ext cx="375845" cy="446188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4508502" y="5940186"/>
            <a:ext cx="738978" cy="279019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4473294" y="5920534"/>
            <a:ext cx="80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6" name="Rectangle 645"/>
          <p:cNvSpPr/>
          <p:nvPr/>
        </p:nvSpPr>
        <p:spPr>
          <a:xfrm>
            <a:off x="6508999" y="2908286"/>
            <a:ext cx="849645" cy="259586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6511670" y="2884190"/>
            <a:ext cx="749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Citrate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1" name="Rectangle 660"/>
          <p:cNvSpPr/>
          <p:nvPr/>
        </p:nvSpPr>
        <p:spPr>
          <a:xfrm>
            <a:off x="3321236" y="369111"/>
            <a:ext cx="746708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3282378" y="327523"/>
            <a:ext cx="82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0" name="Rectangle 669"/>
          <p:cNvSpPr/>
          <p:nvPr/>
        </p:nvSpPr>
        <p:spPr>
          <a:xfrm>
            <a:off x="5371693" y="369111"/>
            <a:ext cx="1106801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317142" y="324786"/>
            <a:ext cx="120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acids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" name="Rectangle 675"/>
          <p:cNvSpPr/>
          <p:nvPr/>
        </p:nvSpPr>
        <p:spPr>
          <a:xfrm>
            <a:off x="3340892" y="1758563"/>
            <a:ext cx="679551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3258626" y="1700808"/>
            <a:ext cx="82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0" name="Rectangle 679"/>
          <p:cNvSpPr/>
          <p:nvPr/>
        </p:nvSpPr>
        <p:spPr>
          <a:xfrm>
            <a:off x="4584159" y="2305641"/>
            <a:ext cx="750291" cy="22373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4537518" y="2249332"/>
            <a:ext cx="7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Glycine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5" name="Rectangle 684"/>
          <p:cNvSpPr/>
          <p:nvPr/>
        </p:nvSpPr>
        <p:spPr>
          <a:xfrm>
            <a:off x="4647493" y="2987446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" name="TextBox 685"/>
          <p:cNvSpPr txBox="1"/>
          <p:nvPr/>
        </p:nvSpPr>
        <p:spPr>
          <a:xfrm>
            <a:off x="4582647" y="2945865"/>
            <a:ext cx="601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GSH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0" name="Rectangle 699"/>
          <p:cNvSpPr/>
          <p:nvPr/>
        </p:nvSpPr>
        <p:spPr>
          <a:xfrm>
            <a:off x="4600465" y="5250337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4523744" y="5208756"/>
            <a:ext cx="601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OAA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4" name="Rectangle 703"/>
          <p:cNvSpPr/>
          <p:nvPr/>
        </p:nvSpPr>
        <p:spPr>
          <a:xfrm>
            <a:off x="5364088" y="4866680"/>
            <a:ext cx="699874" cy="2205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5353193" y="4822244"/>
            <a:ext cx="70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Citrate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7" name="Rectangle 706"/>
          <p:cNvSpPr/>
          <p:nvPr/>
        </p:nvSpPr>
        <p:spPr>
          <a:xfrm>
            <a:off x="6162949" y="5320906"/>
            <a:ext cx="487350" cy="2205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6038727" y="5279325"/>
            <a:ext cx="76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AKG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0" name="Rectangle 709"/>
          <p:cNvSpPr/>
          <p:nvPr/>
        </p:nvSpPr>
        <p:spPr>
          <a:xfrm>
            <a:off x="5719636" y="6195281"/>
            <a:ext cx="930663" cy="220595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5678499" y="6142219"/>
            <a:ext cx="101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-CoA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3" name="Rectangle 712"/>
          <p:cNvSpPr/>
          <p:nvPr/>
        </p:nvSpPr>
        <p:spPr>
          <a:xfrm rot="832848">
            <a:off x="4834619" y="5638009"/>
            <a:ext cx="858096" cy="29370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4" name="TextBox 713"/>
          <p:cNvSpPr txBox="1"/>
          <p:nvPr/>
        </p:nvSpPr>
        <p:spPr>
          <a:xfrm rot="832848">
            <a:off x="4736544" y="5609869"/>
            <a:ext cx="104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Glutamate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" name="Rectangle 715"/>
          <p:cNvSpPr/>
          <p:nvPr/>
        </p:nvSpPr>
        <p:spPr>
          <a:xfrm rot="20785373">
            <a:off x="5696950" y="5677699"/>
            <a:ext cx="834100" cy="256479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 rot="20785373">
            <a:off x="5589887" y="5634538"/>
            <a:ext cx="103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Aspartate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0" name="Freeform 719"/>
          <p:cNvSpPr/>
          <p:nvPr/>
        </p:nvSpPr>
        <p:spPr>
          <a:xfrm>
            <a:off x="3689953" y="2009106"/>
            <a:ext cx="741663" cy="438344"/>
          </a:xfrm>
          <a:custGeom>
            <a:avLst/>
            <a:gdLst>
              <a:gd name="connsiteX0" fmla="*/ 15269 w 1058458"/>
              <a:gd name="connsiteY0" fmla="*/ 0 h 584459"/>
              <a:gd name="connsiteX1" fmla="*/ 144058 w 1058458"/>
              <a:gd name="connsiteY1" fmla="*/ 528033 h 584459"/>
              <a:gd name="connsiteX2" fmla="*/ 1058458 w 1058458"/>
              <a:gd name="connsiteY2" fmla="*/ 579549 h 58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458" h="584459">
                <a:moveTo>
                  <a:pt x="15269" y="0"/>
                </a:moveTo>
                <a:cubicBezTo>
                  <a:pt x="-7269" y="215721"/>
                  <a:pt x="-29807" y="431442"/>
                  <a:pt x="144058" y="528033"/>
                </a:cubicBezTo>
                <a:cubicBezTo>
                  <a:pt x="317923" y="624625"/>
                  <a:pt x="906058" y="564524"/>
                  <a:pt x="1058458" y="579549"/>
                </a:cubicBezTo>
              </a:path>
            </a:pathLst>
          </a:cu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6" name="Rectangle 725"/>
          <p:cNvSpPr/>
          <p:nvPr/>
        </p:nvSpPr>
        <p:spPr>
          <a:xfrm>
            <a:off x="4530854" y="4204256"/>
            <a:ext cx="1130519" cy="20861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" name="TextBox 726"/>
          <p:cNvSpPr txBox="1"/>
          <p:nvPr/>
        </p:nvSpPr>
        <p:spPr>
          <a:xfrm>
            <a:off x="4463813" y="4149498"/>
            <a:ext cx="124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Acetyl-CoA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9" name="Freeform 728"/>
          <p:cNvSpPr/>
          <p:nvPr/>
        </p:nvSpPr>
        <p:spPr>
          <a:xfrm>
            <a:off x="5373688" y="2578895"/>
            <a:ext cx="547688" cy="1239006"/>
          </a:xfrm>
          <a:custGeom>
            <a:avLst/>
            <a:gdLst>
              <a:gd name="connsiteX0" fmla="*/ 657225 w 657225"/>
              <a:gd name="connsiteY0" fmla="*/ 0 h 1685925"/>
              <a:gd name="connsiteX1" fmla="*/ 657225 w 657225"/>
              <a:gd name="connsiteY1" fmla="*/ 1685925 h 1685925"/>
              <a:gd name="connsiteX2" fmla="*/ 0 w 657225"/>
              <a:gd name="connsiteY2" fmla="*/ 16859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1685925">
                <a:moveTo>
                  <a:pt x="657225" y="0"/>
                </a:moveTo>
                <a:lnTo>
                  <a:pt x="657225" y="1685925"/>
                </a:lnTo>
                <a:lnTo>
                  <a:pt x="0" y="1685925"/>
                </a:lnTo>
              </a:path>
            </a:pathLst>
          </a:custGeom>
          <a:ln w="38100">
            <a:solidFill>
              <a:srgbClr val="FF0000"/>
            </a:solidFill>
            <a:prstDash val="sysDas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6" name="Teardrop 525"/>
          <p:cNvSpPr/>
          <p:nvPr/>
        </p:nvSpPr>
        <p:spPr>
          <a:xfrm rot="2579164">
            <a:off x="5720233" y="3352182"/>
            <a:ext cx="400705" cy="411452"/>
          </a:xfrm>
          <a:prstGeom prst="teardrop">
            <a:avLst>
              <a:gd name="adj" fmla="val 51328"/>
            </a:avLst>
          </a:prstGeom>
          <a:gradFill flip="none" rotWithShape="1">
            <a:gsLst>
              <a:gs pos="100000">
                <a:srgbClr val="00B0F0"/>
              </a:gs>
              <a:gs pos="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3" name="Freeform 732"/>
          <p:cNvSpPr/>
          <p:nvPr/>
        </p:nvSpPr>
        <p:spPr>
          <a:xfrm>
            <a:off x="1365250" y="4876800"/>
            <a:ext cx="3185583" cy="621534"/>
          </a:xfrm>
          <a:custGeom>
            <a:avLst/>
            <a:gdLst>
              <a:gd name="connsiteX0" fmla="*/ 0 w 3822700"/>
              <a:gd name="connsiteY0" fmla="*/ 0 h 828712"/>
              <a:gd name="connsiteX1" fmla="*/ 1841500 w 3822700"/>
              <a:gd name="connsiteY1" fmla="*/ 787400 h 828712"/>
              <a:gd name="connsiteX2" fmla="*/ 3822700 w 3822700"/>
              <a:gd name="connsiteY2" fmla="*/ 647700 h 82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828712">
                <a:moveTo>
                  <a:pt x="0" y="0"/>
                </a:moveTo>
                <a:cubicBezTo>
                  <a:pt x="602191" y="339725"/>
                  <a:pt x="1204383" y="679450"/>
                  <a:pt x="1841500" y="787400"/>
                </a:cubicBezTo>
                <a:cubicBezTo>
                  <a:pt x="2478617" y="895350"/>
                  <a:pt x="3150658" y="771525"/>
                  <a:pt x="3822700" y="647700"/>
                </a:cubicBezTo>
              </a:path>
            </a:pathLst>
          </a:cu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4" name="Freeform 733"/>
          <p:cNvSpPr/>
          <p:nvPr/>
        </p:nvSpPr>
        <p:spPr>
          <a:xfrm>
            <a:off x="1672168" y="5514976"/>
            <a:ext cx="2836333" cy="504825"/>
          </a:xfrm>
          <a:custGeom>
            <a:avLst/>
            <a:gdLst>
              <a:gd name="connsiteX0" fmla="*/ 3403600 w 3403600"/>
              <a:gd name="connsiteY0" fmla="*/ 673100 h 673100"/>
              <a:gd name="connsiteX1" fmla="*/ 1778000 w 3403600"/>
              <a:gd name="connsiteY1" fmla="*/ 0 h 673100"/>
              <a:gd name="connsiteX2" fmla="*/ 0 w 34036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673100">
                <a:moveTo>
                  <a:pt x="3403600" y="673100"/>
                </a:moveTo>
                <a:cubicBezTo>
                  <a:pt x="2874433" y="336550"/>
                  <a:pt x="2345267" y="0"/>
                  <a:pt x="1778000" y="0"/>
                </a:cubicBezTo>
                <a:cubicBezTo>
                  <a:pt x="1210733" y="0"/>
                  <a:pt x="273050" y="582083"/>
                  <a:pt x="0" y="673100"/>
                </a:cubicBezTo>
              </a:path>
            </a:pathLst>
          </a:custGeom>
          <a:ln w="38100">
            <a:solidFill>
              <a:srgbClr val="FF0000"/>
            </a:solidFill>
            <a:prstDash val="soli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5" name="Rounded Rectangle 534"/>
          <p:cNvSpPr/>
          <p:nvPr/>
        </p:nvSpPr>
        <p:spPr>
          <a:xfrm rot="21010543">
            <a:off x="2768796" y="5308257"/>
            <a:ext cx="564712" cy="3811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3" tIns="36363" rIns="72723" bIns="36363"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37" name="Straight Arrow Connector 736"/>
          <p:cNvCxnSpPr/>
          <p:nvPr/>
        </p:nvCxnSpPr>
        <p:spPr>
          <a:xfrm flipV="1">
            <a:off x="4186696" y="4310815"/>
            <a:ext cx="334800" cy="162650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/>
          <p:cNvCxnSpPr/>
          <p:nvPr/>
        </p:nvCxnSpPr>
        <p:spPr>
          <a:xfrm>
            <a:off x="3937000" y="4590664"/>
            <a:ext cx="657522" cy="663242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Rectangle 605"/>
          <p:cNvSpPr/>
          <p:nvPr/>
        </p:nvSpPr>
        <p:spPr>
          <a:xfrm>
            <a:off x="3498044" y="4382226"/>
            <a:ext cx="856052" cy="242351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3469987" y="4340306"/>
            <a:ext cx="91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Pyruvate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3" name="Rectangle 742"/>
          <p:cNvSpPr/>
          <p:nvPr/>
        </p:nvSpPr>
        <p:spPr>
          <a:xfrm>
            <a:off x="7073023" y="46010"/>
            <a:ext cx="1184776" cy="660394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7055459" y="18750"/>
            <a:ext cx="1242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Valine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Leucine</a:t>
            </a:r>
          </a:p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Isoleucine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2" name="Rectangle 641"/>
          <p:cNvSpPr/>
          <p:nvPr/>
        </p:nvSpPr>
        <p:spPr>
          <a:xfrm>
            <a:off x="5442314" y="2308781"/>
            <a:ext cx="1082745" cy="402548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5371693" y="2244026"/>
            <a:ext cx="12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ctr" defTabSz="872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Fatty acyl-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8" name="Rektangel 157"/>
          <p:cNvSpPr>
            <a:spLocks noChangeArrowheads="1"/>
          </p:cNvSpPr>
          <p:nvPr/>
        </p:nvSpPr>
        <p:spPr bwMode="auto">
          <a:xfrm>
            <a:off x="6660233" y="6608386"/>
            <a:ext cx="2457220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15246" y="84046"/>
            <a:ext cx="9144000" cy="1477319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Low carb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diet associated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with reduced steatosis, altered microbiota and increased folate production in humans</a:t>
            </a:r>
          </a:p>
        </p:txBody>
      </p:sp>
      <p:sp>
        <p:nvSpPr>
          <p:cNvPr id="4" name="Rounded Rectangle 4"/>
          <p:cNvSpPr/>
          <p:nvPr/>
        </p:nvSpPr>
        <p:spPr>
          <a:xfrm>
            <a:off x="467544" y="4242866"/>
            <a:ext cx="2160240" cy="742950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Gut microbiota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3563889" y="2423311"/>
            <a:ext cx="2016224" cy="916332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DNL and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β-oxidation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6934522" y="2522262"/>
            <a:ext cx="1885950" cy="742950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Liver fat</a:t>
            </a:r>
          </a:p>
        </p:txBody>
      </p:sp>
      <p:cxnSp>
        <p:nvCxnSpPr>
          <p:cNvPr id="10" name="Straight Arrow Connector 10"/>
          <p:cNvCxnSpPr/>
          <p:nvPr/>
        </p:nvCxnSpPr>
        <p:spPr>
          <a:xfrm>
            <a:off x="2369822" y="2861791"/>
            <a:ext cx="108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/>
          <p:nvPr/>
        </p:nvCxnSpPr>
        <p:spPr>
          <a:xfrm>
            <a:off x="5724248" y="2893737"/>
            <a:ext cx="108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/>
          <p:cNvCxnSpPr/>
          <p:nvPr/>
        </p:nvCxnSpPr>
        <p:spPr>
          <a:xfrm>
            <a:off x="1835696" y="2954438"/>
            <a:ext cx="0" cy="115200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/>
          <p:nvPr/>
        </p:nvCxnSpPr>
        <p:spPr>
          <a:xfrm flipV="1">
            <a:off x="2627784" y="4614341"/>
            <a:ext cx="900000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/>
          <p:nvPr/>
        </p:nvCxnSpPr>
        <p:spPr>
          <a:xfrm flipV="1">
            <a:off x="4613558" y="3440248"/>
            <a:ext cx="0" cy="117409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"/>
          <p:cNvSpPr/>
          <p:nvPr/>
        </p:nvSpPr>
        <p:spPr>
          <a:xfrm>
            <a:off x="364207" y="2492896"/>
            <a:ext cx="1885950" cy="742950"/>
          </a:xfrm>
          <a:prstGeom prst="roundRect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 carbs</a:t>
            </a:r>
          </a:p>
        </p:txBody>
      </p:sp>
      <p:sp>
        <p:nvSpPr>
          <p:cNvPr id="8" name="Rounded Rectangle 8"/>
          <p:cNvSpPr/>
          <p:nvPr/>
        </p:nvSpPr>
        <p:spPr>
          <a:xfrm>
            <a:off x="3574642" y="4275682"/>
            <a:ext cx="1994717" cy="742950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Folate</a:t>
            </a:r>
          </a:p>
        </p:txBody>
      </p:sp>
      <p:sp>
        <p:nvSpPr>
          <p:cNvPr id="2" name="Rektangel 1"/>
          <p:cNvSpPr/>
          <p:nvPr/>
        </p:nvSpPr>
        <p:spPr>
          <a:xfrm>
            <a:off x="899592" y="5606991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Serum </a:t>
            </a:r>
            <a:r>
              <a:rPr kumimoji="0" lang="en-US" sz="1800" b="0" i="1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folate could explain 35.4% and 19.5% of the variation in liver fat before and after adjusting for </a:t>
            </a:r>
            <a:r>
              <a:rPr kumimoji="0" lang="en-US" sz="1800" b="0" i="1" u="none" strike="noStrike" kern="1200" cap="none" spc="-1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BMI</a:t>
            </a:r>
            <a:endParaRPr kumimoji="0" lang="sv-SE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7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15246" y="44624"/>
            <a:ext cx="9144000" cy="923322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algn="ctr" defTabSz="457153">
              <a:defRPr/>
            </a:pPr>
            <a:r>
              <a:rPr lang="en-US" sz="2700" b="1" dirty="0">
                <a:solidFill>
                  <a:srgbClr val="FFC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</a:t>
            </a:r>
            <a:r>
              <a:rPr lang="en-US" sz="2700" b="1" dirty="0" smtClean="0">
                <a:solidFill>
                  <a:srgbClr val="FFC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apid </a:t>
            </a:r>
            <a:r>
              <a:rPr lang="en-US" sz="2700" b="1" dirty="0">
                <a:solidFill>
                  <a:srgbClr val="FFC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metabolic benefits of a carbohydrate-restricted diet on hepatic </a:t>
            </a:r>
            <a:r>
              <a:rPr lang="en-US" sz="2700" b="1" dirty="0" smtClean="0">
                <a:solidFill>
                  <a:srgbClr val="FFC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steatosis in NAFLD subjects</a:t>
            </a:r>
            <a:endParaRPr lang="en-US" sz="2700" b="1" dirty="0">
              <a:solidFill>
                <a:srgbClr val="FFC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4283968" y="1424074"/>
            <a:ext cx="4608512" cy="4672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low-carbohydrate diet (LCD) improves liver fat metabolism in NAFLD patients</a:t>
            </a:r>
            <a:endParaRPr lang="sv-SE" sz="19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LCD promotes rapid shifts in the gut microbiota </a:t>
            </a:r>
            <a:r>
              <a:rPr lang="en-GB" sz="19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composition</a:t>
            </a:r>
            <a:endParaRPr lang="sv-SE" sz="19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microbial </a:t>
            </a:r>
            <a:r>
              <a:rPr lang="en-GB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associate with increased circulating folate </a:t>
            </a:r>
            <a:endParaRPr lang="sv-SE" sz="19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LCD increases folate-dependent one-carbon metabolism gene expression in liver </a:t>
            </a:r>
            <a:endParaRPr lang="en-GB" sz="1900" dirty="0" smtClean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Improves </a:t>
            </a:r>
            <a:r>
              <a:rPr lang="en-GB" sz="190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cardiometabolic</a:t>
            </a:r>
            <a:r>
              <a:rPr lang="en-GB" sz="19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risk-factors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otential 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exploring diet-microbiota interactions 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treating NAFLD</a:t>
            </a:r>
            <a:endParaRPr lang="sv-SE" sz="19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ktangel 2"/>
          <p:cNvSpPr>
            <a:spLocks noChangeArrowheads="1"/>
          </p:cNvSpPr>
          <p:nvPr/>
        </p:nvSpPr>
        <p:spPr bwMode="auto">
          <a:xfrm>
            <a:off x="5355139" y="6536385"/>
            <a:ext cx="3753365" cy="27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sv-SE" altLang="sv-S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Mardinoglu A</a:t>
            </a:r>
            <a:r>
              <a:rPr lang="sv-SE" altLang="sv-SE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sv-SE" altLang="sv-SE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sv-SE" altLang="sv-SE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Metabolism</a:t>
            </a:r>
            <a:endParaRPr lang="sv-SE" altLang="sv-S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359146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16637"/>
            <a:ext cx="9144000" cy="646323"/>
          </a:xfrm>
          <a:prstGeom prst="rect">
            <a:avLst/>
          </a:prstGeom>
          <a:noFill/>
        </p:spPr>
        <p:txBody>
          <a:bodyPr vert="horz" wrap="square" lIns="91430" tIns="45716" rIns="91430" bIns="45716" rtlCol="0" anchor="ctr">
            <a:spAutoFit/>
          </a:bodyPr>
          <a:lstStyle/>
          <a:p>
            <a:pPr marL="0" marR="0" lvl="0" indent="0" algn="ctr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Mechanisms of and targets for NAFLD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5" y="1386757"/>
            <a:ext cx="8856984" cy="120032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0" marR="0" lvl="0" indent="-28572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Increased lipolysis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(increased brown adipose tissue)</a:t>
            </a:r>
          </a:p>
          <a:p>
            <a:pPr marL="285720" marR="0" lvl="0" indent="-28572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Increased lipogenesis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(DNL)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(carbohydrate-restricted diet, folate)</a:t>
            </a:r>
          </a:p>
          <a:p>
            <a:pPr marL="285720" marR="0" lvl="0" indent="-285720" algn="l" defTabSz="457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Decreased hepatic β-oxidation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(suppl. of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GSH and NAD</a:t>
            </a:r>
            <a:r>
              <a:rPr kumimoji="0" lang="en-US" sz="1800" b="0" i="1" u="none" strike="noStrike" kern="1200" cap="none" spc="0" normalizeH="0" baseline="30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precursors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upp 2"/>
          <p:cNvGrpSpPr/>
          <p:nvPr/>
        </p:nvGrpSpPr>
        <p:grpSpPr>
          <a:xfrm>
            <a:off x="3356895" y="3024069"/>
            <a:ext cx="4964146" cy="3382712"/>
            <a:chOff x="3356894" y="3024068"/>
            <a:chExt cx="4964146" cy="3382712"/>
          </a:xfrm>
        </p:grpSpPr>
        <p:pic>
          <p:nvPicPr>
            <p:cNvPr id="1028" name="Picture 4" descr="http://www.rayur.com/wp-content/uploads/2012/06/Fatty-liver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56894" y="3024068"/>
              <a:ext cx="4964146" cy="3382712"/>
            </a:xfrm>
            <a:prstGeom prst="rect">
              <a:avLst/>
            </a:prstGeom>
            <a:noFill/>
          </p:spPr>
        </p:pic>
        <p:sp>
          <p:nvSpPr>
            <p:cNvPr id="2" name="Rektangel 1"/>
            <p:cNvSpPr/>
            <p:nvPr/>
          </p:nvSpPr>
          <p:spPr>
            <a:xfrm>
              <a:off x="7225663" y="5567974"/>
              <a:ext cx="1084744" cy="817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</p:grpSp>
      <p:sp>
        <p:nvSpPr>
          <p:cNvPr id="4" name="Rektangel med rundade hörn 3"/>
          <p:cNvSpPr/>
          <p:nvPr/>
        </p:nvSpPr>
        <p:spPr>
          <a:xfrm>
            <a:off x="5569480" y="3162234"/>
            <a:ext cx="864096" cy="4320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8" name="Rektangel med rundade hörn 7"/>
          <p:cNvSpPr/>
          <p:nvPr/>
        </p:nvSpPr>
        <p:spPr>
          <a:xfrm>
            <a:off x="4777391" y="4631870"/>
            <a:ext cx="864096" cy="432048"/>
          </a:xfrm>
          <a:prstGeom prst="roundRect">
            <a:avLst/>
          </a:prstGeom>
          <a:noFill/>
          <a:ln w="76200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9" name="Rektangel med rundade hörn 8"/>
          <p:cNvSpPr/>
          <p:nvPr/>
        </p:nvSpPr>
        <p:spPr>
          <a:xfrm>
            <a:off x="5569480" y="5210357"/>
            <a:ext cx="864096" cy="432048"/>
          </a:xfrm>
          <a:prstGeom prst="round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3" y="5492812"/>
            <a:ext cx="9143997" cy="136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marL="0" marR="0" lvl="0" indent="0" algn="ct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0" y="260351"/>
            <a:ext cx="9144000" cy="699317"/>
          </a:xfrm>
          <a:prstGeom prst="rect">
            <a:avLst/>
          </a:prstGeom>
        </p:spPr>
        <p:txBody>
          <a:bodyPr lIns="91430" tIns="45716" rIns="91430" bIns="45716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Acknowledgements</a:t>
            </a:r>
            <a:endParaRPr kumimoji="0" lang="en-US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93539" name="Bildobjek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42148"/>
            <a:ext cx="2533228" cy="5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4" y="6255780"/>
            <a:ext cx="1701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15" y="6363768"/>
            <a:ext cx="2556886" cy="40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90" y="5492812"/>
            <a:ext cx="1358569" cy="129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3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9" b="-2585"/>
          <a:stretch/>
        </p:blipFill>
        <p:spPr bwMode="auto">
          <a:xfrm>
            <a:off x="3798889" y="5671047"/>
            <a:ext cx="2789335" cy="60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ktangel 1"/>
          <p:cNvSpPr/>
          <p:nvPr/>
        </p:nvSpPr>
        <p:spPr>
          <a:xfrm>
            <a:off x="4787900" y="1070233"/>
            <a:ext cx="4176713" cy="4406326"/>
          </a:xfrm>
          <a:prstGeom prst="rect">
            <a:avLst/>
          </a:prstGeom>
        </p:spPr>
        <p:txBody>
          <a:bodyPr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University of Helsinki, Finland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Marja-Riitta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Taskinen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Niina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Matikainen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Antti </a:t>
            </a:r>
            <a:r>
              <a:rPr kumimoji="0" lang="en-US" altLang="sv-S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Hakkarainen</a:t>
            </a:r>
            <a:endParaRPr kumimoji="0" lang="en-US" altLang="sv-SE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Kirsi </a:t>
            </a:r>
            <a:r>
              <a:rPr kumimoji="0" lang="sv-SE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Pietiläinen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Univ</a:t>
            </a: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of Western Australia, Perth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Gerald F Watts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P Hugh R Barrett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altLang="sv-S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INSERM CRI 866, Dijon, </a:t>
            </a:r>
            <a:r>
              <a:rPr kumimoji="0" lang="sv-SE" altLang="sv-S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France</a:t>
            </a:r>
            <a:endParaRPr kumimoji="0" lang="sv-SE" altLang="sv-SE" sz="2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Bruno Vergès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altLang="sv-S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Temple </a:t>
            </a:r>
            <a:r>
              <a:rPr kumimoji="0" lang="en-US" altLang="sv-S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University, US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Kevin 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J Williams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sv-SE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382588" y="1070234"/>
            <a:ext cx="4333875" cy="4530578"/>
          </a:xfrm>
          <a:prstGeom prst="rect">
            <a:avLst/>
          </a:prstGeom>
        </p:spPr>
        <p:txBody>
          <a:bodyPr lIns="91430" tIns="45716" rIns="91430" bIns="45716">
            <a:spAutoFit/>
          </a:bodyPr>
          <a:lstStyle/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University of Gothenburg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Martin Adiels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Elias </a:t>
            </a: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Björnson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Eva Hedman Sabler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Elin Stenfeldt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Marcus Ståhlman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Rosellina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Mancina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Stefano Romeo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Göran Bergström</a:t>
            </a:r>
            <a:endParaRPr kumimoji="0" lang="sv-SE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Hanns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-Ulrich 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Marschall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Tony </a:t>
            </a:r>
            <a:r>
              <a:rPr kumimoji="0" lang="sv-SE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Wu</a:t>
            </a:r>
            <a:endParaRPr kumimoji="0" lang="en-US" altLang="sv-SE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Fredrik 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Bäckhed</a:t>
            </a:r>
            <a:endParaRPr kumimoji="0" lang="en-US" altLang="sv-S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sv-S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000" b="1" i="0" u="none" strike="noStrike" kern="1200" cap="none" spc="-2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KTH Royal Institute of Technology</a:t>
            </a:r>
            <a:r>
              <a:rPr kumimoji="0" lang="en-US" alt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</a:p>
          <a:p>
            <a:pPr marL="0" marR="0" lvl="0" indent="0" algn="l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Adil</a:t>
            </a:r>
            <a:r>
              <a:rPr kumimoji="0" lang="en-US" alt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  <a:r>
              <a:rPr kumimoji="0" lang="en-US" alt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Mardinoglu</a:t>
            </a:r>
            <a:r>
              <a:rPr kumimoji="0" lang="en-US" alt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0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ildresultat för obesity increase over years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2623093" cy="35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995936" y="1268761"/>
            <a:ext cx="331303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Thank you!</a:t>
            </a:r>
          </a:p>
          <a:p>
            <a:pPr marL="0" marR="0" lvl="0" indent="0" algn="r" defTabSz="9143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Questions?</a:t>
            </a:r>
            <a:endParaRPr kumimoji="0" lang="en-US" altLang="sv-SE" sz="3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98" name="Text Box 39"/>
          <p:cNvSpPr txBox="1">
            <a:spLocks noChangeArrowheads="1"/>
          </p:cNvSpPr>
          <p:nvPr/>
        </p:nvSpPr>
        <p:spPr bwMode="auto">
          <a:xfrm>
            <a:off x="34925" y="188914"/>
            <a:ext cx="8929688" cy="107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The </a:t>
            </a:r>
            <a:r>
              <a:rPr kumimoji="0" lang="fi-FI" altLang="sv-S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liver</a:t>
            </a:r>
            <a:r>
              <a:rPr kumimoji="0" lang="fi-FI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i-FI" altLang="sv-S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secretes</a:t>
            </a:r>
            <a:r>
              <a:rPr kumimoji="0" lang="fi-FI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i-FI" altLang="sv-S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two</a:t>
            </a:r>
            <a:r>
              <a:rPr kumimoji="0" lang="fi-FI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i-FI" altLang="sv-S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forms</a:t>
            </a:r>
            <a:r>
              <a:rPr kumimoji="0" lang="fi-FI" altLang="sv-SE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of VLDL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Larger triglyceride-rich VLDL</a:t>
            </a:r>
            <a:r>
              <a:rPr kumimoji="0" lang="en-US" altLang="sv-SE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1</a:t>
            </a:r>
            <a:r>
              <a:rPr kumimoji="0" lang="en-US" alt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 and smaller </a:t>
            </a:r>
            <a:r>
              <a:rPr kumimoji="0" lang="en-US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VLDL</a:t>
            </a:r>
            <a:r>
              <a:rPr kumimoji="0" lang="en-US" altLang="sv-SE" sz="2800" b="1" i="1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charset="0"/>
              </a:rPr>
              <a:t>2</a:t>
            </a:r>
          </a:p>
        </p:txBody>
      </p:sp>
      <p:grpSp>
        <p:nvGrpSpPr>
          <p:cNvPr id="2" name="Grupp 1"/>
          <p:cNvGrpSpPr/>
          <p:nvPr/>
        </p:nvGrpSpPr>
        <p:grpSpPr>
          <a:xfrm>
            <a:off x="107505" y="2038991"/>
            <a:ext cx="4572628" cy="2326114"/>
            <a:chOff x="1763688" y="1556792"/>
            <a:chExt cx="6564408" cy="3611033"/>
          </a:xfrm>
        </p:grpSpPr>
        <p:sp>
          <p:nvSpPr>
            <p:cNvPr id="69638" name="Line 22"/>
            <p:cNvSpPr>
              <a:spLocks noChangeShapeType="1"/>
            </p:cNvSpPr>
            <p:nvPr/>
          </p:nvSpPr>
          <p:spPr bwMode="auto">
            <a:xfrm>
              <a:off x="4090554" y="2671256"/>
              <a:ext cx="3027363" cy="601662"/>
            </a:xfrm>
            <a:prstGeom prst="line">
              <a:avLst/>
            </a:prstGeom>
            <a:noFill/>
            <a:ln w="76200" cmpd="sng">
              <a:solidFill>
                <a:srgbClr val="66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 w="76200"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78183" name="Line 25"/>
            <p:cNvSpPr>
              <a:spLocks noChangeShapeType="1"/>
            </p:cNvSpPr>
            <p:nvPr/>
          </p:nvSpPr>
          <p:spPr bwMode="auto">
            <a:xfrm flipH="1">
              <a:off x="6784355" y="3800475"/>
              <a:ext cx="428625" cy="358775"/>
            </a:xfrm>
            <a:prstGeom prst="line">
              <a:avLst/>
            </a:prstGeom>
            <a:noFill/>
            <a:ln w="76200">
              <a:solidFill>
                <a:srgbClr val="66CCFF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4" name="Grupp 3"/>
            <p:cNvGrpSpPr/>
            <p:nvPr/>
          </p:nvGrpSpPr>
          <p:grpSpPr>
            <a:xfrm>
              <a:off x="7188539" y="2852936"/>
              <a:ext cx="1139557" cy="1117203"/>
              <a:chOff x="7165487" y="3081334"/>
              <a:chExt cx="1139557" cy="1117203"/>
            </a:xfrm>
          </p:grpSpPr>
          <p:sp>
            <p:nvSpPr>
              <p:cNvPr id="178180" name="Oval 21"/>
              <p:cNvSpPr>
                <a:spLocks noChangeAspect="1" noChangeArrowheads="1"/>
              </p:cNvSpPr>
              <p:nvPr/>
            </p:nvSpPr>
            <p:spPr bwMode="auto">
              <a:xfrm>
                <a:off x="7171703" y="3081334"/>
                <a:ext cx="1081484" cy="1117203"/>
              </a:xfrm>
              <a:prstGeom prst="ellipse">
                <a:avLst/>
              </a:prstGeom>
              <a:solidFill>
                <a:srgbClr val="66CC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4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78195" name="Text Box 56"/>
              <p:cNvSpPr txBox="1">
                <a:spLocks noChangeArrowheads="1"/>
              </p:cNvSpPr>
              <p:nvPr/>
            </p:nvSpPr>
            <p:spPr bwMode="auto">
              <a:xfrm>
                <a:off x="7165487" y="3411900"/>
                <a:ext cx="1139557" cy="525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2" tIns="45716" rIns="91432" bIns="45716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VLDL</a:t>
                </a:r>
                <a:r>
                  <a:rPr kumimoji="0" lang="fi-FI" altLang="sv-SE" sz="1600" b="1" i="0" u="none" strike="noStrike" kern="1200" cap="none" spc="0" normalizeH="0" baseline="-16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1</a:t>
                </a:r>
                <a:endParaRPr kumimoji="0" lang="en-US" altLang="sv-SE" sz="1200" b="1" i="0" u="none" strike="noStrike" kern="1200" cap="none" spc="0" normalizeH="0" baseline="-16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3" name="Grupp 2"/>
            <p:cNvGrpSpPr/>
            <p:nvPr/>
          </p:nvGrpSpPr>
          <p:grpSpPr>
            <a:xfrm>
              <a:off x="5885711" y="3968750"/>
              <a:ext cx="1033699" cy="893763"/>
              <a:chOff x="6173669" y="3968750"/>
              <a:chExt cx="1033699" cy="893763"/>
            </a:xfrm>
          </p:grpSpPr>
          <p:sp>
            <p:nvSpPr>
              <p:cNvPr id="178179" name="Oval 15"/>
              <p:cNvSpPr>
                <a:spLocks noChangeArrowheads="1"/>
              </p:cNvSpPr>
              <p:nvPr/>
            </p:nvSpPr>
            <p:spPr bwMode="auto">
              <a:xfrm>
                <a:off x="6257925" y="3968750"/>
                <a:ext cx="865188" cy="8937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2" tIns="45716" rIns="91432" bIns="45716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78196" name="Text Box 57"/>
              <p:cNvSpPr txBox="1">
                <a:spLocks noChangeArrowheads="1"/>
              </p:cNvSpPr>
              <p:nvPr/>
            </p:nvSpPr>
            <p:spPr bwMode="auto">
              <a:xfrm>
                <a:off x="6173669" y="4212595"/>
                <a:ext cx="1033699" cy="47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2" tIns="45716" rIns="91432" bIns="45716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VLDL</a:t>
                </a:r>
                <a:r>
                  <a:rPr kumimoji="0" lang="fi-FI" altLang="sv-SE" sz="1400" b="1" i="0" u="none" strike="noStrike" kern="1200" cap="none" spc="0" normalizeH="0" baseline="-16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2</a:t>
                </a:r>
                <a:endParaRPr kumimoji="0" lang="en-US" altLang="sv-SE" sz="1400" b="1" i="0" u="none" strike="noStrike" kern="1200" cap="none" spc="0" normalizeH="0" baseline="-16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178197" name="Line 59"/>
            <p:cNvSpPr>
              <a:spLocks noChangeShapeType="1"/>
            </p:cNvSpPr>
            <p:nvPr/>
          </p:nvSpPr>
          <p:spPr bwMode="auto">
            <a:xfrm flipH="1">
              <a:off x="5569917" y="4803775"/>
              <a:ext cx="431800" cy="354013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2278235" y="3771031"/>
              <a:ext cx="2173288" cy="463550"/>
            </a:xfrm>
            <a:prstGeom prst="line">
              <a:avLst/>
            </a:prstGeom>
            <a:noFill/>
            <a:ln w="76200" cmpd="sng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 w="76200"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41" name="Grupp 40"/>
            <p:cNvGrpSpPr/>
            <p:nvPr/>
          </p:nvGrpSpPr>
          <p:grpSpPr>
            <a:xfrm>
              <a:off x="4371399" y="3945953"/>
              <a:ext cx="1033699" cy="893763"/>
              <a:chOff x="6158404" y="3968750"/>
              <a:chExt cx="1033699" cy="893763"/>
            </a:xfrm>
          </p:grpSpPr>
          <p:sp>
            <p:nvSpPr>
              <p:cNvPr id="42" name="Oval 15"/>
              <p:cNvSpPr>
                <a:spLocks noChangeArrowheads="1"/>
              </p:cNvSpPr>
              <p:nvPr/>
            </p:nvSpPr>
            <p:spPr bwMode="auto">
              <a:xfrm>
                <a:off x="6257925" y="3968750"/>
                <a:ext cx="865188" cy="8937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2" tIns="45716" rIns="91432" bIns="45716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3" name="Text Box 57"/>
              <p:cNvSpPr txBox="1">
                <a:spLocks noChangeArrowheads="1"/>
              </p:cNvSpPr>
              <p:nvPr/>
            </p:nvSpPr>
            <p:spPr bwMode="auto">
              <a:xfrm>
                <a:off x="6158404" y="4212595"/>
                <a:ext cx="1033699" cy="47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2" tIns="45716" rIns="91432" bIns="45716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ctr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VLDL</a:t>
                </a:r>
                <a:r>
                  <a:rPr kumimoji="0" lang="fi-FI" altLang="sv-SE" sz="1400" b="1" i="0" u="none" strike="noStrike" kern="1200" cap="none" spc="0" normalizeH="0" baseline="-16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2</a:t>
                </a:r>
                <a:endParaRPr kumimoji="0" lang="en-US" altLang="sv-SE" sz="1400" b="1" i="0" u="none" strike="noStrike" kern="1200" cap="none" spc="0" normalizeH="0" baseline="-16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44" name="Line 59"/>
            <p:cNvSpPr>
              <a:spLocks noChangeShapeType="1"/>
            </p:cNvSpPr>
            <p:nvPr/>
          </p:nvSpPr>
          <p:spPr bwMode="auto">
            <a:xfrm flipH="1">
              <a:off x="4109464" y="4813812"/>
              <a:ext cx="431800" cy="354013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pic>
          <p:nvPicPr>
            <p:cNvPr id="37" name="Picture 9" descr="liv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556792"/>
              <a:ext cx="4022005" cy="301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00013" y="5589241"/>
            <a:ext cx="8928100" cy="84544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91430" tIns="45716" rIns="91430" bIns="45716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VLDL</a:t>
            </a:r>
            <a:r>
              <a:rPr kumimoji="0" lang="fi-FI" altLang="sv-SE" sz="2800" b="1" i="1" u="none" strike="noStrike" kern="1200" cap="none" spc="0" normalizeH="0" baseline="-2500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TG is a </a:t>
            </a:r>
            <a:r>
              <a:rPr kumimoji="0" lang="fi-FI" altLang="sv-S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major</a:t>
            </a: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i-FI" altLang="sv-S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determinant</a:t>
            </a: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of </a:t>
            </a:r>
          </a:p>
          <a:p>
            <a:pPr marL="0" marR="0" lvl="0" indent="0" algn="ctr" defTabSz="914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plasma </a:t>
            </a:r>
            <a:r>
              <a:rPr kumimoji="0" lang="fi-FI" altLang="sv-S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triglyceride</a:t>
            </a:r>
            <a:r>
              <a:rPr kumimoji="0" lang="fi-FI" altLang="sv-SE" sz="2800" b="1" i="1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i-FI" altLang="sv-S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level</a:t>
            </a:r>
            <a:endParaRPr kumimoji="0" lang="fi-FI" altLang="sv-SE" sz="2800" b="1" i="1" u="none" strike="noStrike" kern="1200" cap="none" spc="0" normalizeH="0" baseline="0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5" name="Grupp 4"/>
          <p:cNvGrpSpPr/>
          <p:nvPr/>
        </p:nvGrpSpPr>
        <p:grpSpPr>
          <a:xfrm>
            <a:off x="4788024" y="1484785"/>
            <a:ext cx="4248150" cy="3889375"/>
            <a:chOff x="4788024" y="1268760"/>
            <a:chExt cx="4248150" cy="3889375"/>
          </a:xfrm>
        </p:grpSpPr>
        <p:sp>
          <p:nvSpPr>
            <p:cNvPr id="520" name="Rektangel 519"/>
            <p:cNvSpPr/>
            <p:nvPr/>
          </p:nvSpPr>
          <p:spPr>
            <a:xfrm>
              <a:off x="4788024" y="1268760"/>
              <a:ext cx="4248150" cy="388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+mn-cs"/>
              </a:endParaRPr>
            </a:p>
          </p:txBody>
        </p:sp>
        <p:grpSp>
          <p:nvGrpSpPr>
            <p:cNvPr id="521" name="Group 858"/>
            <p:cNvGrpSpPr>
              <a:grpSpLocks/>
            </p:cNvGrpSpPr>
            <p:nvPr/>
          </p:nvGrpSpPr>
          <p:grpSpPr bwMode="auto">
            <a:xfrm>
              <a:off x="4932487" y="1341438"/>
              <a:ext cx="3956050" cy="3649663"/>
              <a:chOff x="111" y="891"/>
              <a:chExt cx="2697" cy="2299"/>
            </a:xfrm>
          </p:grpSpPr>
          <p:sp>
            <p:nvSpPr>
              <p:cNvPr id="522" name="Rectangle 3"/>
              <p:cNvSpPr>
                <a:spLocks noChangeArrowheads="1"/>
              </p:cNvSpPr>
              <p:nvPr/>
            </p:nvSpPr>
            <p:spPr bwMode="auto">
              <a:xfrm>
                <a:off x="772" y="891"/>
                <a:ext cx="188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Type</a:t>
                </a:r>
                <a:r>
                  <a:rPr kumimoji="0" lang="fi-FI" altLang="sv-S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 2 DM </a:t>
                </a:r>
                <a:r>
                  <a:rPr kumimoji="0" lang="fi-FI" altLang="sv-SE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patients</a:t>
                </a:r>
                <a:endParaRPr kumimoji="0" lang="fi-FI" alt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3" name="Oval 4"/>
              <p:cNvSpPr>
                <a:spLocks noChangeAspect="1" noChangeArrowheads="1"/>
              </p:cNvSpPr>
              <p:nvPr/>
            </p:nvSpPr>
            <p:spPr bwMode="auto">
              <a:xfrm>
                <a:off x="1647" y="2444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4" name="Oval 5"/>
              <p:cNvSpPr>
                <a:spLocks noChangeAspect="1" noChangeArrowheads="1"/>
              </p:cNvSpPr>
              <p:nvPr/>
            </p:nvSpPr>
            <p:spPr bwMode="auto">
              <a:xfrm>
                <a:off x="1378" y="2485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5" name="Oval 6"/>
              <p:cNvSpPr>
                <a:spLocks noChangeAspect="1" noChangeArrowheads="1"/>
              </p:cNvSpPr>
              <p:nvPr/>
            </p:nvSpPr>
            <p:spPr bwMode="auto">
              <a:xfrm>
                <a:off x="1916" y="2504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6" name="Oval 7"/>
              <p:cNvSpPr>
                <a:spLocks noChangeAspect="1" noChangeArrowheads="1"/>
              </p:cNvSpPr>
              <p:nvPr/>
            </p:nvSpPr>
            <p:spPr bwMode="auto">
              <a:xfrm>
                <a:off x="1954" y="2551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7" name="Oval 8"/>
              <p:cNvSpPr>
                <a:spLocks noChangeArrowheads="1"/>
              </p:cNvSpPr>
              <p:nvPr/>
            </p:nvSpPr>
            <p:spPr bwMode="auto">
              <a:xfrm>
                <a:off x="1184" y="2748"/>
                <a:ext cx="42" cy="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8" name="Oval 9"/>
              <p:cNvSpPr>
                <a:spLocks noChangeAspect="1" noChangeArrowheads="1"/>
              </p:cNvSpPr>
              <p:nvPr/>
            </p:nvSpPr>
            <p:spPr bwMode="auto">
              <a:xfrm>
                <a:off x="2058" y="2444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29" name="Oval 10"/>
              <p:cNvSpPr>
                <a:spLocks noChangeAspect="1" noChangeArrowheads="1"/>
              </p:cNvSpPr>
              <p:nvPr/>
            </p:nvSpPr>
            <p:spPr bwMode="auto">
              <a:xfrm>
                <a:off x="994" y="259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0" name="Oval 11"/>
              <p:cNvSpPr>
                <a:spLocks noChangeAspect="1" noChangeArrowheads="1"/>
              </p:cNvSpPr>
              <p:nvPr/>
            </p:nvSpPr>
            <p:spPr bwMode="auto">
              <a:xfrm>
                <a:off x="1764" y="2415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1" name="Oval 12"/>
              <p:cNvSpPr>
                <a:spLocks noChangeAspect="1" noChangeArrowheads="1"/>
              </p:cNvSpPr>
              <p:nvPr/>
            </p:nvSpPr>
            <p:spPr bwMode="auto">
              <a:xfrm>
                <a:off x="1289" y="2585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2" name="Oval 13"/>
              <p:cNvSpPr>
                <a:spLocks noChangeAspect="1" noChangeArrowheads="1"/>
              </p:cNvSpPr>
              <p:nvPr/>
            </p:nvSpPr>
            <p:spPr bwMode="auto">
              <a:xfrm>
                <a:off x="875" y="2731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3" name="Oval 14"/>
              <p:cNvSpPr>
                <a:spLocks noChangeAspect="1" noChangeArrowheads="1"/>
              </p:cNvSpPr>
              <p:nvPr/>
            </p:nvSpPr>
            <p:spPr bwMode="auto">
              <a:xfrm>
                <a:off x="806" y="2731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4" name="Oval 15"/>
              <p:cNvSpPr>
                <a:spLocks noChangeAspect="1" noChangeArrowheads="1"/>
              </p:cNvSpPr>
              <p:nvPr/>
            </p:nvSpPr>
            <p:spPr bwMode="auto">
              <a:xfrm>
                <a:off x="1018" y="2701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5" name="Oval 16"/>
              <p:cNvSpPr>
                <a:spLocks noChangeAspect="1" noChangeArrowheads="1"/>
              </p:cNvSpPr>
              <p:nvPr/>
            </p:nvSpPr>
            <p:spPr bwMode="auto">
              <a:xfrm>
                <a:off x="1103" y="262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6" name="Oval 17"/>
              <p:cNvSpPr>
                <a:spLocks noChangeAspect="1" noChangeArrowheads="1"/>
              </p:cNvSpPr>
              <p:nvPr/>
            </p:nvSpPr>
            <p:spPr bwMode="auto">
              <a:xfrm>
                <a:off x="1269" y="262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7" name="Oval 18"/>
              <p:cNvSpPr>
                <a:spLocks noChangeAspect="1" noChangeArrowheads="1"/>
              </p:cNvSpPr>
              <p:nvPr/>
            </p:nvSpPr>
            <p:spPr bwMode="auto">
              <a:xfrm>
                <a:off x="1330" y="264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8" name="Oval 19"/>
              <p:cNvSpPr>
                <a:spLocks noChangeAspect="1" noChangeArrowheads="1"/>
              </p:cNvSpPr>
              <p:nvPr/>
            </p:nvSpPr>
            <p:spPr bwMode="auto">
              <a:xfrm>
                <a:off x="1330" y="2596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39" name="Oval 20"/>
              <p:cNvSpPr>
                <a:spLocks noChangeAspect="1" noChangeArrowheads="1"/>
              </p:cNvSpPr>
              <p:nvPr/>
            </p:nvSpPr>
            <p:spPr bwMode="auto">
              <a:xfrm>
                <a:off x="1661" y="2616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0" name="Oval 21"/>
              <p:cNvSpPr>
                <a:spLocks noChangeAspect="1" noChangeArrowheads="1"/>
              </p:cNvSpPr>
              <p:nvPr/>
            </p:nvSpPr>
            <p:spPr bwMode="auto">
              <a:xfrm>
                <a:off x="812" y="2756"/>
                <a:ext cx="57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1" name="Oval 22"/>
              <p:cNvSpPr>
                <a:spLocks noChangeAspect="1" noChangeArrowheads="1"/>
              </p:cNvSpPr>
              <p:nvPr/>
            </p:nvSpPr>
            <p:spPr bwMode="auto">
              <a:xfrm>
                <a:off x="1547" y="255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2" name="Oval 23"/>
              <p:cNvSpPr>
                <a:spLocks noChangeAspect="1" noChangeArrowheads="1"/>
              </p:cNvSpPr>
              <p:nvPr/>
            </p:nvSpPr>
            <p:spPr bwMode="auto">
              <a:xfrm>
                <a:off x="1301" y="2581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3" name="Oval 24"/>
              <p:cNvSpPr>
                <a:spLocks noChangeAspect="1" noChangeArrowheads="1"/>
              </p:cNvSpPr>
              <p:nvPr/>
            </p:nvSpPr>
            <p:spPr bwMode="auto">
              <a:xfrm>
                <a:off x="1000" y="2541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4" name="Oval 25"/>
              <p:cNvSpPr>
                <a:spLocks noChangeAspect="1" noChangeArrowheads="1"/>
              </p:cNvSpPr>
              <p:nvPr/>
            </p:nvSpPr>
            <p:spPr bwMode="auto">
              <a:xfrm>
                <a:off x="1094" y="2620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5" name="Oval 26"/>
              <p:cNvSpPr>
                <a:spLocks noChangeAspect="1" noChangeArrowheads="1"/>
              </p:cNvSpPr>
              <p:nvPr/>
            </p:nvSpPr>
            <p:spPr bwMode="auto">
              <a:xfrm>
                <a:off x="972" y="2677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6" name="Oval 27"/>
              <p:cNvSpPr>
                <a:spLocks noChangeAspect="1" noChangeArrowheads="1"/>
              </p:cNvSpPr>
              <p:nvPr/>
            </p:nvSpPr>
            <p:spPr bwMode="auto">
              <a:xfrm>
                <a:off x="1009" y="2657"/>
                <a:ext cx="58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7" name="Oval 28"/>
              <p:cNvSpPr>
                <a:spLocks noChangeAspect="1" noChangeArrowheads="1"/>
              </p:cNvSpPr>
              <p:nvPr/>
            </p:nvSpPr>
            <p:spPr bwMode="auto">
              <a:xfrm>
                <a:off x="1320" y="2606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8" name="Oval 29"/>
              <p:cNvSpPr>
                <a:spLocks noChangeAspect="1" noChangeArrowheads="1"/>
              </p:cNvSpPr>
              <p:nvPr/>
            </p:nvSpPr>
            <p:spPr bwMode="auto">
              <a:xfrm>
                <a:off x="1325" y="2620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49" name="Oval 30"/>
              <p:cNvSpPr>
                <a:spLocks noChangeAspect="1" noChangeArrowheads="1"/>
              </p:cNvSpPr>
              <p:nvPr/>
            </p:nvSpPr>
            <p:spPr bwMode="auto">
              <a:xfrm>
                <a:off x="1094" y="2701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0" name="Oval 31"/>
              <p:cNvSpPr>
                <a:spLocks noChangeAspect="1" noChangeArrowheads="1"/>
              </p:cNvSpPr>
              <p:nvPr/>
            </p:nvSpPr>
            <p:spPr bwMode="auto">
              <a:xfrm>
                <a:off x="905" y="261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1" name="Oval 32"/>
              <p:cNvSpPr>
                <a:spLocks noChangeAspect="1" noChangeArrowheads="1"/>
              </p:cNvSpPr>
              <p:nvPr/>
            </p:nvSpPr>
            <p:spPr bwMode="auto">
              <a:xfrm>
                <a:off x="840" y="2691"/>
                <a:ext cx="57" cy="57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2" name="Oval 33"/>
              <p:cNvSpPr>
                <a:spLocks noChangeAspect="1" noChangeArrowheads="1"/>
              </p:cNvSpPr>
              <p:nvPr/>
            </p:nvSpPr>
            <p:spPr bwMode="auto">
              <a:xfrm>
                <a:off x="1392" y="259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3" name="Oval 34"/>
              <p:cNvSpPr>
                <a:spLocks noChangeAspect="1" noChangeArrowheads="1"/>
              </p:cNvSpPr>
              <p:nvPr/>
            </p:nvSpPr>
            <p:spPr bwMode="auto">
              <a:xfrm>
                <a:off x="1855" y="2525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4" name="Oval 35"/>
              <p:cNvSpPr>
                <a:spLocks noChangeAspect="1" noChangeArrowheads="1"/>
              </p:cNvSpPr>
              <p:nvPr/>
            </p:nvSpPr>
            <p:spPr bwMode="auto">
              <a:xfrm>
                <a:off x="1136" y="2626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5" name="Oval 36"/>
              <p:cNvSpPr>
                <a:spLocks noChangeAspect="1" noChangeArrowheads="1"/>
              </p:cNvSpPr>
              <p:nvPr/>
            </p:nvSpPr>
            <p:spPr bwMode="auto">
              <a:xfrm>
                <a:off x="1547" y="2585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6" name="Oval 37"/>
              <p:cNvSpPr>
                <a:spLocks noChangeAspect="1" noChangeArrowheads="1"/>
              </p:cNvSpPr>
              <p:nvPr/>
            </p:nvSpPr>
            <p:spPr bwMode="auto">
              <a:xfrm>
                <a:off x="857" y="2640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7" name="Oval 38"/>
              <p:cNvSpPr>
                <a:spLocks noChangeAspect="1" noChangeArrowheads="1"/>
              </p:cNvSpPr>
              <p:nvPr/>
            </p:nvSpPr>
            <p:spPr bwMode="auto">
              <a:xfrm>
                <a:off x="872" y="270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8" name="Oval 39"/>
              <p:cNvSpPr>
                <a:spLocks noChangeAspect="1" noChangeArrowheads="1"/>
              </p:cNvSpPr>
              <p:nvPr/>
            </p:nvSpPr>
            <p:spPr bwMode="auto">
              <a:xfrm>
                <a:off x="1529" y="2485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59" name="Oval 40"/>
              <p:cNvSpPr>
                <a:spLocks noChangeAspect="1" noChangeArrowheads="1"/>
              </p:cNvSpPr>
              <p:nvPr/>
            </p:nvSpPr>
            <p:spPr bwMode="auto">
              <a:xfrm>
                <a:off x="1032" y="262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0" name="Oval 41"/>
              <p:cNvSpPr>
                <a:spLocks noChangeAspect="1" noChangeArrowheads="1"/>
              </p:cNvSpPr>
              <p:nvPr/>
            </p:nvSpPr>
            <p:spPr bwMode="auto">
              <a:xfrm>
                <a:off x="1009" y="2677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1" name="Oval 42"/>
              <p:cNvSpPr>
                <a:spLocks noChangeAspect="1" noChangeArrowheads="1"/>
              </p:cNvSpPr>
              <p:nvPr/>
            </p:nvSpPr>
            <p:spPr bwMode="auto">
              <a:xfrm>
                <a:off x="1529" y="2565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2" name="Oval 43"/>
              <p:cNvSpPr>
                <a:spLocks noChangeAspect="1" noChangeArrowheads="1"/>
              </p:cNvSpPr>
              <p:nvPr/>
            </p:nvSpPr>
            <p:spPr bwMode="auto">
              <a:xfrm>
                <a:off x="2014" y="2415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3" name="Oval 44"/>
              <p:cNvSpPr>
                <a:spLocks noChangeAspect="1" noChangeArrowheads="1"/>
              </p:cNvSpPr>
              <p:nvPr/>
            </p:nvSpPr>
            <p:spPr bwMode="auto">
              <a:xfrm>
                <a:off x="706" y="275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4" name="Oval 45"/>
              <p:cNvSpPr>
                <a:spLocks noChangeAspect="1" noChangeArrowheads="1"/>
              </p:cNvSpPr>
              <p:nvPr/>
            </p:nvSpPr>
            <p:spPr bwMode="auto">
              <a:xfrm>
                <a:off x="1397" y="2616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5" name="Oval 46"/>
              <p:cNvSpPr>
                <a:spLocks noChangeAspect="1" noChangeArrowheads="1"/>
              </p:cNvSpPr>
              <p:nvPr/>
            </p:nvSpPr>
            <p:spPr bwMode="auto">
              <a:xfrm>
                <a:off x="1027" y="2646"/>
                <a:ext cx="63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6" name="Oval 47"/>
              <p:cNvSpPr>
                <a:spLocks noChangeAspect="1" noChangeArrowheads="1"/>
              </p:cNvSpPr>
              <p:nvPr/>
            </p:nvSpPr>
            <p:spPr bwMode="auto">
              <a:xfrm>
                <a:off x="966" y="265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7" name="Oval 48"/>
              <p:cNvSpPr>
                <a:spLocks noChangeAspect="1" noChangeArrowheads="1"/>
              </p:cNvSpPr>
              <p:nvPr/>
            </p:nvSpPr>
            <p:spPr bwMode="auto">
              <a:xfrm>
                <a:off x="1350" y="259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8" name="Oval 49"/>
              <p:cNvSpPr>
                <a:spLocks noChangeAspect="1" noChangeArrowheads="1"/>
              </p:cNvSpPr>
              <p:nvPr/>
            </p:nvSpPr>
            <p:spPr bwMode="auto">
              <a:xfrm>
                <a:off x="830" y="2711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69" name="Oval 50"/>
              <p:cNvSpPr>
                <a:spLocks noChangeAspect="1" noChangeArrowheads="1"/>
              </p:cNvSpPr>
              <p:nvPr/>
            </p:nvSpPr>
            <p:spPr bwMode="auto">
              <a:xfrm>
                <a:off x="1523" y="2500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0" name="Oval 51"/>
              <p:cNvSpPr>
                <a:spLocks noChangeAspect="1" noChangeArrowheads="1"/>
              </p:cNvSpPr>
              <p:nvPr/>
            </p:nvSpPr>
            <p:spPr bwMode="auto">
              <a:xfrm>
                <a:off x="1128" y="2575"/>
                <a:ext cx="57" cy="57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1" name="Oval 52"/>
              <p:cNvSpPr>
                <a:spLocks noChangeAspect="1" noChangeArrowheads="1"/>
              </p:cNvSpPr>
              <p:nvPr/>
            </p:nvSpPr>
            <p:spPr bwMode="auto">
              <a:xfrm>
                <a:off x="929" y="2606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2" name="Oval 53"/>
              <p:cNvSpPr>
                <a:spLocks noChangeAspect="1" noChangeArrowheads="1"/>
              </p:cNvSpPr>
              <p:nvPr/>
            </p:nvSpPr>
            <p:spPr bwMode="auto">
              <a:xfrm>
                <a:off x="985" y="261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3" name="Oval 54"/>
              <p:cNvSpPr>
                <a:spLocks noChangeAspect="1" noChangeArrowheads="1"/>
              </p:cNvSpPr>
              <p:nvPr/>
            </p:nvSpPr>
            <p:spPr bwMode="auto">
              <a:xfrm>
                <a:off x="1297" y="2349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4" name="Oval 55"/>
              <p:cNvSpPr>
                <a:spLocks noChangeAspect="1" noChangeArrowheads="1"/>
              </p:cNvSpPr>
              <p:nvPr/>
            </p:nvSpPr>
            <p:spPr bwMode="auto">
              <a:xfrm>
                <a:off x="1056" y="2575"/>
                <a:ext cx="62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5" name="Oval 56"/>
              <p:cNvSpPr>
                <a:spLocks noChangeAspect="1" noChangeArrowheads="1"/>
              </p:cNvSpPr>
              <p:nvPr/>
            </p:nvSpPr>
            <p:spPr bwMode="auto">
              <a:xfrm>
                <a:off x="1075" y="2691"/>
                <a:ext cx="61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6" name="Oval 57"/>
              <p:cNvSpPr>
                <a:spLocks noChangeAspect="1" noChangeArrowheads="1"/>
              </p:cNvSpPr>
              <p:nvPr/>
            </p:nvSpPr>
            <p:spPr bwMode="auto">
              <a:xfrm>
                <a:off x="518" y="2606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7" name="Oval 58"/>
              <p:cNvSpPr>
                <a:spLocks noChangeAspect="1" noChangeArrowheads="1"/>
              </p:cNvSpPr>
              <p:nvPr/>
            </p:nvSpPr>
            <p:spPr bwMode="auto">
              <a:xfrm>
                <a:off x="929" y="2631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8" name="Oval 59"/>
              <p:cNvSpPr>
                <a:spLocks noChangeAspect="1" noChangeArrowheads="1"/>
              </p:cNvSpPr>
              <p:nvPr/>
            </p:nvSpPr>
            <p:spPr bwMode="auto">
              <a:xfrm>
                <a:off x="1397" y="2329"/>
                <a:ext cx="58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79" name="Oval 60"/>
              <p:cNvSpPr>
                <a:spLocks noChangeAspect="1" noChangeArrowheads="1"/>
              </p:cNvSpPr>
              <p:nvPr/>
            </p:nvSpPr>
            <p:spPr bwMode="auto">
              <a:xfrm>
                <a:off x="962" y="2581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0" name="Oval 61"/>
              <p:cNvSpPr>
                <a:spLocks noChangeAspect="1" noChangeArrowheads="1"/>
              </p:cNvSpPr>
              <p:nvPr/>
            </p:nvSpPr>
            <p:spPr bwMode="auto">
              <a:xfrm>
                <a:off x="1804" y="2117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1" name="Oval 62"/>
              <p:cNvSpPr>
                <a:spLocks noChangeAspect="1" noChangeArrowheads="1"/>
              </p:cNvSpPr>
              <p:nvPr/>
            </p:nvSpPr>
            <p:spPr bwMode="auto">
              <a:xfrm>
                <a:off x="919" y="2534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2" name="Oval 63"/>
              <p:cNvSpPr>
                <a:spLocks noChangeAspect="1" noChangeArrowheads="1"/>
              </p:cNvSpPr>
              <p:nvPr/>
            </p:nvSpPr>
            <p:spPr bwMode="auto">
              <a:xfrm>
                <a:off x="1387" y="2711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3" name="Oval 64"/>
              <p:cNvSpPr>
                <a:spLocks noChangeAspect="1" noChangeArrowheads="1"/>
              </p:cNvSpPr>
              <p:nvPr/>
            </p:nvSpPr>
            <p:spPr bwMode="auto">
              <a:xfrm>
                <a:off x="1276" y="2354"/>
                <a:ext cx="57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4" name="Oval 65"/>
              <p:cNvSpPr>
                <a:spLocks noChangeAspect="1" noChangeArrowheads="1"/>
              </p:cNvSpPr>
              <p:nvPr/>
            </p:nvSpPr>
            <p:spPr bwMode="auto">
              <a:xfrm>
                <a:off x="1027" y="2485"/>
                <a:ext cx="63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5" name="Oval 66"/>
              <p:cNvSpPr>
                <a:spLocks noChangeAspect="1" noChangeArrowheads="1"/>
              </p:cNvSpPr>
              <p:nvPr/>
            </p:nvSpPr>
            <p:spPr bwMode="auto">
              <a:xfrm>
                <a:off x="924" y="2640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6" name="Oval 67"/>
              <p:cNvSpPr>
                <a:spLocks noChangeAspect="1" noChangeArrowheads="1"/>
              </p:cNvSpPr>
              <p:nvPr/>
            </p:nvSpPr>
            <p:spPr bwMode="auto">
              <a:xfrm>
                <a:off x="1103" y="2525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7" name="Oval 68"/>
              <p:cNvSpPr>
                <a:spLocks noChangeAspect="1" noChangeArrowheads="1"/>
              </p:cNvSpPr>
              <p:nvPr/>
            </p:nvSpPr>
            <p:spPr bwMode="auto">
              <a:xfrm>
                <a:off x="1018" y="2575"/>
                <a:ext cx="60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8" name="Oval 69"/>
              <p:cNvSpPr>
                <a:spLocks noChangeAspect="1" noChangeArrowheads="1"/>
              </p:cNvSpPr>
              <p:nvPr/>
            </p:nvSpPr>
            <p:spPr bwMode="auto">
              <a:xfrm>
                <a:off x="1557" y="1926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89" name="Oval 70"/>
              <p:cNvSpPr>
                <a:spLocks noChangeAspect="1" noChangeArrowheads="1"/>
              </p:cNvSpPr>
              <p:nvPr/>
            </p:nvSpPr>
            <p:spPr bwMode="auto">
              <a:xfrm>
                <a:off x="990" y="2565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0" name="Oval 71"/>
              <p:cNvSpPr>
                <a:spLocks noChangeAspect="1" noChangeArrowheads="1"/>
              </p:cNvSpPr>
              <p:nvPr/>
            </p:nvSpPr>
            <p:spPr bwMode="auto">
              <a:xfrm>
                <a:off x="1061" y="253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1" name="Oval 72"/>
              <p:cNvSpPr>
                <a:spLocks noChangeAspect="1" noChangeArrowheads="1"/>
              </p:cNvSpPr>
              <p:nvPr/>
            </p:nvSpPr>
            <p:spPr bwMode="auto">
              <a:xfrm>
                <a:off x="1307" y="238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2" name="Oval 73"/>
              <p:cNvSpPr>
                <a:spLocks noChangeAspect="1" noChangeArrowheads="1"/>
              </p:cNvSpPr>
              <p:nvPr/>
            </p:nvSpPr>
            <p:spPr bwMode="auto">
              <a:xfrm>
                <a:off x="1276" y="2471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3" name="Oval 74"/>
              <p:cNvSpPr>
                <a:spLocks noChangeAspect="1" noChangeArrowheads="1"/>
              </p:cNvSpPr>
              <p:nvPr/>
            </p:nvSpPr>
            <p:spPr bwMode="auto">
              <a:xfrm>
                <a:off x="1259" y="241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4" name="Oval 75"/>
              <p:cNvSpPr>
                <a:spLocks noChangeAspect="1" noChangeArrowheads="1"/>
              </p:cNvSpPr>
              <p:nvPr/>
            </p:nvSpPr>
            <p:spPr bwMode="auto">
              <a:xfrm>
                <a:off x="1400" y="223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5" name="Oval 76"/>
              <p:cNvSpPr>
                <a:spLocks noChangeAspect="1" noChangeArrowheads="1"/>
              </p:cNvSpPr>
              <p:nvPr/>
            </p:nvSpPr>
            <p:spPr bwMode="auto">
              <a:xfrm>
                <a:off x="1198" y="2504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6" name="Oval 77"/>
              <p:cNvSpPr>
                <a:spLocks noChangeAspect="1" noChangeArrowheads="1"/>
              </p:cNvSpPr>
              <p:nvPr/>
            </p:nvSpPr>
            <p:spPr bwMode="auto">
              <a:xfrm>
                <a:off x="1282" y="2294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7" name="Oval 78"/>
              <p:cNvSpPr>
                <a:spLocks noChangeAspect="1" noChangeArrowheads="1"/>
              </p:cNvSpPr>
              <p:nvPr/>
            </p:nvSpPr>
            <p:spPr bwMode="auto">
              <a:xfrm>
                <a:off x="1789" y="189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8" name="Oval 79"/>
              <p:cNvSpPr>
                <a:spLocks noChangeAspect="1" noChangeArrowheads="1"/>
              </p:cNvSpPr>
              <p:nvPr/>
            </p:nvSpPr>
            <p:spPr bwMode="auto">
              <a:xfrm>
                <a:off x="1103" y="247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599" name="Oval 80"/>
              <p:cNvSpPr>
                <a:spLocks noChangeAspect="1" noChangeArrowheads="1"/>
              </p:cNvSpPr>
              <p:nvPr/>
            </p:nvSpPr>
            <p:spPr bwMode="auto">
              <a:xfrm>
                <a:off x="1397" y="2288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0" name="Oval 81"/>
              <p:cNvSpPr>
                <a:spLocks noChangeAspect="1" noChangeArrowheads="1"/>
              </p:cNvSpPr>
              <p:nvPr/>
            </p:nvSpPr>
            <p:spPr bwMode="auto">
              <a:xfrm>
                <a:off x="1448" y="2152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1" name="Oval 82"/>
              <p:cNvSpPr>
                <a:spLocks noChangeAspect="1" noChangeArrowheads="1"/>
              </p:cNvSpPr>
              <p:nvPr/>
            </p:nvSpPr>
            <p:spPr bwMode="auto">
              <a:xfrm>
                <a:off x="891" y="272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2" name="Oval 83"/>
              <p:cNvSpPr>
                <a:spLocks noChangeAspect="1" noChangeArrowheads="1"/>
              </p:cNvSpPr>
              <p:nvPr/>
            </p:nvSpPr>
            <p:spPr bwMode="auto">
              <a:xfrm>
                <a:off x="994" y="258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3" name="Oval 84"/>
              <p:cNvSpPr>
                <a:spLocks noChangeAspect="1" noChangeArrowheads="1"/>
              </p:cNvSpPr>
              <p:nvPr/>
            </p:nvSpPr>
            <p:spPr bwMode="auto">
              <a:xfrm>
                <a:off x="812" y="2677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4" name="Oval 85"/>
              <p:cNvSpPr>
                <a:spLocks noChangeAspect="1" noChangeArrowheads="1"/>
              </p:cNvSpPr>
              <p:nvPr/>
            </p:nvSpPr>
            <p:spPr bwMode="auto">
              <a:xfrm>
                <a:off x="1136" y="2556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5" name="Oval 86"/>
              <p:cNvSpPr>
                <a:spLocks noChangeAspect="1" noChangeArrowheads="1"/>
              </p:cNvSpPr>
              <p:nvPr/>
            </p:nvSpPr>
            <p:spPr bwMode="auto">
              <a:xfrm>
                <a:off x="1835" y="1945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6" name="Oval 87"/>
              <p:cNvSpPr>
                <a:spLocks noChangeAspect="1" noChangeArrowheads="1"/>
              </p:cNvSpPr>
              <p:nvPr/>
            </p:nvSpPr>
            <p:spPr bwMode="auto">
              <a:xfrm>
                <a:off x="1231" y="2520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7" name="Oval 88"/>
              <p:cNvSpPr>
                <a:spLocks noChangeAspect="1" noChangeArrowheads="1"/>
              </p:cNvSpPr>
              <p:nvPr/>
            </p:nvSpPr>
            <p:spPr bwMode="auto">
              <a:xfrm>
                <a:off x="2227" y="1618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8" name="Oval 89"/>
              <p:cNvSpPr>
                <a:spLocks noChangeAspect="1" noChangeArrowheads="1"/>
              </p:cNvSpPr>
              <p:nvPr/>
            </p:nvSpPr>
            <p:spPr bwMode="auto">
              <a:xfrm>
                <a:off x="1098" y="2530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09" name="Oval 90"/>
              <p:cNvSpPr>
                <a:spLocks noChangeAspect="1" noChangeArrowheads="1"/>
              </p:cNvSpPr>
              <p:nvPr/>
            </p:nvSpPr>
            <p:spPr bwMode="auto">
              <a:xfrm>
                <a:off x="1173" y="2450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0" name="Oval 91"/>
              <p:cNvSpPr>
                <a:spLocks noChangeAspect="1" noChangeArrowheads="1"/>
              </p:cNvSpPr>
              <p:nvPr/>
            </p:nvSpPr>
            <p:spPr bwMode="auto">
              <a:xfrm>
                <a:off x="966" y="2616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1" name="Oval 92"/>
              <p:cNvSpPr>
                <a:spLocks noChangeAspect="1" noChangeArrowheads="1"/>
              </p:cNvSpPr>
              <p:nvPr/>
            </p:nvSpPr>
            <p:spPr bwMode="auto">
              <a:xfrm>
                <a:off x="1235" y="2379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2" name="Oval 93"/>
              <p:cNvSpPr>
                <a:spLocks noChangeAspect="1" noChangeArrowheads="1"/>
              </p:cNvSpPr>
              <p:nvPr/>
            </p:nvSpPr>
            <p:spPr bwMode="auto">
              <a:xfrm>
                <a:off x="840" y="2701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3" name="Oval 94"/>
              <p:cNvSpPr>
                <a:spLocks noChangeAspect="1" noChangeArrowheads="1"/>
              </p:cNvSpPr>
              <p:nvPr/>
            </p:nvSpPr>
            <p:spPr bwMode="auto">
              <a:xfrm>
                <a:off x="1448" y="2162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4" name="Oval 95"/>
              <p:cNvSpPr>
                <a:spLocks noChangeAspect="1" noChangeArrowheads="1"/>
              </p:cNvSpPr>
              <p:nvPr/>
            </p:nvSpPr>
            <p:spPr bwMode="auto">
              <a:xfrm>
                <a:off x="1434" y="2354"/>
                <a:ext cx="62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5" name="Oval 96"/>
              <p:cNvSpPr>
                <a:spLocks noChangeAspect="1" noChangeArrowheads="1"/>
              </p:cNvSpPr>
              <p:nvPr/>
            </p:nvSpPr>
            <p:spPr bwMode="auto">
              <a:xfrm>
                <a:off x="1335" y="2142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6" name="Oval 97"/>
              <p:cNvSpPr>
                <a:spLocks noChangeAspect="1" noChangeArrowheads="1"/>
              </p:cNvSpPr>
              <p:nvPr/>
            </p:nvSpPr>
            <p:spPr bwMode="auto">
              <a:xfrm>
                <a:off x="966" y="258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7" name="Oval 98"/>
              <p:cNvSpPr>
                <a:spLocks noChangeAspect="1" noChangeArrowheads="1"/>
              </p:cNvSpPr>
              <p:nvPr/>
            </p:nvSpPr>
            <p:spPr bwMode="auto">
              <a:xfrm>
                <a:off x="1221" y="2626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8" name="Oval 99"/>
              <p:cNvSpPr>
                <a:spLocks noChangeAspect="1" noChangeArrowheads="1"/>
              </p:cNvSpPr>
              <p:nvPr/>
            </p:nvSpPr>
            <p:spPr bwMode="auto">
              <a:xfrm>
                <a:off x="1000" y="2581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19" name="Oval 100"/>
              <p:cNvSpPr>
                <a:spLocks noChangeAspect="1" noChangeArrowheads="1"/>
              </p:cNvSpPr>
              <p:nvPr/>
            </p:nvSpPr>
            <p:spPr bwMode="auto">
              <a:xfrm>
                <a:off x="1198" y="2294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0" name="Oval 101"/>
              <p:cNvSpPr>
                <a:spLocks noChangeAspect="1" noChangeArrowheads="1"/>
              </p:cNvSpPr>
              <p:nvPr/>
            </p:nvSpPr>
            <p:spPr bwMode="auto">
              <a:xfrm>
                <a:off x="2067" y="1690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1" name="Oval 102"/>
              <p:cNvSpPr>
                <a:spLocks noChangeAspect="1" noChangeArrowheads="1"/>
              </p:cNvSpPr>
              <p:nvPr/>
            </p:nvSpPr>
            <p:spPr bwMode="auto">
              <a:xfrm>
                <a:off x="1128" y="2465"/>
                <a:ext cx="57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2" name="Oval 103"/>
              <p:cNvSpPr>
                <a:spLocks noChangeAspect="1" noChangeArrowheads="1"/>
              </p:cNvSpPr>
              <p:nvPr/>
            </p:nvSpPr>
            <p:spPr bwMode="auto">
              <a:xfrm>
                <a:off x="875" y="2767"/>
                <a:ext cx="62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3" name="Oval 104"/>
              <p:cNvSpPr>
                <a:spLocks noChangeAspect="1" noChangeArrowheads="1"/>
              </p:cNvSpPr>
              <p:nvPr/>
            </p:nvSpPr>
            <p:spPr bwMode="auto">
              <a:xfrm>
                <a:off x="763" y="2687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4" name="Oval 105"/>
              <p:cNvSpPr>
                <a:spLocks noChangeAspect="1" noChangeArrowheads="1"/>
              </p:cNvSpPr>
              <p:nvPr/>
            </p:nvSpPr>
            <p:spPr bwMode="auto">
              <a:xfrm>
                <a:off x="800" y="268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5" name="Oval 106"/>
              <p:cNvSpPr>
                <a:spLocks noChangeAspect="1" noChangeArrowheads="1"/>
              </p:cNvSpPr>
              <p:nvPr/>
            </p:nvSpPr>
            <p:spPr bwMode="auto">
              <a:xfrm>
                <a:off x="972" y="258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6" name="Oval 107"/>
              <p:cNvSpPr>
                <a:spLocks noChangeAspect="1" noChangeArrowheads="1"/>
              </p:cNvSpPr>
              <p:nvPr/>
            </p:nvSpPr>
            <p:spPr bwMode="auto">
              <a:xfrm>
                <a:off x="1051" y="2490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7" name="Oval 108"/>
              <p:cNvSpPr>
                <a:spLocks noChangeAspect="1" noChangeArrowheads="1"/>
              </p:cNvSpPr>
              <p:nvPr/>
            </p:nvSpPr>
            <p:spPr bwMode="auto">
              <a:xfrm>
                <a:off x="1132" y="247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8" name="Oval 109"/>
              <p:cNvSpPr>
                <a:spLocks noChangeAspect="1" noChangeArrowheads="1"/>
              </p:cNvSpPr>
              <p:nvPr/>
            </p:nvSpPr>
            <p:spPr bwMode="auto">
              <a:xfrm>
                <a:off x="952" y="259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29" name="Oval 110"/>
              <p:cNvSpPr>
                <a:spLocks noChangeAspect="1" noChangeArrowheads="1"/>
              </p:cNvSpPr>
              <p:nvPr/>
            </p:nvSpPr>
            <p:spPr bwMode="auto">
              <a:xfrm>
                <a:off x="812" y="2671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0" name="Oval 111"/>
              <p:cNvSpPr>
                <a:spLocks noChangeAspect="1" noChangeArrowheads="1"/>
              </p:cNvSpPr>
              <p:nvPr/>
            </p:nvSpPr>
            <p:spPr bwMode="auto">
              <a:xfrm>
                <a:off x="1340" y="2374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1" name="Oval 112"/>
              <p:cNvSpPr>
                <a:spLocks noChangeAspect="1" noChangeArrowheads="1"/>
              </p:cNvSpPr>
              <p:nvPr/>
            </p:nvSpPr>
            <p:spPr bwMode="auto">
              <a:xfrm>
                <a:off x="966" y="264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2" name="Oval 113"/>
              <p:cNvSpPr>
                <a:spLocks noChangeAspect="1" noChangeArrowheads="1"/>
              </p:cNvSpPr>
              <p:nvPr/>
            </p:nvSpPr>
            <p:spPr bwMode="auto">
              <a:xfrm>
                <a:off x="1009" y="2601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3" name="Oval 114"/>
              <p:cNvSpPr>
                <a:spLocks noChangeAspect="1" noChangeArrowheads="1"/>
              </p:cNvSpPr>
              <p:nvPr/>
            </p:nvSpPr>
            <p:spPr bwMode="auto">
              <a:xfrm>
                <a:off x="1868" y="1871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4" name="Oval 115"/>
              <p:cNvSpPr>
                <a:spLocks noChangeAspect="1" noChangeArrowheads="1"/>
              </p:cNvSpPr>
              <p:nvPr/>
            </p:nvSpPr>
            <p:spPr bwMode="auto">
              <a:xfrm>
                <a:off x="1189" y="2441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5" name="Oval 116"/>
              <p:cNvSpPr>
                <a:spLocks noChangeAspect="1" noChangeArrowheads="1"/>
              </p:cNvSpPr>
              <p:nvPr/>
            </p:nvSpPr>
            <p:spPr bwMode="auto">
              <a:xfrm>
                <a:off x="791" y="2706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6" name="Oval 117"/>
              <p:cNvSpPr>
                <a:spLocks noChangeAspect="1" noChangeArrowheads="1"/>
              </p:cNvSpPr>
              <p:nvPr/>
            </p:nvSpPr>
            <p:spPr bwMode="auto">
              <a:xfrm>
                <a:off x="896" y="2571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7" name="Oval 118"/>
              <p:cNvSpPr>
                <a:spLocks noChangeAspect="1" noChangeArrowheads="1"/>
              </p:cNvSpPr>
              <p:nvPr/>
            </p:nvSpPr>
            <p:spPr bwMode="auto">
              <a:xfrm>
                <a:off x="1685" y="1951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8" name="Oval 119"/>
              <p:cNvSpPr>
                <a:spLocks noChangeAspect="1" noChangeArrowheads="1"/>
              </p:cNvSpPr>
              <p:nvPr/>
            </p:nvSpPr>
            <p:spPr bwMode="auto">
              <a:xfrm>
                <a:off x="1051" y="2545"/>
                <a:ext cx="61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39" name="Oval 120"/>
              <p:cNvSpPr>
                <a:spLocks noChangeAspect="1" noChangeArrowheads="1"/>
              </p:cNvSpPr>
              <p:nvPr/>
            </p:nvSpPr>
            <p:spPr bwMode="auto">
              <a:xfrm>
                <a:off x="1245" y="2349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0" name="Oval 121"/>
              <p:cNvSpPr>
                <a:spLocks noChangeAspect="1" noChangeArrowheads="1"/>
              </p:cNvSpPr>
              <p:nvPr/>
            </p:nvSpPr>
            <p:spPr bwMode="auto">
              <a:xfrm>
                <a:off x="1567" y="2142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1" name="Oval 122"/>
              <p:cNvSpPr>
                <a:spLocks noChangeAspect="1" noChangeArrowheads="1"/>
              </p:cNvSpPr>
              <p:nvPr/>
            </p:nvSpPr>
            <p:spPr bwMode="auto">
              <a:xfrm>
                <a:off x="1089" y="251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2" name="Oval 123"/>
              <p:cNvSpPr>
                <a:spLocks noChangeAspect="1" noChangeArrowheads="1"/>
              </p:cNvSpPr>
              <p:nvPr/>
            </p:nvSpPr>
            <p:spPr bwMode="auto">
              <a:xfrm>
                <a:off x="814" y="2620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3" name="Oval 124"/>
              <p:cNvSpPr>
                <a:spLocks noChangeAspect="1" noChangeArrowheads="1"/>
              </p:cNvSpPr>
              <p:nvPr/>
            </p:nvSpPr>
            <p:spPr bwMode="auto">
              <a:xfrm>
                <a:off x="1364" y="2268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4" name="Oval 125"/>
              <p:cNvSpPr>
                <a:spLocks noChangeAspect="1" noChangeArrowheads="1"/>
              </p:cNvSpPr>
              <p:nvPr/>
            </p:nvSpPr>
            <p:spPr bwMode="auto">
              <a:xfrm>
                <a:off x="1189" y="250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5" name="Oval 126"/>
              <p:cNvSpPr>
                <a:spLocks noChangeAspect="1" noChangeArrowheads="1"/>
              </p:cNvSpPr>
              <p:nvPr/>
            </p:nvSpPr>
            <p:spPr bwMode="auto">
              <a:xfrm>
                <a:off x="1276" y="2305"/>
                <a:ext cx="57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6" name="Oval 127"/>
              <p:cNvSpPr>
                <a:spLocks noChangeAspect="1" noChangeArrowheads="1"/>
              </p:cNvSpPr>
              <p:nvPr/>
            </p:nvSpPr>
            <p:spPr bwMode="auto">
              <a:xfrm>
                <a:off x="1193" y="259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7" name="Oval 128"/>
              <p:cNvSpPr>
                <a:spLocks noChangeAspect="1" noChangeArrowheads="1"/>
              </p:cNvSpPr>
              <p:nvPr/>
            </p:nvSpPr>
            <p:spPr bwMode="auto">
              <a:xfrm>
                <a:off x="1235" y="238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8" name="Oval 129"/>
              <p:cNvSpPr>
                <a:spLocks noChangeAspect="1" noChangeArrowheads="1"/>
              </p:cNvSpPr>
              <p:nvPr/>
            </p:nvSpPr>
            <p:spPr bwMode="auto">
              <a:xfrm>
                <a:off x="1855" y="1779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49" name="Oval 130"/>
              <p:cNvSpPr>
                <a:spLocks noChangeAspect="1" noChangeArrowheads="1"/>
              </p:cNvSpPr>
              <p:nvPr/>
            </p:nvSpPr>
            <p:spPr bwMode="auto">
              <a:xfrm>
                <a:off x="1203" y="247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0" name="Oval 131"/>
              <p:cNvSpPr>
                <a:spLocks noChangeAspect="1" noChangeArrowheads="1"/>
              </p:cNvSpPr>
              <p:nvPr/>
            </p:nvSpPr>
            <p:spPr bwMode="auto">
              <a:xfrm>
                <a:off x="947" y="2596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1" name="Oval 132"/>
              <p:cNvSpPr>
                <a:spLocks noChangeAspect="1" noChangeArrowheads="1"/>
              </p:cNvSpPr>
              <p:nvPr/>
            </p:nvSpPr>
            <p:spPr bwMode="auto">
              <a:xfrm>
                <a:off x="735" y="254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2" name="Oval 133"/>
              <p:cNvSpPr>
                <a:spLocks noChangeAspect="1" noChangeArrowheads="1"/>
              </p:cNvSpPr>
              <p:nvPr/>
            </p:nvSpPr>
            <p:spPr bwMode="auto">
              <a:xfrm>
                <a:off x="985" y="2626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3" name="Oval 134"/>
              <p:cNvSpPr>
                <a:spLocks noChangeAspect="1" noChangeArrowheads="1"/>
              </p:cNvSpPr>
              <p:nvPr/>
            </p:nvSpPr>
            <p:spPr bwMode="auto">
              <a:xfrm>
                <a:off x="937" y="2717"/>
                <a:ext cx="63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4" name="Oval 135"/>
              <p:cNvSpPr>
                <a:spLocks noChangeAspect="1" noChangeArrowheads="1"/>
              </p:cNvSpPr>
              <p:nvPr/>
            </p:nvSpPr>
            <p:spPr bwMode="auto">
              <a:xfrm>
                <a:off x="1472" y="2072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5" name="Oval 136"/>
              <p:cNvSpPr>
                <a:spLocks noChangeAspect="1" noChangeArrowheads="1"/>
              </p:cNvSpPr>
              <p:nvPr/>
            </p:nvSpPr>
            <p:spPr bwMode="auto">
              <a:xfrm>
                <a:off x="1184" y="2495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6" name="Oval 137"/>
              <p:cNvSpPr>
                <a:spLocks noChangeAspect="1" noChangeArrowheads="1"/>
              </p:cNvSpPr>
              <p:nvPr/>
            </p:nvSpPr>
            <p:spPr bwMode="auto">
              <a:xfrm>
                <a:off x="1004" y="2525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7" name="Oval 138"/>
              <p:cNvSpPr>
                <a:spLocks noChangeAspect="1" noChangeArrowheads="1"/>
              </p:cNvSpPr>
              <p:nvPr/>
            </p:nvSpPr>
            <p:spPr bwMode="auto">
              <a:xfrm>
                <a:off x="1164" y="2556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8" name="Oval 139"/>
              <p:cNvSpPr>
                <a:spLocks noChangeAspect="1" noChangeArrowheads="1"/>
              </p:cNvSpPr>
              <p:nvPr/>
            </p:nvSpPr>
            <p:spPr bwMode="auto">
              <a:xfrm>
                <a:off x="1292" y="2435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59" name="Oval 140"/>
              <p:cNvSpPr>
                <a:spLocks noChangeAspect="1" noChangeArrowheads="1"/>
              </p:cNvSpPr>
              <p:nvPr/>
            </p:nvSpPr>
            <p:spPr bwMode="auto">
              <a:xfrm>
                <a:off x="834" y="263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0" name="Oval 141"/>
              <p:cNvSpPr>
                <a:spLocks noChangeAspect="1" noChangeArrowheads="1"/>
              </p:cNvSpPr>
              <p:nvPr/>
            </p:nvSpPr>
            <p:spPr bwMode="auto">
              <a:xfrm>
                <a:off x="1213" y="2415"/>
                <a:ext cx="58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1" name="Oval 142"/>
              <p:cNvSpPr>
                <a:spLocks noChangeAspect="1" noChangeArrowheads="1"/>
              </p:cNvSpPr>
              <p:nvPr/>
            </p:nvSpPr>
            <p:spPr bwMode="auto">
              <a:xfrm>
                <a:off x="1416" y="2334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2" name="Oval 143"/>
              <p:cNvSpPr>
                <a:spLocks noChangeAspect="1" noChangeArrowheads="1"/>
              </p:cNvSpPr>
              <p:nvPr/>
            </p:nvSpPr>
            <p:spPr bwMode="auto">
              <a:xfrm>
                <a:off x="848" y="2731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3" name="Oval 144"/>
              <p:cNvSpPr>
                <a:spLocks noChangeAspect="1" noChangeArrowheads="1"/>
              </p:cNvSpPr>
              <p:nvPr/>
            </p:nvSpPr>
            <p:spPr bwMode="auto">
              <a:xfrm>
                <a:off x="2063" y="1785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4" name="Oval 145"/>
              <p:cNvSpPr>
                <a:spLocks noChangeAspect="1" noChangeArrowheads="1"/>
              </p:cNvSpPr>
              <p:nvPr/>
            </p:nvSpPr>
            <p:spPr bwMode="auto">
              <a:xfrm>
                <a:off x="1141" y="2556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5" name="Oval 146"/>
              <p:cNvSpPr>
                <a:spLocks noChangeAspect="1" noChangeArrowheads="1"/>
              </p:cNvSpPr>
              <p:nvPr/>
            </p:nvSpPr>
            <p:spPr bwMode="auto">
              <a:xfrm>
                <a:off x="1066" y="264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6" name="Oval 147"/>
              <p:cNvSpPr>
                <a:spLocks noChangeAspect="1" noChangeArrowheads="1"/>
              </p:cNvSpPr>
              <p:nvPr/>
            </p:nvSpPr>
            <p:spPr bwMode="auto">
              <a:xfrm>
                <a:off x="1320" y="239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7" name="Oval 148"/>
              <p:cNvSpPr>
                <a:spLocks noChangeAspect="1" noChangeArrowheads="1"/>
              </p:cNvSpPr>
              <p:nvPr/>
            </p:nvSpPr>
            <p:spPr bwMode="auto">
              <a:xfrm>
                <a:off x="1647" y="2213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8" name="Oval 149"/>
              <p:cNvSpPr>
                <a:spLocks noChangeAspect="1" noChangeArrowheads="1"/>
              </p:cNvSpPr>
              <p:nvPr/>
            </p:nvSpPr>
            <p:spPr bwMode="auto">
              <a:xfrm>
                <a:off x="1510" y="225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69" name="Oval 150"/>
              <p:cNvSpPr>
                <a:spLocks noChangeAspect="1" noChangeArrowheads="1"/>
              </p:cNvSpPr>
              <p:nvPr/>
            </p:nvSpPr>
            <p:spPr bwMode="auto">
              <a:xfrm>
                <a:off x="1429" y="2268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0" name="Oval 151"/>
              <p:cNvSpPr>
                <a:spLocks noChangeAspect="1" noChangeArrowheads="1"/>
              </p:cNvSpPr>
              <p:nvPr/>
            </p:nvSpPr>
            <p:spPr bwMode="auto">
              <a:xfrm>
                <a:off x="2143" y="1961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1" name="Oval 152"/>
              <p:cNvSpPr>
                <a:spLocks noChangeAspect="1" noChangeArrowheads="1"/>
              </p:cNvSpPr>
              <p:nvPr/>
            </p:nvSpPr>
            <p:spPr bwMode="auto">
              <a:xfrm>
                <a:off x="1860" y="1945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2" name="Oval 153"/>
              <p:cNvSpPr>
                <a:spLocks noChangeAspect="1" noChangeArrowheads="1"/>
              </p:cNvSpPr>
              <p:nvPr/>
            </p:nvSpPr>
            <p:spPr bwMode="auto">
              <a:xfrm>
                <a:off x="1056" y="2495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3" name="Oval 154"/>
              <p:cNvSpPr>
                <a:spLocks noChangeAspect="1" noChangeArrowheads="1"/>
              </p:cNvSpPr>
              <p:nvPr/>
            </p:nvSpPr>
            <p:spPr bwMode="auto">
              <a:xfrm>
                <a:off x="1382" y="2374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4" name="Oval 155"/>
              <p:cNvSpPr>
                <a:spLocks noChangeAspect="1" noChangeArrowheads="1"/>
              </p:cNvSpPr>
              <p:nvPr/>
            </p:nvSpPr>
            <p:spPr bwMode="auto">
              <a:xfrm>
                <a:off x="1160" y="2415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5" name="Oval 156"/>
              <p:cNvSpPr>
                <a:spLocks noChangeAspect="1" noChangeArrowheads="1"/>
              </p:cNvSpPr>
              <p:nvPr/>
            </p:nvSpPr>
            <p:spPr bwMode="auto">
              <a:xfrm>
                <a:off x="1297" y="230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6" name="Oval 157"/>
              <p:cNvSpPr>
                <a:spLocks noChangeAspect="1" noChangeArrowheads="1"/>
              </p:cNvSpPr>
              <p:nvPr/>
            </p:nvSpPr>
            <p:spPr bwMode="auto">
              <a:xfrm>
                <a:off x="1132" y="244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7" name="Oval 158"/>
              <p:cNvSpPr>
                <a:spLocks noChangeAspect="1" noChangeArrowheads="1"/>
              </p:cNvSpPr>
              <p:nvPr/>
            </p:nvSpPr>
            <p:spPr bwMode="auto">
              <a:xfrm>
                <a:off x="868" y="2657"/>
                <a:ext cx="58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8" name="Oval 159"/>
              <p:cNvSpPr>
                <a:spLocks noChangeAspect="1" noChangeArrowheads="1"/>
              </p:cNvSpPr>
              <p:nvPr/>
            </p:nvSpPr>
            <p:spPr bwMode="auto">
              <a:xfrm>
                <a:off x="814" y="2677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79" name="Oval 160"/>
              <p:cNvSpPr>
                <a:spLocks noChangeAspect="1" noChangeArrowheads="1"/>
              </p:cNvSpPr>
              <p:nvPr/>
            </p:nvSpPr>
            <p:spPr bwMode="auto">
              <a:xfrm>
                <a:off x="1032" y="253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0" name="Oval 161"/>
              <p:cNvSpPr>
                <a:spLocks noChangeAspect="1" noChangeArrowheads="1"/>
              </p:cNvSpPr>
              <p:nvPr/>
            </p:nvSpPr>
            <p:spPr bwMode="auto">
              <a:xfrm>
                <a:off x="1506" y="2192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1" name="Oval 162"/>
              <p:cNvSpPr>
                <a:spLocks noChangeAspect="1" noChangeArrowheads="1"/>
              </p:cNvSpPr>
              <p:nvPr/>
            </p:nvSpPr>
            <p:spPr bwMode="auto">
              <a:xfrm>
                <a:off x="806" y="2731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2" name="Oval 163"/>
              <p:cNvSpPr>
                <a:spLocks noChangeAspect="1" noChangeArrowheads="1"/>
              </p:cNvSpPr>
              <p:nvPr/>
            </p:nvSpPr>
            <p:spPr bwMode="auto">
              <a:xfrm>
                <a:off x="1557" y="227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3" name="Oval 164"/>
              <p:cNvSpPr>
                <a:spLocks noChangeAspect="1" noChangeArrowheads="1"/>
              </p:cNvSpPr>
              <p:nvPr/>
            </p:nvSpPr>
            <p:spPr bwMode="auto">
              <a:xfrm>
                <a:off x="825" y="2691"/>
                <a:ext cx="61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4" name="Oval 165"/>
              <p:cNvSpPr>
                <a:spLocks noChangeAspect="1" noChangeArrowheads="1"/>
              </p:cNvSpPr>
              <p:nvPr/>
            </p:nvSpPr>
            <p:spPr bwMode="auto">
              <a:xfrm>
                <a:off x="1439" y="2182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5" name="Oval 166"/>
              <p:cNvSpPr>
                <a:spLocks noChangeAspect="1" noChangeArrowheads="1"/>
              </p:cNvSpPr>
              <p:nvPr/>
            </p:nvSpPr>
            <p:spPr bwMode="auto">
              <a:xfrm>
                <a:off x="1000" y="2551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6" name="Oval 167"/>
              <p:cNvSpPr>
                <a:spLocks noChangeAspect="1" noChangeArrowheads="1"/>
              </p:cNvSpPr>
              <p:nvPr/>
            </p:nvSpPr>
            <p:spPr bwMode="auto">
              <a:xfrm>
                <a:off x="1400" y="233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7" name="Oval 168"/>
              <p:cNvSpPr>
                <a:spLocks noChangeAspect="1" noChangeArrowheads="1"/>
              </p:cNvSpPr>
              <p:nvPr/>
            </p:nvSpPr>
            <p:spPr bwMode="auto">
              <a:xfrm>
                <a:off x="905" y="264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8" name="Oval 169"/>
              <p:cNvSpPr>
                <a:spLocks noChangeAspect="1" noChangeArrowheads="1"/>
              </p:cNvSpPr>
              <p:nvPr/>
            </p:nvSpPr>
            <p:spPr bwMode="auto">
              <a:xfrm>
                <a:off x="1013" y="2687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89" name="Oval 170"/>
              <p:cNvSpPr>
                <a:spLocks noChangeAspect="1" noChangeArrowheads="1"/>
              </p:cNvSpPr>
              <p:nvPr/>
            </p:nvSpPr>
            <p:spPr bwMode="auto">
              <a:xfrm>
                <a:off x="1071" y="270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0" name="Oval 171"/>
              <p:cNvSpPr>
                <a:spLocks noChangeAspect="1" noChangeArrowheads="1"/>
              </p:cNvSpPr>
              <p:nvPr/>
            </p:nvSpPr>
            <p:spPr bwMode="auto">
              <a:xfrm>
                <a:off x="1397" y="2249"/>
                <a:ext cx="58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1" name="Oval 172"/>
              <p:cNvSpPr>
                <a:spLocks noChangeAspect="1" noChangeArrowheads="1"/>
              </p:cNvSpPr>
              <p:nvPr/>
            </p:nvSpPr>
            <p:spPr bwMode="auto">
              <a:xfrm>
                <a:off x="1250" y="2444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2" name="Oval 173"/>
              <p:cNvSpPr>
                <a:spLocks noChangeAspect="1" noChangeArrowheads="1"/>
              </p:cNvSpPr>
              <p:nvPr/>
            </p:nvSpPr>
            <p:spPr bwMode="auto">
              <a:xfrm>
                <a:off x="1523" y="2238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3" name="Oval 174"/>
              <p:cNvSpPr>
                <a:spLocks noChangeAspect="1" noChangeArrowheads="1"/>
              </p:cNvSpPr>
              <p:nvPr/>
            </p:nvSpPr>
            <p:spPr bwMode="auto">
              <a:xfrm>
                <a:off x="1178" y="2465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4" name="Oval 175"/>
              <p:cNvSpPr>
                <a:spLocks noChangeAspect="1" noChangeArrowheads="1"/>
              </p:cNvSpPr>
              <p:nvPr/>
            </p:nvSpPr>
            <p:spPr bwMode="auto">
              <a:xfrm>
                <a:off x="1340" y="2162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5" name="Oval 176"/>
              <p:cNvSpPr>
                <a:spLocks noChangeAspect="1" noChangeArrowheads="1"/>
              </p:cNvSpPr>
              <p:nvPr/>
            </p:nvSpPr>
            <p:spPr bwMode="auto">
              <a:xfrm>
                <a:off x="1476" y="2122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6" name="Oval 177"/>
              <p:cNvSpPr>
                <a:spLocks noChangeAspect="1" noChangeArrowheads="1"/>
              </p:cNvSpPr>
              <p:nvPr/>
            </p:nvSpPr>
            <p:spPr bwMode="auto">
              <a:xfrm>
                <a:off x="1000" y="2504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7" name="Oval 178"/>
              <p:cNvSpPr>
                <a:spLocks noChangeAspect="1" noChangeArrowheads="1"/>
              </p:cNvSpPr>
              <p:nvPr/>
            </p:nvSpPr>
            <p:spPr bwMode="auto">
              <a:xfrm>
                <a:off x="2440" y="1669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8" name="Oval 179"/>
              <p:cNvSpPr>
                <a:spLocks noChangeAspect="1" noChangeArrowheads="1"/>
              </p:cNvSpPr>
              <p:nvPr/>
            </p:nvSpPr>
            <p:spPr bwMode="auto">
              <a:xfrm>
                <a:off x="1571" y="2172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699" name="Oval 180"/>
              <p:cNvSpPr>
                <a:spLocks noChangeAspect="1" noChangeArrowheads="1"/>
              </p:cNvSpPr>
              <p:nvPr/>
            </p:nvSpPr>
            <p:spPr bwMode="auto">
              <a:xfrm>
                <a:off x="2374" y="1694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0" name="Oval 181"/>
              <p:cNvSpPr>
                <a:spLocks noChangeAspect="1" noChangeArrowheads="1"/>
              </p:cNvSpPr>
              <p:nvPr/>
            </p:nvSpPr>
            <p:spPr bwMode="auto">
              <a:xfrm>
                <a:off x="1132" y="234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1" name="Oval 182"/>
              <p:cNvSpPr>
                <a:spLocks noChangeAspect="1" noChangeArrowheads="1"/>
              </p:cNvSpPr>
              <p:nvPr/>
            </p:nvSpPr>
            <p:spPr bwMode="auto">
              <a:xfrm>
                <a:off x="2030" y="2122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2" name="Oval 183"/>
              <p:cNvSpPr>
                <a:spLocks noChangeAspect="1" noChangeArrowheads="1"/>
              </p:cNvSpPr>
              <p:nvPr/>
            </p:nvSpPr>
            <p:spPr bwMode="auto">
              <a:xfrm>
                <a:off x="1250" y="2455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3" name="Oval 184"/>
              <p:cNvSpPr>
                <a:spLocks noChangeAspect="1" noChangeArrowheads="1"/>
              </p:cNvSpPr>
              <p:nvPr/>
            </p:nvSpPr>
            <p:spPr bwMode="auto">
              <a:xfrm>
                <a:off x="1359" y="2274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4" name="Oval 185"/>
              <p:cNvSpPr>
                <a:spLocks noChangeAspect="1" noChangeArrowheads="1"/>
              </p:cNvSpPr>
              <p:nvPr/>
            </p:nvSpPr>
            <p:spPr bwMode="auto">
              <a:xfrm>
                <a:off x="2161" y="1709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5" name="Oval 186"/>
              <p:cNvSpPr>
                <a:spLocks noChangeAspect="1" noChangeArrowheads="1"/>
              </p:cNvSpPr>
              <p:nvPr/>
            </p:nvSpPr>
            <p:spPr bwMode="auto">
              <a:xfrm>
                <a:off x="1289" y="236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6" name="Oval 187"/>
              <p:cNvSpPr>
                <a:spLocks noChangeAspect="1" noChangeArrowheads="1"/>
              </p:cNvSpPr>
              <p:nvPr/>
            </p:nvSpPr>
            <p:spPr bwMode="auto">
              <a:xfrm>
                <a:off x="1335" y="2424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7" name="Oval 188"/>
              <p:cNvSpPr>
                <a:spLocks noChangeAspect="1" noChangeArrowheads="1"/>
              </p:cNvSpPr>
              <p:nvPr/>
            </p:nvSpPr>
            <p:spPr bwMode="auto">
              <a:xfrm>
                <a:off x="1027" y="2596"/>
                <a:ext cx="63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8" name="Oval 189"/>
              <p:cNvSpPr>
                <a:spLocks noChangeAspect="1" noChangeArrowheads="1"/>
              </p:cNvSpPr>
              <p:nvPr/>
            </p:nvSpPr>
            <p:spPr bwMode="auto">
              <a:xfrm>
                <a:off x="1151" y="2601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09" name="Oval 190"/>
              <p:cNvSpPr>
                <a:spLocks noChangeAspect="1" noChangeArrowheads="1"/>
              </p:cNvSpPr>
              <p:nvPr/>
            </p:nvSpPr>
            <p:spPr bwMode="auto">
              <a:xfrm>
                <a:off x="1123" y="244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0" name="Oval 191"/>
              <p:cNvSpPr>
                <a:spLocks noChangeAspect="1" noChangeArrowheads="1"/>
              </p:cNvSpPr>
              <p:nvPr/>
            </p:nvSpPr>
            <p:spPr bwMode="auto">
              <a:xfrm>
                <a:off x="1547" y="1472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1" name="Oval 192"/>
              <p:cNvSpPr>
                <a:spLocks noChangeAspect="1" noChangeArrowheads="1"/>
              </p:cNvSpPr>
              <p:nvPr/>
            </p:nvSpPr>
            <p:spPr bwMode="auto">
              <a:xfrm>
                <a:off x="1141" y="2415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2" name="Oval 193"/>
              <p:cNvSpPr>
                <a:spLocks noChangeAspect="1" noChangeArrowheads="1"/>
              </p:cNvSpPr>
              <p:nvPr/>
            </p:nvSpPr>
            <p:spPr bwMode="auto">
              <a:xfrm>
                <a:off x="1935" y="1986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3" name="Oval 194"/>
              <p:cNvSpPr>
                <a:spLocks noChangeAspect="1" noChangeArrowheads="1"/>
              </p:cNvSpPr>
              <p:nvPr/>
            </p:nvSpPr>
            <p:spPr bwMode="auto">
              <a:xfrm>
                <a:off x="1968" y="1911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4" name="Oval 195"/>
              <p:cNvSpPr>
                <a:spLocks noChangeAspect="1" noChangeArrowheads="1"/>
              </p:cNvSpPr>
              <p:nvPr/>
            </p:nvSpPr>
            <p:spPr bwMode="auto">
              <a:xfrm>
                <a:off x="2370" y="2288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5" name="Oval 196"/>
              <p:cNvSpPr>
                <a:spLocks noChangeAspect="1" noChangeArrowheads="1"/>
              </p:cNvSpPr>
              <p:nvPr/>
            </p:nvSpPr>
            <p:spPr bwMode="auto">
              <a:xfrm>
                <a:off x="1038" y="2626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6" name="Oval 197"/>
              <p:cNvSpPr>
                <a:spLocks noChangeAspect="1" noChangeArrowheads="1"/>
              </p:cNvSpPr>
              <p:nvPr/>
            </p:nvSpPr>
            <p:spPr bwMode="auto">
              <a:xfrm>
                <a:off x="1832" y="1956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7" name="Oval 198"/>
              <p:cNvSpPr>
                <a:spLocks noChangeAspect="1" noChangeArrowheads="1"/>
              </p:cNvSpPr>
              <p:nvPr/>
            </p:nvSpPr>
            <p:spPr bwMode="auto">
              <a:xfrm>
                <a:off x="2010" y="1603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8" name="Oval 199"/>
              <p:cNvSpPr>
                <a:spLocks noChangeAspect="1" noChangeArrowheads="1"/>
              </p:cNvSpPr>
              <p:nvPr/>
            </p:nvSpPr>
            <p:spPr bwMode="auto">
              <a:xfrm>
                <a:off x="1061" y="260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19" name="Oval 200"/>
              <p:cNvSpPr>
                <a:spLocks noChangeAspect="1" noChangeArrowheads="1"/>
              </p:cNvSpPr>
              <p:nvPr/>
            </p:nvSpPr>
            <p:spPr bwMode="auto">
              <a:xfrm>
                <a:off x="1964" y="1805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0" name="Oval 201"/>
              <p:cNvSpPr>
                <a:spLocks noChangeAspect="1" noChangeArrowheads="1"/>
              </p:cNvSpPr>
              <p:nvPr/>
            </p:nvSpPr>
            <p:spPr bwMode="auto">
              <a:xfrm>
                <a:off x="1132" y="237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1" name="Oval 202"/>
              <p:cNvSpPr>
                <a:spLocks noChangeAspect="1" noChangeArrowheads="1"/>
              </p:cNvSpPr>
              <p:nvPr/>
            </p:nvSpPr>
            <p:spPr bwMode="auto">
              <a:xfrm>
                <a:off x="1514" y="2298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2" name="Oval 203"/>
              <p:cNvSpPr>
                <a:spLocks noChangeAspect="1" noChangeArrowheads="1"/>
              </p:cNvSpPr>
              <p:nvPr/>
            </p:nvSpPr>
            <p:spPr bwMode="auto">
              <a:xfrm>
                <a:off x="834" y="268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3" name="Line 204"/>
              <p:cNvSpPr>
                <a:spLocks noChangeAspect="1" noChangeShapeType="1"/>
              </p:cNvSpPr>
              <p:nvPr/>
            </p:nvSpPr>
            <p:spPr bwMode="auto">
              <a:xfrm flipV="1">
                <a:off x="538" y="2774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4" name="Line 205"/>
              <p:cNvSpPr>
                <a:spLocks noChangeAspect="1" noChangeShapeType="1"/>
              </p:cNvSpPr>
              <p:nvPr/>
            </p:nvSpPr>
            <p:spPr bwMode="auto">
              <a:xfrm flipV="1">
                <a:off x="600" y="2762"/>
                <a:ext cx="28" cy="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5" name="Line 206"/>
              <p:cNvSpPr>
                <a:spLocks noChangeAspect="1" noChangeShapeType="1"/>
              </p:cNvSpPr>
              <p:nvPr/>
            </p:nvSpPr>
            <p:spPr bwMode="auto">
              <a:xfrm flipV="1">
                <a:off x="662" y="2750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6" name="Line 207"/>
              <p:cNvSpPr>
                <a:spLocks noChangeAspect="1" noChangeShapeType="1"/>
              </p:cNvSpPr>
              <p:nvPr/>
            </p:nvSpPr>
            <p:spPr bwMode="auto">
              <a:xfrm flipV="1">
                <a:off x="724" y="2738"/>
                <a:ext cx="27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7" name="Line 208"/>
              <p:cNvSpPr>
                <a:spLocks noChangeAspect="1" noChangeShapeType="1"/>
              </p:cNvSpPr>
              <p:nvPr/>
            </p:nvSpPr>
            <p:spPr bwMode="auto">
              <a:xfrm flipV="1">
                <a:off x="785" y="2727"/>
                <a:ext cx="29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8" name="Line 209"/>
              <p:cNvSpPr>
                <a:spLocks noChangeAspect="1" noChangeShapeType="1"/>
              </p:cNvSpPr>
              <p:nvPr/>
            </p:nvSpPr>
            <p:spPr bwMode="auto">
              <a:xfrm flipV="1">
                <a:off x="847" y="2717"/>
                <a:ext cx="29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29" name="Line 210"/>
              <p:cNvSpPr>
                <a:spLocks noChangeAspect="1" noChangeShapeType="1"/>
              </p:cNvSpPr>
              <p:nvPr/>
            </p:nvSpPr>
            <p:spPr bwMode="auto">
              <a:xfrm flipV="1">
                <a:off x="909" y="2704"/>
                <a:ext cx="28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0" name="Line 211"/>
              <p:cNvSpPr>
                <a:spLocks noChangeAspect="1" noChangeShapeType="1"/>
              </p:cNvSpPr>
              <p:nvPr/>
            </p:nvSpPr>
            <p:spPr bwMode="auto">
              <a:xfrm flipV="1">
                <a:off x="970" y="2693"/>
                <a:ext cx="28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1" name="Line 212"/>
              <p:cNvSpPr>
                <a:spLocks noChangeAspect="1" noChangeShapeType="1"/>
              </p:cNvSpPr>
              <p:nvPr/>
            </p:nvSpPr>
            <p:spPr bwMode="auto">
              <a:xfrm flipV="1">
                <a:off x="1032" y="2682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2" name="Line 213"/>
              <p:cNvSpPr>
                <a:spLocks noChangeAspect="1" noChangeShapeType="1"/>
              </p:cNvSpPr>
              <p:nvPr/>
            </p:nvSpPr>
            <p:spPr bwMode="auto">
              <a:xfrm flipV="1">
                <a:off x="1094" y="2670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3" name="Line 214"/>
              <p:cNvSpPr>
                <a:spLocks noChangeAspect="1" noChangeShapeType="1"/>
              </p:cNvSpPr>
              <p:nvPr/>
            </p:nvSpPr>
            <p:spPr bwMode="auto">
              <a:xfrm flipV="1">
                <a:off x="1156" y="2659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4" name="Line 215"/>
              <p:cNvSpPr>
                <a:spLocks noChangeAspect="1" noChangeShapeType="1"/>
              </p:cNvSpPr>
              <p:nvPr/>
            </p:nvSpPr>
            <p:spPr bwMode="auto">
              <a:xfrm flipV="1">
                <a:off x="1217" y="2647"/>
                <a:ext cx="28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5" name="Line 216"/>
              <p:cNvSpPr>
                <a:spLocks noChangeAspect="1" noChangeShapeType="1"/>
              </p:cNvSpPr>
              <p:nvPr/>
            </p:nvSpPr>
            <p:spPr bwMode="auto">
              <a:xfrm flipV="1">
                <a:off x="1279" y="2636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6" name="Line 217"/>
              <p:cNvSpPr>
                <a:spLocks noChangeAspect="1" noChangeShapeType="1"/>
              </p:cNvSpPr>
              <p:nvPr/>
            </p:nvSpPr>
            <p:spPr bwMode="auto">
              <a:xfrm flipV="1">
                <a:off x="1340" y="2625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7" name="Line 218"/>
              <p:cNvSpPr>
                <a:spLocks noChangeAspect="1" noChangeShapeType="1"/>
              </p:cNvSpPr>
              <p:nvPr/>
            </p:nvSpPr>
            <p:spPr bwMode="auto">
              <a:xfrm flipV="1">
                <a:off x="1401" y="2612"/>
                <a:ext cx="30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8" name="Line 219"/>
              <p:cNvSpPr>
                <a:spLocks noChangeAspect="1" noChangeShapeType="1"/>
              </p:cNvSpPr>
              <p:nvPr/>
            </p:nvSpPr>
            <p:spPr bwMode="auto">
              <a:xfrm flipV="1">
                <a:off x="1463" y="2602"/>
                <a:ext cx="30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39" name="Line 220"/>
              <p:cNvSpPr>
                <a:spLocks noChangeAspect="1" noChangeShapeType="1"/>
              </p:cNvSpPr>
              <p:nvPr/>
            </p:nvSpPr>
            <p:spPr bwMode="auto">
              <a:xfrm flipV="1">
                <a:off x="1526" y="2589"/>
                <a:ext cx="26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0" name="Line 221"/>
              <p:cNvSpPr>
                <a:spLocks noChangeAspect="1" noChangeShapeType="1"/>
              </p:cNvSpPr>
              <p:nvPr/>
            </p:nvSpPr>
            <p:spPr bwMode="auto">
              <a:xfrm flipV="1">
                <a:off x="1586" y="2579"/>
                <a:ext cx="28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1" name="Line 222"/>
              <p:cNvSpPr>
                <a:spLocks noChangeAspect="1" noChangeShapeType="1"/>
              </p:cNvSpPr>
              <p:nvPr/>
            </p:nvSpPr>
            <p:spPr bwMode="auto">
              <a:xfrm flipV="1">
                <a:off x="1648" y="2567"/>
                <a:ext cx="27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2" name="Line 223"/>
              <p:cNvSpPr>
                <a:spLocks noChangeAspect="1" noChangeShapeType="1"/>
              </p:cNvSpPr>
              <p:nvPr/>
            </p:nvSpPr>
            <p:spPr bwMode="auto">
              <a:xfrm flipV="1">
                <a:off x="1710" y="2556"/>
                <a:ext cx="27" cy="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3" name="Line 224"/>
              <p:cNvSpPr>
                <a:spLocks noChangeAspect="1" noChangeShapeType="1"/>
              </p:cNvSpPr>
              <p:nvPr/>
            </p:nvSpPr>
            <p:spPr bwMode="auto">
              <a:xfrm flipV="1">
                <a:off x="1772" y="2544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4" name="Line 225"/>
              <p:cNvSpPr>
                <a:spLocks noChangeAspect="1" noChangeShapeType="1"/>
              </p:cNvSpPr>
              <p:nvPr/>
            </p:nvSpPr>
            <p:spPr bwMode="auto">
              <a:xfrm flipV="1">
                <a:off x="1833" y="2533"/>
                <a:ext cx="30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5" name="Line 226"/>
              <p:cNvSpPr>
                <a:spLocks noChangeAspect="1" noChangeShapeType="1"/>
              </p:cNvSpPr>
              <p:nvPr/>
            </p:nvSpPr>
            <p:spPr bwMode="auto">
              <a:xfrm flipV="1">
                <a:off x="1895" y="2521"/>
                <a:ext cx="30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6" name="Line 227"/>
              <p:cNvSpPr>
                <a:spLocks noChangeAspect="1" noChangeShapeType="1"/>
              </p:cNvSpPr>
              <p:nvPr/>
            </p:nvSpPr>
            <p:spPr bwMode="auto">
              <a:xfrm flipV="1">
                <a:off x="1957" y="2510"/>
                <a:ext cx="29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7" name="Line 228"/>
              <p:cNvSpPr>
                <a:spLocks noChangeAspect="1" noChangeShapeType="1"/>
              </p:cNvSpPr>
              <p:nvPr/>
            </p:nvSpPr>
            <p:spPr bwMode="auto">
              <a:xfrm flipV="1">
                <a:off x="2018" y="2500"/>
                <a:ext cx="29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8" name="Line 229"/>
              <p:cNvSpPr>
                <a:spLocks noChangeAspect="1" noChangeShapeType="1"/>
              </p:cNvSpPr>
              <p:nvPr/>
            </p:nvSpPr>
            <p:spPr bwMode="auto">
              <a:xfrm flipV="1">
                <a:off x="2080" y="2486"/>
                <a:ext cx="29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49" name="Line 230"/>
              <p:cNvSpPr>
                <a:spLocks noChangeAspect="1" noChangeShapeType="1"/>
              </p:cNvSpPr>
              <p:nvPr/>
            </p:nvSpPr>
            <p:spPr bwMode="auto">
              <a:xfrm flipV="1">
                <a:off x="2142" y="2475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0" name="Line 231"/>
              <p:cNvSpPr>
                <a:spLocks noChangeAspect="1" noChangeShapeType="1"/>
              </p:cNvSpPr>
              <p:nvPr/>
            </p:nvSpPr>
            <p:spPr bwMode="auto">
              <a:xfrm flipV="1">
                <a:off x="2204" y="2464"/>
                <a:ext cx="28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1" name="Line 232"/>
              <p:cNvSpPr>
                <a:spLocks noChangeAspect="1" noChangeShapeType="1"/>
              </p:cNvSpPr>
              <p:nvPr/>
            </p:nvSpPr>
            <p:spPr bwMode="auto">
              <a:xfrm flipV="1">
                <a:off x="2265" y="2453"/>
                <a:ext cx="30" cy="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2" name="Line 233"/>
              <p:cNvSpPr>
                <a:spLocks noChangeAspect="1" noChangeShapeType="1"/>
              </p:cNvSpPr>
              <p:nvPr/>
            </p:nvSpPr>
            <p:spPr bwMode="auto">
              <a:xfrm flipV="1">
                <a:off x="2327" y="2441"/>
                <a:ext cx="29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3" name="Line 234"/>
              <p:cNvSpPr>
                <a:spLocks noChangeAspect="1" noChangeShapeType="1"/>
              </p:cNvSpPr>
              <p:nvPr/>
            </p:nvSpPr>
            <p:spPr bwMode="auto">
              <a:xfrm flipV="1">
                <a:off x="2387" y="2419"/>
                <a:ext cx="104" cy="2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4" name="Line 235"/>
              <p:cNvSpPr>
                <a:spLocks noChangeShapeType="1"/>
              </p:cNvSpPr>
              <p:nvPr/>
            </p:nvSpPr>
            <p:spPr bwMode="auto">
              <a:xfrm flipV="1">
                <a:off x="701" y="1591"/>
                <a:ext cx="1760" cy="120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5" name="Oval 236"/>
              <p:cNvSpPr>
                <a:spLocks noChangeAspect="1" noChangeArrowheads="1"/>
              </p:cNvSpPr>
              <p:nvPr/>
            </p:nvSpPr>
            <p:spPr bwMode="auto">
              <a:xfrm>
                <a:off x="929" y="2602"/>
                <a:ext cx="60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6" name="Oval 237"/>
              <p:cNvSpPr>
                <a:spLocks noChangeAspect="1" noChangeArrowheads="1"/>
              </p:cNvSpPr>
              <p:nvPr/>
            </p:nvSpPr>
            <p:spPr bwMode="auto">
              <a:xfrm>
                <a:off x="985" y="2688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7" name="Oval 238"/>
              <p:cNvSpPr>
                <a:spLocks noChangeAspect="1" noChangeArrowheads="1"/>
              </p:cNvSpPr>
              <p:nvPr/>
            </p:nvSpPr>
            <p:spPr bwMode="auto">
              <a:xfrm>
                <a:off x="1297" y="257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8" name="Oval 239"/>
              <p:cNvSpPr>
                <a:spLocks noChangeAspect="1" noChangeArrowheads="1"/>
              </p:cNvSpPr>
              <p:nvPr/>
            </p:nvSpPr>
            <p:spPr bwMode="auto">
              <a:xfrm>
                <a:off x="1056" y="2647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59" name="Oval 240"/>
              <p:cNvSpPr>
                <a:spLocks noChangeAspect="1" noChangeArrowheads="1"/>
              </p:cNvSpPr>
              <p:nvPr/>
            </p:nvSpPr>
            <p:spPr bwMode="auto">
              <a:xfrm>
                <a:off x="1075" y="274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0" name="Oval 241"/>
              <p:cNvSpPr>
                <a:spLocks noChangeAspect="1" noChangeArrowheads="1"/>
              </p:cNvSpPr>
              <p:nvPr/>
            </p:nvSpPr>
            <p:spPr bwMode="auto">
              <a:xfrm>
                <a:off x="518" y="2688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1" name="Oval 242"/>
              <p:cNvSpPr>
                <a:spLocks noChangeAspect="1" noChangeArrowheads="1"/>
              </p:cNvSpPr>
              <p:nvPr/>
            </p:nvSpPr>
            <p:spPr bwMode="auto">
              <a:xfrm>
                <a:off x="929" y="2677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2" name="Oval 243"/>
              <p:cNvSpPr>
                <a:spLocks noChangeAspect="1" noChangeArrowheads="1"/>
              </p:cNvSpPr>
              <p:nvPr/>
            </p:nvSpPr>
            <p:spPr bwMode="auto">
              <a:xfrm>
                <a:off x="1397" y="2576"/>
                <a:ext cx="58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3" name="Oval 244"/>
              <p:cNvSpPr>
                <a:spLocks noChangeAspect="1" noChangeArrowheads="1"/>
              </p:cNvSpPr>
              <p:nvPr/>
            </p:nvSpPr>
            <p:spPr bwMode="auto">
              <a:xfrm>
                <a:off x="962" y="2647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4" name="Oval 245"/>
              <p:cNvSpPr>
                <a:spLocks noChangeAspect="1" noChangeArrowheads="1"/>
              </p:cNvSpPr>
              <p:nvPr/>
            </p:nvSpPr>
            <p:spPr bwMode="auto">
              <a:xfrm>
                <a:off x="1804" y="2420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5" name="Oval 246"/>
              <p:cNvSpPr>
                <a:spLocks noChangeAspect="1" noChangeArrowheads="1"/>
              </p:cNvSpPr>
              <p:nvPr/>
            </p:nvSpPr>
            <p:spPr bwMode="auto">
              <a:xfrm>
                <a:off x="919" y="2545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6" name="Oval 247"/>
              <p:cNvSpPr>
                <a:spLocks noChangeAspect="1" noChangeArrowheads="1"/>
              </p:cNvSpPr>
              <p:nvPr/>
            </p:nvSpPr>
            <p:spPr bwMode="auto">
              <a:xfrm>
                <a:off x="1387" y="273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7" name="Oval 248"/>
              <p:cNvSpPr>
                <a:spLocks noChangeAspect="1" noChangeArrowheads="1"/>
              </p:cNvSpPr>
              <p:nvPr/>
            </p:nvSpPr>
            <p:spPr bwMode="auto">
              <a:xfrm>
                <a:off x="1276" y="2621"/>
                <a:ext cx="57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8" name="Oval 249"/>
              <p:cNvSpPr>
                <a:spLocks noChangeAspect="1" noChangeArrowheads="1"/>
              </p:cNvSpPr>
              <p:nvPr/>
            </p:nvSpPr>
            <p:spPr bwMode="auto">
              <a:xfrm>
                <a:off x="1027" y="2651"/>
                <a:ext cx="63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69" name="Oval 250"/>
              <p:cNvSpPr>
                <a:spLocks noChangeAspect="1" noChangeArrowheads="1"/>
              </p:cNvSpPr>
              <p:nvPr/>
            </p:nvSpPr>
            <p:spPr bwMode="auto">
              <a:xfrm>
                <a:off x="924" y="269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0" name="Oval 251"/>
              <p:cNvSpPr>
                <a:spLocks noChangeAspect="1" noChangeArrowheads="1"/>
              </p:cNvSpPr>
              <p:nvPr/>
            </p:nvSpPr>
            <p:spPr bwMode="auto">
              <a:xfrm>
                <a:off x="1103" y="263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1" name="Oval 252"/>
              <p:cNvSpPr>
                <a:spLocks noChangeAspect="1" noChangeArrowheads="1"/>
              </p:cNvSpPr>
              <p:nvPr/>
            </p:nvSpPr>
            <p:spPr bwMode="auto">
              <a:xfrm>
                <a:off x="1018" y="265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2" name="Oval 253"/>
              <p:cNvSpPr>
                <a:spLocks noChangeAspect="1" noChangeArrowheads="1"/>
              </p:cNvSpPr>
              <p:nvPr/>
            </p:nvSpPr>
            <p:spPr bwMode="auto">
              <a:xfrm>
                <a:off x="1557" y="267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3" name="Oval 254"/>
              <p:cNvSpPr>
                <a:spLocks noChangeAspect="1" noChangeArrowheads="1"/>
              </p:cNvSpPr>
              <p:nvPr/>
            </p:nvSpPr>
            <p:spPr bwMode="auto">
              <a:xfrm>
                <a:off x="990" y="2677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4" name="Oval 255"/>
              <p:cNvSpPr>
                <a:spLocks noChangeAspect="1" noChangeArrowheads="1"/>
              </p:cNvSpPr>
              <p:nvPr/>
            </p:nvSpPr>
            <p:spPr bwMode="auto">
              <a:xfrm>
                <a:off x="1061" y="267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5" name="Oval 256"/>
              <p:cNvSpPr>
                <a:spLocks noChangeAspect="1" noChangeArrowheads="1"/>
              </p:cNvSpPr>
              <p:nvPr/>
            </p:nvSpPr>
            <p:spPr bwMode="auto">
              <a:xfrm>
                <a:off x="1307" y="264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6" name="Oval 257"/>
              <p:cNvSpPr>
                <a:spLocks noChangeAspect="1" noChangeArrowheads="1"/>
              </p:cNvSpPr>
              <p:nvPr/>
            </p:nvSpPr>
            <p:spPr bwMode="auto">
              <a:xfrm>
                <a:off x="1276" y="2585"/>
                <a:ext cx="57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7" name="Oval 258"/>
              <p:cNvSpPr>
                <a:spLocks noChangeAspect="1" noChangeArrowheads="1"/>
              </p:cNvSpPr>
              <p:nvPr/>
            </p:nvSpPr>
            <p:spPr bwMode="auto">
              <a:xfrm>
                <a:off x="1259" y="2576"/>
                <a:ext cx="61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8" name="Oval 259"/>
              <p:cNvSpPr>
                <a:spLocks noChangeAspect="1" noChangeArrowheads="1"/>
              </p:cNvSpPr>
              <p:nvPr/>
            </p:nvSpPr>
            <p:spPr bwMode="auto">
              <a:xfrm>
                <a:off x="1400" y="2688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79" name="Oval 260"/>
              <p:cNvSpPr>
                <a:spLocks noChangeAspect="1" noChangeArrowheads="1"/>
              </p:cNvSpPr>
              <p:nvPr/>
            </p:nvSpPr>
            <p:spPr bwMode="auto">
              <a:xfrm>
                <a:off x="1198" y="2621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0" name="Oval 261"/>
              <p:cNvSpPr>
                <a:spLocks noChangeAspect="1" noChangeArrowheads="1"/>
              </p:cNvSpPr>
              <p:nvPr/>
            </p:nvSpPr>
            <p:spPr bwMode="auto">
              <a:xfrm>
                <a:off x="1282" y="2627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1" name="Oval 262"/>
              <p:cNvSpPr>
                <a:spLocks noChangeAspect="1" noChangeArrowheads="1"/>
              </p:cNvSpPr>
              <p:nvPr/>
            </p:nvSpPr>
            <p:spPr bwMode="auto">
              <a:xfrm>
                <a:off x="1789" y="263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2" name="Oval 263"/>
              <p:cNvSpPr>
                <a:spLocks noChangeAspect="1" noChangeArrowheads="1"/>
              </p:cNvSpPr>
              <p:nvPr/>
            </p:nvSpPr>
            <p:spPr bwMode="auto">
              <a:xfrm>
                <a:off x="1103" y="263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3" name="Oval 264"/>
              <p:cNvSpPr>
                <a:spLocks noChangeAspect="1" noChangeArrowheads="1"/>
              </p:cNvSpPr>
              <p:nvPr/>
            </p:nvSpPr>
            <p:spPr bwMode="auto">
              <a:xfrm>
                <a:off x="1397" y="2556"/>
                <a:ext cx="58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4" name="Oval 265"/>
              <p:cNvSpPr>
                <a:spLocks noChangeAspect="1" noChangeArrowheads="1"/>
              </p:cNvSpPr>
              <p:nvPr/>
            </p:nvSpPr>
            <p:spPr bwMode="auto">
              <a:xfrm>
                <a:off x="1448" y="2627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5" name="Oval 266"/>
              <p:cNvSpPr>
                <a:spLocks noChangeAspect="1" noChangeArrowheads="1"/>
              </p:cNvSpPr>
              <p:nvPr/>
            </p:nvSpPr>
            <p:spPr bwMode="auto">
              <a:xfrm>
                <a:off x="891" y="2742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6" name="Oval 267"/>
              <p:cNvSpPr>
                <a:spLocks noChangeAspect="1" noChangeArrowheads="1"/>
              </p:cNvSpPr>
              <p:nvPr/>
            </p:nvSpPr>
            <p:spPr bwMode="auto">
              <a:xfrm>
                <a:off x="994" y="266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7" name="Oval 268"/>
              <p:cNvSpPr>
                <a:spLocks noChangeAspect="1" noChangeArrowheads="1"/>
              </p:cNvSpPr>
              <p:nvPr/>
            </p:nvSpPr>
            <p:spPr bwMode="auto">
              <a:xfrm>
                <a:off x="812" y="2722"/>
                <a:ext cx="57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8" name="Oval 269"/>
              <p:cNvSpPr>
                <a:spLocks noChangeAspect="1" noChangeArrowheads="1"/>
              </p:cNvSpPr>
              <p:nvPr/>
            </p:nvSpPr>
            <p:spPr bwMode="auto">
              <a:xfrm>
                <a:off x="1136" y="265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89" name="Oval 270"/>
              <p:cNvSpPr>
                <a:spLocks noChangeAspect="1" noChangeArrowheads="1"/>
              </p:cNvSpPr>
              <p:nvPr/>
            </p:nvSpPr>
            <p:spPr bwMode="auto">
              <a:xfrm>
                <a:off x="1835" y="2535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0" name="Oval 271"/>
              <p:cNvSpPr>
                <a:spLocks noChangeAspect="1" noChangeArrowheads="1"/>
              </p:cNvSpPr>
              <p:nvPr/>
            </p:nvSpPr>
            <p:spPr bwMode="auto">
              <a:xfrm>
                <a:off x="1231" y="2500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1" name="Oval 272"/>
              <p:cNvSpPr>
                <a:spLocks noChangeAspect="1" noChangeArrowheads="1"/>
              </p:cNvSpPr>
              <p:nvPr/>
            </p:nvSpPr>
            <p:spPr bwMode="auto">
              <a:xfrm>
                <a:off x="2227" y="2556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2" name="Oval 273"/>
              <p:cNvSpPr>
                <a:spLocks noChangeAspect="1" noChangeArrowheads="1"/>
              </p:cNvSpPr>
              <p:nvPr/>
            </p:nvSpPr>
            <p:spPr bwMode="auto">
              <a:xfrm>
                <a:off x="1098" y="2611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3" name="Oval 274"/>
              <p:cNvSpPr>
                <a:spLocks noChangeAspect="1" noChangeArrowheads="1"/>
              </p:cNvSpPr>
              <p:nvPr/>
            </p:nvSpPr>
            <p:spPr bwMode="auto">
              <a:xfrm>
                <a:off x="1173" y="2597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4" name="Oval 275"/>
              <p:cNvSpPr>
                <a:spLocks noChangeAspect="1" noChangeArrowheads="1"/>
              </p:cNvSpPr>
              <p:nvPr/>
            </p:nvSpPr>
            <p:spPr bwMode="auto">
              <a:xfrm>
                <a:off x="966" y="2688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5" name="Oval 276"/>
              <p:cNvSpPr>
                <a:spLocks noChangeAspect="1" noChangeArrowheads="1"/>
              </p:cNvSpPr>
              <p:nvPr/>
            </p:nvSpPr>
            <p:spPr bwMode="auto">
              <a:xfrm>
                <a:off x="1235" y="261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6" name="Oval 277"/>
              <p:cNvSpPr>
                <a:spLocks noChangeAspect="1" noChangeArrowheads="1"/>
              </p:cNvSpPr>
              <p:nvPr/>
            </p:nvSpPr>
            <p:spPr bwMode="auto">
              <a:xfrm>
                <a:off x="840" y="2751"/>
                <a:ext cx="57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7" name="Oval 278"/>
              <p:cNvSpPr>
                <a:spLocks noChangeAspect="1" noChangeArrowheads="1"/>
              </p:cNvSpPr>
              <p:nvPr/>
            </p:nvSpPr>
            <p:spPr bwMode="auto">
              <a:xfrm>
                <a:off x="1448" y="2591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8" name="Oval 279"/>
              <p:cNvSpPr>
                <a:spLocks noChangeAspect="1" noChangeArrowheads="1"/>
              </p:cNvSpPr>
              <p:nvPr/>
            </p:nvSpPr>
            <p:spPr bwMode="auto">
              <a:xfrm>
                <a:off x="1434" y="2450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799" name="Oval 280"/>
              <p:cNvSpPr>
                <a:spLocks noChangeAspect="1" noChangeArrowheads="1"/>
              </p:cNvSpPr>
              <p:nvPr/>
            </p:nvSpPr>
            <p:spPr bwMode="auto">
              <a:xfrm>
                <a:off x="1335" y="265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0" name="Oval 281"/>
              <p:cNvSpPr>
                <a:spLocks noChangeAspect="1" noChangeArrowheads="1"/>
              </p:cNvSpPr>
              <p:nvPr/>
            </p:nvSpPr>
            <p:spPr bwMode="auto">
              <a:xfrm>
                <a:off x="966" y="270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1" name="Oval 282"/>
              <p:cNvSpPr>
                <a:spLocks noChangeAspect="1" noChangeArrowheads="1"/>
              </p:cNvSpPr>
              <p:nvPr/>
            </p:nvSpPr>
            <p:spPr bwMode="auto">
              <a:xfrm>
                <a:off x="1221" y="275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2" name="Oval 283"/>
              <p:cNvSpPr>
                <a:spLocks noChangeAspect="1" noChangeArrowheads="1"/>
              </p:cNvSpPr>
              <p:nvPr/>
            </p:nvSpPr>
            <p:spPr bwMode="auto">
              <a:xfrm>
                <a:off x="1000" y="2671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3" name="Oval 284"/>
              <p:cNvSpPr>
                <a:spLocks noChangeAspect="1" noChangeArrowheads="1"/>
              </p:cNvSpPr>
              <p:nvPr/>
            </p:nvSpPr>
            <p:spPr bwMode="auto">
              <a:xfrm>
                <a:off x="1198" y="2565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4" name="Oval 285"/>
              <p:cNvSpPr>
                <a:spLocks noChangeAspect="1" noChangeArrowheads="1"/>
              </p:cNvSpPr>
              <p:nvPr/>
            </p:nvSpPr>
            <p:spPr bwMode="auto">
              <a:xfrm>
                <a:off x="2067" y="2565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5" name="Oval 286"/>
              <p:cNvSpPr>
                <a:spLocks noChangeAspect="1" noChangeArrowheads="1"/>
              </p:cNvSpPr>
              <p:nvPr/>
            </p:nvSpPr>
            <p:spPr bwMode="auto">
              <a:xfrm>
                <a:off x="1128" y="2692"/>
                <a:ext cx="57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6" name="Oval 287"/>
              <p:cNvSpPr>
                <a:spLocks noChangeAspect="1" noChangeArrowheads="1"/>
              </p:cNvSpPr>
              <p:nvPr/>
            </p:nvSpPr>
            <p:spPr bwMode="auto">
              <a:xfrm>
                <a:off x="875" y="2742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7" name="Oval 288"/>
              <p:cNvSpPr>
                <a:spLocks noChangeAspect="1" noChangeArrowheads="1"/>
              </p:cNvSpPr>
              <p:nvPr/>
            </p:nvSpPr>
            <p:spPr bwMode="auto">
              <a:xfrm>
                <a:off x="763" y="2779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8" name="Oval 289"/>
              <p:cNvSpPr>
                <a:spLocks noChangeAspect="1" noChangeArrowheads="1"/>
              </p:cNvSpPr>
              <p:nvPr/>
            </p:nvSpPr>
            <p:spPr bwMode="auto">
              <a:xfrm>
                <a:off x="800" y="270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09" name="Oval 290"/>
              <p:cNvSpPr>
                <a:spLocks noChangeAspect="1" noChangeArrowheads="1"/>
              </p:cNvSpPr>
              <p:nvPr/>
            </p:nvSpPr>
            <p:spPr bwMode="auto">
              <a:xfrm>
                <a:off x="972" y="265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0" name="Oval 291"/>
              <p:cNvSpPr>
                <a:spLocks noChangeAspect="1" noChangeArrowheads="1"/>
              </p:cNvSpPr>
              <p:nvPr/>
            </p:nvSpPr>
            <p:spPr bwMode="auto">
              <a:xfrm>
                <a:off x="1051" y="261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1" name="Oval 292"/>
              <p:cNvSpPr>
                <a:spLocks noChangeAspect="1" noChangeArrowheads="1"/>
              </p:cNvSpPr>
              <p:nvPr/>
            </p:nvSpPr>
            <p:spPr bwMode="auto">
              <a:xfrm>
                <a:off x="1132" y="258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2" name="Oval 293"/>
              <p:cNvSpPr>
                <a:spLocks noChangeAspect="1" noChangeArrowheads="1"/>
              </p:cNvSpPr>
              <p:nvPr/>
            </p:nvSpPr>
            <p:spPr bwMode="auto">
              <a:xfrm>
                <a:off x="952" y="2702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3" name="Oval 294"/>
              <p:cNvSpPr>
                <a:spLocks noChangeAspect="1" noChangeArrowheads="1"/>
              </p:cNvSpPr>
              <p:nvPr/>
            </p:nvSpPr>
            <p:spPr bwMode="auto">
              <a:xfrm>
                <a:off x="812" y="2692"/>
                <a:ext cx="57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4" name="Oval 295"/>
              <p:cNvSpPr>
                <a:spLocks noChangeAspect="1" noChangeArrowheads="1"/>
              </p:cNvSpPr>
              <p:nvPr/>
            </p:nvSpPr>
            <p:spPr bwMode="auto">
              <a:xfrm>
                <a:off x="1340" y="2521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5" name="Oval 296"/>
              <p:cNvSpPr>
                <a:spLocks noChangeAspect="1" noChangeArrowheads="1"/>
              </p:cNvSpPr>
              <p:nvPr/>
            </p:nvSpPr>
            <p:spPr bwMode="auto">
              <a:xfrm>
                <a:off x="966" y="267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6" name="Oval 297"/>
              <p:cNvSpPr>
                <a:spLocks noChangeAspect="1" noChangeArrowheads="1"/>
              </p:cNvSpPr>
              <p:nvPr/>
            </p:nvSpPr>
            <p:spPr bwMode="auto">
              <a:xfrm>
                <a:off x="1009" y="2641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7" name="Oval 298"/>
              <p:cNvSpPr>
                <a:spLocks noChangeAspect="1" noChangeArrowheads="1"/>
              </p:cNvSpPr>
              <p:nvPr/>
            </p:nvSpPr>
            <p:spPr bwMode="auto">
              <a:xfrm>
                <a:off x="1868" y="2505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8" name="Oval 299"/>
              <p:cNvSpPr>
                <a:spLocks noChangeAspect="1" noChangeArrowheads="1"/>
              </p:cNvSpPr>
              <p:nvPr/>
            </p:nvSpPr>
            <p:spPr bwMode="auto">
              <a:xfrm>
                <a:off x="1189" y="262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19" name="Oval 300"/>
              <p:cNvSpPr>
                <a:spLocks noChangeAspect="1" noChangeArrowheads="1"/>
              </p:cNvSpPr>
              <p:nvPr/>
            </p:nvSpPr>
            <p:spPr bwMode="auto">
              <a:xfrm>
                <a:off x="791" y="2712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0" name="Oval 301"/>
              <p:cNvSpPr>
                <a:spLocks noChangeAspect="1" noChangeArrowheads="1"/>
              </p:cNvSpPr>
              <p:nvPr/>
            </p:nvSpPr>
            <p:spPr bwMode="auto">
              <a:xfrm>
                <a:off x="896" y="273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1" name="Oval 302"/>
              <p:cNvSpPr>
                <a:spLocks noChangeAspect="1" noChangeArrowheads="1"/>
              </p:cNvSpPr>
              <p:nvPr/>
            </p:nvSpPr>
            <p:spPr bwMode="auto">
              <a:xfrm>
                <a:off x="1685" y="2632"/>
                <a:ext cx="58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2" name="Oval 303"/>
              <p:cNvSpPr>
                <a:spLocks noChangeAspect="1" noChangeArrowheads="1"/>
              </p:cNvSpPr>
              <p:nvPr/>
            </p:nvSpPr>
            <p:spPr bwMode="auto">
              <a:xfrm>
                <a:off x="1051" y="262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3" name="Oval 304"/>
              <p:cNvSpPr>
                <a:spLocks noChangeAspect="1" noChangeArrowheads="1"/>
              </p:cNvSpPr>
              <p:nvPr/>
            </p:nvSpPr>
            <p:spPr bwMode="auto">
              <a:xfrm>
                <a:off x="1245" y="2632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4" name="Oval 305"/>
              <p:cNvSpPr>
                <a:spLocks noChangeAspect="1" noChangeArrowheads="1"/>
              </p:cNvSpPr>
              <p:nvPr/>
            </p:nvSpPr>
            <p:spPr bwMode="auto">
              <a:xfrm>
                <a:off x="1567" y="2515"/>
                <a:ext cx="61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5" name="Oval 306"/>
              <p:cNvSpPr>
                <a:spLocks noChangeAspect="1" noChangeArrowheads="1"/>
              </p:cNvSpPr>
              <p:nvPr/>
            </p:nvSpPr>
            <p:spPr bwMode="auto">
              <a:xfrm>
                <a:off x="1089" y="263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6" name="Oval 307"/>
              <p:cNvSpPr>
                <a:spLocks noChangeAspect="1" noChangeArrowheads="1"/>
              </p:cNvSpPr>
              <p:nvPr/>
            </p:nvSpPr>
            <p:spPr bwMode="auto">
              <a:xfrm>
                <a:off x="814" y="2718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7" name="Oval 308"/>
              <p:cNvSpPr>
                <a:spLocks noChangeAspect="1" noChangeArrowheads="1"/>
              </p:cNvSpPr>
              <p:nvPr/>
            </p:nvSpPr>
            <p:spPr bwMode="auto">
              <a:xfrm>
                <a:off x="1364" y="260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8" name="Oval 309"/>
              <p:cNvSpPr>
                <a:spLocks noChangeAspect="1" noChangeArrowheads="1"/>
              </p:cNvSpPr>
              <p:nvPr/>
            </p:nvSpPr>
            <p:spPr bwMode="auto">
              <a:xfrm>
                <a:off x="1189" y="265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29" name="Oval 310"/>
              <p:cNvSpPr>
                <a:spLocks noChangeAspect="1" noChangeArrowheads="1"/>
              </p:cNvSpPr>
              <p:nvPr/>
            </p:nvSpPr>
            <p:spPr bwMode="auto">
              <a:xfrm>
                <a:off x="1276" y="2632"/>
                <a:ext cx="57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0" name="Oval 311"/>
              <p:cNvSpPr>
                <a:spLocks noChangeAspect="1" noChangeArrowheads="1"/>
              </p:cNvSpPr>
              <p:nvPr/>
            </p:nvSpPr>
            <p:spPr bwMode="auto">
              <a:xfrm>
                <a:off x="1193" y="259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1" name="Oval 312"/>
              <p:cNvSpPr>
                <a:spLocks noChangeAspect="1" noChangeArrowheads="1"/>
              </p:cNvSpPr>
              <p:nvPr/>
            </p:nvSpPr>
            <p:spPr bwMode="auto">
              <a:xfrm>
                <a:off x="1235" y="2666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2" name="Oval 313"/>
              <p:cNvSpPr>
                <a:spLocks noChangeAspect="1" noChangeArrowheads="1"/>
              </p:cNvSpPr>
              <p:nvPr/>
            </p:nvSpPr>
            <p:spPr bwMode="auto">
              <a:xfrm>
                <a:off x="1855" y="2591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3" name="Oval 314"/>
              <p:cNvSpPr>
                <a:spLocks noChangeAspect="1" noChangeArrowheads="1"/>
              </p:cNvSpPr>
              <p:nvPr/>
            </p:nvSpPr>
            <p:spPr bwMode="auto">
              <a:xfrm>
                <a:off x="1203" y="260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4" name="Oval 315"/>
              <p:cNvSpPr>
                <a:spLocks noChangeAspect="1" noChangeArrowheads="1"/>
              </p:cNvSpPr>
              <p:nvPr/>
            </p:nvSpPr>
            <p:spPr bwMode="auto">
              <a:xfrm>
                <a:off x="947" y="271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5" name="Oval 316"/>
              <p:cNvSpPr>
                <a:spLocks noChangeAspect="1" noChangeArrowheads="1"/>
              </p:cNvSpPr>
              <p:nvPr/>
            </p:nvSpPr>
            <p:spPr bwMode="auto">
              <a:xfrm>
                <a:off x="735" y="266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6" name="Oval 317"/>
              <p:cNvSpPr>
                <a:spLocks noChangeAspect="1" noChangeArrowheads="1"/>
              </p:cNvSpPr>
              <p:nvPr/>
            </p:nvSpPr>
            <p:spPr bwMode="auto">
              <a:xfrm>
                <a:off x="985" y="269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7" name="Oval 318"/>
              <p:cNvSpPr>
                <a:spLocks noChangeAspect="1" noChangeArrowheads="1"/>
              </p:cNvSpPr>
              <p:nvPr/>
            </p:nvSpPr>
            <p:spPr bwMode="auto">
              <a:xfrm>
                <a:off x="937" y="2732"/>
                <a:ext cx="63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8" name="Oval 319"/>
              <p:cNvSpPr>
                <a:spLocks noChangeAspect="1" noChangeArrowheads="1"/>
              </p:cNvSpPr>
              <p:nvPr/>
            </p:nvSpPr>
            <p:spPr bwMode="auto">
              <a:xfrm>
                <a:off x="1472" y="2697"/>
                <a:ext cx="57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39" name="Oval 320"/>
              <p:cNvSpPr>
                <a:spLocks noChangeAspect="1" noChangeArrowheads="1"/>
              </p:cNvSpPr>
              <p:nvPr/>
            </p:nvSpPr>
            <p:spPr bwMode="auto">
              <a:xfrm>
                <a:off x="1184" y="2647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0" name="Oval 321"/>
              <p:cNvSpPr>
                <a:spLocks noChangeAspect="1" noChangeArrowheads="1"/>
              </p:cNvSpPr>
              <p:nvPr/>
            </p:nvSpPr>
            <p:spPr bwMode="auto">
              <a:xfrm>
                <a:off x="1004" y="2666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1" name="Oval 322"/>
              <p:cNvSpPr>
                <a:spLocks noChangeAspect="1" noChangeArrowheads="1"/>
              </p:cNvSpPr>
              <p:nvPr/>
            </p:nvSpPr>
            <p:spPr bwMode="auto">
              <a:xfrm>
                <a:off x="1164" y="262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2" name="Oval 323"/>
              <p:cNvSpPr>
                <a:spLocks noChangeAspect="1" noChangeArrowheads="1"/>
              </p:cNvSpPr>
              <p:nvPr/>
            </p:nvSpPr>
            <p:spPr bwMode="auto">
              <a:xfrm>
                <a:off x="1292" y="2535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3" name="Oval 324"/>
              <p:cNvSpPr>
                <a:spLocks noChangeAspect="1" noChangeArrowheads="1"/>
              </p:cNvSpPr>
              <p:nvPr/>
            </p:nvSpPr>
            <p:spPr bwMode="auto">
              <a:xfrm>
                <a:off x="834" y="274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4" name="Oval 325"/>
              <p:cNvSpPr>
                <a:spLocks noChangeAspect="1" noChangeArrowheads="1"/>
              </p:cNvSpPr>
              <p:nvPr/>
            </p:nvSpPr>
            <p:spPr bwMode="auto">
              <a:xfrm>
                <a:off x="1213" y="2737"/>
                <a:ext cx="58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5" name="Oval 326"/>
              <p:cNvSpPr>
                <a:spLocks noChangeAspect="1" noChangeArrowheads="1"/>
              </p:cNvSpPr>
              <p:nvPr/>
            </p:nvSpPr>
            <p:spPr bwMode="auto">
              <a:xfrm>
                <a:off x="1416" y="2585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6" name="Oval 327"/>
              <p:cNvSpPr>
                <a:spLocks noChangeAspect="1" noChangeArrowheads="1"/>
              </p:cNvSpPr>
              <p:nvPr/>
            </p:nvSpPr>
            <p:spPr bwMode="auto">
              <a:xfrm>
                <a:off x="848" y="270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7" name="Oval 328"/>
              <p:cNvSpPr>
                <a:spLocks noChangeAspect="1" noChangeArrowheads="1"/>
              </p:cNvSpPr>
              <p:nvPr/>
            </p:nvSpPr>
            <p:spPr bwMode="auto">
              <a:xfrm>
                <a:off x="2063" y="2511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8" name="Oval 329"/>
              <p:cNvSpPr>
                <a:spLocks noChangeAspect="1" noChangeArrowheads="1"/>
              </p:cNvSpPr>
              <p:nvPr/>
            </p:nvSpPr>
            <p:spPr bwMode="auto">
              <a:xfrm>
                <a:off x="1141" y="259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49" name="Oval 330"/>
              <p:cNvSpPr>
                <a:spLocks noChangeAspect="1" noChangeArrowheads="1"/>
              </p:cNvSpPr>
              <p:nvPr/>
            </p:nvSpPr>
            <p:spPr bwMode="auto">
              <a:xfrm>
                <a:off x="1066" y="270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0" name="Oval 331"/>
              <p:cNvSpPr>
                <a:spLocks noChangeAspect="1" noChangeArrowheads="1"/>
              </p:cNvSpPr>
              <p:nvPr/>
            </p:nvSpPr>
            <p:spPr bwMode="auto">
              <a:xfrm>
                <a:off x="1320" y="260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1" name="Oval 332"/>
              <p:cNvSpPr>
                <a:spLocks noChangeAspect="1" noChangeArrowheads="1"/>
              </p:cNvSpPr>
              <p:nvPr/>
            </p:nvSpPr>
            <p:spPr bwMode="auto">
              <a:xfrm>
                <a:off x="1647" y="2576"/>
                <a:ext cx="60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2" name="Oval 333"/>
              <p:cNvSpPr>
                <a:spLocks noChangeAspect="1" noChangeArrowheads="1"/>
              </p:cNvSpPr>
              <p:nvPr/>
            </p:nvSpPr>
            <p:spPr bwMode="auto">
              <a:xfrm>
                <a:off x="1510" y="259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3" name="Oval 334"/>
              <p:cNvSpPr>
                <a:spLocks noChangeAspect="1" noChangeArrowheads="1"/>
              </p:cNvSpPr>
              <p:nvPr/>
            </p:nvSpPr>
            <p:spPr bwMode="auto">
              <a:xfrm>
                <a:off x="1429" y="2611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4" name="Oval 335"/>
              <p:cNvSpPr>
                <a:spLocks noChangeAspect="1" noChangeArrowheads="1"/>
              </p:cNvSpPr>
              <p:nvPr/>
            </p:nvSpPr>
            <p:spPr bwMode="auto">
              <a:xfrm>
                <a:off x="2143" y="2399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5" name="Oval 336"/>
              <p:cNvSpPr>
                <a:spLocks noChangeAspect="1" noChangeArrowheads="1"/>
              </p:cNvSpPr>
              <p:nvPr/>
            </p:nvSpPr>
            <p:spPr bwMode="auto">
              <a:xfrm>
                <a:off x="1860" y="2591"/>
                <a:ext cx="58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6" name="Oval 337"/>
              <p:cNvSpPr>
                <a:spLocks noChangeAspect="1" noChangeArrowheads="1"/>
              </p:cNvSpPr>
              <p:nvPr/>
            </p:nvSpPr>
            <p:spPr bwMode="auto">
              <a:xfrm>
                <a:off x="1056" y="2671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7" name="Oval 338"/>
              <p:cNvSpPr>
                <a:spLocks noChangeAspect="1" noChangeArrowheads="1"/>
              </p:cNvSpPr>
              <p:nvPr/>
            </p:nvSpPr>
            <p:spPr bwMode="auto">
              <a:xfrm>
                <a:off x="1382" y="2551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8" name="Oval 339"/>
              <p:cNvSpPr>
                <a:spLocks noChangeAspect="1" noChangeArrowheads="1"/>
              </p:cNvSpPr>
              <p:nvPr/>
            </p:nvSpPr>
            <p:spPr bwMode="auto">
              <a:xfrm>
                <a:off x="1160" y="264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59" name="Oval 340"/>
              <p:cNvSpPr>
                <a:spLocks noChangeAspect="1" noChangeArrowheads="1"/>
              </p:cNvSpPr>
              <p:nvPr/>
            </p:nvSpPr>
            <p:spPr bwMode="auto">
              <a:xfrm>
                <a:off x="1297" y="2666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0" name="Oval 341"/>
              <p:cNvSpPr>
                <a:spLocks noChangeAspect="1" noChangeArrowheads="1"/>
              </p:cNvSpPr>
              <p:nvPr/>
            </p:nvSpPr>
            <p:spPr bwMode="auto">
              <a:xfrm>
                <a:off x="1132" y="264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1" name="Oval 342"/>
              <p:cNvSpPr>
                <a:spLocks noChangeAspect="1" noChangeArrowheads="1"/>
              </p:cNvSpPr>
              <p:nvPr/>
            </p:nvSpPr>
            <p:spPr bwMode="auto">
              <a:xfrm>
                <a:off x="868" y="2707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2" name="Oval 343"/>
              <p:cNvSpPr>
                <a:spLocks noChangeAspect="1" noChangeArrowheads="1"/>
              </p:cNvSpPr>
              <p:nvPr/>
            </p:nvSpPr>
            <p:spPr bwMode="auto">
              <a:xfrm>
                <a:off x="814" y="2732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3" name="Oval 344"/>
              <p:cNvSpPr>
                <a:spLocks noChangeAspect="1" noChangeArrowheads="1"/>
              </p:cNvSpPr>
              <p:nvPr/>
            </p:nvSpPr>
            <p:spPr bwMode="auto">
              <a:xfrm>
                <a:off x="1032" y="265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4" name="Oval 345"/>
              <p:cNvSpPr>
                <a:spLocks noChangeAspect="1" noChangeArrowheads="1"/>
              </p:cNvSpPr>
              <p:nvPr/>
            </p:nvSpPr>
            <p:spPr bwMode="auto">
              <a:xfrm>
                <a:off x="1506" y="2582"/>
                <a:ext cx="58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5" name="Oval 346"/>
              <p:cNvSpPr>
                <a:spLocks noChangeAspect="1" noChangeArrowheads="1"/>
              </p:cNvSpPr>
              <p:nvPr/>
            </p:nvSpPr>
            <p:spPr bwMode="auto">
              <a:xfrm>
                <a:off x="806" y="2712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6" name="Oval 347"/>
              <p:cNvSpPr>
                <a:spLocks noChangeAspect="1" noChangeArrowheads="1"/>
              </p:cNvSpPr>
              <p:nvPr/>
            </p:nvSpPr>
            <p:spPr bwMode="auto">
              <a:xfrm>
                <a:off x="1557" y="257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7" name="Oval 348"/>
              <p:cNvSpPr>
                <a:spLocks noChangeAspect="1" noChangeArrowheads="1"/>
              </p:cNvSpPr>
              <p:nvPr/>
            </p:nvSpPr>
            <p:spPr bwMode="auto">
              <a:xfrm>
                <a:off x="825" y="2732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8" name="Oval 349"/>
              <p:cNvSpPr>
                <a:spLocks noChangeAspect="1" noChangeArrowheads="1"/>
              </p:cNvSpPr>
              <p:nvPr/>
            </p:nvSpPr>
            <p:spPr bwMode="auto">
              <a:xfrm>
                <a:off x="1439" y="260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69" name="Oval 350"/>
              <p:cNvSpPr>
                <a:spLocks noChangeAspect="1" noChangeArrowheads="1"/>
              </p:cNvSpPr>
              <p:nvPr/>
            </p:nvSpPr>
            <p:spPr bwMode="auto">
              <a:xfrm>
                <a:off x="1000" y="2657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0" name="Oval 351"/>
              <p:cNvSpPr>
                <a:spLocks noChangeAspect="1" noChangeArrowheads="1"/>
              </p:cNvSpPr>
              <p:nvPr/>
            </p:nvSpPr>
            <p:spPr bwMode="auto">
              <a:xfrm>
                <a:off x="1400" y="2535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1" name="Oval 352"/>
              <p:cNvSpPr>
                <a:spLocks noChangeAspect="1" noChangeArrowheads="1"/>
              </p:cNvSpPr>
              <p:nvPr/>
            </p:nvSpPr>
            <p:spPr bwMode="auto">
              <a:xfrm>
                <a:off x="905" y="2677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2" name="Oval 353"/>
              <p:cNvSpPr>
                <a:spLocks noChangeAspect="1" noChangeArrowheads="1"/>
              </p:cNvSpPr>
              <p:nvPr/>
            </p:nvSpPr>
            <p:spPr bwMode="auto">
              <a:xfrm>
                <a:off x="1013" y="2651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3" name="Oval 354"/>
              <p:cNvSpPr>
                <a:spLocks noChangeAspect="1" noChangeArrowheads="1"/>
              </p:cNvSpPr>
              <p:nvPr/>
            </p:nvSpPr>
            <p:spPr bwMode="auto">
              <a:xfrm>
                <a:off x="1071" y="2682"/>
                <a:ext cx="60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4" name="Oval 355"/>
              <p:cNvSpPr>
                <a:spLocks noChangeAspect="1" noChangeArrowheads="1"/>
              </p:cNvSpPr>
              <p:nvPr/>
            </p:nvSpPr>
            <p:spPr bwMode="auto">
              <a:xfrm>
                <a:off x="1397" y="2621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5" name="Oval 356"/>
              <p:cNvSpPr>
                <a:spLocks noChangeAspect="1" noChangeArrowheads="1"/>
              </p:cNvSpPr>
              <p:nvPr/>
            </p:nvSpPr>
            <p:spPr bwMode="auto">
              <a:xfrm>
                <a:off x="1250" y="2597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6" name="Oval 357"/>
              <p:cNvSpPr>
                <a:spLocks noChangeAspect="1" noChangeArrowheads="1"/>
              </p:cNvSpPr>
              <p:nvPr/>
            </p:nvSpPr>
            <p:spPr bwMode="auto">
              <a:xfrm>
                <a:off x="1523" y="2576"/>
                <a:ext cx="62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7" name="Oval 358"/>
              <p:cNvSpPr>
                <a:spLocks noChangeAspect="1" noChangeArrowheads="1"/>
              </p:cNvSpPr>
              <p:nvPr/>
            </p:nvSpPr>
            <p:spPr bwMode="auto">
              <a:xfrm>
                <a:off x="1178" y="260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8" name="Oval 359"/>
              <p:cNvSpPr>
                <a:spLocks noChangeAspect="1" noChangeArrowheads="1"/>
              </p:cNvSpPr>
              <p:nvPr/>
            </p:nvSpPr>
            <p:spPr bwMode="auto">
              <a:xfrm>
                <a:off x="1340" y="2647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79" name="Oval 360"/>
              <p:cNvSpPr>
                <a:spLocks noChangeAspect="1" noChangeArrowheads="1"/>
              </p:cNvSpPr>
              <p:nvPr/>
            </p:nvSpPr>
            <p:spPr bwMode="auto">
              <a:xfrm>
                <a:off x="1476" y="2647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0" name="Oval 361"/>
              <p:cNvSpPr>
                <a:spLocks noChangeAspect="1" noChangeArrowheads="1"/>
              </p:cNvSpPr>
              <p:nvPr/>
            </p:nvSpPr>
            <p:spPr bwMode="auto">
              <a:xfrm>
                <a:off x="1000" y="2692"/>
                <a:ext cx="62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1" name="Oval 362"/>
              <p:cNvSpPr>
                <a:spLocks noChangeAspect="1" noChangeArrowheads="1"/>
              </p:cNvSpPr>
              <p:nvPr/>
            </p:nvSpPr>
            <p:spPr bwMode="auto">
              <a:xfrm>
                <a:off x="2440" y="2375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2" name="Oval 363"/>
              <p:cNvSpPr>
                <a:spLocks noChangeAspect="1" noChangeArrowheads="1"/>
              </p:cNvSpPr>
              <p:nvPr/>
            </p:nvSpPr>
            <p:spPr bwMode="auto">
              <a:xfrm>
                <a:off x="1571" y="2545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3" name="Oval 364"/>
              <p:cNvSpPr>
                <a:spLocks noChangeAspect="1" noChangeArrowheads="1"/>
              </p:cNvSpPr>
              <p:nvPr/>
            </p:nvSpPr>
            <p:spPr bwMode="auto">
              <a:xfrm>
                <a:off x="2374" y="2309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4" name="Oval 365"/>
              <p:cNvSpPr>
                <a:spLocks noChangeAspect="1" noChangeArrowheads="1"/>
              </p:cNvSpPr>
              <p:nvPr/>
            </p:nvSpPr>
            <p:spPr bwMode="auto">
              <a:xfrm>
                <a:off x="1132" y="270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5" name="Oval 366"/>
              <p:cNvSpPr>
                <a:spLocks noChangeAspect="1" noChangeArrowheads="1"/>
              </p:cNvSpPr>
              <p:nvPr/>
            </p:nvSpPr>
            <p:spPr bwMode="auto">
              <a:xfrm>
                <a:off x="2030" y="2420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6" name="Oval 367"/>
              <p:cNvSpPr>
                <a:spLocks noChangeAspect="1" noChangeArrowheads="1"/>
              </p:cNvSpPr>
              <p:nvPr/>
            </p:nvSpPr>
            <p:spPr bwMode="auto">
              <a:xfrm>
                <a:off x="1250" y="2556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7" name="Oval 368"/>
              <p:cNvSpPr>
                <a:spLocks noChangeAspect="1" noChangeArrowheads="1"/>
              </p:cNvSpPr>
              <p:nvPr/>
            </p:nvSpPr>
            <p:spPr bwMode="auto">
              <a:xfrm>
                <a:off x="1359" y="2560"/>
                <a:ext cx="60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8" name="Oval 369"/>
              <p:cNvSpPr>
                <a:spLocks noChangeAspect="1" noChangeArrowheads="1"/>
              </p:cNvSpPr>
              <p:nvPr/>
            </p:nvSpPr>
            <p:spPr bwMode="auto">
              <a:xfrm>
                <a:off x="2161" y="2475"/>
                <a:ext cx="62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89" name="Oval 370"/>
              <p:cNvSpPr>
                <a:spLocks noChangeAspect="1" noChangeArrowheads="1"/>
              </p:cNvSpPr>
              <p:nvPr/>
            </p:nvSpPr>
            <p:spPr bwMode="auto">
              <a:xfrm>
                <a:off x="1289" y="2666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0" name="Oval 371"/>
              <p:cNvSpPr>
                <a:spLocks noChangeAspect="1" noChangeArrowheads="1"/>
              </p:cNvSpPr>
              <p:nvPr/>
            </p:nvSpPr>
            <p:spPr bwMode="auto">
              <a:xfrm>
                <a:off x="1335" y="265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1" name="Oval 372"/>
              <p:cNvSpPr>
                <a:spLocks noChangeAspect="1" noChangeArrowheads="1"/>
              </p:cNvSpPr>
              <p:nvPr/>
            </p:nvSpPr>
            <p:spPr bwMode="auto">
              <a:xfrm>
                <a:off x="1027" y="2662"/>
                <a:ext cx="63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2" name="Oval 373"/>
              <p:cNvSpPr>
                <a:spLocks noChangeAspect="1" noChangeArrowheads="1"/>
              </p:cNvSpPr>
              <p:nvPr/>
            </p:nvSpPr>
            <p:spPr bwMode="auto">
              <a:xfrm>
                <a:off x="1151" y="2682"/>
                <a:ext cx="60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3" name="Oval 374"/>
              <p:cNvSpPr>
                <a:spLocks noChangeAspect="1" noChangeArrowheads="1"/>
              </p:cNvSpPr>
              <p:nvPr/>
            </p:nvSpPr>
            <p:spPr bwMode="auto">
              <a:xfrm>
                <a:off x="1123" y="259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4" name="Oval 375"/>
              <p:cNvSpPr>
                <a:spLocks noChangeAspect="1" noChangeArrowheads="1"/>
              </p:cNvSpPr>
              <p:nvPr/>
            </p:nvSpPr>
            <p:spPr bwMode="auto">
              <a:xfrm>
                <a:off x="1547" y="2455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5" name="Oval 376"/>
              <p:cNvSpPr>
                <a:spLocks noChangeAspect="1" noChangeArrowheads="1"/>
              </p:cNvSpPr>
              <p:nvPr/>
            </p:nvSpPr>
            <p:spPr bwMode="auto">
              <a:xfrm>
                <a:off x="1141" y="257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6" name="Oval 377"/>
              <p:cNvSpPr>
                <a:spLocks noChangeAspect="1" noChangeArrowheads="1"/>
              </p:cNvSpPr>
              <p:nvPr/>
            </p:nvSpPr>
            <p:spPr bwMode="auto">
              <a:xfrm>
                <a:off x="1935" y="2466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7" name="Oval 378"/>
              <p:cNvSpPr>
                <a:spLocks noChangeAspect="1" noChangeArrowheads="1"/>
              </p:cNvSpPr>
              <p:nvPr/>
            </p:nvSpPr>
            <p:spPr bwMode="auto">
              <a:xfrm>
                <a:off x="1968" y="2461"/>
                <a:ext cx="60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8" name="Oval 379"/>
              <p:cNvSpPr>
                <a:spLocks noChangeAspect="1" noChangeArrowheads="1"/>
              </p:cNvSpPr>
              <p:nvPr/>
            </p:nvSpPr>
            <p:spPr bwMode="auto">
              <a:xfrm>
                <a:off x="2370" y="2466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899" name="Oval 380"/>
              <p:cNvSpPr>
                <a:spLocks noChangeAspect="1" noChangeArrowheads="1"/>
              </p:cNvSpPr>
              <p:nvPr/>
            </p:nvSpPr>
            <p:spPr bwMode="auto">
              <a:xfrm>
                <a:off x="1038" y="260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0" name="Oval 381"/>
              <p:cNvSpPr>
                <a:spLocks noChangeAspect="1" noChangeArrowheads="1"/>
              </p:cNvSpPr>
              <p:nvPr/>
            </p:nvSpPr>
            <p:spPr bwMode="auto">
              <a:xfrm>
                <a:off x="1832" y="2607"/>
                <a:ext cx="58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1" name="Oval 382"/>
              <p:cNvSpPr>
                <a:spLocks noChangeAspect="1" noChangeArrowheads="1"/>
              </p:cNvSpPr>
              <p:nvPr/>
            </p:nvSpPr>
            <p:spPr bwMode="auto">
              <a:xfrm>
                <a:off x="2010" y="251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2" name="Oval 383"/>
              <p:cNvSpPr>
                <a:spLocks noChangeAspect="1" noChangeArrowheads="1"/>
              </p:cNvSpPr>
              <p:nvPr/>
            </p:nvSpPr>
            <p:spPr bwMode="auto">
              <a:xfrm>
                <a:off x="1061" y="264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3" name="Oval 384"/>
              <p:cNvSpPr>
                <a:spLocks noChangeAspect="1" noChangeArrowheads="1"/>
              </p:cNvSpPr>
              <p:nvPr/>
            </p:nvSpPr>
            <p:spPr bwMode="auto">
              <a:xfrm>
                <a:off x="1964" y="2430"/>
                <a:ext cx="62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4" name="Oval 385"/>
              <p:cNvSpPr>
                <a:spLocks noChangeAspect="1" noChangeArrowheads="1"/>
              </p:cNvSpPr>
              <p:nvPr/>
            </p:nvSpPr>
            <p:spPr bwMode="auto">
              <a:xfrm>
                <a:off x="1132" y="2666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5" name="Oval 386"/>
              <p:cNvSpPr>
                <a:spLocks noChangeAspect="1" noChangeArrowheads="1"/>
              </p:cNvSpPr>
              <p:nvPr/>
            </p:nvSpPr>
            <p:spPr bwMode="auto">
              <a:xfrm>
                <a:off x="1514" y="2496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6" name="Oval 387"/>
              <p:cNvSpPr>
                <a:spLocks noChangeAspect="1" noChangeArrowheads="1"/>
              </p:cNvSpPr>
              <p:nvPr/>
            </p:nvSpPr>
            <p:spPr bwMode="auto">
              <a:xfrm>
                <a:off x="834" y="271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7" name="Oval 388"/>
              <p:cNvSpPr>
                <a:spLocks noChangeAspect="1" noChangeArrowheads="1"/>
              </p:cNvSpPr>
              <p:nvPr/>
            </p:nvSpPr>
            <p:spPr bwMode="auto">
              <a:xfrm>
                <a:off x="1429" y="2521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8" name="Oval 389"/>
              <p:cNvSpPr>
                <a:spLocks noChangeAspect="1" noChangeArrowheads="1"/>
              </p:cNvSpPr>
              <p:nvPr/>
            </p:nvSpPr>
            <p:spPr bwMode="auto">
              <a:xfrm>
                <a:off x="1061" y="2657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09" name="Oval 390"/>
              <p:cNvSpPr>
                <a:spLocks noChangeAspect="1" noChangeArrowheads="1"/>
              </p:cNvSpPr>
              <p:nvPr/>
            </p:nvSpPr>
            <p:spPr bwMode="auto">
              <a:xfrm>
                <a:off x="2120" y="2455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0" name="Oval 391"/>
              <p:cNvSpPr>
                <a:spLocks noChangeAspect="1" noChangeArrowheads="1"/>
              </p:cNvSpPr>
              <p:nvPr/>
            </p:nvSpPr>
            <p:spPr bwMode="auto">
              <a:xfrm>
                <a:off x="2156" y="2369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1" name="Oval 392"/>
              <p:cNvSpPr>
                <a:spLocks noChangeAspect="1" noChangeArrowheads="1"/>
              </p:cNvSpPr>
              <p:nvPr/>
            </p:nvSpPr>
            <p:spPr bwMode="auto">
              <a:xfrm>
                <a:off x="1022" y="270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2" name="Oval 393"/>
              <p:cNvSpPr>
                <a:spLocks noChangeAspect="1" noChangeArrowheads="1"/>
              </p:cNvSpPr>
              <p:nvPr/>
            </p:nvSpPr>
            <p:spPr bwMode="auto">
              <a:xfrm>
                <a:off x="905" y="2712"/>
                <a:ext cx="60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3" name="Oval 394"/>
              <p:cNvSpPr>
                <a:spLocks noChangeAspect="1" noChangeArrowheads="1"/>
              </p:cNvSpPr>
              <p:nvPr/>
            </p:nvSpPr>
            <p:spPr bwMode="auto">
              <a:xfrm>
                <a:off x="1013" y="2688"/>
                <a:ext cx="62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4" name="Oval 395"/>
              <p:cNvSpPr>
                <a:spLocks noChangeAspect="1" noChangeArrowheads="1"/>
              </p:cNvSpPr>
              <p:nvPr/>
            </p:nvSpPr>
            <p:spPr bwMode="auto">
              <a:xfrm>
                <a:off x="1269" y="2496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5" name="Oval 396"/>
              <p:cNvSpPr>
                <a:spLocks noChangeAspect="1" noChangeArrowheads="1"/>
              </p:cNvSpPr>
              <p:nvPr/>
            </p:nvSpPr>
            <p:spPr bwMode="auto">
              <a:xfrm>
                <a:off x="1737" y="2572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6" name="Oval 397"/>
              <p:cNvSpPr>
                <a:spLocks noChangeAspect="1" noChangeArrowheads="1"/>
              </p:cNvSpPr>
              <p:nvPr/>
            </p:nvSpPr>
            <p:spPr bwMode="auto">
              <a:xfrm>
                <a:off x="958" y="2671"/>
                <a:ext cx="58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7" name="Oval 398"/>
              <p:cNvSpPr>
                <a:spLocks noChangeAspect="1" noChangeArrowheads="1"/>
              </p:cNvSpPr>
              <p:nvPr/>
            </p:nvSpPr>
            <p:spPr bwMode="auto">
              <a:xfrm>
                <a:off x="985" y="2671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8" name="Oval 399"/>
              <p:cNvSpPr>
                <a:spLocks noChangeAspect="1" noChangeArrowheads="1"/>
              </p:cNvSpPr>
              <p:nvPr/>
            </p:nvSpPr>
            <p:spPr bwMode="auto">
              <a:xfrm>
                <a:off x="1146" y="2647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19" name="Oval 400"/>
              <p:cNvSpPr>
                <a:spLocks noChangeAspect="1" noChangeArrowheads="1"/>
              </p:cNvSpPr>
              <p:nvPr/>
            </p:nvSpPr>
            <p:spPr bwMode="auto">
              <a:xfrm>
                <a:off x="932" y="2662"/>
                <a:ext cx="61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0" name="Oval 401"/>
              <p:cNvSpPr>
                <a:spLocks noChangeAspect="1" noChangeArrowheads="1"/>
              </p:cNvSpPr>
              <p:nvPr/>
            </p:nvSpPr>
            <p:spPr bwMode="auto">
              <a:xfrm>
                <a:off x="1301" y="2607"/>
                <a:ext cx="60" cy="5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1" name="Oval 402"/>
              <p:cNvSpPr>
                <a:spLocks noChangeAspect="1" noChangeArrowheads="1"/>
              </p:cNvSpPr>
              <p:nvPr/>
            </p:nvSpPr>
            <p:spPr bwMode="auto">
              <a:xfrm>
                <a:off x="1075" y="2585"/>
                <a:ext cx="61" cy="59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2" name="Oval 403"/>
              <p:cNvSpPr>
                <a:spLocks noChangeAspect="1" noChangeArrowheads="1"/>
              </p:cNvSpPr>
              <p:nvPr/>
            </p:nvSpPr>
            <p:spPr bwMode="auto">
              <a:xfrm>
                <a:off x="976" y="2692"/>
                <a:ext cx="61" cy="5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3" name="Oval 404"/>
              <p:cNvSpPr>
                <a:spLocks noChangeAspect="1" noChangeArrowheads="1"/>
              </p:cNvSpPr>
              <p:nvPr/>
            </p:nvSpPr>
            <p:spPr bwMode="auto">
              <a:xfrm>
                <a:off x="1429" y="234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4" name="Oval 405"/>
              <p:cNvSpPr>
                <a:spLocks noChangeAspect="1" noChangeArrowheads="1"/>
              </p:cNvSpPr>
              <p:nvPr/>
            </p:nvSpPr>
            <p:spPr bwMode="auto">
              <a:xfrm>
                <a:off x="1061" y="251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5" name="Oval 406"/>
              <p:cNvSpPr>
                <a:spLocks noChangeAspect="1" noChangeArrowheads="1"/>
              </p:cNvSpPr>
              <p:nvPr/>
            </p:nvSpPr>
            <p:spPr bwMode="auto">
              <a:xfrm>
                <a:off x="2120" y="1765"/>
                <a:ext cx="61" cy="57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6" name="Oval 407"/>
              <p:cNvSpPr>
                <a:spLocks noChangeAspect="1" noChangeArrowheads="1"/>
              </p:cNvSpPr>
              <p:nvPr/>
            </p:nvSpPr>
            <p:spPr bwMode="auto">
              <a:xfrm>
                <a:off x="2156" y="1724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7" name="Oval 408"/>
              <p:cNvSpPr>
                <a:spLocks noChangeAspect="1" noChangeArrowheads="1"/>
              </p:cNvSpPr>
              <p:nvPr/>
            </p:nvSpPr>
            <p:spPr bwMode="auto">
              <a:xfrm>
                <a:off x="1022" y="2460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8" name="Oval 409"/>
              <p:cNvSpPr>
                <a:spLocks noChangeAspect="1" noChangeArrowheads="1"/>
              </p:cNvSpPr>
              <p:nvPr/>
            </p:nvSpPr>
            <p:spPr bwMode="auto">
              <a:xfrm>
                <a:off x="905" y="2687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29" name="Oval 410"/>
              <p:cNvSpPr>
                <a:spLocks noChangeAspect="1" noChangeArrowheads="1"/>
              </p:cNvSpPr>
              <p:nvPr/>
            </p:nvSpPr>
            <p:spPr bwMode="auto">
              <a:xfrm>
                <a:off x="1013" y="2511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0" name="Oval 411"/>
              <p:cNvSpPr>
                <a:spLocks noChangeAspect="1" noChangeArrowheads="1"/>
              </p:cNvSpPr>
              <p:nvPr/>
            </p:nvSpPr>
            <p:spPr bwMode="auto">
              <a:xfrm>
                <a:off x="1269" y="2379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1" name="Oval 412"/>
              <p:cNvSpPr>
                <a:spLocks noChangeAspect="1" noChangeArrowheads="1"/>
              </p:cNvSpPr>
              <p:nvPr/>
            </p:nvSpPr>
            <p:spPr bwMode="auto">
              <a:xfrm>
                <a:off x="1737" y="1871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2" name="Oval 413"/>
              <p:cNvSpPr>
                <a:spLocks noChangeAspect="1" noChangeArrowheads="1"/>
              </p:cNvSpPr>
              <p:nvPr/>
            </p:nvSpPr>
            <p:spPr bwMode="auto">
              <a:xfrm>
                <a:off x="958" y="2560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3" name="Oval 414"/>
              <p:cNvSpPr>
                <a:spLocks noChangeAspect="1" noChangeArrowheads="1"/>
              </p:cNvSpPr>
              <p:nvPr/>
            </p:nvSpPr>
            <p:spPr bwMode="auto">
              <a:xfrm>
                <a:off x="985" y="2551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4" name="Oval 415"/>
              <p:cNvSpPr>
                <a:spLocks noChangeAspect="1" noChangeArrowheads="1"/>
              </p:cNvSpPr>
              <p:nvPr/>
            </p:nvSpPr>
            <p:spPr bwMode="auto">
              <a:xfrm>
                <a:off x="1146" y="2430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5" name="Oval 416"/>
              <p:cNvSpPr>
                <a:spLocks noChangeAspect="1" noChangeArrowheads="1"/>
              </p:cNvSpPr>
              <p:nvPr/>
            </p:nvSpPr>
            <p:spPr bwMode="auto">
              <a:xfrm>
                <a:off x="932" y="2647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6" name="Oval 417"/>
              <p:cNvSpPr>
                <a:spLocks noChangeAspect="1" noChangeArrowheads="1"/>
              </p:cNvSpPr>
              <p:nvPr/>
            </p:nvSpPr>
            <p:spPr bwMode="auto">
              <a:xfrm>
                <a:off x="1301" y="2314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7" name="Oval 418"/>
              <p:cNvSpPr>
                <a:spLocks noChangeAspect="1" noChangeArrowheads="1"/>
              </p:cNvSpPr>
              <p:nvPr/>
            </p:nvSpPr>
            <p:spPr bwMode="auto">
              <a:xfrm>
                <a:off x="1075" y="261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8" name="Oval 419"/>
              <p:cNvSpPr>
                <a:spLocks noChangeAspect="1" noChangeArrowheads="1"/>
              </p:cNvSpPr>
              <p:nvPr/>
            </p:nvSpPr>
            <p:spPr bwMode="auto">
              <a:xfrm>
                <a:off x="976" y="250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39" name="Oval 420"/>
              <p:cNvSpPr>
                <a:spLocks noChangeAspect="1" noChangeArrowheads="1"/>
              </p:cNvSpPr>
              <p:nvPr/>
            </p:nvSpPr>
            <p:spPr bwMode="auto">
              <a:xfrm>
                <a:off x="994" y="261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0" name="Oval 421"/>
              <p:cNvSpPr>
                <a:spLocks noChangeAspect="1" noChangeArrowheads="1"/>
              </p:cNvSpPr>
              <p:nvPr/>
            </p:nvSpPr>
            <p:spPr bwMode="auto">
              <a:xfrm>
                <a:off x="1765" y="2117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1" name="Oval 422"/>
              <p:cNvSpPr>
                <a:spLocks noChangeAspect="1" noChangeArrowheads="1"/>
              </p:cNvSpPr>
              <p:nvPr/>
            </p:nvSpPr>
            <p:spPr bwMode="auto">
              <a:xfrm>
                <a:off x="1647" y="2238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2" name="Oval 423"/>
              <p:cNvSpPr>
                <a:spLocks noChangeAspect="1" noChangeArrowheads="1"/>
              </p:cNvSpPr>
              <p:nvPr/>
            </p:nvSpPr>
            <p:spPr bwMode="auto">
              <a:xfrm>
                <a:off x="1289" y="228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3" name="Oval 424"/>
              <p:cNvSpPr>
                <a:spLocks noChangeAspect="1" noChangeArrowheads="1"/>
              </p:cNvSpPr>
              <p:nvPr/>
            </p:nvSpPr>
            <p:spPr bwMode="auto">
              <a:xfrm>
                <a:off x="1378" y="2289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4" name="Oval 425"/>
              <p:cNvSpPr>
                <a:spLocks noChangeAspect="1" noChangeArrowheads="1"/>
              </p:cNvSpPr>
              <p:nvPr/>
            </p:nvSpPr>
            <p:spPr bwMode="auto">
              <a:xfrm>
                <a:off x="875" y="2691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5" name="Oval 426"/>
              <p:cNvSpPr>
                <a:spLocks noChangeAspect="1" noChangeArrowheads="1"/>
              </p:cNvSpPr>
              <p:nvPr/>
            </p:nvSpPr>
            <p:spPr bwMode="auto">
              <a:xfrm>
                <a:off x="806" y="2718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6" name="Oval 427"/>
              <p:cNvSpPr>
                <a:spLocks noChangeAspect="1" noChangeArrowheads="1"/>
              </p:cNvSpPr>
              <p:nvPr/>
            </p:nvSpPr>
            <p:spPr bwMode="auto">
              <a:xfrm>
                <a:off x="1018" y="2471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7" name="Oval 428"/>
              <p:cNvSpPr>
                <a:spLocks noChangeAspect="1" noChangeArrowheads="1"/>
              </p:cNvSpPr>
              <p:nvPr/>
            </p:nvSpPr>
            <p:spPr bwMode="auto">
              <a:xfrm>
                <a:off x="1103" y="250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8" name="Oval 429"/>
              <p:cNvSpPr>
                <a:spLocks noChangeAspect="1" noChangeArrowheads="1"/>
              </p:cNvSpPr>
              <p:nvPr/>
            </p:nvSpPr>
            <p:spPr bwMode="auto">
              <a:xfrm>
                <a:off x="1269" y="2253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49" name="Oval 430"/>
              <p:cNvSpPr>
                <a:spLocks noChangeAspect="1" noChangeArrowheads="1"/>
              </p:cNvSpPr>
              <p:nvPr/>
            </p:nvSpPr>
            <p:spPr bwMode="auto">
              <a:xfrm>
                <a:off x="1330" y="2305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0" name="Oval 431"/>
              <p:cNvSpPr>
                <a:spLocks noChangeAspect="1" noChangeArrowheads="1"/>
              </p:cNvSpPr>
              <p:nvPr/>
            </p:nvSpPr>
            <p:spPr bwMode="auto">
              <a:xfrm>
                <a:off x="1330" y="2319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1" name="Oval 432"/>
              <p:cNvSpPr>
                <a:spLocks noChangeAspect="1" noChangeArrowheads="1"/>
              </p:cNvSpPr>
              <p:nvPr/>
            </p:nvSpPr>
            <p:spPr bwMode="auto">
              <a:xfrm>
                <a:off x="1916" y="1830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2" name="Oval 433"/>
              <p:cNvSpPr>
                <a:spLocks noChangeAspect="1" noChangeArrowheads="1"/>
              </p:cNvSpPr>
              <p:nvPr/>
            </p:nvSpPr>
            <p:spPr bwMode="auto">
              <a:xfrm>
                <a:off x="1661" y="2052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3" name="Oval 434"/>
              <p:cNvSpPr>
                <a:spLocks noChangeAspect="1" noChangeArrowheads="1"/>
              </p:cNvSpPr>
              <p:nvPr/>
            </p:nvSpPr>
            <p:spPr bwMode="auto">
              <a:xfrm>
                <a:off x="1954" y="1779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4" name="Oval 435"/>
              <p:cNvSpPr>
                <a:spLocks noChangeAspect="1" noChangeArrowheads="1"/>
              </p:cNvSpPr>
              <p:nvPr/>
            </p:nvSpPr>
            <p:spPr bwMode="auto">
              <a:xfrm>
                <a:off x="812" y="2701"/>
                <a:ext cx="57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5" name="Oval 436"/>
              <p:cNvSpPr>
                <a:spLocks noChangeAspect="1" noChangeArrowheads="1"/>
              </p:cNvSpPr>
              <p:nvPr/>
            </p:nvSpPr>
            <p:spPr bwMode="auto">
              <a:xfrm>
                <a:off x="1547" y="2189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6" name="Oval 437"/>
              <p:cNvSpPr>
                <a:spLocks noChangeAspect="1" noChangeArrowheads="1"/>
              </p:cNvSpPr>
              <p:nvPr/>
            </p:nvSpPr>
            <p:spPr bwMode="auto">
              <a:xfrm>
                <a:off x="1301" y="2305"/>
                <a:ext cx="60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7" name="Oval 438"/>
              <p:cNvSpPr>
                <a:spLocks noChangeAspect="1" noChangeArrowheads="1"/>
              </p:cNvSpPr>
              <p:nvPr/>
            </p:nvSpPr>
            <p:spPr bwMode="auto">
              <a:xfrm>
                <a:off x="1000" y="2213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8" name="Oval 439"/>
              <p:cNvSpPr>
                <a:spLocks noChangeAspect="1" noChangeArrowheads="1"/>
              </p:cNvSpPr>
              <p:nvPr/>
            </p:nvSpPr>
            <p:spPr bwMode="auto">
              <a:xfrm>
                <a:off x="1094" y="2565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59" name="Oval 440"/>
              <p:cNvSpPr>
                <a:spLocks noChangeAspect="1" noChangeArrowheads="1"/>
              </p:cNvSpPr>
              <p:nvPr/>
            </p:nvSpPr>
            <p:spPr bwMode="auto">
              <a:xfrm>
                <a:off x="972" y="2585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0" name="Oval 441"/>
              <p:cNvSpPr>
                <a:spLocks noChangeAspect="1" noChangeArrowheads="1"/>
              </p:cNvSpPr>
              <p:nvPr/>
            </p:nvSpPr>
            <p:spPr bwMode="auto">
              <a:xfrm>
                <a:off x="1009" y="2601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1" name="Oval 442"/>
              <p:cNvSpPr>
                <a:spLocks noChangeAspect="1" noChangeArrowheads="1"/>
              </p:cNvSpPr>
              <p:nvPr/>
            </p:nvSpPr>
            <p:spPr bwMode="auto">
              <a:xfrm>
                <a:off x="1320" y="222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2" name="Oval 443"/>
              <p:cNvSpPr>
                <a:spLocks noChangeAspect="1" noChangeArrowheads="1"/>
              </p:cNvSpPr>
              <p:nvPr/>
            </p:nvSpPr>
            <p:spPr bwMode="auto">
              <a:xfrm>
                <a:off x="1184" y="2687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3" name="Oval 444"/>
              <p:cNvSpPr>
                <a:spLocks noChangeAspect="1" noChangeArrowheads="1"/>
              </p:cNvSpPr>
              <p:nvPr/>
            </p:nvSpPr>
            <p:spPr bwMode="auto">
              <a:xfrm>
                <a:off x="1325" y="2203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4" name="Oval 445"/>
              <p:cNvSpPr>
                <a:spLocks noChangeAspect="1" noChangeArrowheads="1"/>
              </p:cNvSpPr>
              <p:nvPr/>
            </p:nvSpPr>
            <p:spPr bwMode="auto">
              <a:xfrm>
                <a:off x="1094" y="2677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5" name="Oval 446"/>
              <p:cNvSpPr>
                <a:spLocks noChangeAspect="1" noChangeArrowheads="1"/>
              </p:cNvSpPr>
              <p:nvPr/>
            </p:nvSpPr>
            <p:spPr bwMode="auto">
              <a:xfrm>
                <a:off x="2058" y="1815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6" name="Oval 447"/>
              <p:cNvSpPr>
                <a:spLocks noChangeAspect="1" noChangeArrowheads="1"/>
              </p:cNvSpPr>
              <p:nvPr/>
            </p:nvSpPr>
            <p:spPr bwMode="auto">
              <a:xfrm>
                <a:off x="905" y="262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7" name="Oval 448"/>
              <p:cNvSpPr>
                <a:spLocks noChangeAspect="1" noChangeArrowheads="1"/>
              </p:cNvSpPr>
              <p:nvPr/>
            </p:nvSpPr>
            <p:spPr bwMode="auto">
              <a:xfrm>
                <a:off x="840" y="2687"/>
                <a:ext cx="57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8" name="Oval 449"/>
              <p:cNvSpPr>
                <a:spLocks noChangeAspect="1" noChangeArrowheads="1"/>
              </p:cNvSpPr>
              <p:nvPr/>
            </p:nvSpPr>
            <p:spPr bwMode="auto">
              <a:xfrm>
                <a:off x="1392" y="2309"/>
                <a:ext cx="60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69" name="Oval 450"/>
              <p:cNvSpPr>
                <a:spLocks noChangeAspect="1" noChangeArrowheads="1"/>
              </p:cNvSpPr>
              <p:nvPr/>
            </p:nvSpPr>
            <p:spPr bwMode="auto">
              <a:xfrm>
                <a:off x="1855" y="1992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0" name="Oval 451"/>
              <p:cNvSpPr>
                <a:spLocks noChangeAspect="1" noChangeArrowheads="1"/>
              </p:cNvSpPr>
              <p:nvPr/>
            </p:nvSpPr>
            <p:spPr bwMode="auto">
              <a:xfrm>
                <a:off x="1137" y="245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1" name="Oval 452"/>
              <p:cNvSpPr>
                <a:spLocks noChangeAspect="1" noChangeArrowheads="1"/>
              </p:cNvSpPr>
              <p:nvPr/>
            </p:nvSpPr>
            <p:spPr bwMode="auto">
              <a:xfrm>
                <a:off x="1547" y="2122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2" name="Oval 453"/>
              <p:cNvSpPr>
                <a:spLocks noChangeAspect="1" noChangeArrowheads="1"/>
              </p:cNvSpPr>
              <p:nvPr/>
            </p:nvSpPr>
            <p:spPr bwMode="auto">
              <a:xfrm>
                <a:off x="857" y="2585"/>
                <a:ext cx="62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3" name="Oval 454"/>
              <p:cNvSpPr>
                <a:spLocks noChangeAspect="1" noChangeArrowheads="1"/>
              </p:cNvSpPr>
              <p:nvPr/>
            </p:nvSpPr>
            <p:spPr bwMode="auto">
              <a:xfrm>
                <a:off x="872" y="2627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4" name="Oval 455"/>
              <p:cNvSpPr>
                <a:spLocks noChangeAspect="1" noChangeArrowheads="1"/>
              </p:cNvSpPr>
              <p:nvPr/>
            </p:nvSpPr>
            <p:spPr bwMode="auto">
              <a:xfrm>
                <a:off x="1529" y="2228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5" name="Oval 456"/>
              <p:cNvSpPr>
                <a:spLocks noChangeAspect="1" noChangeArrowheads="1"/>
              </p:cNvSpPr>
              <p:nvPr/>
            </p:nvSpPr>
            <p:spPr bwMode="auto">
              <a:xfrm>
                <a:off x="1032" y="2500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6" name="Oval 457"/>
              <p:cNvSpPr>
                <a:spLocks noChangeAspect="1" noChangeArrowheads="1"/>
              </p:cNvSpPr>
              <p:nvPr/>
            </p:nvSpPr>
            <p:spPr bwMode="auto">
              <a:xfrm>
                <a:off x="1009" y="2617"/>
                <a:ext cx="58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7" name="Oval 458"/>
              <p:cNvSpPr>
                <a:spLocks noChangeAspect="1" noChangeArrowheads="1"/>
              </p:cNvSpPr>
              <p:nvPr/>
            </p:nvSpPr>
            <p:spPr bwMode="auto">
              <a:xfrm>
                <a:off x="1529" y="2244"/>
                <a:ext cx="61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8" name="Oval 459"/>
              <p:cNvSpPr>
                <a:spLocks noChangeAspect="1" noChangeArrowheads="1"/>
              </p:cNvSpPr>
              <p:nvPr/>
            </p:nvSpPr>
            <p:spPr bwMode="auto">
              <a:xfrm>
                <a:off x="2014" y="1776"/>
                <a:ext cx="62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79" name="Oval 460"/>
              <p:cNvSpPr>
                <a:spLocks noChangeAspect="1" noChangeArrowheads="1"/>
              </p:cNvSpPr>
              <p:nvPr/>
            </p:nvSpPr>
            <p:spPr bwMode="auto">
              <a:xfrm>
                <a:off x="706" y="2691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0" name="Oval 461"/>
              <p:cNvSpPr>
                <a:spLocks noChangeAspect="1" noChangeArrowheads="1"/>
              </p:cNvSpPr>
              <p:nvPr/>
            </p:nvSpPr>
            <p:spPr bwMode="auto">
              <a:xfrm>
                <a:off x="1397" y="2122"/>
                <a:ext cx="58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1" name="Oval 462"/>
              <p:cNvSpPr>
                <a:spLocks noChangeAspect="1" noChangeArrowheads="1"/>
              </p:cNvSpPr>
              <p:nvPr/>
            </p:nvSpPr>
            <p:spPr bwMode="auto">
              <a:xfrm>
                <a:off x="1027" y="2526"/>
                <a:ext cx="63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2" name="Oval 463"/>
              <p:cNvSpPr>
                <a:spLocks noChangeAspect="1" noChangeArrowheads="1"/>
              </p:cNvSpPr>
              <p:nvPr/>
            </p:nvSpPr>
            <p:spPr bwMode="auto">
              <a:xfrm>
                <a:off x="966" y="2504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3" name="Oval 464"/>
              <p:cNvSpPr>
                <a:spLocks noChangeAspect="1" noChangeArrowheads="1"/>
              </p:cNvSpPr>
              <p:nvPr/>
            </p:nvSpPr>
            <p:spPr bwMode="auto">
              <a:xfrm>
                <a:off x="1350" y="2299"/>
                <a:ext cx="61" cy="56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4" name="Oval 465"/>
              <p:cNvSpPr>
                <a:spLocks noChangeAspect="1" noChangeArrowheads="1"/>
              </p:cNvSpPr>
              <p:nvPr/>
            </p:nvSpPr>
            <p:spPr bwMode="auto">
              <a:xfrm>
                <a:off x="830" y="2696"/>
                <a:ext cx="60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5" name="Oval 466"/>
              <p:cNvSpPr>
                <a:spLocks noChangeAspect="1" noChangeArrowheads="1"/>
              </p:cNvSpPr>
              <p:nvPr/>
            </p:nvSpPr>
            <p:spPr bwMode="auto">
              <a:xfrm>
                <a:off x="1523" y="2178"/>
                <a:ext cx="62" cy="58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6" name="Oval 467"/>
              <p:cNvSpPr>
                <a:spLocks noChangeAspect="1" noChangeArrowheads="1"/>
              </p:cNvSpPr>
              <p:nvPr/>
            </p:nvSpPr>
            <p:spPr bwMode="auto">
              <a:xfrm>
                <a:off x="1128" y="2500"/>
                <a:ext cx="57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7" name="Line 468"/>
              <p:cNvSpPr>
                <a:spLocks noChangeShapeType="1"/>
              </p:cNvSpPr>
              <p:nvPr/>
            </p:nvSpPr>
            <p:spPr bwMode="auto">
              <a:xfrm>
                <a:off x="444" y="2802"/>
                <a:ext cx="236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8" name="Line 469"/>
              <p:cNvSpPr>
                <a:spLocks noChangeShapeType="1"/>
              </p:cNvSpPr>
              <p:nvPr/>
            </p:nvSpPr>
            <p:spPr bwMode="auto">
              <a:xfrm>
                <a:off x="444" y="2802"/>
                <a:ext cx="2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89" name="Rectangle 470"/>
              <p:cNvSpPr>
                <a:spLocks noChangeArrowheads="1"/>
              </p:cNvSpPr>
              <p:nvPr/>
            </p:nvSpPr>
            <p:spPr bwMode="auto">
              <a:xfrm>
                <a:off x="389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0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0" name="Line 471"/>
              <p:cNvSpPr>
                <a:spLocks noChangeShapeType="1"/>
              </p:cNvSpPr>
              <p:nvPr/>
            </p:nvSpPr>
            <p:spPr bwMode="auto">
              <a:xfrm>
                <a:off x="917" y="2802"/>
                <a:ext cx="1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1" name="Rectangle 472"/>
              <p:cNvSpPr>
                <a:spLocks noChangeArrowheads="1"/>
              </p:cNvSpPr>
              <p:nvPr/>
            </p:nvSpPr>
            <p:spPr bwMode="auto">
              <a:xfrm>
                <a:off x="880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1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2" name="Line 473"/>
              <p:cNvSpPr>
                <a:spLocks noChangeShapeType="1"/>
              </p:cNvSpPr>
              <p:nvPr/>
            </p:nvSpPr>
            <p:spPr bwMode="auto">
              <a:xfrm>
                <a:off x="1390" y="2802"/>
                <a:ext cx="1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3" name="Rectangle 474"/>
              <p:cNvSpPr>
                <a:spLocks noChangeArrowheads="1"/>
              </p:cNvSpPr>
              <p:nvPr/>
            </p:nvSpPr>
            <p:spPr bwMode="auto">
              <a:xfrm>
                <a:off x="1353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2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4" name="Line 475"/>
              <p:cNvSpPr>
                <a:spLocks noChangeShapeType="1"/>
              </p:cNvSpPr>
              <p:nvPr/>
            </p:nvSpPr>
            <p:spPr bwMode="auto">
              <a:xfrm>
                <a:off x="1862" y="2802"/>
                <a:ext cx="1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5" name="Rectangle 476"/>
              <p:cNvSpPr>
                <a:spLocks noChangeArrowheads="1"/>
              </p:cNvSpPr>
              <p:nvPr/>
            </p:nvSpPr>
            <p:spPr bwMode="auto">
              <a:xfrm>
                <a:off x="1824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3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6" name="Line 477"/>
              <p:cNvSpPr>
                <a:spLocks noChangeShapeType="1"/>
              </p:cNvSpPr>
              <p:nvPr/>
            </p:nvSpPr>
            <p:spPr bwMode="auto">
              <a:xfrm>
                <a:off x="2333" y="2802"/>
                <a:ext cx="2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7" name="Rectangle 478"/>
              <p:cNvSpPr>
                <a:spLocks noChangeArrowheads="1"/>
              </p:cNvSpPr>
              <p:nvPr/>
            </p:nvSpPr>
            <p:spPr bwMode="auto">
              <a:xfrm>
                <a:off x="2295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4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8" name="Rectangle 480"/>
              <p:cNvSpPr>
                <a:spLocks noChangeArrowheads="1"/>
              </p:cNvSpPr>
              <p:nvPr/>
            </p:nvSpPr>
            <p:spPr bwMode="auto">
              <a:xfrm>
                <a:off x="2745" y="285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5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999" name="Line 481"/>
              <p:cNvSpPr>
                <a:spLocks noChangeShapeType="1"/>
              </p:cNvSpPr>
              <p:nvPr/>
            </p:nvSpPr>
            <p:spPr bwMode="auto">
              <a:xfrm flipV="1">
                <a:off x="444" y="1291"/>
                <a:ext cx="2" cy="151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0" name="Line 482"/>
              <p:cNvSpPr>
                <a:spLocks noChangeShapeType="1"/>
              </p:cNvSpPr>
              <p:nvPr/>
            </p:nvSpPr>
            <p:spPr bwMode="auto">
              <a:xfrm flipH="1">
                <a:off x="400" y="2802"/>
                <a:ext cx="4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1" name="Rectangle 483"/>
              <p:cNvSpPr>
                <a:spLocks noChangeArrowheads="1"/>
              </p:cNvSpPr>
              <p:nvPr/>
            </p:nvSpPr>
            <p:spPr bwMode="auto">
              <a:xfrm>
                <a:off x="276" y="2738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0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2" name="Line 484"/>
              <p:cNvSpPr>
                <a:spLocks noChangeShapeType="1"/>
              </p:cNvSpPr>
              <p:nvPr/>
            </p:nvSpPr>
            <p:spPr bwMode="auto">
              <a:xfrm flipH="1">
                <a:off x="400" y="2299"/>
                <a:ext cx="44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3" name="Rectangle 485"/>
              <p:cNvSpPr>
                <a:spLocks noChangeArrowheads="1"/>
              </p:cNvSpPr>
              <p:nvPr/>
            </p:nvSpPr>
            <p:spPr bwMode="auto">
              <a:xfrm>
                <a:off x="276" y="2234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1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4" name="Line 486"/>
              <p:cNvSpPr>
                <a:spLocks noChangeShapeType="1"/>
              </p:cNvSpPr>
              <p:nvPr/>
            </p:nvSpPr>
            <p:spPr bwMode="auto">
              <a:xfrm flipH="1">
                <a:off x="400" y="1795"/>
                <a:ext cx="44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5" name="Rectangle 487"/>
              <p:cNvSpPr>
                <a:spLocks noChangeArrowheads="1"/>
              </p:cNvSpPr>
              <p:nvPr/>
            </p:nvSpPr>
            <p:spPr bwMode="auto">
              <a:xfrm>
                <a:off x="276" y="1732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2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6" name="Line 488"/>
              <p:cNvSpPr>
                <a:spLocks noChangeShapeType="1"/>
              </p:cNvSpPr>
              <p:nvPr/>
            </p:nvSpPr>
            <p:spPr bwMode="auto">
              <a:xfrm flipH="1">
                <a:off x="400" y="1291"/>
                <a:ext cx="4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7" name="Rectangle 489"/>
              <p:cNvSpPr>
                <a:spLocks noChangeArrowheads="1"/>
              </p:cNvSpPr>
              <p:nvPr/>
            </p:nvSpPr>
            <p:spPr bwMode="auto">
              <a:xfrm>
                <a:off x="276" y="1227"/>
                <a:ext cx="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3</a:t>
                </a:r>
                <a:endParaRPr kumimoji="0" lang="fi-FI" alt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8" name="Rectangle 490"/>
              <p:cNvSpPr>
                <a:spLocks noChangeArrowheads="1"/>
              </p:cNvSpPr>
              <p:nvPr/>
            </p:nvSpPr>
            <p:spPr bwMode="auto">
              <a:xfrm>
                <a:off x="712" y="1227"/>
                <a:ext cx="64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VLDL</a:t>
                </a:r>
                <a:r>
                  <a:rPr kumimoji="0" lang="fi-FI" altLang="sv-SE" sz="16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1</a:t>
                </a:r>
                <a:r>
                  <a:rPr kumimoji="0" lang="fi-FI" altLang="sv-SE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 TG</a:t>
                </a:r>
                <a:endParaRPr kumimoji="0" lang="fi-FI" altLang="sv-S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09" name="Oval 491"/>
              <p:cNvSpPr>
                <a:spLocks noChangeAspect="1" noChangeArrowheads="1"/>
              </p:cNvSpPr>
              <p:nvPr/>
            </p:nvSpPr>
            <p:spPr bwMode="auto">
              <a:xfrm>
                <a:off x="559" y="1259"/>
                <a:ext cx="61" cy="59"/>
              </a:xfrm>
              <a:prstGeom prst="ellipse">
                <a:avLst/>
              </a:prstGeom>
              <a:solidFill>
                <a:srgbClr val="009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10" name="Rectangle 492"/>
              <p:cNvSpPr>
                <a:spLocks noChangeArrowheads="1"/>
              </p:cNvSpPr>
              <p:nvPr/>
            </p:nvSpPr>
            <p:spPr bwMode="auto">
              <a:xfrm>
                <a:off x="712" y="1372"/>
                <a:ext cx="64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VLDL</a:t>
                </a:r>
                <a:r>
                  <a:rPr kumimoji="0" lang="fi-FI" altLang="sv-SE" sz="16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2</a:t>
                </a:r>
                <a:r>
                  <a:rPr kumimoji="0" lang="fi-FI" altLang="sv-SE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 TG</a:t>
                </a:r>
                <a:endParaRPr kumimoji="0" lang="fi-FI" altLang="sv-S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11" name="Oval 493"/>
              <p:cNvSpPr>
                <a:spLocks noChangeAspect="1" noChangeArrowheads="1"/>
              </p:cNvSpPr>
              <p:nvPr/>
            </p:nvSpPr>
            <p:spPr bwMode="auto">
              <a:xfrm>
                <a:off x="559" y="1405"/>
                <a:ext cx="61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i-FI" alt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12" name="Rectangle 494"/>
              <p:cNvSpPr>
                <a:spLocks noChangeArrowheads="1"/>
              </p:cNvSpPr>
              <p:nvPr/>
            </p:nvSpPr>
            <p:spPr bwMode="auto">
              <a:xfrm>
                <a:off x="1129" y="3016"/>
                <a:ext cx="128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Total TG (mmol/l)</a:t>
                </a:r>
                <a:endParaRPr kumimoji="0" lang="fi-FI" altLang="sv-S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13" name="Rectangle 495"/>
              <p:cNvSpPr>
                <a:spLocks noChangeArrowheads="1"/>
              </p:cNvSpPr>
              <p:nvPr/>
            </p:nvSpPr>
            <p:spPr bwMode="auto">
              <a:xfrm rot="16200000">
                <a:off x="-497" y="1945"/>
                <a:ext cx="136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marL="0" marR="0" lvl="0" indent="0" algn="l" defTabSz="91430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altLang="sv-S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VLDL</a:t>
                </a:r>
                <a:r>
                  <a:rPr kumimoji="0" lang="fi-FI" altLang="sv-SE" sz="14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1</a:t>
                </a:r>
                <a:r>
                  <a:rPr kumimoji="0" lang="fi-FI" altLang="sv-S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/VLDL</a:t>
                </a:r>
                <a:r>
                  <a:rPr kumimoji="0" lang="fi-FI" altLang="sv-SE" sz="14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2</a:t>
                </a:r>
                <a:r>
                  <a:rPr kumimoji="0" lang="fi-FI" altLang="sv-SE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anose="020B0600070205080204" pitchFamily="34" charset="-128"/>
                    <a:cs typeface="Arial" charset="0"/>
                  </a:rPr>
                  <a:t> TG (mmol/l)</a:t>
                </a:r>
                <a:endParaRPr kumimoji="0" lang="fi-FI" altLang="sv-SE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  <p:sp>
            <p:nvSpPr>
              <p:cNvPr id="1014" name="Line 477"/>
              <p:cNvSpPr>
                <a:spLocks noChangeShapeType="1"/>
              </p:cNvSpPr>
              <p:nvPr/>
            </p:nvSpPr>
            <p:spPr bwMode="auto">
              <a:xfrm>
                <a:off x="2799" y="2806"/>
                <a:ext cx="2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30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5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06575"/>
            <a:ext cx="8229600" cy="1910457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AU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Concentrations provide only a static estimate of metabolism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AU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NO information about the </a:t>
            </a:r>
            <a:r>
              <a:rPr lang="en-AU" altLang="en-US" sz="28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en-AU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determine concentration </a:t>
            </a:r>
          </a:p>
        </p:txBody>
      </p:sp>
      <p:sp>
        <p:nvSpPr>
          <p:cNvPr id="134147" name="Rectangle 4"/>
          <p:cNvSpPr>
            <a:spLocks noChangeArrowheads="1"/>
          </p:cNvSpPr>
          <p:nvPr/>
        </p:nvSpPr>
        <p:spPr bwMode="auto">
          <a:xfrm>
            <a:off x="3042593" y="4005263"/>
            <a:ext cx="2826519" cy="1223962"/>
          </a:xfrm>
          <a:prstGeom prst="rect">
            <a:avLst/>
          </a:prstGeom>
          <a:solidFill>
            <a:srgbClr val="66CCFF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AU" altLang="en-US" b="1" dirty="0" smtClean="0">
                <a:solidFill>
                  <a:srgbClr val="000099"/>
                </a:solidFill>
                <a:cs typeface="Arial" panose="020B0604020202020204" pitchFamily="34" charset="0"/>
              </a:rPr>
              <a:t>Concentration</a:t>
            </a:r>
          </a:p>
        </p:txBody>
      </p:sp>
      <p:sp>
        <p:nvSpPr>
          <p:cNvPr id="134157" name="Line 6"/>
          <p:cNvSpPr>
            <a:spLocks noChangeShapeType="1"/>
          </p:cNvSpPr>
          <p:nvPr/>
        </p:nvSpPr>
        <p:spPr bwMode="auto">
          <a:xfrm>
            <a:off x="250825" y="4632325"/>
            <a:ext cx="2447925" cy="1588"/>
          </a:xfrm>
          <a:prstGeom prst="line">
            <a:avLst/>
          </a:prstGeom>
          <a:noFill/>
          <a:ln w="133350" cap="sq">
            <a:solidFill>
              <a:srgbClr val="00B0F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158" name="Text Box 7"/>
          <p:cNvSpPr txBox="1">
            <a:spLocks noChangeArrowheads="1"/>
          </p:cNvSpPr>
          <p:nvPr/>
        </p:nvSpPr>
        <p:spPr bwMode="auto">
          <a:xfrm>
            <a:off x="250825" y="4705350"/>
            <a:ext cx="21082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AU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Secretion</a:t>
            </a:r>
          </a:p>
        </p:txBody>
      </p:sp>
      <p:sp>
        <p:nvSpPr>
          <p:cNvPr id="70668" name="Line 9"/>
          <p:cNvSpPr>
            <a:spLocks noChangeShapeType="1"/>
          </p:cNvSpPr>
          <p:nvPr/>
        </p:nvSpPr>
        <p:spPr bwMode="auto">
          <a:xfrm>
            <a:off x="6227763" y="4632325"/>
            <a:ext cx="2592387" cy="0"/>
          </a:xfrm>
          <a:prstGeom prst="line">
            <a:avLst/>
          </a:prstGeom>
          <a:noFill/>
          <a:ln w="133350" cap="sq">
            <a:solidFill>
              <a:srgbClr val="00B0F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9" name="Text Box 10"/>
          <p:cNvSpPr txBox="1">
            <a:spLocks noChangeArrowheads="1"/>
          </p:cNvSpPr>
          <p:nvPr/>
        </p:nvSpPr>
        <p:spPr bwMode="auto">
          <a:xfrm>
            <a:off x="6227763" y="4703763"/>
            <a:ext cx="25074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kumimoji="1" lang="en-AU" altLang="en-US" sz="3200" b="1" dirty="0" smtClean="0"/>
              <a:t>Catabolism </a:t>
            </a:r>
          </a:p>
        </p:txBody>
      </p:sp>
      <p:sp>
        <p:nvSpPr>
          <p:cNvPr id="134150" name="Text Box 14"/>
          <p:cNvSpPr txBox="1">
            <a:spLocks noChangeArrowheads="1"/>
          </p:cNvSpPr>
          <p:nvPr/>
        </p:nvSpPr>
        <p:spPr bwMode="auto">
          <a:xfrm>
            <a:off x="2843064" y="5661025"/>
            <a:ext cx="3313112" cy="528638"/>
          </a:xfrm>
          <a:prstGeom prst="rect">
            <a:avLst/>
          </a:prstGeom>
          <a:solidFill>
            <a:srgbClr val="99FF6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AU" altLang="en-US" sz="2800" b="1" dirty="0" smtClean="0">
                <a:solidFill>
                  <a:srgbClr val="00009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Kinetic Studies</a:t>
            </a:r>
          </a:p>
        </p:txBody>
      </p:sp>
      <p:sp>
        <p:nvSpPr>
          <p:cNvPr id="134151" name="Line 12"/>
          <p:cNvSpPr>
            <a:spLocks noChangeShapeType="1"/>
          </p:cNvSpPr>
          <p:nvPr/>
        </p:nvSpPr>
        <p:spPr bwMode="auto">
          <a:xfrm flipH="1" flipV="1">
            <a:off x="1475656" y="5301280"/>
            <a:ext cx="1152000" cy="648000"/>
          </a:xfrm>
          <a:prstGeom prst="line">
            <a:avLst/>
          </a:prstGeom>
          <a:noFill/>
          <a:ln w="76200">
            <a:solidFill>
              <a:srgbClr val="99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152" name="Line 13"/>
          <p:cNvSpPr>
            <a:spLocks noChangeShapeType="1"/>
          </p:cNvSpPr>
          <p:nvPr/>
        </p:nvSpPr>
        <p:spPr bwMode="auto">
          <a:xfrm flipV="1">
            <a:off x="6371803" y="5299075"/>
            <a:ext cx="1152525" cy="649288"/>
          </a:xfrm>
          <a:prstGeom prst="line">
            <a:avLst/>
          </a:prstGeom>
          <a:noFill/>
          <a:ln w="76200">
            <a:solidFill>
              <a:srgbClr val="99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153" name="Rectangle 4"/>
          <p:cNvSpPr>
            <a:spLocks noChangeArrowheads="1"/>
          </p:cNvSpPr>
          <p:nvPr/>
        </p:nvSpPr>
        <p:spPr bwMode="auto">
          <a:xfrm>
            <a:off x="0" y="125413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sv-SE" sz="36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Kinetic studies to elucidate disturbed </a:t>
            </a:r>
            <a:br>
              <a:rPr lang="en-US" altLang="sv-SE" sz="3600" b="1" dirty="0" smtClean="0">
                <a:solidFill>
                  <a:srgbClr val="FFC000"/>
                </a:solidFill>
                <a:cs typeface="Arial" panose="020B0604020202020204" pitchFamily="34" charset="0"/>
              </a:rPr>
            </a:br>
            <a:r>
              <a:rPr lang="en-US" altLang="sv-SE" sz="36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lipoprotein metabolism</a:t>
            </a:r>
          </a:p>
        </p:txBody>
      </p:sp>
    </p:spTree>
    <p:extLst>
      <p:ext uri="{BB962C8B-B14F-4D97-AF65-F5344CB8AC3E}">
        <p14:creationId xmlns:p14="http://schemas.microsoft.com/office/powerpoint/2010/main" val="34957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Standardformgivning">
  <a:themeElements>
    <a:clrScheme name="Standardformgivn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Standardformgivning">
  <a:themeElements>
    <a:clrScheme name="Standardformgivn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Standardformgivning">
  <a:themeElements>
    <a:clrScheme name="Standardformgivning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2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4221</Words>
  <Application>Microsoft Office PowerPoint</Application>
  <PresentationFormat>Bildspel på skärmen (4:3)</PresentationFormat>
  <Paragraphs>1218</Paragraphs>
  <Slides>76</Slides>
  <Notes>4</Notes>
  <HiddenSlides>0</HiddenSlides>
  <MMClips>0</MMClips>
  <ScaleCrop>false</ScaleCrop>
  <HeadingPairs>
    <vt:vector size="8" baseType="variant">
      <vt:variant>
        <vt:lpstr>Använt teckensnitt</vt:lpstr>
      </vt:variant>
      <vt:variant>
        <vt:i4>11</vt:i4>
      </vt:variant>
      <vt:variant>
        <vt:lpstr>Tema</vt:lpstr>
      </vt:variant>
      <vt:variant>
        <vt:i4>12</vt:i4>
      </vt:variant>
      <vt:variant>
        <vt:lpstr>Serverprogram för OLE-inbäddning</vt:lpstr>
      </vt:variant>
      <vt:variant>
        <vt:i4>2</vt:i4>
      </vt:variant>
      <vt:variant>
        <vt:lpstr>Bildrubriker</vt:lpstr>
      </vt:variant>
      <vt:variant>
        <vt:i4>76</vt:i4>
      </vt:variant>
    </vt:vector>
  </HeadingPairs>
  <TitlesOfParts>
    <vt:vector size="101" baseType="lpstr">
      <vt:lpstr>ＭＳ Ｐゴシック</vt:lpstr>
      <vt:lpstr>ＭＳ Ｐゴシック</vt:lpstr>
      <vt:lpstr>Arial</vt:lpstr>
      <vt:lpstr>Arial Narrow</vt:lpstr>
      <vt:lpstr>Calibri</vt:lpstr>
      <vt:lpstr>Comic Sans MS</vt:lpstr>
      <vt:lpstr>Gill Sans MT</vt:lpstr>
      <vt:lpstr>Helvetica</vt:lpstr>
      <vt:lpstr>Symbol</vt:lpstr>
      <vt:lpstr>Times New Roman</vt:lpstr>
      <vt:lpstr>Wingdings</vt:lpstr>
      <vt:lpstr>6_Standardformgivning</vt:lpstr>
      <vt:lpstr>2_Default Design</vt:lpstr>
      <vt:lpstr>26_Default Design</vt:lpstr>
      <vt:lpstr>Office-tema</vt:lpstr>
      <vt:lpstr>11_Default Design</vt:lpstr>
      <vt:lpstr>1_Office-tema</vt:lpstr>
      <vt:lpstr>3_Default Design</vt:lpstr>
      <vt:lpstr>4_Default Design</vt:lpstr>
      <vt:lpstr>1_Office Theme</vt:lpstr>
      <vt:lpstr>7_Standardformgivning</vt:lpstr>
      <vt:lpstr>7_Default Design</vt:lpstr>
      <vt:lpstr>2_Standardformgivning</vt:lpstr>
      <vt:lpstr>Prism 7</vt:lpstr>
      <vt:lpstr>Prism 6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Mechanistic understanding opens up the possibility of personalized medicine in the future</vt:lpstr>
      <vt:lpstr>Multiple Steps in Kinetic Studies 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Contributions of metabolic pathways  to liver steatosis in obesity</vt:lpstr>
      <vt:lpstr>PowerPoint-presentation</vt:lpstr>
      <vt:lpstr>PowerPoint-presentation</vt:lpstr>
      <vt:lpstr>Combining VLDL kinetics and metabolomics data</vt:lpstr>
      <vt:lpstr>PowerPoint-presentation</vt:lpstr>
      <vt:lpstr>PowerPoint-presentation</vt:lpstr>
      <vt:lpstr>Simulated dynamics of inputs and outputs to the liver used as constrains for GEMs</vt:lpstr>
      <vt:lpstr>Computed personalized GEMs for 73 NAFLD subjects  unbalanced redox state and increased demand for  glutathione (GSH) and NAD+ </vt:lpstr>
      <vt:lpstr>Serum metabolomics indicated GSH deficiency  the GSH precursor glycine and its associated metabolites serine, betaine and  N-acetylglycine were inversely correlated with disease severity</vt:lpstr>
      <vt:lpstr>Serum metabolomics indicated GSH deficiency  the GSH precursor glycine and its associated metabolites serine, betaine and  N-acetylglycine were inversely correlated with disease severity</vt:lpstr>
      <vt:lpstr>Transcriptomics in NAFLD subjects  livers from NAFLD subjects (n=12) and healthy individuals (n=7)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Contributions of metabolic pathways  to liver steatosis in obesity</vt:lpstr>
      <vt:lpstr>Hepatic de novo lipogenesis suppresses  β-oxidation of long-chain fatty acids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”Mechanisms and cardiometabolic consequences of fatty liver”</dc:title>
  <dc:creator>Jan Borén</dc:creator>
  <cp:lastModifiedBy>Jan Borén</cp:lastModifiedBy>
  <cp:revision>209</cp:revision>
  <dcterms:created xsi:type="dcterms:W3CDTF">2017-02-21T09:56:49Z</dcterms:created>
  <dcterms:modified xsi:type="dcterms:W3CDTF">2018-10-02T08:35:16Z</dcterms:modified>
</cp:coreProperties>
</file>